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4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catter_diagram_for_quality_characteristic_XXX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2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4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두 변수 자료의 요약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</a:t>
            </a:r>
            <a:r>
              <a:rPr lang="en-US" altLang="ko-KR" dirty="0" smtClean="0"/>
              <a:t>(correlation coefficient)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연속형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 사이의 연관성을 객관적인 수치로 나타낼 수 있는 방법은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표본상관계수</a:t>
                </a:r>
                <a:r>
                  <a:rPr lang="en-US" altLang="ko-KR" dirty="0" smtClean="0"/>
                  <a:t>(sample correlation coefficient)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피어슨</a:t>
                </a:r>
                <a:r>
                  <a:rPr lang="en-US" altLang="ko-KR" dirty="0" smtClean="0"/>
                  <a:t>(Pearson) </a:t>
                </a:r>
                <a:r>
                  <a:rPr lang="ko-KR" altLang="en-US" dirty="0" smtClean="0"/>
                  <a:t>표본상관계수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표본상관계수의 성질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&gt;0↔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가 증가할 때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도 증가하는 경향이 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양의 상관관계</a:t>
                </a:r>
                <a:r>
                  <a:rPr lang="en-US" altLang="ko-KR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0↔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증가할 때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는 감소하는 </a:t>
                </a:r>
                <a:r>
                  <a:rPr lang="ko-KR" altLang="en-US" dirty="0"/>
                  <a:t>경향이 있다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음의 </a:t>
                </a:r>
                <a:r>
                  <a:rPr lang="ko-KR" altLang="en-US" dirty="0"/>
                  <a:t>상관관계</a:t>
                </a:r>
                <a:r>
                  <a:rPr lang="en-US" altLang="ko-KR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모든 </a:t>
                </a:r>
                <a:r>
                  <a:rPr lang="ko-KR" altLang="en-US" dirty="0" err="1" smtClean="0"/>
                  <a:t>관측값이</a:t>
                </a:r>
                <a:r>
                  <a:rPr lang="ko-KR" altLang="en-US" dirty="0" smtClean="0"/>
                  <a:t> 기울기가 양수인 직선 위에 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&gt;0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  <m:r>
                      <a:rPr lang="en-US" altLang="ko-KR" i="1">
                        <a:latin typeface="Cambria Math"/>
                      </a:rPr>
                      <m:t>=−1↔</m:t>
                    </m:r>
                  </m:oMath>
                </a14:m>
                <a:r>
                  <a:rPr lang="ko-KR" altLang="en-US" dirty="0"/>
                  <a:t> 모든 </a:t>
                </a:r>
                <a:r>
                  <a:rPr lang="ko-KR" altLang="en-US" dirty="0" err="1"/>
                  <a:t>관측값이</a:t>
                </a:r>
                <a:r>
                  <a:rPr lang="ko-KR" altLang="en-US" dirty="0"/>
                  <a:t> 기울기가 음</a:t>
                </a:r>
                <a:r>
                  <a:rPr lang="ko-KR" altLang="en-US" dirty="0" smtClean="0"/>
                  <a:t>수인 </a:t>
                </a:r>
                <a:r>
                  <a:rPr lang="ko-KR" altLang="en-US" dirty="0"/>
                  <a:t>직선 위에 있다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 , 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  <m:r>
                      <a:rPr lang="en-US" altLang="ko-KR" i="1">
                        <a:latin typeface="Cambria Math"/>
                      </a:rPr>
                      <m:t>=0↔</m:t>
                    </m:r>
                  </m:oMath>
                </a14:m>
                <a:r>
                  <a:rPr lang="en-US" altLang="ko-KR" dirty="0" smtClean="0"/>
                  <a:t> X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 사이에 선형관계가 없다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연관성이 없다는 의미가 아님을 주의할 것</a:t>
                </a:r>
                <a:r>
                  <a:rPr lang="en-US" altLang="ko-KR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 가까울수록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 사이에 </a:t>
                </a:r>
                <a:r>
                  <a:rPr lang="ko-KR" altLang="en-US" dirty="0" smtClean="0"/>
                  <a:t>선</a:t>
                </a:r>
                <a:r>
                  <a:rPr lang="ko-KR" altLang="en-US" dirty="0"/>
                  <a:t>형</a:t>
                </a:r>
                <a:r>
                  <a:rPr lang="ko-KR" altLang="en-US" dirty="0" smtClean="0"/>
                  <a:t>관계가 강하다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에 </a:t>
                </a:r>
                <a:r>
                  <a:rPr lang="ko-KR" altLang="en-US" dirty="0"/>
                  <a:t>가까울수록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 사이에 선형관계가 </a:t>
                </a:r>
                <a:r>
                  <a:rPr lang="ko-KR" altLang="en-US" dirty="0" smtClean="0"/>
                  <a:t>약하다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3" t="-1375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2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표본상관계수의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상관계수는 두 변수 사이의 선형관계에 대한 측도로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의 부호는 두 변수 사이의 연관성의 방향을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의 절대값은 선형관계의 강도를 나타낸다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상관계수는 단위가 없는 상대적인 값으로 여러 자료에 대한 상관계수를 이</a:t>
                </a:r>
                <a:r>
                  <a:rPr lang="ko-KR" altLang="en-US" dirty="0"/>
                  <a:t>용</a:t>
                </a:r>
                <a:r>
                  <a:rPr lang="ko-KR" altLang="en-US" dirty="0" smtClean="0"/>
                  <a:t>하여 두 변수 사이의 연관성을 비교할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자료를 </a:t>
                </a:r>
                <a:r>
                  <a:rPr lang="ko-KR" altLang="en-US" dirty="0" err="1" smtClean="0"/>
                  <a:t>선형변환한</a:t>
                </a:r>
                <a:r>
                  <a:rPr lang="ko-KR" altLang="en-US" dirty="0" smtClean="0"/>
                  <a:t> 경우에도 상관계수의 절</a:t>
                </a:r>
                <a:r>
                  <a:rPr lang="ko-KR" altLang="en-US" dirty="0"/>
                  <a:t>댓</a:t>
                </a:r>
                <a:r>
                  <a:rPr lang="ko-KR" altLang="en-US" dirty="0" smtClean="0"/>
                  <a:t>값은 달라지지 않는다</a:t>
                </a:r>
                <a:r>
                  <a:rPr lang="en-US" altLang="ko-KR" dirty="0" smtClean="0"/>
                  <a:t>. (why?)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라고 할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 smtClean="0"/>
                  <a:t> 사이의 상관계수의 절대값과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사이의 </a:t>
                </a:r>
                <a:r>
                  <a:rPr lang="ko-KR" altLang="en-US" dirty="0"/>
                  <a:t>상관계수의 </a:t>
                </a:r>
                <a:r>
                  <a:rPr lang="ko-KR" altLang="en-US" dirty="0" smtClean="0"/>
                  <a:t>절대값은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같다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키와 체중 사이의 상관관계에서 키의 단위를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cm</a:t>
                </a:r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혹</a:t>
                </a:r>
                <a:r>
                  <a:rPr lang="ko-KR" altLang="en-US" dirty="0"/>
                  <a:t>은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로 하는 경우에도 상관계수의 값은 변함이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2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표본상관계수의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sz="1800" dirty="0" smtClean="0"/>
                  <a:t>그림 </a:t>
                </a:r>
                <a:r>
                  <a:rPr lang="en-US" altLang="ko-KR" sz="1800" dirty="0" smtClean="0"/>
                  <a:t>(1)~(4): </a:t>
                </a:r>
                <a:r>
                  <a:rPr lang="ko-KR" altLang="en-US" sz="1800" dirty="0" smtClean="0"/>
                  <a:t>직선관계에 가까울수록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은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에 </a:t>
                </a:r>
                <a:r>
                  <a:rPr lang="ko-KR" altLang="en-US" sz="1800" dirty="0" err="1" smtClean="0"/>
                  <a:t>기깝다</a:t>
                </a:r>
                <a:r>
                  <a:rPr lang="en-US" altLang="ko-KR" sz="1800" dirty="0" smtClean="0"/>
                  <a:t>.</a:t>
                </a:r>
              </a:p>
              <a:p>
                <a:r>
                  <a:rPr lang="ko-KR" altLang="en-US" sz="1800" dirty="0" smtClean="0"/>
                  <a:t>그림 </a:t>
                </a:r>
                <a:r>
                  <a:rPr lang="en-US" altLang="ko-KR" sz="1800" dirty="0" smtClean="0"/>
                  <a:t>(5)~(8):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𝑟</m:t>
                    </m:r>
                    <m:r>
                      <a:rPr lang="en-US" altLang="ko-KR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sz="1800" dirty="0" smtClean="0"/>
                  <a:t>인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여러 가지 경우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두 변수 사이에 특별한 관계가 없다</a:t>
                </a:r>
                <a:r>
                  <a:rPr lang="en-US" altLang="ko-KR" sz="1600" dirty="0" smtClean="0"/>
                  <a:t>. (5)</a:t>
                </a:r>
              </a:p>
              <a:p>
                <a:pPr lvl="1"/>
                <a:r>
                  <a:rPr lang="ko-KR" altLang="en-US" sz="1600" dirty="0" smtClean="0"/>
                  <a:t>수직 관계</a:t>
                </a:r>
                <a:r>
                  <a:rPr lang="en-US" altLang="ko-KR" sz="1600" dirty="0" smtClean="0"/>
                  <a:t>(6), </a:t>
                </a:r>
                <a:r>
                  <a:rPr lang="ko-KR" altLang="en-US" sz="1600" dirty="0" smtClean="0"/>
                  <a:t>수평관계</a:t>
                </a:r>
                <a:r>
                  <a:rPr lang="en-US" altLang="ko-KR" sz="1600" dirty="0" smtClean="0"/>
                  <a:t>(7)</a:t>
                </a:r>
              </a:p>
              <a:p>
                <a:pPr lvl="1"/>
                <a:r>
                  <a:rPr lang="ko-KR" altLang="en-US" sz="1600" dirty="0" smtClean="0"/>
                  <a:t>선형관계가 없다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곡선 관계가 있다</a:t>
                </a:r>
                <a:r>
                  <a:rPr lang="en-US" altLang="ko-KR" sz="1600" dirty="0" smtClean="0"/>
                  <a:t>. (8)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b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273629"/>
            <a:ext cx="5943601" cy="322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0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표본상관계수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/>
                  <a:t>국가별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인당 보건의료비 지출</a:t>
                </a:r>
                <a:r>
                  <a:rPr lang="en-US" altLang="ko-KR" sz="1800" dirty="0"/>
                  <a:t>(X)</a:t>
                </a:r>
                <a:r>
                  <a:rPr lang="ko-KR" altLang="en-US" sz="1800" dirty="0"/>
                  <a:t>과</a:t>
                </a:r>
                <a:r>
                  <a:rPr lang="en-US" altLang="ko-KR" sz="1800" dirty="0"/>
                  <a:t> GDP </a:t>
                </a:r>
                <a:r>
                  <a:rPr lang="ko-KR" altLang="en-US" sz="1800" dirty="0"/>
                  <a:t>대비 보건의료비 지출비중</a:t>
                </a:r>
                <a:r>
                  <a:rPr lang="en-US" altLang="ko-KR" sz="1800" dirty="0"/>
                  <a:t>(Y)</a:t>
                </a:r>
                <a:endParaRPr lang="ko-KR" alt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=10,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80541,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7096996.5</m:t>
                        </m:r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21434.55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21434.55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80541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709699.5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 smtClean="0"/>
                  <a:t>=0.897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보건의료비 지출액과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보건의료비 지출비중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사이에는 양의 상관관계가 있어서 의료비 지출비중이 높은 나라에서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인당 보건의료비 지출액도 높다고 할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/>
                  <a:t>보건의료비 지출액과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보건의료비 지출비중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사이의 관계는 선형관계에 가깝다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무슨 의미인가</a:t>
                </a:r>
                <a:r>
                  <a:rPr lang="en-US" altLang="ko-KR" dirty="0" smtClean="0"/>
                  <a:t>?)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2750" r="-311" b="-1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657600" cy="28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1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표본상관계수는 두 변수 사이의 선형관계를 측정하는 값이다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두 변수 사이에 함수 관계가 있는 경우에도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에 가까울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 값만을 보고 두 변수 사이의 선형관계가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크다</a:t>
                </a:r>
                <a:r>
                  <a:rPr lang="en-US" altLang="ko-KR" dirty="0" smtClean="0"/>
                  <a:t>’ </a:t>
                </a:r>
                <a:r>
                  <a:rPr lang="ko-KR" altLang="en-US" dirty="0" smtClean="0"/>
                  <a:t>혹은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작다</a:t>
                </a:r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를 판별할 수 없는 경우도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790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76800" y="3733800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함초롬바탕" pitchFamily="18" charset="-127"/>
                        <a:cs typeface="함초롬바탕" pitchFamily="18" charset="-127"/>
                      </a:rPr>
                      <m:t>𝒓</m:t>
                    </m:r>
                  </m:oMath>
                </a14:m>
                <a:r>
                  <a:rPr lang="ko-KR" altLang="en-US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의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값은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1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에 가깝지만 두 변수 사이에 선형관계가 있다고 보기는 어렵다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. (why?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두 개의 그룹으로 이루어진 경우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함초롬바탕" pitchFamily="18" charset="-127"/>
                    <a:ea typeface="함초롬바탕" pitchFamily="18" charset="-127"/>
                    <a:cs typeface="함초롬바탕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733800"/>
                <a:ext cx="37338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816" t="-2206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21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상관계수와 인과관계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큰 상관계수의 값이 두 변수 사이의 인과관계를 의미하지는 않는다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도시별</a:t>
            </a:r>
            <a:r>
              <a:rPr lang="ko-KR" altLang="en-US" sz="1800" dirty="0" smtClean="0"/>
              <a:t> 종교집회의 수</a:t>
            </a:r>
            <a:r>
              <a:rPr lang="en-US" altLang="ko-KR" sz="1800" dirty="0" smtClean="0"/>
              <a:t>(X)</a:t>
            </a:r>
            <a:r>
              <a:rPr lang="ko-KR" altLang="en-US" sz="1800" dirty="0" smtClean="0"/>
              <a:t>와 살인사건의 발생건수</a:t>
            </a:r>
            <a:r>
              <a:rPr lang="en-US" altLang="ko-KR" sz="1800" dirty="0" smtClean="0"/>
              <a:t>(Y) </a:t>
            </a:r>
            <a:r>
              <a:rPr lang="ko-KR" altLang="en-US" sz="1800" dirty="0" smtClean="0"/>
              <a:t>사이의 관계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상관계수의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 가까울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‘</a:t>
            </a:r>
            <a:r>
              <a:rPr lang="ko-KR" altLang="en-US" sz="1600" dirty="0" smtClean="0"/>
              <a:t>살인사건의 발생을 줄이려면 종교집회의 수를 줄여야 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해석이 올바른가</a:t>
            </a:r>
            <a:r>
              <a:rPr lang="en-US" altLang="ko-KR" sz="1600" dirty="0" smtClean="0"/>
              <a:t>?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두 변수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Y </a:t>
            </a:r>
            <a:r>
              <a:rPr lang="ko-KR" altLang="en-US" sz="1800" dirty="0" smtClean="0"/>
              <a:t>사이의 관계를 제어</a:t>
            </a:r>
            <a:r>
              <a:rPr lang="en-US" altLang="ko-KR" sz="1800" dirty="0" smtClean="0"/>
              <a:t>(control)</a:t>
            </a:r>
            <a:r>
              <a:rPr lang="ko-KR" altLang="en-US" sz="1800" dirty="0" smtClean="0"/>
              <a:t>하는 또 다른 변수</a:t>
            </a:r>
            <a:r>
              <a:rPr lang="en-US" altLang="ko-KR" sz="1800" dirty="0" smtClean="0"/>
              <a:t>(Z)</a:t>
            </a:r>
            <a:r>
              <a:rPr lang="ko-KR" altLang="en-US" sz="1800" dirty="0" smtClean="0"/>
              <a:t>가 존재할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변수를 잠재변수</a:t>
            </a:r>
            <a:r>
              <a:rPr lang="en-US" altLang="ko-KR" sz="1800" dirty="0" smtClean="0"/>
              <a:t>(lurking variable)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도시 주민의 수</a:t>
            </a:r>
            <a:r>
              <a:rPr lang="en-US" altLang="ko-KR" sz="1600" dirty="0" smtClean="0"/>
              <a:t>(Z)</a:t>
            </a:r>
            <a:r>
              <a:rPr lang="ko-KR" altLang="en-US" sz="1600" dirty="0" smtClean="0"/>
              <a:t>가 커지면 </a:t>
            </a:r>
            <a:r>
              <a:rPr lang="ko-KR" altLang="en-US" sz="1600" dirty="0"/>
              <a:t>종교집회의 수</a:t>
            </a:r>
            <a:r>
              <a:rPr lang="en-US" altLang="ko-KR" sz="1600" dirty="0"/>
              <a:t>(X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도 커지고 </a:t>
            </a:r>
            <a:r>
              <a:rPr lang="ko-KR" altLang="en-US" sz="1600" dirty="0"/>
              <a:t>살인사건의 발생건수</a:t>
            </a:r>
            <a:r>
              <a:rPr lang="en-US" altLang="ko-KR" sz="1600" dirty="0"/>
              <a:t>(Y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도 많아지는 경향이 있어서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 </a:t>
            </a:r>
            <a:r>
              <a:rPr lang="ko-KR" altLang="en-US" sz="1600" dirty="0" smtClean="0"/>
              <a:t>사이에 강한 양의 상관관계를 가지는 것이다</a:t>
            </a:r>
            <a:r>
              <a:rPr lang="en-US" altLang="ko-KR" sz="1600" dirty="0" smtClean="0"/>
              <a:t>. Z</a:t>
            </a:r>
            <a:r>
              <a:rPr lang="ko-KR" altLang="en-US" sz="1600" dirty="0" smtClean="0"/>
              <a:t>를 고정시킨 상황에서는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줄인다고 해서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가 작아지는 것은 아니다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1800" dirty="0" smtClean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 </a:t>
            </a:r>
            <a:r>
              <a:rPr lang="ko-KR" altLang="en-US" sz="1800" dirty="0"/>
              <a:t>사이의 </a:t>
            </a:r>
            <a:r>
              <a:rPr lang="ko-KR" altLang="en-US" sz="1800" dirty="0" smtClean="0"/>
              <a:t>관계를 알기 위해서는 잠재변수</a:t>
            </a:r>
            <a:r>
              <a:rPr lang="en-US" altLang="ko-KR" sz="1800" dirty="0" smtClean="0"/>
              <a:t>(Z)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control</a:t>
            </a:r>
            <a:r>
              <a:rPr lang="ko-KR" altLang="en-US" sz="1800" dirty="0" smtClean="0"/>
              <a:t>해야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상관계수로부터 두 변수 사이의 인과관계를 결론짓기 위해서는 그 분야에 대한 전문지식이 필요하다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변수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조사 대상의 각 개체</a:t>
            </a:r>
            <a:r>
              <a:rPr lang="en-US" altLang="ko-KR" dirty="0" smtClean="0"/>
              <a:t>(sampling unit)</a:t>
            </a:r>
            <a:r>
              <a:rPr lang="ko-KR" altLang="en-US" dirty="0" smtClean="0"/>
              <a:t>로 부터 두 개의 변수를 동시에 관측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주로 두 변수 사이의 연관성에 관심이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아버지의 키와 아들의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학생의 수학 성적과 영어 성적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71549"/>
              </p:ext>
            </p:extLst>
          </p:nvPr>
        </p:nvGraphicFramePr>
        <p:xfrm>
          <a:off x="1143000" y="3886200"/>
          <a:ext cx="4495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r>
                        <a:rPr lang="ko-KR" altLang="en-US" baseline="0" dirty="0" smtClean="0"/>
                        <a:t>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 성적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 </a:t>
                      </a:r>
                      <a:r>
                        <a:rPr lang="en-US" altLang="ko-KR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학생 </a:t>
                      </a:r>
                      <a:r>
                        <a:rPr lang="en-US" altLang="ko-KR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76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09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범주형 변수의 요약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분할표</a:t>
            </a:r>
            <a:r>
              <a:rPr lang="en-US" altLang="ko-KR" dirty="0" smtClean="0"/>
              <a:t>(contingency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변수가 모두 범주형인 경우에 표를 이용하여 요약하는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변수에 대한  범주는 가로로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변수에 대한 범주는 세로로 하는 표를 만들어 각 셀</a:t>
            </a:r>
            <a:r>
              <a:rPr lang="en-US" altLang="ko-KR" dirty="0" smtClean="0"/>
              <a:t>(cell)</a:t>
            </a:r>
            <a:r>
              <a:rPr lang="ko-KR" altLang="en-US" dirty="0" smtClean="0"/>
              <a:t>마다 해당하는 도수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세어 나타낸 표를 </a:t>
            </a:r>
            <a:r>
              <a:rPr lang="ko-KR" altLang="en-US" dirty="0" err="1" smtClean="0"/>
              <a:t>분할표라고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94584"/>
              </p:ext>
            </p:extLst>
          </p:nvPr>
        </p:nvGraphicFramePr>
        <p:xfrm>
          <a:off x="1066800" y="3124200"/>
          <a:ext cx="6096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변수 </a:t>
                      </a:r>
                      <a:r>
                        <a:rPr lang="en-US" altLang="ko-KR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범주 </a:t>
                      </a:r>
                      <a:r>
                        <a:rPr lang="en-US" altLang="ko-KR" dirty="0" smtClean="0"/>
                        <a:t>1    …</a:t>
                      </a:r>
                      <a:r>
                        <a:rPr lang="en-US" altLang="ko-KR" baseline="0" dirty="0" smtClean="0"/>
                        <a:t>      </a:t>
                      </a:r>
                      <a:r>
                        <a:rPr lang="ko-KR" altLang="en-US" baseline="0" dirty="0" smtClean="0"/>
                        <a:t>범주 </a:t>
                      </a:r>
                      <a:r>
                        <a:rPr lang="en-US" altLang="ko-KR" i="1" baseline="0" dirty="0" smtClean="0"/>
                        <a:t>j</a:t>
                      </a:r>
                      <a:r>
                        <a:rPr lang="en-US" altLang="ko-KR" baseline="0" dirty="0" smtClean="0"/>
                        <a:t>      …   </a:t>
                      </a:r>
                      <a:r>
                        <a:rPr lang="ko-KR" altLang="en-US" baseline="0" dirty="0" smtClean="0"/>
                        <a:t>범주 </a:t>
                      </a:r>
                      <a:r>
                        <a:rPr lang="en-US" altLang="ko-KR" baseline="0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             범주 </a:t>
                      </a:r>
                      <a:r>
                        <a:rPr lang="en-US" altLang="ko-KR" dirty="0" smtClean="0"/>
                        <a:t>1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               …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변수 </a:t>
                      </a:r>
                      <a:r>
                        <a:rPr lang="en-US" altLang="ko-KR" baseline="0" dirty="0" smtClean="0"/>
                        <a:t>1     </a:t>
                      </a:r>
                      <a:r>
                        <a:rPr lang="ko-KR" altLang="en-US" baseline="0" dirty="0" smtClean="0"/>
                        <a:t>범주 </a:t>
                      </a:r>
                      <a:r>
                        <a:rPr lang="en-US" altLang="ko-KR" i="1" baseline="0" dirty="0" err="1" smtClean="0"/>
                        <a:t>i</a:t>
                      </a:r>
                      <a:endParaRPr lang="en-US" altLang="ko-KR" i="1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                    …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                 범주 </a:t>
                      </a:r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4724400" y="4314011"/>
            <a:ext cx="914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도수</a:t>
            </a:r>
          </a:p>
        </p:txBody>
      </p:sp>
      <p:sp>
        <p:nvSpPr>
          <p:cNvPr id="8" name="위쪽 화살표 7"/>
          <p:cNvSpPr/>
          <p:nvPr/>
        </p:nvSpPr>
        <p:spPr bwMode="auto">
          <a:xfrm>
            <a:off x="5105401" y="4888232"/>
            <a:ext cx="265612" cy="715189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571499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범주 </a:t>
            </a:r>
            <a:r>
              <a:rPr lang="en-US" altLang="ko-KR" sz="1600" i="1" dirty="0" err="1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값을 갖고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범주 </a:t>
            </a:r>
            <a:r>
              <a:rPr lang="en-US" altLang="ko-KR" sz="1600" i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값을 갖는 자료의 수</a:t>
            </a:r>
            <a:endParaRPr lang="ko-KR" altLang="en-US" sz="1600" dirty="0">
              <a:solidFill>
                <a:srgbClr val="FF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분할표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400</a:t>
            </a:r>
            <a:r>
              <a:rPr lang="ko-KR" altLang="en-US" sz="1600" dirty="0" smtClean="0"/>
              <a:t>명을 조사한 개인의 성별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1)</a:t>
            </a:r>
            <a:r>
              <a:rPr lang="ko-KR" altLang="en-US" sz="1600" dirty="0" smtClean="0"/>
              <a:t>과 정책에 대한 지지여부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2)</a:t>
            </a:r>
          </a:p>
          <a:p>
            <a:pPr lvl="1"/>
            <a:r>
              <a:rPr lang="ko-KR" altLang="en-US" sz="1600" dirty="0" smtClean="0"/>
              <a:t>성별</a:t>
            </a:r>
            <a:r>
              <a:rPr lang="en-US" altLang="ko-KR" sz="1600" dirty="0" smtClean="0"/>
              <a:t>: ‘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여</a:t>
            </a:r>
            <a:r>
              <a:rPr lang="en-US" altLang="ko-KR" sz="1600" dirty="0" smtClean="0"/>
              <a:t>’</a:t>
            </a:r>
          </a:p>
          <a:p>
            <a:pPr lvl="1"/>
            <a:r>
              <a:rPr lang="ko-KR" altLang="en-US" sz="1600" dirty="0" smtClean="0"/>
              <a:t>정책 지지여부</a:t>
            </a:r>
            <a:r>
              <a:rPr lang="en-US" altLang="ko-KR" sz="1600" dirty="0" smtClean="0"/>
              <a:t>: ‘</a:t>
            </a:r>
            <a:r>
              <a:rPr lang="ko-KR" altLang="en-US" sz="1600" dirty="0" smtClean="0"/>
              <a:t>찬성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미결정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반대</a:t>
            </a:r>
            <a:r>
              <a:rPr lang="en-US" altLang="ko-KR" sz="1600" dirty="0" smtClean="0"/>
              <a:t>’</a:t>
            </a:r>
          </a:p>
          <a:p>
            <a:pPr lvl="1"/>
            <a:r>
              <a:rPr lang="ko-KR" altLang="en-US" sz="1600" dirty="0" smtClean="0"/>
              <a:t>도수 </a:t>
            </a:r>
            <a:r>
              <a:rPr lang="ko-KR" altLang="en-US" sz="1600" dirty="0" err="1" smtClean="0"/>
              <a:t>분할표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상대도수 </a:t>
            </a:r>
            <a:r>
              <a:rPr lang="ko-KR" altLang="en-US" sz="1600" dirty="0" err="1" smtClean="0"/>
              <a:t>분할표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567"/>
              </p:ext>
            </p:extLst>
          </p:nvPr>
        </p:nvGraphicFramePr>
        <p:xfrm>
          <a:off x="1371600" y="2392680"/>
          <a:ext cx="533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666750"/>
                <a:gridCol w="2533650"/>
                <a:gridCol w="1333500"/>
              </a:tblGrid>
              <a:tr h="310212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정책  지지여부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1021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찬성     미결정     반대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남성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112          36          28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84          68          72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176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224</a:t>
                      </a:r>
                      <a:endParaRPr lang="ko-KR" altLang="en-US" sz="1600" dirty="0"/>
                    </a:p>
                  </a:txBody>
                  <a:tcPr/>
                </a:tc>
              </a:tr>
              <a:tr h="3102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196        104         200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94202"/>
              </p:ext>
            </p:extLst>
          </p:nvPr>
        </p:nvGraphicFramePr>
        <p:xfrm>
          <a:off x="1371600" y="4572000"/>
          <a:ext cx="533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666750"/>
                <a:gridCol w="2533650"/>
                <a:gridCol w="1333500"/>
              </a:tblGrid>
              <a:tr h="325608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정책  지지여부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560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찬성     미결정     반대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2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남성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0.28       0.09       0.07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0.21       0.17       0.18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0.41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0.59</a:t>
                      </a:r>
                      <a:endParaRPr lang="ko-KR" altLang="en-US" sz="1600" dirty="0"/>
                    </a:p>
                  </a:txBody>
                  <a:tcPr/>
                </a:tc>
              </a:tr>
              <a:tr h="3256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0.49       0.26       0.25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1.00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34200" y="3586609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성별에 따라 정책 지지여부에 차이가 있는가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분할표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성별에 따른 지지여부에 대한 상대도수 </a:t>
            </a:r>
            <a:r>
              <a:rPr lang="ko-KR" altLang="en-US" dirty="0" err="1" smtClean="0"/>
              <a:t>분할표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남성과 </a:t>
            </a:r>
            <a:r>
              <a:rPr lang="ko-KR" altLang="en-US" dirty="0" err="1" smtClean="0"/>
              <a:t>여성별로</a:t>
            </a:r>
            <a:r>
              <a:rPr lang="ko-KR" altLang="en-US" dirty="0" smtClean="0"/>
              <a:t> 정책 지지여부에 따른 비율을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남성의 찬성 비율이 여성에 비해 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05555"/>
              </p:ext>
            </p:extLst>
          </p:nvPr>
        </p:nvGraphicFramePr>
        <p:xfrm>
          <a:off x="990600" y="21336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666750"/>
                <a:gridCol w="2533650"/>
                <a:gridCol w="1333500"/>
              </a:tblGrid>
              <a:tr h="36799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정책  지지여부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6799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찬성     미결정     반대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35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남성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0.636      0.205      0.159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0.375      0.304      0.321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1.00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1.00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utoShape 151"/>
          <p:cNvSpPr>
            <a:spLocks noChangeArrowheads="1"/>
          </p:cNvSpPr>
          <p:nvPr/>
        </p:nvSpPr>
        <p:spPr bwMode="auto">
          <a:xfrm rot="2856196">
            <a:off x="6459896" y="3812823"/>
            <a:ext cx="2160588" cy="1966912"/>
          </a:xfrm>
          <a:prstGeom prst="cloudCallout">
            <a:avLst>
              <a:gd name="adj1" fmla="val -103676"/>
              <a:gd name="adj2" fmla="val 42338"/>
            </a:avLst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/>
          <a:lstStyle/>
          <a:p>
            <a:pPr algn="ctr"/>
            <a:endParaRPr lang="ko-KR" altLang="ko-KR"/>
          </a:p>
        </p:txBody>
      </p:sp>
      <p:sp>
        <p:nvSpPr>
          <p:cNvPr id="7" name="Text Box 152"/>
          <p:cNvSpPr txBox="1">
            <a:spLocks noChangeArrowheads="1"/>
          </p:cNvSpPr>
          <p:nvPr/>
        </p:nvSpPr>
        <p:spPr bwMode="auto">
          <a:xfrm>
            <a:off x="6756763" y="4191000"/>
            <a:ext cx="22098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CC0066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분석하고자 하는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CC0066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목적에 따라 </a:t>
            </a:r>
            <a:r>
              <a:rPr lang="ko-KR" altLang="en-US" sz="1600" dirty="0" err="1">
                <a:solidFill>
                  <a:srgbClr val="CC0066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분할표를</a:t>
            </a:r>
            <a:endParaRPr lang="ko-KR" altLang="en-US" sz="1600" dirty="0">
              <a:solidFill>
                <a:srgbClr val="CC0066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sz="1600" dirty="0">
                <a:solidFill>
                  <a:srgbClr val="CC0066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다양하게 정리할 수 있다</a:t>
            </a:r>
            <a:r>
              <a:rPr lang="en-US" altLang="ko-KR" sz="1600" dirty="0">
                <a:solidFill>
                  <a:srgbClr val="CC0066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0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변수의 요약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산점도</a:t>
            </a:r>
            <a:r>
              <a:rPr lang="en-US" altLang="ko-KR" dirty="0" smtClean="0"/>
              <a:t>(scatter plot)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연속형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어떤 연관성을 파악할 수 있는 그림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 …,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쌍의 </a:t>
                </a:r>
                <a:r>
                  <a:rPr lang="ko-KR" altLang="en-US" dirty="0"/>
                  <a:t>자</a:t>
                </a:r>
                <a:r>
                  <a:rPr lang="ko-KR" altLang="en-US" dirty="0" smtClean="0"/>
                  <a:t>료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산점도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좌표평면위에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에 해당하는 위치에 점을 찍어 나타낸 그림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8" name="Picture 4" descr="Scatter diagram for quality characteristic XXX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33528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Questions?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 변수 사이에 연관성이 있는가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관계가 있다면 어떤 연관성이 있는가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(X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증가할 때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Y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어떻게 변화하는가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9297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국가별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인당 보건의료비 지출</a:t>
            </a:r>
            <a:r>
              <a:rPr lang="en-US" altLang="ko-KR" sz="1800" dirty="0" smtClean="0"/>
              <a:t>(X)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GDP </a:t>
            </a:r>
            <a:r>
              <a:rPr lang="ko-KR" altLang="en-US" sz="1800" dirty="0" smtClean="0"/>
              <a:t>대비 보건의료비 지출비중</a:t>
            </a:r>
            <a:r>
              <a:rPr lang="en-US" altLang="ko-KR" sz="1800" dirty="0" smtClean="0"/>
              <a:t>(Y)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4908"/>
            <a:ext cx="44196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22431"/>
              </p:ext>
            </p:extLst>
          </p:nvPr>
        </p:nvGraphicFramePr>
        <p:xfrm>
          <a:off x="5562600" y="2403474"/>
          <a:ext cx="31432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차트" r:id="rId5" imgW="3143260" imgH="1705078" progId="Excel.Chart.8">
                  <p:embed/>
                </p:oleObj>
              </mc:Choice>
              <mc:Fallback>
                <p:oleObj name="차트" r:id="rId5" imgW="3143260" imgH="1705078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03474"/>
                        <a:ext cx="31432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25208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보건비 지출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(X)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늘어남에 따라 보건의료비 지출비중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(Y)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도 증가하는 경향이 있다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보건비 </a:t>
            </a:r>
            <a:r>
              <a:rPr lang="ko-KR" altLang="en-US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지출</a:t>
            </a:r>
            <a:r>
              <a:rPr lang="en-US" altLang="ko-KR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(X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보건의료비 </a:t>
            </a:r>
            <a:r>
              <a:rPr lang="ko-KR" altLang="en-US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지출비중</a:t>
            </a:r>
            <a:r>
              <a:rPr lang="en-US" altLang="ko-KR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(Y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연관성은 거의 직선에 가깝다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lang="en-US" altLang="ko-KR" sz="1600" b="1" dirty="0">
              <a:solidFill>
                <a:srgbClr val="FF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80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</a:t>
            </a:r>
            <a:r>
              <a:rPr lang="ko-KR" altLang="en-US" dirty="0" err="1" smtClean="0"/>
              <a:t>점도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광고 비용</a:t>
            </a:r>
            <a:r>
              <a:rPr lang="en-US" altLang="ko-KR" dirty="0" smtClean="0"/>
              <a:t>(X)</a:t>
            </a:r>
            <a:r>
              <a:rPr lang="ko-KR" altLang="en-US" dirty="0" smtClean="0"/>
              <a:t>과 판매량</a:t>
            </a:r>
            <a:r>
              <a:rPr lang="en-US" altLang="ko-KR" dirty="0" smtClean="0"/>
              <a:t>(Y)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71866"/>
              </p:ext>
            </p:extLst>
          </p:nvPr>
        </p:nvGraphicFramePr>
        <p:xfrm>
          <a:off x="1524000" y="1828800"/>
          <a:ext cx="31432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차트" r:id="rId4" imgW="3143260" imgH="1705078" progId="Excel.Chart.8">
                  <p:embed/>
                </p:oleObj>
              </mc:Choice>
              <mc:Fallback>
                <p:oleObj name="차트" r:id="rId4" imgW="3143260" imgH="1705078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31432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6482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광고</a:t>
            </a:r>
            <a:r>
              <a:rPr lang="ko-KR" altLang="en-US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(X)</a:t>
            </a:r>
            <a:r>
              <a:rPr lang="ko-KR" altLang="en-US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늘어남에 따라 판매량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(Y)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도 증가한다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광고</a:t>
            </a:r>
            <a:r>
              <a:rPr lang="ko-KR" altLang="en-US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X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판매량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사이의 관계는 직선관계보다는 곡선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이차함수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지수함수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관계에 가깝다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lang="en-US" altLang="ko-KR" sz="1600" b="1" dirty="0">
              <a:solidFill>
                <a:srgbClr val="FF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수치를 통한 두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산점도를</a:t>
            </a:r>
            <a:r>
              <a:rPr lang="ko-KR" altLang="en-US" dirty="0" smtClean="0"/>
              <a:t> 통해 두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변수의 연관성을 대략적으로 파악할 수 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산점도에</a:t>
            </a:r>
            <a:r>
              <a:rPr lang="ko-KR" altLang="en-US" dirty="0" smtClean="0"/>
              <a:t> 대한 해석은 주관적이다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그리는 방법에 따라 달라 보일 수 있다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키와 체중 사이의 관계에 대한 </a:t>
            </a:r>
            <a:r>
              <a:rPr lang="ko-KR" altLang="en-US" dirty="0" err="1" smtClean="0"/>
              <a:t>산점도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체중의 단위를 킬로그램으로 한 경우와 톤으로 한 경우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51" y="2743200"/>
            <a:ext cx="3278303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1023"/>
            <a:ext cx="3278304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633757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4429</TotalTime>
  <Words>1267</Words>
  <Application>Microsoft Office PowerPoint</Application>
  <PresentationFormat>화면 슬라이드 쇼(4:3)</PresentationFormat>
  <Paragraphs>199</Paragraphs>
  <Slides>16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CDS_2006</vt:lpstr>
      <vt:lpstr>차트</vt:lpstr>
      <vt:lpstr>4장</vt:lpstr>
      <vt:lpstr>두 변수 자료</vt:lpstr>
      <vt:lpstr>두 범주형 변수의 요약: 분할표(contingency table)</vt:lpstr>
      <vt:lpstr>분할표</vt:lpstr>
      <vt:lpstr>분할표</vt:lpstr>
      <vt:lpstr>두 연속형 변수의 요약: 산점도(scatter plot)</vt:lpstr>
      <vt:lpstr>산점도</vt:lpstr>
      <vt:lpstr>산점도</vt:lpstr>
      <vt:lpstr>수치를 통한 두 연속형 변수의 요약</vt:lpstr>
      <vt:lpstr>상관계수(correlation coefficient)</vt:lpstr>
      <vt:lpstr>표본상관계수의 성질</vt:lpstr>
      <vt:lpstr>표본상관계수의 성질</vt:lpstr>
      <vt:lpstr>표본상관계수의 성질</vt:lpstr>
      <vt:lpstr>표본상관계수</vt:lpstr>
      <vt:lpstr>주의 사항</vt:lpstr>
      <vt:lpstr>상관계수와 인과관계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169</cp:revision>
  <dcterms:created xsi:type="dcterms:W3CDTF">2002-01-02T14:08:33Z</dcterms:created>
  <dcterms:modified xsi:type="dcterms:W3CDTF">2016-02-12T04:34:18Z</dcterms:modified>
</cp:coreProperties>
</file>