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5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5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확</a:t>
            </a:r>
            <a:r>
              <a:rPr lang="ko-KR" altLang="en-US" sz="4000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률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발생했다는 </a:t>
                </a:r>
                <a:r>
                  <a:rPr lang="ko-KR" altLang="en-US" dirty="0" smtClean="0"/>
                  <a:t>조건 하에서 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ko-KR" altLang="en-US" dirty="0" smtClean="0"/>
                  <a:t>발생할 조건부확률은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조건부확률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는 사건 </a:t>
                </a:r>
                <a:r>
                  <a:rPr lang="en-US" altLang="ko-KR" dirty="0" smtClean="0"/>
                  <a:t>B </a:t>
                </a:r>
                <a:r>
                  <a:rPr lang="ko-KR" altLang="en-US" dirty="0" smtClean="0"/>
                  <a:t>안에서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차지하는 비율이라고 생각할 수 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조건부확률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를 구할 때는 표본공간이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로 한정된다고 생각하고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안에서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발생할 확률을 구하면 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sz="1800" dirty="0" smtClean="0">
                        <a:latin typeface="Cambria Math"/>
                      </a:rPr>
                      <m:t>예</m:t>
                    </m:r>
                    <m:r>
                      <a:rPr lang="en-US" altLang="ko-KR" sz="1800" b="0" i="0" dirty="0" smtClean="0">
                        <a:latin typeface="Cambria Math"/>
                      </a:rPr>
                      <m:t>)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어느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회사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직원을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체중과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혈압에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따른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/>
                      </a:rPr>
                      <m:t>비율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ko-KR" altLang="en-US" sz="1600" dirty="0" smtClean="0"/>
                  <a:t>한 명을 </a:t>
                </a:r>
                <a:r>
                  <a:rPr lang="ko-KR" altLang="en-US" sz="1600" dirty="0" err="1" smtClean="0"/>
                  <a:t>임의추출할</a:t>
                </a:r>
                <a:r>
                  <a:rPr lang="ko-KR" altLang="en-US" sz="1600" dirty="0" smtClean="0"/>
                  <a:t>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이 사람이 고혈압일 확률은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r>
                  <a:rPr lang="ko-KR" altLang="en-US" sz="1600" dirty="0" smtClean="0"/>
                  <a:t>임의로 선택된 사람이 비만일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이 사람이 고혈압일 확률은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600" dirty="0" smtClean="0"/>
                  <a:t>A: </a:t>
                </a:r>
                <a:r>
                  <a:rPr lang="ko-KR" altLang="en-US" sz="1600" dirty="0"/>
                  <a:t>선택된 사람이 </a:t>
                </a:r>
                <a:r>
                  <a:rPr lang="ko-KR" altLang="en-US" sz="1600" dirty="0" smtClean="0"/>
                  <a:t>고혈</a:t>
                </a:r>
                <a:r>
                  <a:rPr lang="ko-KR" altLang="en-US" sz="1600" dirty="0"/>
                  <a:t>압</a:t>
                </a:r>
                <a:r>
                  <a:rPr lang="ko-KR" altLang="en-US" sz="1600" dirty="0" smtClean="0"/>
                  <a:t>인 </a:t>
                </a:r>
                <a:r>
                  <a:rPr lang="ko-KR" altLang="en-US" sz="1600" dirty="0"/>
                  <a:t>사건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/>
                  <a:t>B: </a:t>
                </a:r>
                <a:r>
                  <a:rPr lang="ko-KR" altLang="en-US" sz="1600" dirty="0"/>
                  <a:t>선택된 사람이 </a:t>
                </a:r>
                <a:r>
                  <a:rPr lang="ko-KR" altLang="en-US" sz="1600" dirty="0" smtClean="0"/>
                  <a:t>비만</a:t>
                </a:r>
                <a:r>
                  <a:rPr lang="ko-KR" altLang="en-US" sz="1600" dirty="0"/>
                  <a:t>인</a:t>
                </a:r>
                <a:r>
                  <a:rPr lang="ko-KR" altLang="en-US" sz="1600" dirty="0" smtClean="0"/>
                  <a:t> 사건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=0.20, </m:t>
                    </m:r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=0.25, </m:t>
                    </m:r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=0.10</m:t>
                    </m:r>
                  </m:oMath>
                </a14:m>
                <a:r>
                  <a:rPr lang="en-US" altLang="ko-KR" sz="1600" b="0" dirty="0" smtClean="0">
                    <a:ea typeface="Cambria Math"/>
                  </a:rPr>
                  <a:t/>
                </a:r>
                <a:br>
                  <a:rPr lang="en-US" altLang="ko-KR" sz="1600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0.10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0.25</m:t>
                        </m:r>
                      </m:den>
                    </m:f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비만인 사람 중에서 고혈압인 비율</a:t>
                </a:r>
                <a:endParaRPr lang="en-US" altLang="ko-KR" sz="1600" dirty="0"/>
              </a:p>
              <a:p>
                <a:pPr lvl="1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72226"/>
              </p:ext>
            </p:extLst>
          </p:nvPr>
        </p:nvGraphicFramePr>
        <p:xfrm>
          <a:off x="1066800" y="1752600"/>
          <a:ext cx="5638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192"/>
                <a:gridCol w="3086250"/>
                <a:gridCol w="6353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비만          정상      정상 이하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고혈압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정상 혈압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0.10</a:t>
                      </a:r>
                      <a:r>
                        <a:rPr lang="en-US" altLang="ko-KR" sz="1800" baseline="0" dirty="0" smtClean="0"/>
                        <a:t>          0.08            0.02  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0.15</a:t>
                      </a:r>
                      <a:r>
                        <a:rPr lang="en-US" altLang="ko-KR" sz="1800" baseline="0" dirty="0" smtClean="0"/>
                        <a:t>          0.45            0.20  </a:t>
                      </a:r>
                      <a:r>
                        <a:rPr lang="en-US" altLang="ko-KR" sz="18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0.20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0.80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0.25</a:t>
                      </a:r>
                      <a:r>
                        <a:rPr lang="en-US" altLang="ko-KR" sz="1800" baseline="0" dirty="0" smtClean="0"/>
                        <a:t>          0.53            0.22  </a:t>
                      </a:r>
                      <a:r>
                        <a:rPr lang="en-US" altLang="ko-KR" sz="18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1.00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51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곱사건의</a:t>
            </a:r>
            <a:r>
              <a:rPr lang="ko-KR" altLang="en-US" dirty="0" smtClean="0"/>
              <a:t> 확률법칙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함초롬돋움" pitchFamily="18" charset="-127"/>
                  </a:rPr>
                  <a:t>조건부확률을 이용하면</a:t>
                </a:r>
                <a:r>
                  <a:rPr lang="en-US" altLang="ko-KR" dirty="0">
                    <a:latin typeface="함초롬돋움" pitchFamily="18" charset="-127"/>
                  </a:rPr>
                  <a:t/>
                </a:r>
                <a:br>
                  <a:rPr lang="en-US" altLang="ko-KR" dirty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b="0" dirty="0" smtClean="0">
                    <a:latin typeface="함초롬돋움" pitchFamily="18" charset="-127"/>
                  </a:rPr>
                  <a:t>:  </a:t>
                </a:r>
                <a:r>
                  <a:rPr lang="ko-KR" altLang="en-US" b="0" dirty="0" err="1" smtClean="0">
                    <a:latin typeface="함초롬돋움" pitchFamily="18" charset="-127"/>
                  </a:rPr>
                  <a:t>곱사건의</a:t>
                </a:r>
                <a:r>
                  <a:rPr lang="ko-KR" altLang="en-US" b="0" dirty="0" smtClean="0">
                    <a:latin typeface="함초롬돋움" pitchFamily="18" charset="-127"/>
                  </a:rPr>
                  <a:t> 확률법칙</a:t>
                </a:r>
                <a:endParaRPr lang="en-US" altLang="ko-KR" dirty="0">
                  <a:latin typeface="함초롬돋움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 smtClean="0">
                    <a:ea typeface="Cambria Math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b="0" dirty="0" smtClean="0">
                  <a:latin typeface="함초롬돋움" pitchFamily="18" charset="-127"/>
                </a:endParaRPr>
              </a:p>
              <a:p>
                <a:pPr marL="0" indent="0">
                  <a:buNone/>
                </a:pPr>
                <a:endParaRPr lang="en-US" altLang="ko-KR" b="0" dirty="0" smtClean="0">
                  <a:latin typeface="함초롬돋움" pitchFamily="18" charset="-127"/>
                </a:endParaRPr>
              </a:p>
              <a:p>
                <a:r>
                  <a:rPr lang="ko-KR" altLang="en-US" dirty="0" smtClean="0">
                    <a:latin typeface="함초롬돋움" pitchFamily="18" charset="-127"/>
                  </a:rPr>
                  <a:t>어떤 경우에는 사건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ko-KR" altLang="en-US" b="0" dirty="0" smtClean="0">
                    <a:latin typeface="함초롬돋움" pitchFamily="18" charset="-127"/>
                  </a:rPr>
                  <a:t>의 확률을 구할 때</a:t>
                </a:r>
                <a:r>
                  <a:rPr lang="en-US" altLang="ko-KR" b="0" dirty="0" smtClean="0">
                    <a:latin typeface="함초롬돋움" pitchFamily="18" charset="-127"/>
                  </a:rPr>
                  <a:t>, </a:t>
                </a:r>
                <a:r>
                  <a:rPr lang="ko-KR" altLang="en-US" b="0" dirty="0" smtClean="0">
                    <a:latin typeface="함초롬돋움" pitchFamily="18" charset="-127"/>
                  </a:rPr>
                  <a:t>직접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b="0" dirty="0" smtClean="0">
                    <a:latin typeface="함초롬돋움" pitchFamily="18" charset="-127"/>
                  </a:rPr>
                  <a:t>를</a:t>
                </a:r>
                <a:r>
                  <a:rPr lang="en-US" altLang="ko-KR" b="0" dirty="0" smtClean="0">
                    <a:latin typeface="함초롬돋움" pitchFamily="18" charset="-127"/>
                  </a:rPr>
                  <a:t> </a:t>
                </a:r>
                <a:r>
                  <a:rPr lang="ko-KR" altLang="en-US" b="0" dirty="0" smtClean="0">
                    <a:latin typeface="함초롬돋움" pitchFamily="18" charset="-127"/>
                  </a:rPr>
                  <a:t>구하는 것 보다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 smtClean="0">
                    <a:latin typeface="함초롬돋움" pitchFamily="18" charset="-127"/>
                  </a:rPr>
                  <a:t>와</a:t>
                </a:r>
                <a:r>
                  <a:rPr lang="en-US" altLang="ko-KR" b="0" dirty="0" smtClean="0">
                    <a:latin typeface="함초롬돋움" pitchFamily="18" charset="-127"/>
                  </a:rPr>
                  <a:t> </a:t>
                </a:r>
                <a:r>
                  <a:rPr lang="ko-KR" altLang="en-US" b="0" dirty="0" smtClean="0">
                    <a:latin typeface="함초롬돋움" pitchFamily="18" charset="-127"/>
                  </a:rPr>
                  <a:t>조건부확률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 smtClean="0">
                    <a:latin typeface="함초롬돋움" pitchFamily="18" charset="-127"/>
                  </a:rPr>
                  <a:t>를 구하는 것이 쉬울 때가 있다</a:t>
                </a:r>
                <a:r>
                  <a:rPr lang="en-US" altLang="ko-KR" b="0" dirty="0" smtClean="0">
                    <a:latin typeface="함초롬돋움" pitchFamily="18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함초롬돋움" pitchFamily="18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3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곱사건의</a:t>
            </a:r>
            <a:r>
              <a:rPr lang="ko-KR" altLang="en-US" dirty="0"/>
              <a:t> 확률법칙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함초롬돋움" pitchFamily="18" charset="-127"/>
                  </a:rPr>
                  <a:t>예</a:t>
                </a:r>
                <a:r>
                  <a:rPr lang="en-US" altLang="ko-KR" dirty="0">
                    <a:latin typeface="함초롬돋움" pitchFamily="18" charset="-127"/>
                  </a:rPr>
                  <a:t>) </a:t>
                </a:r>
                <a:r>
                  <a:rPr lang="ko-KR" altLang="en-US" dirty="0">
                    <a:latin typeface="함초롬돋움" pitchFamily="18" charset="-127"/>
                  </a:rPr>
                  <a:t>남학생 </a:t>
                </a:r>
                <a:r>
                  <a:rPr lang="en-US" altLang="ko-KR" dirty="0">
                    <a:latin typeface="함초롬돋움" pitchFamily="18" charset="-127"/>
                  </a:rPr>
                  <a:t>7</a:t>
                </a:r>
                <a:r>
                  <a:rPr lang="ko-KR" altLang="en-US" dirty="0">
                    <a:latin typeface="함초롬돋움" pitchFamily="18" charset="-127"/>
                  </a:rPr>
                  <a:t>명과 여학생 </a:t>
                </a:r>
                <a:r>
                  <a:rPr lang="en-US" altLang="ko-KR" dirty="0">
                    <a:latin typeface="함초롬돋움" pitchFamily="18" charset="-127"/>
                  </a:rPr>
                  <a:t>5</a:t>
                </a:r>
                <a:r>
                  <a:rPr lang="ko-KR" altLang="en-US" dirty="0">
                    <a:latin typeface="함초롬돋움" pitchFamily="18" charset="-127"/>
                  </a:rPr>
                  <a:t>명으로 이루어진 모임에서 임의로 </a:t>
                </a:r>
                <a:r>
                  <a:rPr lang="en-US" altLang="ko-KR" dirty="0">
                    <a:latin typeface="함초롬돋움" pitchFamily="18" charset="-127"/>
                  </a:rPr>
                  <a:t>2</a:t>
                </a:r>
                <a:r>
                  <a:rPr lang="ko-KR" altLang="en-US" dirty="0">
                    <a:latin typeface="함초롬돋움" pitchFamily="18" charset="-127"/>
                  </a:rPr>
                  <a:t>명을 선택할 때</a:t>
                </a:r>
                <a:r>
                  <a:rPr lang="en-US" altLang="ko-KR" dirty="0" smtClean="0">
                    <a:latin typeface="함초롬돋움" pitchFamily="18" charset="-127"/>
                  </a:rPr>
                  <a:t>, </a:t>
                </a:r>
                <a:r>
                  <a:rPr lang="ko-KR" altLang="en-US" dirty="0" smtClean="0">
                    <a:latin typeface="함초롬돋움" pitchFamily="18" charset="-127"/>
                  </a:rPr>
                  <a:t>두 사람 모두 남학생일 확률은</a:t>
                </a:r>
                <a:r>
                  <a:rPr lang="en-US" altLang="ko-KR" dirty="0" smtClean="0">
                    <a:latin typeface="함초롬돋움" pitchFamily="18" charset="-127"/>
                  </a:rPr>
                  <a:t>?</a:t>
                </a:r>
              </a:p>
              <a:p>
                <a:endParaRPr lang="en-US" altLang="ko-KR" dirty="0">
                  <a:latin typeface="함초롬돋움" pitchFamily="18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>
                    <a:latin typeface="함초롬돋움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×6/2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×11/2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×11</m:t>
                        </m:r>
                      </m:den>
                    </m:f>
                  </m:oMath>
                </a14:m>
                <a:endParaRPr lang="en-US" altLang="ko-KR" dirty="0" smtClean="0">
                  <a:latin typeface="함초롬돋움" pitchFamily="18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 smtClean="0">
                    <a:latin typeface="함초롬돋움" pitchFamily="18" charset="-127"/>
                  </a:rPr>
                  <a:t>A: </a:t>
                </a:r>
                <a:r>
                  <a:rPr lang="ko-KR" altLang="en-US" dirty="0" smtClean="0">
                    <a:latin typeface="함초롬돋움" pitchFamily="18" charset="-127"/>
                  </a:rPr>
                  <a:t>두 번째로 선택된 학생이 남학생인 사건</a:t>
                </a: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>B: </a:t>
                </a:r>
                <a:r>
                  <a:rPr lang="ko-KR" altLang="en-US" dirty="0">
                    <a:latin typeface="함초롬돋움" pitchFamily="18" charset="-127"/>
                  </a:rPr>
                  <a:t>첫</a:t>
                </a:r>
                <a:r>
                  <a:rPr lang="ko-KR" altLang="en-US" dirty="0" smtClean="0">
                    <a:latin typeface="함초롬돋움" pitchFamily="18" charset="-127"/>
                  </a:rPr>
                  <a:t> 번째로 선택된 </a:t>
                </a:r>
                <a:r>
                  <a:rPr lang="ko-KR" altLang="en-US" dirty="0">
                    <a:latin typeface="함초롬돋움" pitchFamily="18" charset="-127"/>
                  </a:rPr>
                  <a:t>학생이 남학생인 </a:t>
                </a:r>
                <a:r>
                  <a:rPr lang="ko-KR" altLang="en-US" dirty="0" smtClean="0">
                    <a:latin typeface="함초롬돋움" pitchFamily="18" charset="-127"/>
                  </a:rPr>
                  <a:t>사건</a:t>
                </a: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7×6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12×11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함초롬돋움" pitchFamily="18" charset="-127"/>
                  </a:rPr>
                  <a:t> </a:t>
                </a:r>
                <a:endParaRPr lang="en-US" altLang="ko-KR" dirty="0">
                  <a:latin typeface="함초롬돋움" pitchFamily="18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0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곱사건의</a:t>
            </a:r>
            <a:r>
              <a:rPr lang="ko-KR" altLang="en-US" dirty="0"/>
              <a:t> 확률법칙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11) </a:t>
                </a:r>
                <a:r>
                  <a:rPr lang="ko-KR" altLang="en-US" dirty="0"/>
                  <a:t>한 학생이 </a:t>
                </a:r>
                <a:r>
                  <a:rPr lang="ko-KR" altLang="en-US" dirty="0" smtClean="0"/>
                  <a:t>동전을 던져 공부를 </a:t>
                </a:r>
                <a:r>
                  <a:rPr lang="ko-KR" altLang="en-US" dirty="0"/>
                  <a:t>하러 학교에 갈 것인가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아니면 </a:t>
                </a:r>
                <a:r>
                  <a:rPr lang="ko-KR" altLang="en-US" dirty="0" smtClean="0"/>
                  <a:t>영화를 보러  갈 </a:t>
                </a:r>
                <a:r>
                  <a:rPr lang="ko-KR" altLang="en-US" dirty="0"/>
                  <a:t>것인가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결정하고 </a:t>
                </a:r>
                <a:r>
                  <a:rPr lang="ko-KR" altLang="en-US" dirty="0"/>
                  <a:t>공부하게 되면 </a:t>
                </a:r>
                <a:r>
                  <a:rPr lang="en-US" altLang="ko-KR" i="1" dirty="0"/>
                  <a:t>A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B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C </a:t>
                </a:r>
                <a:r>
                  <a:rPr lang="ko-KR" altLang="en-US" dirty="0"/>
                  <a:t>과목 중 하나를 </a:t>
                </a:r>
                <a:r>
                  <a:rPr lang="ko-KR" altLang="en-US" dirty="0" smtClean="0"/>
                  <a:t>임의로 선택하여 </a:t>
                </a:r>
                <a:r>
                  <a:rPr lang="ko-KR" altLang="en-US" dirty="0"/>
                  <a:t>공부하고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영화는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E </a:t>
                </a:r>
                <a:r>
                  <a:rPr lang="ko-KR" altLang="en-US" dirty="0"/>
                  <a:t>프로 중 하나를 임의로 선택하여 보기로 하였다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학생이 </a:t>
                </a:r>
                <a:r>
                  <a:rPr lang="en-US" altLang="ko-KR" i="1" dirty="0" smtClean="0"/>
                  <a:t>C </a:t>
                </a:r>
                <a:r>
                  <a:rPr lang="ko-KR" altLang="en-US" dirty="0"/>
                  <a:t>과목을 공부할 </a:t>
                </a:r>
                <a:r>
                  <a:rPr lang="ko-KR" altLang="en-US" dirty="0" smtClean="0"/>
                  <a:t>확률은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사건의 독립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B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이 성립한다면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이는 어떤 의미인가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발생할 확률과 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발생했다는 조건 하에서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발생할 </a:t>
                </a:r>
                <a:r>
                  <a:rPr lang="ko-KR" altLang="en-US" dirty="0" smtClean="0"/>
                  <a:t>조건부확률이 같다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smtClean="0"/>
                  <a:t>성립하면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도 성립한다</a:t>
                </a:r>
                <a:r>
                  <a:rPr lang="en-US" altLang="ko-KR" dirty="0" smtClean="0"/>
                  <a:t>. (why?)</a:t>
                </a:r>
              </a:p>
              <a:p>
                <a:pPr lvl="1"/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발생할 </a:t>
                </a:r>
                <a:r>
                  <a:rPr lang="ko-KR" altLang="en-US" dirty="0" smtClean="0"/>
                  <a:t>확률은 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 발생하든 발생하지 않든 상관없이 같은 값을 가진다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 발생했다는 정보가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확률을 구하는데 영향을 주지 않는다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서로 영향을 주지 않는다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사건의 독립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B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대하여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:r>
                  <a:rPr lang="ko-KR" altLang="en-US" b="0" dirty="0" smtClean="0">
                    <a:latin typeface="함초롬돋움" pitchFamily="18" charset="-127"/>
                  </a:rPr>
                  <a:t>가</a:t>
                </a:r>
                <a:r>
                  <a:rPr lang="en-US" altLang="ko-KR" b="0" dirty="0" smtClean="0">
                    <a:latin typeface="함초롬돋움" pitchFamily="18" charset="-127"/>
                  </a:rPr>
                  <a:t> </a:t>
                </a:r>
                <a:r>
                  <a:rPr lang="ko-KR" altLang="en-US" b="0" dirty="0" smtClean="0">
                    <a:latin typeface="함초롬돋움" pitchFamily="18" charset="-127"/>
                  </a:rPr>
                  <a:t>성립할 때</a:t>
                </a:r>
                <a:r>
                  <a:rPr lang="en-US" altLang="ko-KR" b="0" dirty="0" smtClean="0">
                    <a:latin typeface="함초롬돋움" pitchFamily="18" charset="-127"/>
                  </a:rPr>
                  <a:t>,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는 서로 독립</a:t>
                </a:r>
                <a:r>
                  <a:rPr lang="en-US" altLang="ko-KR" dirty="0" smtClean="0"/>
                  <a:t>(independent)</a:t>
                </a:r>
                <a:r>
                  <a:rPr lang="ko-KR" altLang="en-US" dirty="0" smtClean="0"/>
                  <a:t>이라고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>
                  <a:latin typeface="함초롬돋움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ko-KR" altLang="en-US" i="1" dirty="0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r>
                      <a:rPr lang="en-US" altLang="ko-KR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ko-KR" altLang="en-US" dirty="0">
                  <a:latin typeface="함초롬돋움" pitchFamily="18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9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사건의 독립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언제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 </a:t>
                </a:r>
                <a:r>
                  <a:rPr lang="ko-KR" altLang="en-US" dirty="0" smtClean="0">
                    <a:latin typeface="함초롬돋움" pitchFamily="18" charset="-127"/>
                  </a:rPr>
                  <a:t>이 성립하는가</a:t>
                </a:r>
                <a:r>
                  <a:rPr lang="en-US" altLang="ko-KR" dirty="0" smtClean="0">
                    <a:latin typeface="함초롬돋움" pitchFamily="18" charset="-127"/>
                  </a:rPr>
                  <a:t>?</a:t>
                </a:r>
              </a:p>
              <a:p>
                <a:pPr marL="0" indent="0">
                  <a:buNone/>
                </a:pPr>
                <a:endParaRPr lang="en-US" altLang="ko-KR" i="1" dirty="0" smtClean="0">
                  <a:latin typeface="함초롬돋움" pitchFamily="18" charset="-127"/>
                </a:endParaRPr>
              </a:p>
              <a:p>
                <a:endParaRPr lang="en-US" altLang="ko-KR" dirty="0" smtClean="0">
                  <a:latin typeface="함초롬돋움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표본공간에서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:r>
                  <a:rPr lang="ko-KR" altLang="en-US" dirty="0" smtClean="0"/>
                  <a:t>차지하는 비율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 </a:t>
                </a:r>
                <a:r>
                  <a:rPr lang="ko-KR" altLang="en-US" dirty="0" smtClean="0"/>
                  <a:t>안에서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</a:t>
                </a:r>
                <a:r>
                  <a:rPr lang="ko-KR" altLang="en-US" dirty="0" smtClean="0"/>
                  <a:t>차지하는 비율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/>
                  <a:t>표본공간에서 사건 </a:t>
                </a:r>
                <a:r>
                  <a:rPr lang="en-US" altLang="ko-KR" dirty="0"/>
                  <a:t>A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차지하는 비율과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B </a:t>
                </a:r>
                <a:r>
                  <a:rPr lang="ko-KR" altLang="en-US" dirty="0"/>
                  <a:t>안에서 </a:t>
                </a:r>
                <a:r>
                  <a:rPr lang="en-US" altLang="ko-KR" dirty="0"/>
                  <a:t>A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차지하는 비율이 같을 때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서로 </a:t>
                </a:r>
                <a:r>
                  <a:rPr lang="ko-KR" altLang="en-US" dirty="0" smtClean="0"/>
                  <a:t>독립이다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22122" y="2215729"/>
            <a:ext cx="2819400" cy="1828800"/>
            <a:chOff x="4800600" y="2215971"/>
            <a:chExt cx="2819400" cy="18288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800600" y="2215971"/>
              <a:ext cx="2819400" cy="1828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138600" y="2635071"/>
              <a:ext cx="1124494" cy="990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5697581" y="2558871"/>
              <a:ext cx="148209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38600" y="2720464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600" y="2720464"/>
                  <a:ext cx="68580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79422" y="2713933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422" y="2713933"/>
                  <a:ext cx="68580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47902" y="2939871"/>
                  <a:ext cx="9720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902" y="2939871"/>
                  <a:ext cx="972094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150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사건의 독립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성별과 </a:t>
                </a:r>
                <a:r>
                  <a:rPr lang="ko-KR" altLang="en-US" sz="1800" dirty="0"/>
                  <a:t>길거리 금연에 대한 찬반 </a:t>
                </a:r>
                <a:r>
                  <a:rPr lang="ko-KR" altLang="en-US" sz="1800" dirty="0" smtClean="0"/>
                  <a:t>의견 조사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이 중에서 임의로 한 명을 선택할 때</a:t>
                </a:r>
                <a:r>
                  <a:rPr lang="en-US" altLang="ko-KR" sz="1800" dirty="0" smtClean="0"/>
                  <a:t>,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M = </a:t>
                </a:r>
                <a:r>
                  <a:rPr lang="ko-KR" altLang="en-US" sz="1800" dirty="0" smtClean="0"/>
                  <a:t>선택된 사람이 남성인 사건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A  = </a:t>
                </a:r>
                <a:r>
                  <a:rPr lang="ko-KR" altLang="en-US" sz="1800" dirty="0" smtClean="0"/>
                  <a:t>선택된 사람이 금연에 찬성할 사건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40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, </m:t>
                    </m:r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38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19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60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altLang="ko-KR" sz="18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800" b="0" dirty="0" smtClean="0">
                    <a:ea typeface="Cambria Math"/>
                  </a:rPr>
                  <a:t> </a:t>
                </a:r>
                <a:br>
                  <a:rPr lang="en-US" altLang="ko-KR" sz="1800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)≠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800" b="0" dirty="0" smtClean="0">
                    <a:ea typeface="Cambria Math"/>
                  </a:rPr>
                  <a:t> </a:t>
                </a:r>
                <a:r>
                  <a:rPr lang="ko-KR" altLang="en-US" sz="1800" b="0" dirty="0" smtClean="0">
                    <a:latin typeface="함초롬돋움" pitchFamily="18" charset="-127"/>
                  </a:rPr>
                  <a:t>이므로 </a:t>
                </a:r>
                <a:r>
                  <a:rPr lang="en-US" altLang="ko-KR" sz="1800" b="0" dirty="0" smtClean="0">
                    <a:latin typeface="함초롬돋움" pitchFamily="18" charset="-127"/>
                  </a:rPr>
                  <a:t>A</a:t>
                </a:r>
                <a:r>
                  <a:rPr lang="ko-KR" altLang="en-US" sz="1800" b="0" dirty="0" smtClean="0">
                    <a:latin typeface="함초롬돋움" pitchFamily="18" charset="-127"/>
                  </a:rPr>
                  <a:t>와 </a:t>
                </a:r>
                <a:r>
                  <a:rPr lang="en-US" altLang="ko-KR" sz="1800" b="0" dirty="0" smtClean="0">
                    <a:latin typeface="함초롬돋움" pitchFamily="18" charset="-127"/>
                  </a:rPr>
                  <a:t>M</a:t>
                </a:r>
                <a:r>
                  <a:rPr lang="ko-KR" altLang="en-US" sz="1800" b="0" dirty="0" smtClean="0">
                    <a:latin typeface="함초롬돋움" pitchFamily="18" charset="-127"/>
                  </a:rPr>
                  <a:t>은</a:t>
                </a:r>
                <a:r>
                  <a:rPr lang="en-US" altLang="ko-KR" sz="1800" b="0" dirty="0" smtClean="0">
                    <a:latin typeface="함초롬돋움" pitchFamily="18" charset="-127"/>
                  </a:rPr>
                  <a:t> </a:t>
                </a:r>
                <a:r>
                  <a:rPr lang="ko-KR" altLang="en-US" sz="1800" b="0" dirty="0" smtClean="0">
                    <a:latin typeface="함초롬돋움" pitchFamily="18" charset="-127"/>
                  </a:rPr>
                  <a:t>독립이 아니다</a:t>
                </a:r>
                <a:r>
                  <a:rPr lang="en-US" altLang="ko-KR" sz="1800" b="0" dirty="0" smtClean="0">
                    <a:latin typeface="함초롬돋움" pitchFamily="18" charset="-127"/>
                  </a:rPr>
                  <a:t>.</a:t>
                </a:r>
                <a:br>
                  <a:rPr lang="en-US" altLang="ko-KR" sz="1800" b="0" dirty="0" smtClean="0">
                    <a:latin typeface="함초롬돋움" pitchFamily="18" charset="-127"/>
                  </a:rPr>
                </a:br>
                <a:r>
                  <a:rPr lang="ko-KR" altLang="en-US" sz="1800" b="0" dirty="0" smtClean="0">
                    <a:latin typeface="함초롬돋움" pitchFamily="18" charset="-127"/>
                  </a:rPr>
                  <a:t>혹은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38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, </m:t>
                    </m:r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24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40</m:t>
                        </m:r>
                      </m:den>
                    </m:f>
                  </m:oMath>
                </a14:m>
                <a:r>
                  <a:rPr lang="ko-KR" altLang="en-US" sz="1800" b="0" dirty="0" smtClean="0">
                    <a:latin typeface="함초롬돋움" pitchFamily="18" charset="-127"/>
                  </a:rPr>
                  <a:t>로 서로 다르므로 </a:t>
                </a:r>
                <a:r>
                  <a:rPr lang="en-US" altLang="ko-KR" sz="1800" dirty="0">
                    <a:latin typeface="함초롬돋움" pitchFamily="18" charset="-127"/>
                  </a:rPr>
                  <a:t>A</a:t>
                </a:r>
                <a:r>
                  <a:rPr lang="ko-KR" altLang="en-US" sz="1800" dirty="0">
                    <a:latin typeface="함초롬돋움" pitchFamily="18" charset="-127"/>
                  </a:rPr>
                  <a:t>와 </a:t>
                </a:r>
                <a:r>
                  <a:rPr lang="en-US" altLang="ko-KR" sz="1800" dirty="0">
                    <a:latin typeface="함초롬돋움" pitchFamily="18" charset="-127"/>
                  </a:rPr>
                  <a:t>M</a:t>
                </a:r>
                <a:r>
                  <a:rPr lang="ko-KR" altLang="en-US" sz="1800" dirty="0">
                    <a:latin typeface="함초롬돋움" pitchFamily="18" charset="-127"/>
                  </a:rPr>
                  <a:t>은</a:t>
                </a:r>
                <a:r>
                  <a:rPr lang="en-US" altLang="ko-KR" sz="1800" dirty="0">
                    <a:latin typeface="함초롬돋움" pitchFamily="18" charset="-127"/>
                  </a:rPr>
                  <a:t> </a:t>
                </a:r>
                <a:r>
                  <a:rPr lang="ko-KR" altLang="en-US" sz="1800" dirty="0">
                    <a:latin typeface="함초롬돋움" pitchFamily="18" charset="-127"/>
                  </a:rPr>
                  <a:t>독립이 아니다</a:t>
                </a:r>
                <a:r>
                  <a:rPr lang="en-US" altLang="ko-KR" sz="1800" dirty="0" smtClean="0">
                    <a:latin typeface="함초롬돋움" pitchFamily="18" charset="-127"/>
                  </a:rPr>
                  <a:t>.</a:t>
                </a:r>
                <a:endParaRPr lang="en-US" altLang="ko-KR" sz="1800" b="0" dirty="0" smtClean="0">
                  <a:latin typeface="함초롬돋움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84401"/>
              </p:ext>
            </p:extLst>
          </p:nvPr>
        </p:nvGraphicFramePr>
        <p:xfrm>
          <a:off x="1066800" y="1752600"/>
          <a:ext cx="5638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금연 찬성        금연 반대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남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녀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24"/>
                        <a:tabLst/>
                        <a:defRPr/>
                      </a:pPr>
                      <a:r>
                        <a:rPr lang="en-US" altLang="ko-KR" sz="1800" baseline="0" dirty="0" smtClean="0"/>
                        <a:t>                  16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14                     6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40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38</a:t>
                      </a:r>
                      <a:r>
                        <a:rPr lang="en-US" altLang="ko-KR" sz="1800" baseline="0" dirty="0" smtClean="0"/>
                        <a:t>                   22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5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(Bayes’ rule)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 서로 배반이고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∪⋯∪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ko-KR" altLang="en-US" dirty="0" smtClean="0"/>
                  <a:t>일 때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포본공간의</a:t>
                </a:r>
                <a:r>
                  <a:rPr lang="ko-KR" altLang="en-US" dirty="0" smtClean="0"/>
                  <a:t> 분할일 때</a:t>
                </a:r>
                <a:r>
                  <a:rPr lang="en-US" altLang="ko-KR" dirty="0" smtClean="0"/>
                  <a:t>)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Why?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)∪⋯∪(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+⋯+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:r>
                  <a:rPr lang="en-US" altLang="ko-KR" b="0" dirty="0" smtClean="0"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+⋯+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52057"/>
              </p:ext>
            </p:extLst>
          </p:nvPr>
        </p:nvGraphicFramePr>
        <p:xfrm>
          <a:off x="8103245" y="3469184"/>
          <a:ext cx="2381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4" imgW="190440" imgH="228600" progId="">
                  <p:embed/>
                </p:oleObj>
              </mc:Choice>
              <mc:Fallback>
                <p:oleObj name="Equation" r:id="rId4" imgW="1904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245" y="3469184"/>
                        <a:ext cx="2381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_x69259160" descr="DRW00000a343af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2438400"/>
            <a:ext cx="346710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794578"/>
              </p:ext>
            </p:extLst>
          </p:nvPr>
        </p:nvGraphicFramePr>
        <p:xfrm>
          <a:off x="5486400" y="3810000"/>
          <a:ext cx="2222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7" imgW="190440" imgH="228600" progId="">
                  <p:embed/>
                </p:oleObj>
              </mc:Choice>
              <mc:Fallback>
                <p:oleObj name="Equation" r:id="rId7" imgW="1904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0"/>
                        <a:ext cx="2222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8447"/>
              </p:ext>
            </p:extLst>
          </p:nvPr>
        </p:nvGraphicFramePr>
        <p:xfrm>
          <a:off x="7848600" y="4038600"/>
          <a:ext cx="2079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9" imgW="177480" imgH="228600" progId="">
                  <p:embed/>
                </p:oleObj>
              </mc:Choice>
              <mc:Fallback>
                <p:oleObj name="Equation" r:id="rId9" imgW="1774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038600"/>
                        <a:ext cx="20796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34888"/>
              </p:ext>
            </p:extLst>
          </p:nvPr>
        </p:nvGraphicFramePr>
        <p:xfrm>
          <a:off x="5791200" y="2743200"/>
          <a:ext cx="238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2381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02840"/>
              </p:ext>
            </p:extLst>
          </p:nvPr>
        </p:nvGraphicFramePr>
        <p:xfrm>
          <a:off x="6474619" y="2895600"/>
          <a:ext cx="5762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3" imgW="431640" imgH="215640" progId="Equation.3">
                  <p:embed/>
                </p:oleObj>
              </mc:Choice>
              <mc:Fallback>
                <p:oleObj name="Equation" r:id="rId13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619" y="2895600"/>
                        <a:ext cx="576262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02723"/>
              </p:ext>
            </p:extLst>
          </p:nvPr>
        </p:nvGraphicFramePr>
        <p:xfrm>
          <a:off x="6153150" y="3286918"/>
          <a:ext cx="6096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5" imgW="457200" imgH="228600" progId="">
                  <p:embed/>
                </p:oleObj>
              </mc:Choice>
              <mc:Fallback>
                <p:oleObj name="Equation" r:id="rId1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286918"/>
                        <a:ext cx="609600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51692"/>
              </p:ext>
            </p:extLst>
          </p:nvPr>
        </p:nvGraphicFramePr>
        <p:xfrm>
          <a:off x="6629400" y="3581400"/>
          <a:ext cx="593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7" imgW="444240" imgH="228600" progId="">
                  <p:embed/>
                </p:oleObj>
              </mc:Choice>
              <mc:Fallback>
                <p:oleObj name="Equation" r:id="rId17" imgW="444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5937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81764"/>
              </p:ext>
            </p:extLst>
          </p:nvPr>
        </p:nvGraphicFramePr>
        <p:xfrm>
          <a:off x="7010400" y="3200400"/>
          <a:ext cx="6111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9" imgW="457200" imgH="228600" progId="">
                  <p:embed/>
                </p:oleObj>
              </mc:Choice>
              <mc:Fallback>
                <p:oleObj name="Equation" r:id="rId19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00400"/>
                        <a:ext cx="6111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34896"/>
              </p:ext>
            </p:extLst>
          </p:nvPr>
        </p:nvGraphicFramePr>
        <p:xfrm>
          <a:off x="7772400" y="2743200"/>
          <a:ext cx="2222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21" imgW="190440" imgH="228600" progId="">
                  <p:embed/>
                </p:oleObj>
              </mc:Choice>
              <mc:Fallback>
                <p:oleObj name="Equation" r:id="rId21" imgW="1904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43200"/>
                        <a:ext cx="2222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77883"/>
              </p:ext>
            </p:extLst>
          </p:nvPr>
        </p:nvGraphicFramePr>
        <p:xfrm>
          <a:off x="6764927" y="3200400"/>
          <a:ext cx="26731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수식" r:id="rId23" imgW="152280" imgH="164880" progId="Equation.3">
                  <p:embed/>
                </p:oleObj>
              </mc:Choice>
              <mc:Fallback>
                <p:oleObj name="수식" r:id="rId2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927" y="3200400"/>
                        <a:ext cx="267311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4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가지 가능한 결과 중 하나가 일어나는 실험에서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일부가 일어날 가능성을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값으로 나타낸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주사위를 던지는 실험에서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배수가 나올 확률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확률에 대한 기본 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표본공간</a:t>
            </a:r>
            <a:r>
              <a:rPr lang="en-US" altLang="ko-KR" dirty="0" smtClean="0"/>
              <a:t>(sample space, </a:t>
            </a:r>
            <a:r>
              <a:rPr lang="el-GR" altLang="ko-KR" dirty="0" smtClean="0"/>
              <a:t>Ω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실험에서 일어날 수 있는 모든 결과들의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근원사건</a:t>
            </a:r>
            <a:r>
              <a:rPr lang="en-US" altLang="ko-KR" dirty="0" smtClean="0"/>
              <a:t>(elementary event, </a:t>
            </a:r>
            <a:r>
              <a:rPr lang="el-GR" altLang="ko-KR" dirty="0" smtClean="0"/>
              <a:t>ω</a:t>
            </a:r>
            <a:r>
              <a:rPr lang="en-US" altLang="ko-KR" dirty="0" smtClean="0"/>
              <a:t>):  </a:t>
            </a:r>
            <a:r>
              <a:rPr lang="ko-KR" altLang="en-US" dirty="0" smtClean="0"/>
              <a:t>실험에서 일어날 수 있는 개개의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사건</a:t>
            </a:r>
            <a:r>
              <a:rPr lang="en-US" altLang="ko-KR" dirty="0" smtClean="0"/>
              <a:t>(event, A): </a:t>
            </a:r>
            <a:r>
              <a:rPr lang="ko-KR" altLang="en-US" dirty="0" smtClean="0"/>
              <a:t>어떤 특성을 갖는 결과들의 집합</a:t>
            </a:r>
            <a:r>
              <a:rPr lang="en-US" altLang="ko-KR" dirty="0" smtClean="0"/>
              <a:t> (</a:t>
            </a:r>
            <a:r>
              <a:rPr lang="ko-KR" altLang="en-US" dirty="0" smtClean="0"/>
              <a:t>표본공간의 부분집합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P(A): </a:t>
            </a:r>
            <a:r>
              <a:rPr lang="ko-KR" altLang="en-US" dirty="0" smtClean="0"/>
              <a:t>사건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발생할 확률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3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함초롬돋움" pitchFamily="18" charset="-127"/>
                  </a:rPr>
                  <a:t>예 </a:t>
                </a:r>
                <a:r>
                  <a:rPr lang="en-US" altLang="ko-KR" dirty="0" smtClean="0">
                    <a:latin typeface="함초롬돋움" pitchFamily="18" charset="-127"/>
                  </a:rPr>
                  <a:t>14) </a:t>
                </a:r>
                <a:r>
                  <a:rPr lang="ko-KR" altLang="en-US" dirty="0" smtClean="0">
                    <a:latin typeface="함초롬돋움" pitchFamily="18" charset="-127"/>
                  </a:rPr>
                  <a:t>어느 회사의 공장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에서 </a:t>
                </a:r>
                <a:r>
                  <a:rPr lang="ko-KR" altLang="en-US" dirty="0" err="1">
                    <a:latin typeface="함초롬돋움" pitchFamily="18" charset="-127"/>
                  </a:rPr>
                  <a:t>주기판</a:t>
                </a:r>
                <a:r>
                  <a:rPr lang="en-US" altLang="ko-KR" dirty="0">
                    <a:latin typeface="함초롬돋움" pitchFamily="18" charset="-127"/>
                  </a:rPr>
                  <a:t>(motherboard</a:t>
                </a:r>
                <a:r>
                  <a:rPr lang="en-US" altLang="ko-KR" dirty="0" smtClean="0">
                    <a:latin typeface="함초롬돋움" pitchFamily="18" charset="-127"/>
                  </a:rPr>
                  <a:t>)</a:t>
                </a:r>
                <a:r>
                  <a:rPr lang="ko-KR" altLang="en-US" dirty="0" smtClean="0">
                    <a:latin typeface="함초롬돋움" pitchFamily="18" charset="-127"/>
                  </a:rPr>
                  <a:t>의 </a:t>
                </a:r>
                <a:r>
                  <a:rPr lang="en-US" altLang="ko-KR" dirty="0" smtClean="0">
                    <a:latin typeface="함초롬돋움" pitchFamily="18" charset="-127"/>
                  </a:rPr>
                  <a:t>30%, 50%, 20%</a:t>
                </a:r>
                <a:r>
                  <a:rPr lang="ko-KR" altLang="en-US" dirty="0" smtClean="0">
                    <a:latin typeface="함초롬돋움" pitchFamily="18" charset="-127"/>
                  </a:rPr>
                  <a:t>를</a:t>
                </a:r>
                <a:r>
                  <a:rPr lang="en-US" altLang="ko-KR" dirty="0" smtClean="0">
                    <a:latin typeface="함초롬돋움" pitchFamily="18" charset="-127"/>
                  </a:rPr>
                  <a:t> </a:t>
                </a:r>
                <a:r>
                  <a:rPr lang="ko-KR" altLang="en-US" dirty="0" smtClean="0">
                    <a:latin typeface="함초롬돋움" pitchFamily="18" charset="-127"/>
                  </a:rPr>
                  <a:t>생산한다</a:t>
                </a:r>
                <a:r>
                  <a:rPr lang="en-US" altLang="ko-KR" dirty="0" smtClean="0">
                    <a:latin typeface="함초롬돋움" pitchFamily="18" charset="-127"/>
                  </a:rPr>
                  <a:t>. </a:t>
                </a:r>
                <a:r>
                  <a:rPr lang="ko-KR" altLang="en-US" dirty="0">
                    <a:latin typeface="함초롬돋움" pitchFamily="18" charset="-127"/>
                  </a:rPr>
                  <a:t>공장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의 불량률이 각각</a:t>
                </a:r>
                <a:r>
                  <a:rPr lang="en-US" altLang="ko-KR" dirty="0">
                    <a:latin typeface="함초롬돋움" pitchFamily="18" charset="-127"/>
                  </a:rPr>
                  <a:t> </a:t>
                </a:r>
                <a:r>
                  <a:rPr lang="en-US" altLang="ko-KR" dirty="0" smtClean="0">
                    <a:latin typeface="함초롬돋움" pitchFamily="18" charset="-127"/>
                  </a:rPr>
                  <a:t>2</a:t>
                </a:r>
                <a:r>
                  <a:rPr lang="en-US" altLang="ko-KR" dirty="0">
                    <a:latin typeface="함초롬돋움" pitchFamily="18" charset="-127"/>
                  </a:rPr>
                  <a:t>%, 1%, 5</a:t>
                </a:r>
                <a:r>
                  <a:rPr lang="en-US" altLang="ko-KR" dirty="0" smtClean="0">
                    <a:latin typeface="함초롬돋움" pitchFamily="18" charset="-127"/>
                  </a:rPr>
                  <a:t>%</a:t>
                </a:r>
                <a:r>
                  <a:rPr lang="ko-KR" altLang="en-US" dirty="0" smtClean="0">
                    <a:latin typeface="함초롬돋움" pitchFamily="18" charset="-127"/>
                  </a:rPr>
                  <a:t>이다</a:t>
                </a:r>
                <a:r>
                  <a:rPr lang="en-US" altLang="ko-KR" dirty="0">
                    <a:latin typeface="함초롬돋움" pitchFamily="18" charset="-127"/>
                  </a:rPr>
                  <a:t>.</a:t>
                </a:r>
                <a:r>
                  <a:rPr lang="ko-KR" altLang="en-US" dirty="0" smtClean="0">
                    <a:latin typeface="함초롬돋움" pitchFamily="18" charset="-127"/>
                  </a:rPr>
                  <a:t> </a:t>
                </a:r>
                <a:endParaRPr lang="en-US" altLang="ko-KR" dirty="0" smtClean="0">
                  <a:latin typeface="함초롬돋움" pitchFamily="18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>
                    <a:latin typeface="함초롬돋움" pitchFamily="18" charset="-127"/>
                  </a:rPr>
                  <a:t>이 </a:t>
                </a:r>
                <a:r>
                  <a:rPr lang="ko-KR" altLang="en-US" dirty="0">
                    <a:latin typeface="함초롬돋움" pitchFamily="18" charset="-127"/>
                  </a:rPr>
                  <a:t>회사제품 중 </a:t>
                </a:r>
                <a:r>
                  <a:rPr lang="ko-KR" altLang="en-US" dirty="0" smtClean="0">
                    <a:latin typeface="함초롬돋움" pitchFamily="18" charset="-127"/>
                  </a:rPr>
                  <a:t>임의로 </a:t>
                </a:r>
                <a:r>
                  <a:rPr lang="ko-KR" altLang="en-US" dirty="0">
                    <a:latin typeface="함초롬돋움" pitchFamily="18" charset="-127"/>
                  </a:rPr>
                  <a:t>하나를 </a:t>
                </a:r>
                <a:r>
                  <a:rPr lang="ko-KR" altLang="en-US" dirty="0" smtClean="0">
                    <a:latin typeface="함초롬돋움" pitchFamily="18" charset="-127"/>
                  </a:rPr>
                  <a:t>선택하였을 때</a:t>
                </a:r>
                <a:r>
                  <a:rPr lang="en-US" altLang="ko-KR" dirty="0" smtClean="0">
                    <a:latin typeface="함초롬돋움" pitchFamily="18" charset="-127"/>
                  </a:rPr>
                  <a:t>, </a:t>
                </a:r>
                <a:r>
                  <a:rPr lang="ko-KR" altLang="en-US" dirty="0" smtClean="0">
                    <a:latin typeface="함초롬돋움" pitchFamily="18" charset="-127"/>
                  </a:rPr>
                  <a:t>이 제품이 </a:t>
                </a:r>
                <a:r>
                  <a:rPr lang="ko-KR" altLang="en-US" dirty="0">
                    <a:latin typeface="함초롬돋움" pitchFamily="18" charset="-127"/>
                  </a:rPr>
                  <a:t>불량일 </a:t>
                </a:r>
                <a:r>
                  <a:rPr lang="ko-KR" altLang="en-US" dirty="0" smtClean="0">
                    <a:latin typeface="함초롬돋움" pitchFamily="18" charset="-127"/>
                  </a:rPr>
                  <a:t>확률은</a:t>
                </a:r>
                <a:r>
                  <a:rPr lang="en-US" altLang="ko-KR" dirty="0" smtClean="0">
                    <a:latin typeface="함초롬돋움" pitchFamily="18" charset="-127"/>
                  </a:rPr>
                  <a:t>?</a:t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>B: </a:t>
                </a:r>
                <a:r>
                  <a:rPr lang="ko-KR" altLang="en-US" dirty="0" smtClean="0">
                    <a:latin typeface="함초롬돋움" pitchFamily="18" charset="-127"/>
                  </a:rPr>
                  <a:t>제품이 불량인 사건</a:t>
                </a:r>
                <a:r>
                  <a:rPr lang="en-US" altLang="ko-KR" dirty="0">
                    <a:latin typeface="함초롬돋움" pitchFamily="18" charset="-127"/>
                  </a:rPr>
                  <a:t/>
                </a:r>
                <a:br>
                  <a:rPr lang="en-US" altLang="ko-KR" dirty="0">
                    <a:latin typeface="함초롬돋움" pitchFamily="18" charset="-127"/>
                  </a:rPr>
                </a:br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=0.3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×0.02+0.5×0.01+0.2×0.05=0.021</m:t>
                    </m:r>
                  </m:oMath>
                </a14:m>
                <a:endParaRPr lang="en-US" altLang="ko-KR" dirty="0" smtClean="0">
                  <a:latin typeface="함초롬돋움" pitchFamily="18" charset="-127"/>
                </a:endParaRPr>
              </a:p>
              <a:p>
                <a:pPr lvl="1">
                  <a:buFont typeface="+mj-lt"/>
                  <a:buAutoNum type="arabicPeriod"/>
                </a:pPr>
                <a:endParaRPr lang="en-US" altLang="ko-KR" dirty="0">
                  <a:latin typeface="함초롬돋움" pitchFamily="18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>
                    <a:latin typeface="함초롬돋움" pitchFamily="18" charset="-127"/>
                  </a:rPr>
                  <a:t>선택된 제품이 불량일 때</a:t>
                </a:r>
                <a:r>
                  <a:rPr lang="en-US" altLang="ko-KR" dirty="0" smtClean="0">
                    <a:latin typeface="함초롬돋움" pitchFamily="18" charset="-127"/>
                  </a:rPr>
                  <a:t>, </a:t>
                </a:r>
                <a:r>
                  <a:rPr lang="ko-KR" altLang="en-US" dirty="0" smtClean="0">
                    <a:latin typeface="함초롬돋움" pitchFamily="18" charset="-127"/>
                  </a:rPr>
                  <a:t>이 제품이 공장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에서 생산되었을 확률은</a:t>
                </a:r>
                <a:r>
                  <a:rPr lang="en-US" altLang="ko-KR" dirty="0" smtClean="0">
                    <a:latin typeface="함초롬돋움" pitchFamily="18" charset="-127"/>
                  </a:rPr>
                  <a:t>?</a:t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/>
                </a:r>
                <a:br>
                  <a:rPr lang="en-US" altLang="ko-KR" dirty="0" smtClean="0">
                    <a:latin typeface="함초롬돋움" pitchFamily="18" charset="-127"/>
                  </a:rPr>
                </a:br>
                <a:r>
                  <a:rPr lang="en-US" altLang="ko-KR" dirty="0" smtClean="0">
                    <a:latin typeface="함초롬돋움" pitchFamily="18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0.3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×0.02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0.021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21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함초롬돋움" pitchFamily="18" charset="-127"/>
                  </a:rPr>
                  <a:t> </a:t>
                </a:r>
                <a:endParaRPr lang="ko-KR" altLang="en-US" dirty="0">
                  <a:latin typeface="함초롬돋움" pitchFamily="18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3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베이즈 정리는 기존의 정보와 새로운 정보를 이용하여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하는 과정에 응용될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2438399"/>
                <a:ext cx="47244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개의 사건에 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대한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/>
                </a:r>
                <a:b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</a:b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                    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사전정보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(prior information)</a:t>
                </a:r>
                <a:endParaRPr lang="ko-KR" altLang="en-US" sz="1800" dirty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38399"/>
                <a:ext cx="4724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4646971"/>
                <a:ext cx="48006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개의 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사건에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/>
                </a:r>
                <a:b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</a:br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          대한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사후정보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(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posterior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information)</a:t>
                </a:r>
                <a:endParaRPr lang="ko-KR" altLang="en-US" sz="1800" dirty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46971"/>
                <a:ext cx="48006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04" r="-63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0200" y="3581400"/>
                <a:ext cx="27432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𝐵</m:t>
                    </m:r>
                  </m:oMath>
                </a14:m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에 대한 발생 정보</a:t>
                </a:r>
                <a:endParaRPr lang="ko-KR" altLang="en-US" sz="1800" dirty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81400"/>
                <a:ext cx="2743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70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 8"/>
          <p:cNvSpPr/>
          <p:nvPr/>
        </p:nvSpPr>
        <p:spPr bwMode="auto">
          <a:xfrm>
            <a:off x="3352800" y="3168997"/>
            <a:ext cx="457200" cy="14110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3886200" y="3629799"/>
            <a:ext cx="1371600" cy="27253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</a:t>
            </a:r>
            <a:r>
              <a:rPr lang="ko-KR" altLang="en-US" dirty="0"/>
              <a:t>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동전을 두 번 던지는 실험</a:t>
                </a:r>
                <a:endParaRPr lang="en-US" altLang="ko-KR" dirty="0" smtClean="0"/>
              </a:p>
              <a:p>
                <a:pPr lvl="1"/>
                <a:r>
                  <a:rPr lang="ko-KR" altLang="ko-KR" dirty="0" smtClean="0"/>
                  <a:t>Ω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{HH, HT, TH, TT}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=HH,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=HT,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=TH,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= TT</a:t>
                </a:r>
              </a:p>
              <a:p>
                <a:pPr lvl="1"/>
                <a:r>
                  <a:rPr lang="en-US" altLang="ko-KR" dirty="0" smtClean="0"/>
                  <a:t>A = </a:t>
                </a:r>
                <a:r>
                  <a:rPr lang="ko-KR" altLang="en-US" dirty="0" smtClean="0"/>
                  <a:t>앞면이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나오는 사건 </a:t>
                </a:r>
                <a:r>
                  <a:rPr lang="en-US" altLang="ko-KR" dirty="0" smtClean="0"/>
                  <a:t>= {HT, TH}</a:t>
                </a:r>
              </a:p>
              <a:p>
                <a:pPr lvl="1"/>
                <a:r>
                  <a:rPr lang="en-US" altLang="ko-KR" dirty="0" smtClean="0"/>
                  <a:t>P(A) = </a:t>
                </a:r>
                <a:r>
                  <a:rPr lang="ko-KR" altLang="en-US" dirty="0" smtClean="0"/>
                  <a:t>앞면이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나올 확률 </a:t>
                </a:r>
                <a:r>
                  <a:rPr lang="en-US" altLang="ko-KR" dirty="0" smtClean="0"/>
                  <a:t>= 2/4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확률의 의미와 확률의 공리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 smtClean="0"/>
                  <a:t>P(A): </a:t>
                </a:r>
                <a:r>
                  <a:rPr lang="ko-KR" altLang="en-US" sz="1800" dirty="0" smtClean="0"/>
                  <a:t>실험을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반복할 때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사건 </a:t>
                </a:r>
                <a:r>
                  <a:rPr lang="en-US" altLang="ko-KR" sz="1800" dirty="0" smtClean="0"/>
                  <a:t>A</a:t>
                </a:r>
                <a:r>
                  <a:rPr lang="ko-KR" altLang="en-US" sz="1800" dirty="0" smtClean="0"/>
                  <a:t>가 발생하는 비율의 극한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동전을 던질 때 앞면이 나올 확률은 </a:t>
                </a:r>
                <a:r>
                  <a:rPr lang="en-US" altLang="ko-KR" sz="1600" dirty="0" smtClean="0"/>
                  <a:t>½</a:t>
                </a:r>
              </a:p>
              <a:p>
                <a:endParaRPr lang="en-US" altLang="ko-KR" sz="1800" dirty="0" smtClean="0"/>
              </a:p>
              <a:p>
                <a:r>
                  <a:rPr lang="en-US" altLang="ko-KR" sz="1800" dirty="0" smtClean="0"/>
                  <a:t>P(A): </a:t>
                </a:r>
                <a:r>
                  <a:rPr lang="ko-KR" altLang="en-US" sz="1800" dirty="0" smtClean="0"/>
                  <a:t>사건 </a:t>
                </a:r>
                <a:r>
                  <a:rPr lang="en-US" altLang="ko-KR" sz="1800" dirty="0" smtClean="0"/>
                  <a:t>A</a:t>
                </a:r>
                <a:r>
                  <a:rPr lang="ko-KR" altLang="en-US" sz="1800" dirty="0" smtClean="0"/>
                  <a:t>가 일어날 가능성에 대한 믿음을 수치화한 것</a:t>
                </a:r>
                <a:endParaRPr lang="en-US" altLang="ko-KR" sz="1800" dirty="0" smtClean="0"/>
              </a:p>
              <a:p>
                <a:pPr lvl="1"/>
                <a:r>
                  <a:rPr lang="en-US" altLang="ko-KR" sz="1600" dirty="0" smtClean="0"/>
                  <a:t>10</a:t>
                </a:r>
                <a:r>
                  <a:rPr lang="ko-KR" altLang="en-US" sz="1600" dirty="0" smtClean="0"/>
                  <a:t>년 이내에 통일이 될 확률</a:t>
                </a:r>
                <a:endParaRPr lang="en-US" altLang="ko-KR" sz="16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두 사건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1800" dirty="0" smtClean="0"/>
                  <a:t>와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sz="1800" dirty="0" smtClean="0"/>
                  <a:t>에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대하여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𝐴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ko-KR" altLang="en-US" sz="1800" dirty="0" smtClean="0"/>
                  <a:t>일 때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1800" dirty="0"/>
                  <a:t>와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sz="1800" dirty="0" smtClean="0"/>
                  <a:t>는 서로 배반</a:t>
                </a:r>
                <a:r>
                  <a:rPr lang="en-US" altLang="ko-KR" sz="1800" dirty="0" smtClean="0"/>
                  <a:t>(disjoint)</a:t>
                </a:r>
                <a:r>
                  <a:rPr lang="ko-KR" altLang="en-US" sz="1800" dirty="0" smtClean="0"/>
                  <a:t>이라고 한다</a:t>
                </a:r>
                <a:r>
                  <a:rPr lang="en-US" altLang="ko-KR" sz="1800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ko-KR" altLang="en-US" sz="1800" dirty="0" smtClean="0"/>
                  <a:t>확률의 공리</a:t>
                </a:r>
                <a:endParaRPr lang="en-US" altLang="ko-KR" sz="1800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/>
                  <a:t>모든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</m:t>
                    </m:r>
                  </m:oMath>
                </a14:m>
                <a:r>
                  <a:rPr lang="ko-KR" altLang="en-US" dirty="0"/>
                  <a:t> 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서로 배반일 때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다른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=∅)</m:t>
                    </m:r>
                  </m:oMath>
                </a14:m>
                <a:r>
                  <a:rPr lang="en-US" altLang="ko-KR" dirty="0">
                    <a:ea typeface="Cambria Math"/>
                  </a:rPr>
                  <a:t/>
                </a:r>
                <a:br>
                  <a:rPr lang="en-US" altLang="ko-KR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 r="-622" b="-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확률의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동전을 던질 때 앞면이 나올 확률은 </a:t>
                </a:r>
                <a:r>
                  <a:rPr lang="en-US" altLang="ko-KR" dirty="0" smtClean="0"/>
                  <a:t>½</a:t>
                </a:r>
              </a:p>
              <a:p>
                <a:r>
                  <a:rPr lang="ko-KR" altLang="en-US" dirty="0" smtClean="0"/>
                  <a:t>주사위를 던질 때</a:t>
                </a:r>
                <a:r>
                  <a:rPr lang="en-US" altLang="ko-KR" dirty="0" smtClean="0"/>
                  <a:t>, 3</a:t>
                </a:r>
                <a:r>
                  <a:rPr lang="ko-KR" altLang="en-US" dirty="0" smtClean="0"/>
                  <a:t>의 눈이 나올 확률은 </a:t>
                </a:r>
                <a:r>
                  <a:rPr lang="en-US" altLang="ko-KR" dirty="0" smtClean="0"/>
                  <a:t>1/6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표본공간의 근원사건 수가 유한하고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각 근원사건이  일어날 가능성이 동일할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속하는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근원사건의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수</m:t>
                        </m:r>
                      </m:num>
                      <m:den>
                        <m:r>
                          <a:rPr lang="ko-KR" altLang="en-US" b="0" i="1" smtClean="0">
                            <a:latin typeface="Cambria Math"/>
                          </a:rPr>
                          <m:t>표본공간에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속하는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근원사건의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수</m:t>
                        </m:r>
                      </m:den>
                    </m:f>
                  </m:oMath>
                </a14:m>
                <a:r>
                  <a:rPr lang="en-US" altLang="ko-KR" dirty="0" smtClean="0"/>
                  <a:t>    (</a:t>
                </a:r>
                <a:r>
                  <a:rPr lang="ko-KR" altLang="en-US" dirty="0" smtClean="0"/>
                  <a:t>수학적 확률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실험을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ko-KR" altLang="en-US" dirty="0" smtClean="0"/>
                  <a:t>번 반복할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번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중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가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일어나는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횟수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 smtClean="0"/>
                  <a:t>    (</a:t>
                </a:r>
                <a:r>
                  <a:rPr lang="ko-KR" altLang="en-US" dirty="0" smtClean="0"/>
                  <a:t>통계적 확률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위의 두 가지 정의는 서로 배치되지 않음을 보일 수 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대수의 법칙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확률의 법칙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서로 배반일 때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다른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=∅)</m:t>
                    </m:r>
                  </m:oMath>
                </a14:m>
                <a:r>
                  <a:rPr lang="en-US" altLang="ko-KR" dirty="0">
                    <a:ea typeface="Cambria Math"/>
                  </a:rPr>
                  <a:t/>
                </a:r>
                <a:br>
                  <a:rPr lang="en-US" altLang="ko-KR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여사건의 확률법칙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합사건의</a:t>
                </a:r>
                <a:r>
                  <a:rPr lang="ko-KR" altLang="en-US" dirty="0" smtClean="0"/>
                  <a:t> 확률법칙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확률의 법칙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연습문제 </a:t>
                </a:r>
                <a:r>
                  <a:rPr lang="en-US" altLang="ko-KR" dirty="0" smtClean="0"/>
                  <a:t>4.9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=0.52,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=0.36,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=0.2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의 값은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=0.52−0.2=0.32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−0.2=0.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16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0.52+0.36−0.2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=0.32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30883" y="2590800"/>
            <a:ext cx="2819400" cy="1828800"/>
            <a:chOff x="3657600" y="2819400"/>
            <a:chExt cx="2819400" cy="18288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657600" y="2819400"/>
              <a:ext cx="2819400" cy="1828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3962400" y="3124200"/>
              <a:ext cx="1524000" cy="1295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953000" y="3352800"/>
              <a:ext cx="1181100" cy="9862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7184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0.32</a:t>
              </a:r>
              <a:endParaRPr lang="ko-KR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2526" y="3590351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0.16</a:t>
              </a:r>
              <a:endParaRPr lang="ko-KR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7706" y="3607768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0.2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45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조건부확률</a:t>
            </a:r>
            <a:r>
              <a:rPr lang="en-US" altLang="ko-KR" dirty="0" smtClean="0"/>
              <a:t>(conditional probability)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발생했다는 정보가 주어졌을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발생할 확률을 조건부확률이라고 하며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라고 나타낸다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일반적으로 아무런 정보가 없는 상태에서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발생할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와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발생했다는 </a:t>
                </a:r>
                <a:r>
                  <a:rPr lang="ko-KR" altLang="en-US" dirty="0" smtClean="0"/>
                  <a:t>조건 하에서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발생할 </a:t>
                </a:r>
                <a:r>
                  <a:rPr lang="ko-KR" altLang="en-US" dirty="0" smtClean="0"/>
                  <a:t>조건부확률인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 smtClean="0"/>
                  <a:t>은 같지 않다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주사위를 던지는 실험에서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의 배수가 나올 확률과 홀수가 나왔다는 사실이 주어져 있을 때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의 배수가 나올 확률은</a:t>
                </a:r>
                <a:r>
                  <a:rPr lang="en-US" altLang="ko-KR" dirty="0"/>
                  <a:t>?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4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어느 회사의 직원 </a:t>
                </a:r>
                <a:r>
                  <a:rPr lang="en-US" altLang="ko-KR" sz="1800" dirty="0" smtClean="0"/>
                  <a:t>100</a:t>
                </a:r>
                <a:r>
                  <a:rPr lang="ko-KR" altLang="en-US" sz="1800" dirty="0" smtClean="0"/>
                  <a:t>명 중에서 성별과 흡연 여부에 따른 </a:t>
                </a:r>
                <a:r>
                  <a:rPr lang="ko-KR" altLang="en-US" sz="1800" dirty="0" err="1" smtClean="0"/>
                  <a:t>분할표</a:t>
                </a:r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endParaRPr lang="en-US" altLang="ko-KR" sz="1800" dirty="0"/>
              </a:p>
              <a:p>
                <a:pPr lvl="1"/>
                <a:r>
                  <a:rPr lang="ko-KR" altLang="en-US" sz="1600" dirty="0" smtClean="0"/>
                  <a:t>임의로 한 명을 선택할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선택된 사람이 흡연자일 확률은</a:t>
                </a:r>
                <a:r>
                  <a:rPr lang="en-US" altLang="ko-KR" sz="1600" dirty="0" smtClean="0"/>
                  <a:t>? </a:t>
                </a:r>
                <a:r>
                  <a:rPr lang="ko-KR" altLang="en-US" sz="1600" dirty="0" smtClean="0"/>
                  <a:t>선택된 사람이 남성이라는 정보가 주어졌을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이 사람이 흡연자일 확률은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r>
                  <a:rPr lang="en-US" altLang="ko-KR" sz="1600" dirty="0" smtClean="0"/>
                  <a:t>A: </a:t>
                </a:r>
                <a:r>
                  <a:rPr lang="ko-KR" altLang="en-US" sz="1600" dirty="0" smtClean="0"/>
                  <a:t>선택된 사람이 흡연자인 사건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B: </a:t>
                </a:r>
                <a:r>
                  <a:rPr lang="ko-KR" altLang="en-US" sz="1600" dirty="0" smtClean="0"/>
                  <a:t>선택된 사람이 남성인 사건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45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전체 직원 중에서 흡연자의 비율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남성 중에서 흡연자의 비율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30/100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60/100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남성 중에서 흡연자의 비율</a:t>
                </a:r>
                <a:endParaRPr lang="en-US" altLang="ko-KR" sz="160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63979"/>
              </p:ext>
            </p:extLst>
          </p:nvPr>
        </p:nvGraphicFramePr>
        <p:xfrm>
          <a:off x="1676400" y="1752600"/>
          <a:ext cx="3505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812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흡연       </a:t>
                      </a:r>
                      <a:r>
                        <a:rPr lang="ko-KR" altLang="en-US" sz="1800" dirty="0" err="1" smtClean="0"/>
                        <a:t>비흡연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남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녀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30            30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15            25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60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40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합계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45            55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13552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4697</TotalTime>
  <Words>1267</Words>
  <Application>Microsoft Office PowerPoint</Application>
  <PresentationFormat>화면 슬라이드 쇼(4:3)</PresentationFormat>
  <Paragraphs>207</Paragraphs>
  <Slides>21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CDS_2006</vt:lpstr>
      <vt:lpstr>Equation</vt:lpstr>
      <vt:lpstr>수식</vt:lpstr>
      <vt:lpstr>5장</vt:lpstr>
      <vt:lpstr>확률</vt:lpstr>
      <vt:lpstr>확률</vt:lpstr>
      <vt:lpstr>확률의 의미와 확률의 공리</vt:lpstr>
      <vt:lpstr>확률의 계산</vt:lpstr>
      <vt:lpstr>확률의 법칙</vt:lpstr>
      <vt:lpstr>확률의 법칙</vt:lpstr>
      <vt:lpstr>조건부확률(conditional probability)</vt:lpstr>
      <vt:lpstr>조건부확률</vt:lpstr>
      <vt:lpstr>조건부확률</vt:lpstr>
      <vt:lpstr>조건부확률</vt:lpstr>
      <vt:lpstr>곱사건의 확률법칙</vt:lpstr>
      <vt:lpstr>곱사건의 확률법칙</vt:lpstr>
      <vt:lpstr>곱사건의 확률법칙</vt:lpstr>
      <vt:lpstr>두 사건의 독립</vt:lpstr>
      <vt:lpstr>두 사건의 독립</vt:lpstr>
      <vt:lpstr>두 사건의 독립</vt:lpstr>
      <vt:lpstr>두 사건의 독립</vt:lpstr>
      <vt:lpstr>베이즈 정리(Bayes’ rule)</vt:lpstr>
      <vt:lpstr>베이즈 정리</vt:lpstr>
      <vt:lpstr>베이즈 정리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194</cp:revision>
  <dcterms:created xsi:type="dcterms:W3CDTF">2002-01-02T14:08:33Z</dcterms:created>
  <dcterms:modified xsi:type="dcterms:W3CDTF">2016-02-12T04:33:54Z</dcterms:modified>
</cp:coreProperties>
</file>