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7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6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6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확률분포</a:t>
            </a:r>
            <a:endParaRPr lang="en-US" altLang="ko-KR" sz="4000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err="1"/>
              <a:t>기댓값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는 여러 가지 값 중에서 하나의 값을 가지며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값을 가질 확률은 서로 다를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확률을 가중치로 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중심위치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기댓값</a:t>
                </a:r>
                <a:r>
                  <a:rPr lang="en-US" altLang="ko-KR" dirty="0"/>
                  <a:t>(expected value)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또는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err="1"/>
                  <a:t>로</a:t>
                </a:r>
                <a:r>
                  <a:rPr lang="ko-KR" altLang="en-US" dirty="0"/>
                  <a:t> 나타낸다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이산확률변수의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확률을 가중치로 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가질 수 있는 값의 가중 평균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7) </a:t>
                </a:r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기댓값은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+1×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+ 2×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+ 3×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기댓값의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=3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(−1)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+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Why?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=3,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smtClean="0"/>
              <a:t>평균과 표본평균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개의 자료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표본평균은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개의 값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가질 확률이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인 이산확률변수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평균은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확률변수의 평균은 표본평균을 구하는 식에서 가중치인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 대신에 </a:t>
                </a:r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값이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 확률인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를 이용하여 구한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1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</a:t>
            </a:r>
            <a:r>
              <a:rPr lang="ko-KR" altLang="en-US" dirty="0" smtClean="0"/>
              <a:t>분산과 표준편차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확률분포의 중심위치를 나타내는 측도로써 </a:t>
                </a:r>
                <a:r>
                  <a:rPr lang="ko-KR" altLang="en-US" dirty="0"/>
                  <a:t>표본평균에 대응하는 </a:t>
                </a:r>
                <a:r>
                  <a:rPr lang="ko-KR" altLang="en-US" dirty="0" smtClean="0"/>
                  <a:t>모집단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확률분포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평균을 나타낸다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표본분산에 대응하는 것으로 모집단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확률분포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퍼진 정도를 나타내는 측도가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분산</a:t>
                </a:r>
                <a:r>
                  <a:rPr lang="en-US" altLang="ko-KR" dirty="0" smtClean="0"/>
                  <a:t>(variance)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표본분산은 자료에 대하여 표본평균으로부터의 편차의 제곱을 평균한 것인 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확률변수의 분산은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평균으로부터의 편차의 제곱에 대한 </a:t>
                </a:r>
                <a:r>
                  <a:rPr lang="ko-KR" altLang="en-US" dirty="0" err="1" smtClean="0"/>
                  <a:t>기댓값을</a:t>
                </a:r>
                <a:r>
                  <a:rPr lang="ko-KR" altLang="en-US" dirty="0" smtClean="0"/>
                  <a:t> 구한 것이다</a:t>
                </a:r>
                <a:r>
                  <a:rPr lang="en-US" altLang="ko-KR" dirty="0" smtClean="0"/>
                  <a:t>.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분산은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나타낸다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분산의 양의 제곱근을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표준편차</a:t>
                </a:r>
                <a:r>
                  <a:rPr lang="en-US" altLang="ko-KR" dirty="0" smtClean="0"/>
                  <a:t>(standard deviation)</a:t>
                </a:r>
                <a:r>
                  <a:rPr lang="ko-KR" altLang="en-US" dirty="0" smtClean="0"/>
                  <a:t>이라고 하며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로 나타낸다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098"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9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분산과 표준편차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6) </a:t>
                </a:r>
                <a:r>
                  <a:rPr lang="ko-KR" altLang="en-US" dirty="0" smtClean="0"/>
                  <a:t>이산확률변수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확률분포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×0.1+ 1×0.2+ 2×0.4 + 3×0.2 + 4×0.1=2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(0−2)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(1−2)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×0.2+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(2−2)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×0.4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321897"/>
                  </p:ext>
                </p:extLst>
              </p:nvPr>
            </p:nvGraphicFramePr>
            <p:xfrm>
              <a:off x="1143000" y="1828801"/>
              <a:ext cx="4724400" cy="811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762000"/>
                    <a:gridCol w="762000"/>
                    <a:gridCol w="685800"/>
                    <a:gridCol w="762000"/>
                    <a:gridCol w="762000"/>
                  </a:tblGrid>
                  <a:tr h="3161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458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321897"/>
                  </p:ext>
                </p:extLst>
              </p:nvPr>
            </p:nvGraphicFramePr>
            <p:xfrm>
              <a:off x="1143000" y="1828801"/>
              <a:ext cx="4724400" cy="811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762000"/>
                    <a:gridCol w="762000"/>
                    <a:gridCol w="685800"/>
                    <a:gridCol w="762000"/>
                    <a:gridCol w="76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3" t="-8333" r="-37546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458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3" t="-89041" r="-37546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28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분산의 간편 계산식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−2</m:t>
                    </m:r>
                    <m:r>
                      <a:rPr lang="ko-KR" altLang="en-US" b="0" i="1" smtClean="0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×0.2+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×0.4+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×0.2+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×0.1=5.2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=5.2 −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=1.2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127714"/>
                  </p:ext>
                </p:extLst>
              </p:nvPr>
            </p:nvGraphicFramePr>
            <p:xfrm>
              <a:off x="1600200" y="2895600"/>
              <a:ext cx="4724400" cy="811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762000"/>
                    <a:gridCol w="762000"/>
                    <a:gridCol w="685800"/>
                    <a:gridCol w="762000"/>
                    <a:gridCol w="7620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4585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127714"/>
                  </p:ext>
                </p:extLst>
              </p:nvPr>
            </p:nvGraphicFramePr>
            <p:xfrm>
              <a:off x="1600200" y="2895600"/>
              <a:ext cx="4724400" cy="811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/>
                    <a:gridCol w="762000"/>
                    <a:gridCol w="762000"/>
                    <a:gridCol w="685800"/>
                    <a:gridCol w="762000"/>
                    <a:gridCol w="7620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3" t="-8333" r="-37546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458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3" t="-89041" r="-37546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0.1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753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결합분포</a:t>
            </a:r>
            <a:r>
              <a:rPr lang="en-US" altLang="ko-KR" dirty="0" smtClean="0"/>
              <a:t>(joint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100</a:t>
                </a:r>
                <a:r>
                  <a:rPr lang="ko-KR" altLang="en-US" dirty="0" smtClean="0"/>
                  <a:t>원과 </a:t>
                </a:r>
                <a:r>
                  <a:rPr lang="en-US" altLang="ko-KR" dirty="0" smtClean="0"/>
                  <a:t>50</a:t>
                </a:r>
                <a:r>
                  <a:rPr lang="ko-KR" altLang="en-US" dirty="0" smtClean="0"/>
                  <a:t>원짜리 동전을 던지는 실험에서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= </a:t>
                </a:r>
                <a:r>
                  <a:rPr lang="ko-KR" altLang="en-US" dirty="0" smtClean="0"/>
                  <a:t>총 앞면의 수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100</a:t>
                </a:r>
                <a:r>
                  <a:rPr lang="ko-KR" altLang="en-US" dirty="0" smtClean="0"/>
                  <a:t>원짜리 동전의 앞면의 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ko-KR" dirty="0" smtClean="0"/>
                  <a:t>Ω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{HH, HT, TH, TT}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=0, 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450968"/>
                  </p:ext>
                </p:extLst>
              </p:nvPr>
            </p:nvGraphicFramePr>
            <p:xfrm>
              <a:off x="1524000" y="3733800"/>
              <a:ext cx="3886200" cy="2556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3350"/>
                    <a:gridCol w="1720850"/>
                    <a:gridCol w="76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altLang="ko-KR" b="1" dirty="0" smtClean="0"/>
                        </a:p>
                        <a:p>
                          <a:pPr algn="ctr" latinLnBrk="1"/>
                          <a:r>
                            <a:rPr lang="en-US" altLang="ko-KR" b="1" dirty="0" smtClean="0"/>
                            <a:t>0</a:t>
                          </a:r>
                          <a:r>
                            <a:rPr lang="en-US" altLang="ko-KR" b="1" baseline="0" dirty="0" smtClean="0"/>
                            <a:t>           1</a:t>
                          </a:r>
                          <a:endParaRPr lang="en-US" altLang="ko-KR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178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US" altLang="ko-K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7963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 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ko-KR" dirty="0" smtClean="0"/>
                            <a:t>     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561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dirty="0" smtClean="0"/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450968"/>
                  </p:ext>
                </p:extLst>
              </p:nvPr>
            </p:nvGraphicFramePr>
            <p:xfrm>
              <a:off x="1524000" y="3733800"/>
              <a:ext cx="3886200" cy="25560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3350"/>
                    <a:gridCol w="1720850"/>
                    <a:gridCol w="76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272" t="-6667" r="-44170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787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272" t="-143590" r="-44170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0400" t="-143590" b="-305128"/>
                          </a:stretch>
                        </a:blipFill>
                      </a:tcPr>
                    </a:tc>
                  </a:tr>
                  <a:tr h="4796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40506" r="-177391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272" t="-240506" r="-44170" b="-2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0400" t="-240506" b="-201266"/>
                          </a:stretch>
                        </a:blipFill>
                      </a:tcPr>
                    </a:tc>
                  </a:tr>
                  <a:tr h="4787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272" t="-340506" r="-44170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10400" t="-340506" b="-101266"/>
                          </a:stretch>
                        </a:blipFill>
                      </a:tcPr>
                    </a:tc>
                  </a:tr>
                  <a:tr h="4787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1272" t="-446154" r="-4417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30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결합분포</a:t>
            </a:r>
            <a:r>
              <a:rPr lang="en-US" altLang="ko-KR" dirty="0"/>
              <a:t>(joint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결합분포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두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에 대하여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취하는 값과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취하는 각 쌍에 대응하는 확률을 나타낸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이산형</a:t>
                </a:r>
                <a:r>
                  <a:rPr lang="ko-KR" altLang="en-US" dirty="0" smtClean="0"/>
                  <a:t> 결합분포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 취하는 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가 취하는 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결합확률질량함수</a:t>
                </a:r>
                <a:r>
                  <a:rPr lang="en-US" altLang="ko-KR" dirty="0" smtClean="0"/>
                  <a:t>(joint </a:t>
                </a:r>
                <a:r>
                  <a:rPr lang="en-US" altLang="ko-KR" dirty="0" err="1" smtClean="0"/>
                  <a:t>p.m.f</a:t>
                </a:r>
                <a:r>
                  <a:rPr lang="en-US" altLang="ko-KR" dirty="0" smtClean="0"/>
                  <a:t>.)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04864"/>
                  </p:ext>
                </p:extLst>
              </p:nvPr>
            </p:nvGraphicFramePr>
            <p:xfrm>
              <a:off x="1219200" y="4038600"/>
              <a:ext cx="6096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4495800"/>
                  </a:tblGrid>
                  <a:tr h="4572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          </a:t>
                          </a:r>
                          <a:r>
                            <a:rPr lang="en-US" altLang="ko-KR" dirty="0" smtClean="0"/>
                            <a:t>…   </a:t>
                          </a:r>
                          <a:r>
                            <a:rPr lang="ko-KR" altLang="en-US" dirty="0" smtClean="0"/>
                            <a:t>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altLang="ko-KR" b="1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    …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                                       …</a:t>
                          </a:r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804864"/>
                  </p:ext>
                </p:extLst>
              </p:nvPr>
            </p:nvGraphicFramePr>
            <p:xfrm>
              <a:off x="1219200" y="4038600"/>
              <a:ext cx="6096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4495800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685" t="-952" b="-200000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4359" r="-28022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685" t="-54359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743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예제 </a:t>
                </a:r>
                <a:r>
                  <a:rPr lang="en-US" altLang="ko-KR" sz="1800" dirty="0" smtClean="0"/>
                  <a:t>10) 10</a:t>
                </a:r>
                <a:r>
                  <a:rPr lang="ko-KR" altLang="en-US" sz="1800" dirty="0" smtClean="0"/>
                  <a:t>대의 차 중에서 </a:t>
                </a:r>
                <a:r>
                  <a:rPr lang="en-US" altLang="ko-KR" sz="1800" dirty="0" smtClean="0"/>
                  <a:t>5</a:t>
                </a:r>
                <a:r>
                  <a:rPr lang="ko-KR" altLang="en-US" sz="1800" dirty="0" smtClean="0"/>
                  <a:t>대는 좋은 상태</a:t>
                </a:r>
                <a:r>
                  <a:rPr lang="en-US" altLang="ko-KR" sz="1800" dirty="0" smtClean="0"/>
                  <a:t>(G), 2</a:t>
                </a:r>
                <a:r>
                  <a:rPr lang="ko-KR" altLang="en-US" sz="1800" dirty="0" smtClean="0"/>
                  <a:t>대는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기아변속기에 문제</a:t>
                </a:r>
                <a:r>
                  <a:rPr lang="en-US" altLang="ko-KR" sz="1800" dirty="0" smtClean="0"/>
                  <a:t>(DT), 3</a:t>
                </a:r>
                <a:r>
                  <a:rPr lang="ko-KR" altLang="en-US" sz="1800" dirty="0" smtClean="0"/>
                  <a:t>대는 엔진에 문제</a:t>
                </a:r>
                <a:r>
                  <a:rPr lang="en-US" altLang="ko-KR" sz="1800" dirty="0" smtClean="0"/>
                  <a:t>(DE)</a:t>
                </a:r>
                <a:r>
                  <a:rPr lang="ko-KR" altLang="en-US" sz="1800" dirty="0" smtClean="0"/>
                  <a:t>가 있다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임의로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대를 선택할 때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1600" b="0" i="0" smtClean="0">
                        <a:latin typeface="Cambria Math"/>
                      </a:rPr>
                      <m:t>기어변속기에</m:t>
                    </m:r>
                    <m:r>
                      <a:rPr lang="en-US" altLang="ko-KR" sz="1600" b="0" i="0" smtClean="0">
                        <a:latin typeface="Cambria Math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</a:rPr>
                      <m:t>문제가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</a:rPr>
                      <m:t>있는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</a:rPr>
                      <m:t>차량의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</a:rPr>
                      <m:t>수</m:t>
                    </m:r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r>
                      <a:rPr lang="ko-KR" altLang="en-US" sz="1600" dirty="0" smtClean="0">
                        <a:latin typeface="Cambria Math"/>
                      </a:rPr>
                      <m:t>엔</m:t>
                    </m:r>
                    <m:r>
                      <a:rPr lang="ko-KR" altLang="en-US" sz="1600" b="0" i="0" dirty="0" smtClean="0">
                        <a:latin typeface="Cambria Math"/>
                      </a:rPr>
                      <m:t>진</m:t>
                    </m:r>
                    <m:r>
                      <a:rPr lang="ko-KR" altLang="en-US" sz="1600">
                        <a:latin typeface="Cambria Math"/>
                      </a:rPr>
                      <m:t>에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</a:rPr>
                      <m:t>문제가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</a:rPr>
                      <m:t>있는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</a:rPr>
                      <m:t>차량의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  <m:r>
                      <a:rPr lang="ko-KR" altLang="en-US" sz="1600" i="1">
                        <a:latin typeface="Cambria Math"/>
                      </a:rPr>
                      <m:t>수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lvl="1"/>
                <a:r>
                  <a:rPr lang="ko-KR" altLang="en-US" sz="1600" dirty="0" smtClean="0"/>
                  <a:t>결합확률질량함수</a:t>
                </a:r>
                <a:r>
                  <a:rPr lang="en-US" altLang="ko-KR" sz="1600" dirty="0" smtClean="0"/>
                  <a:t>:</a:t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=0,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sz="1600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</a:t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sz="1600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sz="1600" i="1">
                            <a:latin typeface="Cambria Math"/>
                          </a:rPr>
                          <m:t>=0,</m:t>
                        </m:r>
                        <m:r>
                          <a:rPr lang="en-US" altLang="ko-KR" sz="1600" i="1">
                            <a:latin typeface="Cambria Math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sz="160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          …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53492"/>
                  </p:ext>
                </p:extLst>
              </p:nvPr>
            </p:nvGraphicFramePr>
            <p:xfrm>
              <a:off x="1143000" y="4267200"/>
              <a:ext cx="38100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923"/>
                    <a:gridCol w="2579077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/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0           1           2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 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   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   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53492"/>
                  </p:ext>
                </p:extLst>
              </p:nvPr>
            </p:nvGraphicFramePr>
            <p:xfrm>
              <a:off x="1143000" y="4267200"/>
              <a:ext cx="38100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923"/>
                    <a:gridCol w="2579077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991" b="-1328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5" t="-83333" r="-20940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63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주변확률분포</a:t>
            </a:r>
            <a:r>
              <a:rPr lang="en-US" altLang="ko-KR" dirty="0" smtClean="0"/>
              <a:t>(marginal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확률변수 중에서 어느 한 확률변수의 확률분포를 주변분포라고 한다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b="0" dirty="0" smtClean="0"/>
                  <a:t>의 주변분포</a:t>
                </a:r>
                <a:r>
                  <a:rPr lang="en-US" altLang="ko-KR" b="0" dirty="0" smtClean="0"/>
                  <a:t>:  </a:t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의 주변분포</a:t>
                </a:r>
                <a:r>
                  <a:rPr lang="en-US" altLang="ko-KR" dirty="0"/>
                  <a:t>: 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366403"/>
                  </p:ext>
                </p:extLst>
              </p:nvPr>
            </p:nvGraphicFramePr>
            <p:xfrm>
              <a:off x="1143000" y="3276600"/>
              <a:ext cx="7086600" cy="2389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5595"/>
                    <a:gridCol w="4575508"/>
                    <a:gridCol w="955497"/>
                  </a:tblGrid>
                  <a:tr h="61230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          </a:t>
                          </a:r>
                          <a:r>
                            <a:rPr lang="en-US" altLang="ko-KR" dirty="0" smtClean="0"/>
                            <a:t>…   </a:t>
                          </a:r>
                          <a:r>
                            <a:rPr lang="ko-KR" altLang="en-US" dirty="0" smtClean="0"/>
                            <a:t>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2209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altLang="ko-KR" b="1" dirty="0" smtClean="0"/>
                        </a:p>
                        <a:p>
                          <a:pPr latinLnBrk="1"/>
                          <a:r>
                            <a:rPr lang="en-US" altLang="ko-KR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    …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                                       …</a:t>
                          </a:r>
                          <a:endParaRPr lang="ko-KR" altLang="en-US" dirty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 smtClean="0"/>
                            <a:t>      </a:t>
                          </a:r>
                          <a:r>
                            <a:rPr lang="en-US" altLang="ko-KR" dirty="0" smtClean="0"/>
                            <a:t>…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    …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5289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ko-KR" altLang="en-US" dirty="0" smtClean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ko-KR" altLang="en-US" dirty="0" smtClean="0"/>
                            <a:t>         </a:t>
                          </a:r>
                          <a:r>
                            <a:rPr lang="en-US" altLang="ko-KR" dirty="0" smtClean="0"/>
                            <a:t>…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366403"/>
                  </p:ext>
                </p:extLst>
              </p:nvPr>
            </p:nvGraphicFramePr>
            <p:xfrm>
              <a:off x="1143000" y="3276600"/>
              <a:ext cx="7086600" cy="23899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5595"/>
                    <a:gridCol w="4575508"/>
                    <a:gridCol w="955497"/>
                  </a:tblGrid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4133" t="-6667" r="-20933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122091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2" t="-56000" r="-355686" b="-43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4133" t="-56000" r="-20933" b="-43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0764" t="-56000" b="-43500"/>
                          </a:stretch>
                        </a:blipFill>
                      </a:tcPr>
                    </a:tc>
                  </a:tr>
                  <a:tr h="5289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4133" t="-358621" r="-209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88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확률변수</a:t>
                </a:r>
                <a:r>
                  <a:rPr lang="en-US" altLang="ko-KR" sz="1800" dirty="0" smtClean="0"/>
                  <a:t>(random variable)</a:t>
                </a:r>
                <a:r>
                  <a:rPr lang="ko-KR" altLang="en-US" sz="1800" dirty="0" smtClean="0"/>
                  <a:t>란 표본공간의 각 결과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근원사건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에 실수 값을 대응시키는 함수를 말한다</a:t>
                </a:r>
                <a:r>
                  <a:rPr lang="en-US" altLang="ko-KR" sz="18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확률변수는 흔히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𝑋</m:t>
                    </m:r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r>
                      <a:rPr lang="en-US" altLang="ko-KR" sz="1600" b="0" i="1" smtClean="0">
                        <a:latin typeface="Cambria Math"/>
                      </a:rPr>
                      <m:t>𝑌</m:t>
                    </m:r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r>
                      <a:rPr lang="en-US" altLang="ko-KR" sz="16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등을 사용하여 나타낸다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동전을 두 번 던지는 실험</a:t>
                </a:r>
                <a:endParaRPr lang="en-US" altLang="ko-KR" sz="1800" dirty="0" smtClean="0"/>
              </a:p>
              <a:p>
                <a:pPr lvl="1"/>
                <a:r>
                  <a:rPr lang="ko-KR" altLang="ko-KR" sz="1600" dirty="0" smtClean="0"/>
                  <a:t>Ω</a:t>
                </a:r>
                <a:r>
                  <a:rPr lang="en-US" altLang="ko-KR" sz="1600" dirty="0" smtClean="0"/>
                  <a:t> = {HH, HT, TH, TT}</a:t>
                </a:r>
              </a:p>
              <a:p>
                <a:pPr lvl="1"/>
                <a:r>
                  <a:rPr lang="en-US" altLang="ko-KR" sz="1600" dirty="0" smtClean="0"/>
                  <a:t>P(HH) = P(HT) = P(TH) = P(TT) = ¼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= </a:t>
                </a:r>
                <a:r>
                  <a:rPr lang="ko-KR" altLang="en-US" sz="1600" dirty="0" smtClean="0"/>
                  <a:t>앞면의 수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95450" y="3685359"/>
            <a:ext cx="5715000" cy="2667000"/>
            <a:chOff x="1447800" y="3352800"/>
            <a:chExt cx="5715000" cy="26670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828800" y="3505200"/>
              <a:ext cx="14478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ko-KR" altLang="en-US" sz="1200" b="1" dirty="0"/>
                <a:t>기존의 표본공간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17526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ko-KR" altLang="en-US" sz="1200" b="1" dirty="0"/>
                <a:t>새로운 표본공간</a:t>
              </a:r>
              <a:r>
                <a:rPr kumimoji="0" lang="en-US" altLang="ko-KR" sz="1200" b="1" dirty="0"/>
                <a:t>(</a:t>
              </a:r>
              <a:r>
                <a:rPr kumimoji="0" lang="ko-KR" altLang="en-US" sz="1200" b="1" dirty="0"/>
                <a:t>실수</a:t>
              </a:r>
              <a:r>
                <a:rPr kumimoji="0" lang="en-US" altLang="ko-KR" sz="1200" b="1" dirty="0"/>
                <a:t>)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276600" y="3657600"/>
              <a:ext cx="1485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571500" cy="190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100" i="1">
                  <a:latin typeface="Times New Roman" pitchFamily="18" charset="0"/>
                  <a:ea typeface="바탕체" pitchFamily="17" charset="-127"/>
                </a:rPr>
                <a:t>  </a:t>
              </a:r>
              <a:r>
                <a:rPr kumimoji="0" lang="en-US" altLang="ko-KR" sz="1200" i="1"/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47800" y="4267200"/>
              <a:ext cx="1943100" cy="1600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latinLnBrk="0" hangingPunct="0"/>
              <a:r>
                <a:rPr kumimoji="0" lang="ko-KR" altLang="en-US" sz="1000" b="1" dirty="0"/>
                <a:t>표본공간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105400" y="4267200"/>
              <a:ext cx="2057400" cy="14859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latinLnBrk="0" hangingPunct="0"/>
              <a:r>
                <a:rPr kumimoji="0" lang="ko-KR" altLang="en-US" sz="1000" b="1" dirty="0"/>
                <a:t>표본공간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600200" y="45720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 smtClean="0">
                  <a:latin typeface="바탕" pitchFamily="18" charset="-127"/>
                  <a:ea typeface="바탕" pitchFamily="18" charset="-127"/>
                </a:rPr>
                <a:t>HH</a:t>
              </a:r>
              <a:endParaRPr kumimoji="0" lang="en-US" altLang="ko-KR" sz="1000" b="1" dirty="0">
                <a:latin typeface="바탕" pitchFamily="18" charset="-127"/>
                <a:ea typeface="바탕" pitchFamily="18" charset="-127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514600" y="45720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HT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600200" y="51816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TH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514600" y="51816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TT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019800" y="45720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2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334000" y="51054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6400800" y="510540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latinLnBrk="0" hangingPunct="0"/>
              <a:r>
                <a:rPr kumimoji="0" lang="en-US" altLang="ko-KR" sz="1000" b="1" dirty="0"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133600" y="4191000"/>
              <a:ext cx="1371600" cy="4572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505200" y="4191000"/>
              <a:ext cx="2514600" cy="533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048000" y="4572000"/>
              <a:ext cx="990600" cy="2286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057400" y="5562600"/>
              <a:ext cx="1371600" cy="4572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962400" y="4572000"/>
              <a:ext cx="1371600" cy="6858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429000" y="5410200"/>
              <a:ext cx="1828800" cy="6096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048000" y="5486400"/>
              <a:ext cx="1752600" cy="3810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4800600" y="5410200"/>
              <a:ext cx="1600200" cy="4572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65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주변확률분포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두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의 결합분포가 주어져 있을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err="1" smtClean="0"/>
                  <a:t>기댓값이나</a:t>
                </a:r>
                <a:r>
                  <a:rPr lang="ko-KR" altLang="en-US" dirty="0" smtClean="0"/>
                  <a:t> 분산 등을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주변확률분포를 이용하여 이들을 구할 수 있다</a:t>
                </a:r>
                <a:r>
                  <a:rPr lang="en-US" altLang="ko-KR" dirty="0" smtClean="0"/>
                  <a:t>.</a:t>
                </a:r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에서</a:t>
                </a:r>
                <a:endParaRPr lang="en-US" altLang="ko-KR" dirty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28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b="0" dirty="0" smtClean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738900" lvl="2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=0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45</m:t>
                            </m:r>
                          </m:den>
                        </m:f>
                      </m:e>
                    </m:nary>
                    <m:r>
                      <a:rPr lang="en-US" altLang="ko-KR" sz="1600" b="0" i="1" smtClean="0">
                        <a:latin typeface="Cambria Math"/>
                      </a:rPr>
                      <m:t> +1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 +  2×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18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ko-KR" sz="1600" b="0" i="0" smtClean="0"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28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45</m:t>
                            </m:r>
                          </m:den>
                        </m:f>
                      </m:e>
                    </m:nary>
                    <m:r>
                      <a:rPr lang="en-US" altLang="ko-KR" sz="1600" i="1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16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i="1">
                        <a:latin typeface="Cambria Math"/>
                        <a:ea typeface="Cambria Math"/>
                      </a:rPr>
                      <m:t> +  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20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</a:t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18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225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 r="-1010" b="-3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48300"/>
                  </p:ext>
                </p:extLst>
              </p:nvPr>
            </p:nvGraphicFramePr>
            <p:xfrm>
              <a:off x="4038600" y="2362200"/>
              <a:ext cx="4495801" cy="2124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1"/>
                    <a:gridCol w="2514600"/>
                    <a:gridCol w="990600"/>
                  </a:tblGrid>
                  <a:tr h="72602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/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0           1           2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8473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 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   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en-US" altLang="ko-KR" dirty="0" smtClean="0"/>
                            <a:t>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   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28/45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16/45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1/45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840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21/45    21/45</a:t>
                          </a:r>
                          <a:r>
                            <a:rPr lang="en-US" altLang="ko-KR" baseline="0" dirty="0" smtClean="0"/>
                            <a:t>    3/45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48300"/>
                  </p:ext>
                </p:extLst>
              </p:nvPr>
            </p:nvGraphicFramePr>
            <p:xfrm>
              <a:off x="4038600" y="2362200"/>
              <a:ext cx="4495801" cy="2124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1"/>
                    <a:gridCol w="2514600"/>
                    <a:gridCol w="990600"/>
                  </a:tblGrid>
                  <a:tr h="72602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67" t="-5882" r="-39225" b="-192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7" t="-84000" r="-354938" b="-5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28/45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16/45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1/45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4840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합계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21/45    21/45</a:t>
                          </a:r>
                          <a:r>
                            <a:rPr lang="en-US" altLang="ko-KR" baseline="0" dirty="0" smtClean="0"/>
                            <a:t>    3/45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799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결합분포를 이용한 기타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+0=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</m:t>
                        </m:r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의 확률분포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ko-KR" altLang="en-US" dirty="0" smtClean="0"/>
                  <a:t>가 가질 수 있는 값</a:t>
                </a:r>
                <a:r>
                  <a:rPr lang="en-US" altLang="ko-KR" dirty="0" smtClean="0"/>
                  <a:t>: 0, 1, 2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25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45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402978"/>
                  </p:ext>
                </p:extLst>
              </p:nvPr>
            </p:nvGraphicFramePr>
            <p:xfrm>
              <a:off x="5181600" y="1447800"/>
              <a:ext cx="3352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574"/>
                    <a:gridCol w="2533226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 smtClean="0"/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0           1           2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ko-KR" dirty="0" smtClean="0"/>
                            <a:t>   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    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2402978"/>
                  </p:ext>
                </p:extLst>
              </p:nvPr>
            </p:nvGraphicFramePr>
            <p:xfrm>
              <a:off x="5181600" y="1447800"/>
              <a:ext cx="3352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9574"/>
                    <a:gridCol w="2533226"/>
                  </a:tblGrid>
                  <a:tr h="7620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212" t="-800" b="-1320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4000" r="-31044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  10/45    15/45     3/45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10/45      6/45        0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    1/45        0           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487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결합분포를 이용한 기타 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𝑍</m:t>
                    </m:r>
                    <m:r>
                      <a:rPr lang="en-US" altLang="ko-KR" i="1" smtClean="0">
                        <a:latin typeface="Cambria Math"/>
                      </a:rPr>
                      <m:t>=</m:t>
                    </m:r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</a:rPr>
                      <m:t>+</m:t>
                    </m:r>
                    <m:r>
                      <a:rPr lang="en-US" altLang="ko-KR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확률분포</a:t>
                </a: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25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+2×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45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일반적으로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+⋯+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852173"/>
                  </p:ext>
                </p:extLst>
              </p:nvPr>
            </p:nvGraphicFramePr>
            <p:xfrm>
              <a:off x="1143000" y="1752600"/>
              <a:ext cx="3200400" cy="9933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704850"/>
                    <a:gridCol w="685800"/>
                    <a:gridCol w="6096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852173"/>
                  </p:ext>
                </p:extLst>
              </p:nvPr>
            </p:nvGraphicFramePr>
            <p:xfrm>
              <a:off x="1143000" y="1752600"/>
              <a:ext cx="3200400" cy="9933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704850"/>
                    <a:gridCol w="685800"/>
                    <a:gridCol w="609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8" t="-8065" r="-166497" b="-1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8" t="-67000" r="-166497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70690" t="-67000" r="-182759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80357" t="-67000" r="-89286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6000" t="-67000" b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33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r>
              <a:rPr lang="en-US" altLang="ko-KR" dirty="0" smtClean="0"/>
              <a:t>(covariance)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공분산은 두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결합분포를 이용하여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선형 연관성을 나타낸 측도로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로 나타낸다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공분산의</a:t>
                </a:r>
                <a:r>
                  <a:rPr lang="ko-KR" altLang="en-US" dirty="0" smtClean="0"/>
                  <a:t> 정의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위 식에서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3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공분산의</a:t>
            </a:r>
            <a:r>
              <a:rPr lang="ko-KR" altLang="en-US" dirty="0" smtClean="0"/>
              <a:t> 의미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b="0" i="1" smtClean="0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같은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방향으로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변화할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때</m:t>
                    </m:r>
                    <m:r>
                      <a:rPr lang="en-US" altLang="ko-KR" b="0" i="1" smtClean="0">
                        <a:latin typeface="Cambria Math"/>
                      </a:rPr>
                      <m:t>, 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)(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양의 값을 가질 확률이 크므로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양수가 될 것이다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같은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방향으로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변화할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확률이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크다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증가할 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도 증가하는 경향이 있다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반대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방향으로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변화할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확률이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크다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 증가할 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는 감소하는 </a:t>
                </a:r>
                <a:r>
                  <a:rPr lang="ko-KR" altLang="en-US" dirty="0"/>
                  <a:t>경향이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12)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×0.2+1×0.5+2×0.3=1.1</m:t>
                    </m:r>
                  </m:oMath>
                </a14:m>
                <a:r>
                  <a:rPr lang="en-US" altLang="ko-KR" b="0" dirty="0" smtClean="0">
                    <a:ea typeface="Cambria Math"/>
                  </a:rPr>
                  <a:t/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=0×0.1+1×0.3+2×0.45+3×0.15=1.65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×0.1+2×0.25+ ⋯+6×0.05=1.9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=1.9−1.1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×1.65=0.085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1" y="1737360"/>
            <a:ext cx="4924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8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공분산의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𝑏𝑌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𝑎𝑏𝐸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𝑎𝑏𝐶𝑜𝑣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공분산은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단위의 영향을 받는다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키와 체중에 대한 </a:t>
                </a:r>
                <a:r>
                  <a:rPr lang="ko-KR" altLang="en-US" dirty="0" err="1" smtClean="0"/>
                  <a:t>공분산에서</a:t>
                </a:r>
                <a:r>
                  <a:rPr lang="ko-KR" altLang="en-US" dirty="0" smtClean="0"/>
                  <a:t> 키와 체중의 단위에 따라 </a:t>
                </a:r>
                <a:r>
                  <a:rPr lang="ko-KR" altLang="en-US" dirty="0" err="1" smtClean="0"/>
                  <a:t>공분산은</a:t>
                </a:r>
                <a:r>
                  <a:rPr lang="ko-KR" altLang="en-US" dirty="0" smtClean="0"/>
                  <a:t> 다른 값을 가진다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공분산의</a:t>
                </a:r>
                <a:r>
                  <a:rPr lang="ko-KR" altLang="en-US" dirty="0" smtClean="0"/>
                  <a:t> 값을 이용하여 두 확률변수의 연관성의 강도를 측정할 수는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00" r="-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6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</a:t>
            </a:r>
            <a:r>
              <a:rPr lang="en-US" altLang="ko-KR" dirty="0" smtClean="0"/>
              <a:t>(correlation coefficient)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상관계수는 두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단위에 영향을 받지 않으며 측도로써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𝐶𝑜𝑟𝑟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또는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ko-KR" altLang="en-US" dirty="0" err="1" smtClean="0"/>
                  <a:t>로</a:t>
                </a:r>
                <a:r>
                  <a:rPr lang="ko-KR" altLang="en-US" dirty="0" smtClean="0"/>
                  <a:t> 나타내며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확률변수 사이의 선형연관성을 측정한 값</a:t>
                </a:r>
                <a:r>
                  <a:rPr lang="ko-KR" altLang="en-US" dirty="0"/>
                  <a:t>이</a:t>
                </a:r>
                <a:r>
                  <a:rPr lang="ko-KR" altLang="en-US" dirty="0" smtClean="0"/>
                  <a:t>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상관계수의 정의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𝐶𝑜𝑣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상관계수의 성질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𝐶𝑜𝑟𝑟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𝐶𝑜𝑣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𝑎𝑏</m:t>
                        </m:r>
                        <m:r>
                          <a:rPr lang="en-US" altLang="ko-KR" i="1">
                            <a:latin typeface="Cambria Math"/>
                          </a:rPr>
                          <m:t>𝐶𝑜𝑣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𝑎𝑏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𝑎𝑏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𝐶𝑜𝑟𝑟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1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상관계수의 성질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상관계수의 절댓값은 단위의 영향을 받지 않는다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𝜌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양수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dirty="0" smtClean="0"/>
                  <a:t>에 대하여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𝑏𝑋</m:t>
                        </m:r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𝜌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음</a:t>
                </a:r>
                <a:r>
                  <a:rPr lang="ko-KR" altLang="en-US" dirty="0" smtClean="0"/>
                  <a:t>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r>
                  <a:rPr lang="ko-KR" altLang="en-US" dirty="0"/>
                  <a:t>에 대하여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/>
                          </a:rPr>
                          <m:t>𝑌</m:t>
                        </m:r>
                        <m:r>
                          <a:rPr lang="en-US" altLang="ko-KR" i="1" dirty="0">
                            <a:latin typeface="Cambria Math"/>
                          </a:rPr>
                          <m:t>=</m:t>
                        </m:r>
                        <m:r>
                          <a:rPr lang="en-US" altLang="ko-KR" i="1" dirty="0">
                            <a:latin typeface="Cambria Math"/>
                          </a:rPr>
                          <m:t>𝑎</m:t>
                        </m:r>
                        <m:r>
                          <a:rPr lang="en-US" altLang="ko-KR" i="1" dirty="0">
                            <a:latin typeface="Cambria Math"/>
                          </a:rPr>
                          <m:t>+</m:t>
                        </m:r>
                        <m:r>
                          <a:rPr lang="en-US" altLang="ko-KR" i="1" dirty="0">
                            <a:latin typeface="Cambria Math"/>
                          </a:rPr>
                          <m:t>𝑏𝑋</m:t>
                        </m:r>
                      </m:e>
                    </m:d>
                    <m:r>
                      <a:rPr lang="en-US" altLang="ko-KR" i="1" dirty="0">
                        <a:latin typeface="Cambria Math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𝜌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두 확률변수 사이에 선형관계가 없다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ko-KR" altLang="en-US" b="0" i="1" smtClean="0">
                        <a:latin typeface="Cambria Math"/>
                      </a:rPr>
                      <m:t>𝜌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에 가까울수록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사이에는 선형관계가 강하다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상관계수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12</a:t>
                </a:r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=0.085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×0.5+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0.3−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1.1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=0.49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>
                        <a:latin typeface="Cambria Math"/>
                        <a:ea typeface="Cambria Math"/>
                      </a:rPr>
                      <m:t>0.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45+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×0.15</m:t>
                    </m:r>
                    <m:r>
                      <a:rPr lang="en-US" altLang="ko-KR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1.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65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7275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0.085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0.49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0.7275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=0.1424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29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1" y="1737360"/>
            <a:ext cx="4924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4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=2,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𝑇𝑇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𝑇𝑇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확률분포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 가질 수 있는 값</a:t>
                </a:r>
                <a:r>
                  <a:rPr lang="en-US" altLang="ko-KR" dirty="0" smtClean="0"/>
                  <a:t>: 0, 1, 2</a:t>
                </a:r>
              </a:p>
              <a:p>
                <a:pPr lvl="1"/>
                <a:r>
                  <a:rPr lang="ko-KR" altLang="en-US" dirty="0" smtClean="0"/>
                  <a:t>각 값에서 확률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확률분포</a:t>
                </a:r>
                <a:r>
                  <a:rPr lang="ko-KR" altLang="en-US" dirty="0"/>
                  <a:t>표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5807"/>
                  </p:ext>
                </p:extLst>
              </p:nvPr>
            </p:nvGraphicFramePr>
            <p:xfrm>
              <a:off x="1143000" y="46482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1200150"/>
                    <a:gridCol w="1200150"/>
                    <a:gridCol w="1200150"/>
                  </a:tblGrid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5807"/>
                  </p:ext>
                </p:extLst>
              </p:nvPr>
            </p:nvGraphicFramePr>
            <p:xfrm>
              <a:off x="1143000" y="46482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1200150"/>
                    <a:gridCol w="1200150"/>
                    <a:gridCol w="12001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8" t="-8065" r="-299492" b="-1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8" t="-67000" r="-299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508" t="-67000" r="-199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531" t="-67000" r="-100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67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97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확률변수의 독립</a:t>
            </a:r>
            <a:r>
              <a:rPr lang="en-US" altLang="ko-KR" dirty="0" smtClean="0"/>
              <a:t>(independence)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사건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dirty="0" smtClean="0"/>
                  <a:t>에 대하여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서로 독립이다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 smtClean="0"/>
                  <a:t>두 이산확률변수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모든 가능한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↔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ko-KR" altLang="en-US" b="0" dirty="0" smtClean="0"/>
                  <a:t>일 때</a:t>
                </a:r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서로 독립이라고 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확률변수의 독립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13) </a:t>
                </a:r>
                <a:r>
                  <a:rPr lang="ko-KR" altLang="en-US" dirty="0" smtClean="0"/>
                  <a:t>동전을 </a:t>
                </a: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 던지는 실험에서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 smtClean="0"/>
                  <a:t>처음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번에서 </a:t>
                </a:r>
                <a:r>
                  <a:rPr lang="ko-KR" altLang="en-US" dirty="0"/>
                  <a:t>앞면의 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 smtClean="0"/>
                  <a:t>세 번째 던지는 동전의 </a:t>
                </a:r>
                <a:r>
                  <a:rPr lang="ko-KR" altLang="en-US" dirty="0"/>
                  <a:t>앞면의 </a:t>
                </a:r>
                <a:r>
                  <a:rPr lang="ko-KR" altLang="en-US" dirty="0" smtClean="0"/>
                  <a:t>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모든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독립이다</a:t>
                </a:r>
                <a:r>
                  <a:rPr lang="en-US" altLang="ko-KR" dirty="0" smtClean="0"/>
                  <a:t>.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31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97034"/>
            <a:ext cx="4638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68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독립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독립일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𝐶𝑜𝑟𝑟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그러나 공분간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상관계수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이라 하더라도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독립이 아닐 수 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32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5029200"/>
                <a:ext cx="6248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  <a:ea typeface="함초롬돋움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의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 </a:t>
                </a:r>
                <a:r>
                  <a:rPr lang="ko-KR" altLang="en-US" sz="2000" dirty="0" err="1" smtClean="0">
                    <a:solidFill>
                      <a:srgbClr val="FF0000"/>
                    </a:solidFill>
                    <a:ea typeface="함초롬돋움" pitchFamily="18" charset="-127"/>
                  </a:rPr>
                  <a:t>공분산이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0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이라는 의미는 단지 두 확률변수 사이에 선형관계가 없다는 것을 의미한다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ea typeface="함초롬돋움" pitchFamily="18" charset="-127"/>
                  </a:rPr>
                  <a:t>. </a:t>
                </a:r>
                <a:endParaRPr lang="ko-KR" altLang="en-US" sz="2000" dirty="0">
                  <a:solidFill>
                    <a:srgbClr val="FF0000"/>
                  </a:solidFill>
                  <a:ea typeface="함초롬돋움" pitchFamily="18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29200"/>
                <a:ext cx="62484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976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22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확률변수의 독립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14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독립인가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독립이 아니다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err="1" smtClean="0"/>
                  <a:t>공분산은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+1×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=0,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+1×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ko-KR" b="0" dirty="0" smtClean="0">
                    <a:ea typeface="Cambria Math"/>
                  </a:rPr>
                  <a:t> </a:t>
                </a:r>
                <a:br>
                  <a:rPr lang="en-US" altLang="ko-KR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33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4686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4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합과 차의 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Cambria Math"/>
                  </a:rPr>
                  <a:t>합의 분산</a:t>
                </a:r>
                <a:r>
                  <a:rPr lang="en-US" altLang="ko-KR" dirty="0">
                    <a:latin typeface="Cambria Math"/>
                  </a:rPr>
                  <a:t/>
                </a:r>
                <a:br>
                  <a:rPr lang="en-US" altLang="ko-KR" dirty="0">
                    <a:latin typeface="Cambria Math"/>
                  </a:rPr>
                </a:br>
                <a:r>
                  <a:rPr lang="en-US" altLang="ko-KR" dirty="0" smtClean="0">
                    <a:latin typeface="Cambria Math"/>
                  </a:rPr>
                  <a:t/>
                </a:r>
                <a:br>
                  <a:rPr lang="en-US" altLang="ko-KR" dirty="0" smtClean="0">
                    <a:latin typeface="Cambria Math"/>
                  </a:rPr>
                </a:br>
                <a:r>
                  <a:rPr lang="en-US" altLang="ko-KR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 ]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+2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+2</m:t>
                    </m:r>
                    <m:r>
                      <a:rPr lang="en-US" altLang="ko-KR" b="0" i="1" smtClean="0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차의 분산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 ]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9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합과 차의 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독립일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𝑉𝑎𝑟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앞면이 나올 때까지 동전을 던지는 실험에서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         </a:t>
                </a:r>
                <a:br>
                  <a:rPr lang="en-US" altLang="ko-KR" sz="1800" dirty="0" smtClean="0"/>
                </a:br>
                <a:r>
                  <a:rPr lang="en-US" altLang="ko-KR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= </a:t>
                </a:r>
                <a:r>
                  <a:rPr lang="ko-KR" altLang="en-US" sz="1800" dirty="0" smtClean="0"/>
                  <a:t>동전을 던지는 총 횟수</a:t>
                </a:r>
                <a:endParaRPr lang="en-US" altLang="ko-KR" sz="1800" dirty="0"/>
              </a:p>
              <a:p>
                <a:endParaRPr lang="en-US" altLang="ko-KR" dirty="0" smtClean="0"/>
              </a:p>
              <a:p>
                <a:pPr lvl="1"/>
                <a:r>
                  <a:rPr lang="ko-KR" altLang="ko-KR" dirty="0" smtClean="0"/>
                  <a:t>Ω</a:t>
                </a:r>
                <a:r>
                  <a:rPr lang="en-US" altLang="ko-KR" dirty="0" smtClean="0"/>
                  <a:t> = {H, TH, TTH, … 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2,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3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…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 가질 수 있는 값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1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2, 3, …</a:t>
                </a:r>
              </a:p>
              <a:p>
                <a:pPr lvl="1"/>
                <a:r>
                  <a:rPr lang="ko-KR" altLang="en-US" dirty="0"/>
                  <a:t>각 값에서 확률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𝑇𝐻</m:t>
                    </m:r>
                    <m:r>
                      <a:rPr lang="en-US" altLang="ko-KR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i="1" dirty="0" smtClean="0">
                    <a:latin typeface="Cambria Math"/>
                  </a:rPr>
                  <a:t/>
                </a:r>
                <a:br>
                  <a:rPr lang="en-US" altLang="ko-KR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=3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𝑇𝑇𝐻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756910"/>
                  </p:ext>
                </p:extLst>
              </p:nvPr>
            </p:nvGraphicFramePr>
            <p:xfrm>
              <a:off x="1219200" y="50292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756910"/>
                  </p:ext>
                </p:extLst>
              </p:nvPr>
            </p:nvGraphicFramePr>
            <p:xfrm>
              <a:off x="1219200" y="50292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937" r="-300000" b="-158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8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58" t="-68000" r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4724" t="-68000" r="-168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453" t="-68000" r="-1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64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확률변수의 분류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확률변수가 가질 수 있는 값에 따른 분류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이산확률변수</a:t>
                </a:r>
                <a:r>
                  <a:rPr lang="en-US" altLang="ko-KR" dirty="0" smtClean="0"/>
                  <a:t>(discrete random variable): </a:t>
                </a:r>
                <a:r>
                  <a:rPr lang="ko-KR" altLang="en-US" dirty="0" smtClean="0"/>
                  <a:t>확률변수가 가질 수 있는 값의 수가 </a:t>
                </a:r>
                <a:r>
                  <a:rPr lang="ko-KR" altLang="en-US" dirty="0" err="1" smtClean="0"/>
                  <a:t>유한개</a:t>
                </a:r>
                <a:r>
                  <a:rPr lang="ko-KR" altLang="en-US" dirty="0" smtClean="0"/>
                  <a:t> 혹은 </a:t>
                </a:r>
                <a:r>
                  <a:rPr lang="ko-KR" altLang="en-US" dirty="0" err="1" smtClean="0"/>
                  <a:t>무한개이더라도</a:t>
                </a:r>
                <a:r>
                  <a:rPr lang="ko-KR" altLang="en-US" dirty="0" smtClean="0"/>
                  <a:t> 셀 수 있는 경우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주사위를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번 던져 </a:t>
                </a:r>
                <a:r>
                  <a:rPr lang="en-US" altLang="ko-KR" dirty="0" smtClean="0"/>
                  <a:t>6</a:t>
                </a:r>
                <a:r>
                  <a:rPr lang="ko-KR" altLang="en-US" dirty="0" smtClean="0"/>
                  <a:t>의 눈이 나오는 횟수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앞면이 나올 때까지 동전을 던지는 총 횟수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연속확률변수</a:t>
                </a:r>
                <a:r>
                  <a:rPr lang="en-US" altLang="ko-KR" dirty="0" smtClean="0"/>
                  <a:t>(continuous random variable): </a:t>
                </a:r>
                <a:r>
                  <a:rPr lang="ko-KR" altLang="en-US" dirty="0" smtClean="0"/>
                  <a:t>확률변수가 어느 구간에 속하는 모든 값을 가질 수 있는 경우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사이에서 임의로 선택된 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제품의 수명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Question? </a:t>
                </a:r>
                <a:r>
                  <a:rPr lang="ko-KR" altLang="en-US" dirty="0" smtClean="0"/>
                  <a:t>우리나라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국민 중에서 임의로 선택된 사람의 키를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라고 할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이산확률변수인가</a:t>
                </a:r>
                <a:r>
                  <a:rPr lang="en-US" altLang="ko-KR" dirty="0" smtClean="0"/>
                  <a:t>? </a:t>
                </a:r>
                <a:r>
                  <a:rPr lang="ko-KR" altLang="en-US" dirty="0" smtClean="0"/>
                  <a:t>연속확률변수인가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2020" b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이산확률변수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확률분포</a:t>
                </a:r>
                <a:r>
                  <a:rPr lang="en-US" altLang="ko-KR" dirty="0" smtClean="0"/>
                  <a:t>(probability distribution): </a:t>
                </a:r>
                <a:r>
                  <a:rPr lang="ko-KR" altLang="en-US" dirty="0" smtClean="0"/>
                  <a:t>확률변수가 가질 수 있는 값과 그에 대응하는 확률을 나타낸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이산확률변수의 경우에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확률분포는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가질 수 있는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그 값을 가질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 의하여 확률분포가 결정된다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3) </a:t>
                </a:r>
                <a:r>
                  <a:rPr lang="ko-KR" altLang="en-US" dirty="0" smtClean="0"/>
                  <a:t>세 명의 학생이 구두나 운동화 중 하나를 임의로 구매할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ko-KR" altLang="en-US" b="0" i="1" smtClean="0">
                        <a:latin typeface="Cambria Math"/>
                      </a:rPr>
                      <m:t>구두를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구매한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학생의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수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591565"/>
                  </p:ext>
                </p:extLst>
              </p:nvPr>
            </p:nvGraphicFramePr>
            <p:xfrm>
              <a:off x="1524000" y="48006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591565"/>
                  </p:ext>
                </p:extLst>
              </p:nvPr>
            </p:nvGraphicFramePr>
            <p:xfrm>
              <a:off x="1524000" y="4800600"/>
              <a:ext cx="4800600" cy="990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150"/>
                    <a:gridCol w="933450"/>
                    <a:gridCol w="990600"/>
                    <a:gridCol w="838200"/>
                    <a:gridCol w="8382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65" r="-300000" b="-1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7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758" t="-67000" r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4724" t="-67000" r="-168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453" t="-67000" r="-1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1014" t="-67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395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확률질량함수</a:t>
            </a:r>
            <a:r>
              <a:rPr lang="en-US" altLang="ko-KR" dirty="0" smtClean="0"/>
              <a:t>(probability mass function, 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이산확률변수는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가질 수 있는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에서의 </a:t>
                </a:r>
                <a:r>
                  <a:rPr lang="ko-KR" altLang="en-US" dirty="0"/>
                  <a:t>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함수로 확률분포를 나타낼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이산확률변수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가질 수 있는 값</a:t>
                </a:r>
                <a:r>
                  <a:rPr lang="en-US" altLang="ko-KR" dirty="0" smtClean="0"/>
                  <a:t>: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확률질량함수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확률질량함수의 성질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≤1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확률질량함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 </a:t>
                </a:r>
                <a:r>
                  <a:rPr lang="en-US" altLang="ko-KR" dirty="0" smtClean="0"/>
                  <a:t>4) </a:t>
                </a:r>
                <a:r>
                  <a:rPr lang="ko-KR" altLang="en-US" dirty="0" smtClean="0"/>
                  <a:t>나무의 </a:t>
                </a:r>
                <a:r>
                  <a:rPr lang="en-US" altLang="ko-KR" dirty="0" smtClean="0"/>
                  <a:t>30%</a:t>
                </a:r>
                <a:r>
                  <a:rPr lang="ko-KR" altLang="en-US" dirty="0" smtClean="0"/>
                  <a:t>가 병충해를 앓고 있을 때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임의로 선택된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그루 중 병충해를 앓고 있는 나무의 수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 smtClean="0"/>
                  <a:t>의 확률질량함수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0.3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0.7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4−</m:t>
                        </m:r>
                        <m:r>
                          <a:rPr lang="en-US" altLang="ko-KR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 ,             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b="0" i="1" dirty="0" smtClean="0">
                        <a:latin typeface="Cambria Math"/>
                        <a:ea typeface="Cambria Math"/>
                      </a:rPr>
                      <m:t>=0, 1, 2, 3, 4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확률변수의 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100,000</a:t>
                </a:r>
                <a:r>
                  <a:rPr lang="ko-KR" altLang="en-US" dirty="0" smtClean="0"/>
                  <a:t>장의 </a:t>
                </a:r>
                <a:r>
                  <a:rPr lang="ko-KR" altLang="en-US" dirty="0" err="1" smtClean="0"/>
                  <a:t>행운권에</a:t>
                </a:r>
                <a:r>
                  <a:rPr lang="ko-KR" altLang="en-US" dirty="0" smtClean="0"/>
                  <a:t> 받을 수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있는 상금이 쓰여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임의로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한 장의 </a:t>
                </a:r>
                <a:r>
                  <a:rPr lang="ko-KR" altLang="en-US" dirty="0" err="1" smtClean="0"/>
                  <a:t>행운권을</a:t>
                </a:r>
                <a:r>
                  <a:rPr lang="ko-KR" altLang="en-US" dirty="0" smtClean="0"/>
                  <a:t> 선택하여 받을 수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있는 상금의 기대 금액은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기대상금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상금</m:t>
                        </m:r>
                      </m:num>
                      <m:den>
                        <m:r>
                          <a:rPr lang="ko-KR" altLang="en-US" b="0" i="1" smtClean="0">
                            <a:latin typeface="Cambria Math"/>
                          </a:rPr>
                          <m:t>행운권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수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1000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100×4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10×10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1×100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+(0×99885)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=1000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100000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+100×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100000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+10×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100000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+1×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100000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+0×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99885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100000</m:t>
                        </m:r>
                      </m:den>
                    </m:f>
                  </m:oMath>
                </a14:m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𝑋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가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가질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수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있는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값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×(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그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값을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가질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1800" b="0" i="1" smtClean="0">
                            <a:latin typeface="Cambria Math"/>
                          </a:rPr>
                          <m:t>확률</m:t>
                        </m:r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 smtClean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22255"/>
              </p:ext>
            </p:extLst>
          </p:nvPr>
        </p:nvGraphicFramePr>
        <p:xfrm>
          <a:off x="5029200" y="1295400"/>
          <a:ext cx="3276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행운권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99,885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29236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5289</TotalTime>
  <Words>2200</Words>
  <Application>Microsoft Office PowerPoint</Application>
  <PresentationFormat>화면 슬라이드 쇼(4:3)</PresentationFormat>
  <Paragraphs>424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CDS_2006</vt:lpstr>
      <vt:lpstr>6장</vt:lpstr>
      <vt:lpstr>확률변수</vt:lpstr>
      <vt:lpstr>확률변수</vt:lpstr>
      <vt:lpstr>확률변수</vt:lpstr>
      <vt:lpstr>확률변수의 분류</vt:lpstr>
      <vt:lpstr>이산확률변수</vt:lpstr>
      <vt:lpstr>확률질량함수(probability mass function, p.m.f.)</vt:lpstr>
      <vt:lpstr>확률질량함수</vt:lpstr>
      <vt:lpstr>확률변수의 기댓값(평균)</vt:lpstr>
      <vt:lpstr>확률변수의 기댓값(평균)</vt:lpstr>
      <vt:lpstr>기댓값의 성질</vt:lpstr>
      <vt:lpstr>확률변수의 평균과 표본평균</vt:lpstr>
      <vt:lpstr>확률변수의 분산과 표준편차</vt:lpstr>
      <vt:lpstr>확률변수의 분산과 표준편차</vt:lpstr>
      <vt:lpstr>분산의 간편 계산식</vt:lpstr>
      <vt:lpstr>결합분포(joint distribution)</vt:lpstr>
      <vt:lpstr>결합분포(joint distribution)</vt:lpstr>
      <vt:lpstr>결합분포</vt:lpstr>
      <vt:lpstr>주변확률분포(marginal distribution)</vt:lpstr>
      <vt:lpstr>주변확률분포</vt:lpstr>
      <vt:lpstr>결합분포를 이용한 기타 확률</vt:lpstr>
      <vt:lpstr>결합분포를 이용한 기타 확률</vt:lpstr>
      <vt:lpstr>공분산(covariance)</vt:lpstr>
      <vt:lpstr>공분산의 의미</vt:lpstr>
      <vt:lpstr>공분산</vt:lpstr>
      <vt:lpstr>공분산의 성질</vt:lpstr>
      <vt:lpstr>상관계수(correlation coefficient)</vt:lpstr>
      <vt:lpstr>상관계수의 성질</vt:lpstr>
      <vt:lpstr>상관계수</vt:lpstr>
      <vt:lpstr>확률변수의 독립(independence)</vt:lpstr>
      <vt:lpstr>확률변수의 독립</vt:lpstr>
      <vt:lpstr>확률변수의 독립</vt:lpstr>
      <vt:lpstr>확률변수의 독립</vt:lpstr>
      <vt:lpstr>합과 차의 분산</vt:lpstr>
      <vt:lpstr>합과 차의 분산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218</cp:revision>
  <dcterms:created xsi:type="dcterms:W3CDTF">2002-01-02T14:08:33Z</dcterms:created>
  <dcterms:modified xsi:type="dcterms:W3CDTF">2016-02-12T04:33:31Z</dcterms:modified>
</cp:coreProperties>
</file>