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566" r:id="rId2"/>
    <p:sldId id="567" r:id="rId3"/>
    <p:sldId id="568" r:id="rId4"/>
    <p:sldId id="569" r:id="rId5"/>
    <p:sldId id="570" r:id="rId6"/>
    <p:sldId id="576" r:id="rId7"/>
    <p:sldId id="571" r:id="rId8"/>
    <p:sldId id="572" r:id="rId9"/>
    <p:sldId id="573" r:id="rId10"/>
    <p:sldId id="574" r:id="rId11"/>
    <p:sldId id="575" r:id="rId12"/>
    <p:sldId id="577" r:id="rId13"/>
    <p:sldId id="578" r:id="rId14"/>
    <p:sldId id="579" r:id="rId15"/>
    <p:sldId id="580" r:id="rId16"/>
    <p:sldId id="581" r:id="rId17"/>
    <p:sldId id="582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7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7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이항분포와</a:t>
            </a: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 </a:t>
            </a: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그에 관련된 분포들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초기하분포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48</a:t>
                </a:r>
                <a:r>
                  <a:rPr lang="ko-KR" altLang="en-US" dirty="0" smtClean="0"/>
                  <a:t>대의 차 중에서 </a:t>
                </a:r>
                <a:r>
                  <a:rPr lang="en-US" altLang="ko-KR" dirty="0" smtClean="0"/>
                  <a:t>12</a:t>
                </a:r>
                <a:r>
                  <a:rPr lang="ko-KR" altLang="en-US" dirty="0" smtClean="0"/>
                  <a:t>대는 불량 오디오가 설치되어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임의로 선택된 </a:t>
                </a:r>
                <a:r>
                  <a:rPr lang="en-US" altLang="ko-KR" dirty="0"/>
                  <a:t>8</a:t>
                </a:r>
                <a:r>
                  <a:rPr lang="ko-KR" altLang="en-US" dirty="0" smtClean="0"/>
                  <a:t>대의 차 중에서 </a:t>
                </a:r>
                <a:r>
                  <a:rPr lang="ko-KR" altLang="en-US" dirty="0"/>
                  <a:t>오디오가 불량인 </a:t>
                </a:r>
                <a:r>
                  <a:rPr lang="ko-KR" altLang="en-US" dirty="0" smtClean="0"/>
                  <a:t>자동차가 한 대도 없을 확률은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임의로 선택된 </a:t>
                </a:r>
                <a:r>
                  <a:rPr lang="en-US" altLang="ko-KR" dirty="0" smtClean="0"/>
                  <a:t>8</a:t>
                </a:r>
                <a:r>
                  <a:rPr lang="ko-KR" altLang="en-US" dirty="0" smtClean="0"/>
                  <a:t>대 중에서 오디오가 불량인 자동차의 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:r>
                  <a:rPr lang="en-US" altLang="ko-KR" b="0" dirty="0" smtClean="0">
                    <a:ea typeface="Cambria Math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=1−0.0802=0.9198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초기하분포의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기댓값과</a:t>
            </a:r>
            <a:r>
              <a:rPr lang="ko-KR" altLang="en-US" dirty="0" smtClean="0"/>
              <a:t> 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ko-KR" altLang="en-US" b="0" dirty="0" smtClean="0">
                    <a:latin typeface="Cambria Math"/>
                  </a:rPr>
                  <a:t> 이라 할 때</a:t>
                </a:r>
                <a:r>
                  <a:rPr lang="en-US" altLang="ko-KR" dirty="0">
                    <a:latin typeface="Cambria Math"/>
                  </a:rPr>
                  <a:t/>
                </a:r>
                <a:br>
                  <a:rPr lang="en-US" altLang="ko-KR" dirty="0">
                    <a:latin typeface="Cambria Math"/>
                  </a:rPr>
                </a:br>
                <a:endParaRPr lang="en-US" altLang="ko-K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/>
                        </a:rPr>
                        <m:t>(1−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포아송분포</a:t>
            </a:r>
            <a:r>
              <a:rPr lang="en-US" altLang="ko-KR" dirty="0" smtClean="0"/>
              <a:t>(Poisson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일정한 구간에서 다음 조건을 만족하는 특정한 사건의 발생 횟수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아주 짧은 구간에서는 사건이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회 이상 발생할 확률은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에 가깝다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/>
                  <a:t>아주 짧은 </a:t>
                </a:r>
                <a:r>
                  <a:rPr lang="ko-KR" altLang="en-US" dirty="0" smtClean="0"/>
                  <a:t>구간에서 사건이 발생할 확률은 구간의 길이에 비례한다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서로 겹치지 않는 두 구간에서 발생하는 사건의 수는 서로 독립이다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119 </a:t>
                </a:r>
                <a:r>
                  <a:rPr lang="ko-KR" altLang="en-US" dirty="0" smtClean="0"/>
                  <a:t>구조대에 걸려오는 시간 당 전회 횟수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년 동안 발생하는 진도 </a:t>
                </a:r>
                <a:r>
                  <a:rPr lang="en-US" altLang="ko-KR" dirty="0" smtClean="0"/>
                  <a:t>4 </a:t>
                </a:r>
                <a:r>
                  <a:rPr lang="ko-KR" altLang="en-US" dirty="0" smtClean="0"/>
                  <a:t>이상의 지진 횟수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프러시아 기병 중에서 매년 말에 치여 사망하는 병사의 수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포아송분포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가질 수 있는 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0, 1, 2, …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사건의 평균 발생 횟수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  <a:p>
                <a:r>
                  <a:rPr lang="ko-KR" altLang="en-US" dirty="0" smtClean="0"/>
                  <a:t>기호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 smtClean="0"/>
                  <a:t>포아송</a:t>
                </a:r>
                <a:r>
                  <a:rPr lang="ko-KR" altLang="en-US" dirty="0" smtClean="0"/>
                  <a:t> 확률변수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부록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표</a:t>
                </a:r>
                <a:r>
                  <a:rPr lang="en-US" altLang="ko-KR" dirty="0"/>
                  <a:t>2&gt; </a:t>
                </a:r>
                <a:r>
                  <a:rPr lang="ko-KR" altLang="en-US" dirty="0" err="1"/>
                  <a:t>포아송분포표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의 확률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) 50</a:t>
                </a:r>
                <a:r>
                  <a:rPr lang="ko-KR" altLang="en-US" dirty="0"/>
                  <a:t>분 동안 평균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회 휴대전화가 울릴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휴대전화가 </a:t>
                </a:r>
                <a:r>
                  <a:rPr lang="en-US" altLang="ko-KR" dirty="0"/>
                  <a:t>50</a:t>
                </a:r>
                <a:r>
                  <a:rPr lang="ko-KR" altLang="en-US" dirty="0"/>
                  <a:t>분 동안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 이상 울릴 확률은</a:t>
                </a:r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0!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=0.95021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포아송분포와</a:t>
            </a:r>
            <a:r>
              <a:rPr lang="ko-KR" altLang="en-US" dirty="0" smtClean="0"/>
              <a:t> 이항분포 사이의 관계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단위 시간 당 발생하는 사건의 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충분히 크면 한 구간에서 발생하는 사건의 수는 </a:t>
                </a:r>
                <a:r>
                  <a:rPr lang="en-US" altLang="ko-KR" dirty="0" smtClean="0"/>
                  <a:t>0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각 구간에서 사건이 발생할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 smtClean="0"/>
                  <a:t> 이므로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근사적으로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7800" y="1927163"/>
            <a:ext cx="4724400" cy="1561011"/>
            <a:chOff x="1447800" y="2057400"/>
            <a:chExt cx="4724400" cy="1561011"/>
          </a:xfrm>
        </p:grpSpPr>
        <p:cxnSp>
          <p:nvCxnSpPr>
            <p:cNvPr id="6" name="직선 연결선 5"/>
            <p:cNvCxnSpPr/>
            <p:nvPr/>
          </p:nvCxnSpPr>
          <p:spPr bwMode="auto">
            <a:xfrm>
              <a:off x="1524000" y="2971800"/>
              <a:ext cx="4648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1752600" y="2819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>
              <a:off x="5486400" y="2819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016000" y="28800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2268000" y="28800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2520000" y="28800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2772000" y="28800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5292000" y="28800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620900" y="3249079"/>
              <a:ext cx="2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0</a:t>
              </a:r>
              <a:endParaRPr lang="ko-KR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4700" y="3249079"/>
              <a:ext cx="26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1</a:t>
              </a:r>
              <a:endParaRPr lang="ko-KR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447800" y="2057400"/>
                  <a:ext cx="4619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800" b="0" dirty="0" smtClean="0">
                      <a:solidFill>
                        <a:srgbClr val="FF0000"/>
                      </a:solidFill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구간을 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ko-KR" altLang="en-US" sz="1800" dirty="0" smtClean="0">
                      <a:solidFill>
                        <a:srgbClr val="FF0000"/>
                      </a:solidFill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 등분하고</a:t>
                  </a:r>
                  <a:r>
                    <a:rPr lang="en-US" altLang="ko-KR" sz="1800" dirty="0" smtClean="0">
                      <a:solidFill>
                        <a:srgbClr val="FF0000"/>
                      </a:solidFill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1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ko-KR" altLang="en-US" sz="1800" dirty="0" smtClean="0">
                      <a:solidFill>
                        <a:srgbClr val="FF0000"/>
                      </a:solidFill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이 충분히 크다고 하자</a:t>
                  </a:r>
                  <a:r>
                    <a:rPr lang="en-US" altLang="ko-KR" sz="1800" dirty="0" smtClean="0">
                      <a:solidFill>
                        <a:srgbClr val="FF0000"/>
                      </a:solidFill>
                      <a:latin typeface="함초롬돋움" pitchFamily="18" charset="-127"/>
                      <a:ea typeface="함초롬돋움" pitchFamily="18" charset="-127"/>
                      <a:cs typeface="함초롬돋움" pitchFamily="18" charset="-127"/>
                    </a:rPr>
                    <a:t>.</a:t>
                  </a:r>
                  <a:endParaRPr lang="ko-KR" altLang="en-US" sz="1800" dirty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057400"/>
                  <a:ext cx="4619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89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05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포아송분포와</a:t>
            </a:r>
            <a:r>
              <a:rPr lang="ko-KR" altLang="en-US" dirty="0"/>
              <a:t> 이항분포 사이의 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362200" y="3505200"/>
            <a:ext cx="1143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3657600" y="3505200"/>
            <a:ext cx="990600" cy="174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4800600" y="3522617"/>
            <a:ext cx="1143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9231" y="3657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231" y="36576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7600" y="3673231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3231"/>
                <a:ext cx="10668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29200" y="3677585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77585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59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이항분포의 </a:t>
            </a:r>
            <a:r>
              <a:rPr lang="ko-KR" altLang="en-US" dirty="0" err="1" smtClean="0"/>
              <a:t>포아송근사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≅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b="1" dirty="0" smtClean="0"/>
              </a:p>
              <a:p>
                <a:endParaRPr lang="en-US" altLang="ko-KR" b="1" dirty="0"/>
              </a:p>
              <a:p>
                <a:r>
                  <a:rPr lang="ko-KR" altLang="en-US" b="1" dirty="0" smtClean="0"/>
                  <a:t>혹은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충분히 </a:t>
                </a:r>
                <a:r>
                  <a:rPr lang="ko-KR" altLang="en-US" dirty="0" smtClean="0"/>
                  <a:t>크고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가 매우 작으면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≅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  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이항분포의 </a:t>
            </a:r>
            <a:r>
              <a:rPr lang="ko-KR" altLang="en-US" dirty="0" err="1"/>
              <a:t>포아송근사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7) </a:t>
                </a:r>
                <a:r>
                  <a:rPr lang="ko-KR" altLang="en-US" dirty="0" smtClean="0"/>
                  <a:t>초등학생의 </a:t>
                </a:r>
                <a:r>
                  <a:rPr lang="en-US" altLang="ko-KR" dirty="0" smtClean="0"/>
                  <a:t>4%</a:t>
                </a:r>
                <a:r>
                  <a:rPr lang="ko-KR" altLang="en-US" dirty="0" smtClean="0"/>
                  <a:t>가 색맹</a:t>
                </a:r>
                <a:r>
                  <a:rPr lang="en-US" altLang="ko-KR" dirty="0" smtClean="0"/>
                  <a:t>. 200</a:t>
                </a:r>
                <a:r>
                  <a:rPr lang="ko-KR" altLang="en-US" dirty="0" smtClean="0"/>
                  <a:t>명의 초등학생 중에서 색맹인 학생이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명 이하일 확률은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200</a:t>
                </a:r>
                <a:r>
                  <a:rPr lang="ko-KR" altLang="en-US" dirty="0" smtClean="0"/>
                  <a:t>명 중에서 색맹인 학생의 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(200, 0.04)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lang="ko-KR" altLang="en-US" dirty="0" smtClean="0"/>
                  <a:t>이 </a:t>
                </a:r>
                <a:r>
                  <a:rPr lang="ko-KR" altLang="en-US" dirty="0"/>
                  <a:t>충분히 크고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b="0" i="0" smtClean="0">
                        <a:latin typeface="Cambria Math"/>
                      </a:rPr>
                      <m:t>=0.04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ko-KR" altLang="en-US" dirty="0"/>
                  <a:t>매우 </a:t>
                </a:r>
                <a:r>
                  <a:rPr lang="ko-KR" altLang="en-US" dirty="0" smtClean="0"/>
                  <a:t>작으므로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(200×0.04=8)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≤10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−8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=0.816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시행</a:t>
            </a:r>
            <a:r>
              <a:rPr lang="en-US" altLang="ko-KR" dirty="0" smtClean="0"/>
              <a:t>(Bernoulli trial)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시행 또는 실험의 결과가 두 가지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성공</a:t>
                </a:r>
                <a:r>
                  <a:rPr lang="en-US" altLang="ko-KR" dirty="0" smtClean="0"/>
                  <a:t>(S), </a:t>
                </a:r>
                <a:r>
                  <a:rPr lang="ko-KR" altLang="en-US" dirty="0" smtClean="0"/>
                  <a:t>실패</a:t>
                </a:r>
                <a:r>
                  <a:rPr lang="en-US" altLang="ko-KR" dirty="0" smtClean="0"/>
                  <a:t>(F)) </a:t>
                </a:r>
                <a:r>
                  <a:rPr lang="ko-KR" altLang="en-US" dirty="0" smtClean="0"/>
                  <a:t>중 하나인 경우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각 시행의 결과는 성공</a:t>
                </a:r>
                <a:r>
                  <a:rPr lang="en-US" altLang="ko-KR" dirty="0" smtClean="0"/>
                  <a:t>(S)</a:t>
                </a:r>
                <a:r>
                  <a:rPr lang="ko-KR" altLang="en-US" dirty="0" smtClean="0"/>
                  <a:t>과 실패</a:t>
                </a:r>
                <a:r>
                  <a:rPr lang="en-US" altLang="ko-KR" dirty="0" smtClean="0"/>
                  <a:t>(F) </a:t>
                </a:r>
                <a:r>
                  <a:rPr lang="ko-KR" altLang="en-US" dirty="0" smtClean="0"/>
                  <a:t>중 하나로 분류할 수 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각 시행에서 성공의 확률은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각 시행은 서로 독립이다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동전 던지기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5</a:t>
                </a:r>
                <a:r>
                  <a:rPr lang="ko-KR" altLang="en-US" dirty="0" smtClean="0"/>
                  <a:t>개의 불량품과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개의 정상 제품 중에서 임으로 하나씩 꺼낼 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복원추출의 경우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불량품의 확률이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dirty="0" smtClean="0"/>
                  <a:t>인 </a:t>
                </a:r>
                <a:r>
                  <a:rPr lang="ko-KR" altLang="en-US" dirty="0" err="1" smtClean="0"/>
                  <a:t>베르누이시행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비복원추출의</a:t>
                </a:r>
                <a:r>
                  <a:rPr lang="ko-KR" altLang="en-US" dirty="0" smtClean="0"/>
                  <a:t> 경우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베르누이 시행이 아님</a:t>
                </a:r>
                <a:r>
                  <a:rPr lang="en-US" altLang="ko-KR" dirty="0" smtClean="0"/>
                  <a:t>(why?)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</a:t>
            </a:r>
            <a:r>
              <a:rPr lang="en-US" altLang="ko-KR" dirty="0" smtClean="0"/>
              <a:t>(binomial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성공의 확률이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인 베르누이 시행을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번 반복할 때 성공의 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가질 수 있는 값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0, 1, 2, …,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=0, 1, 2, …,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기호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이항확률변수 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/>
                  <a:t>3) </a:t>
                </a:r>
                <a:r>
                  <a:rPr lang="ko-KR" altLang="en-US" dirty="0" err="1"/>
                  <a:t>멘델의</a:t>
                </a:r>
                <a:r>
                  <a:rPr lang="ko-KR" altLang="en-US" dirty="0"/>
                  <a:t> 법칙에 의하면 꽃나무의 </a:t>
                </a:r>
                <a:r>
                  <a:rPr lang="en-US" altLang="ko-KR" dirty="0"/>
                  <a:t>25%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빨간꽃을</a:t>
                </a:r>
                <a:r>
                  <a:rPr lang="ko-KR" altLang="en-US" dirty="0"/>
                  <a:t> 피운다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그루의 꽃나무 중에서 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빨간 꽃나무가 </a:t>
                </a:r>
                <a:r>
                  <a:rPr lang="ko-KR" altLang="en-US" dirty="0" smtClean="0"/>
                  <a:t>하나도 없을 확률은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/>
                  <a:t>빨간 </a:t>
                </a:r>
                <a:r>
                  <a:rPr lang="ko-KR" altLang="en-US" dirty="0" smtClean="0"/>
                  <a:t>꽃나무가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그루 이상일 확률은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그루 중에서 빨간 꽃나무의 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(5, 0.25)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0.25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0.75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=0.237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=5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0.25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0.75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0.25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0.75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=0.016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</a:t>
            </a:r>
            <a:r>
              <a:rPr lang="ko-KR" altLang="en-US" dirty="0"/>
              <a:t>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&lt;</a:t>
                </a:r>
                <a:r>
                  <a:rPr lang="ko-KR" altLang="en-US" dirty="0" smtClean="0"/>
                  <a:t>부록 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표</a:t>
                </a:r>
                <a:r>
                  <a:rPr lang="en-US" altLang="ko-KR" dirty="0" smtClean="0"/>
                  <a:t>1&gt; </a:t>
                </a:r>
                <a:r>
                  <a:rPr lang="ko-KR" altLang="en-US" dirty="0" smtClean="0"/>
                  <a:t>이항분포표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의 확률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(5, 0.3)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=0.837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>
                    <a:latin typeface="Cambria Math"/>
                  </a:rPr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b="0" dirty="0" smtClean="0">
                    <a:latin typeface="Cambria Math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b="0" dirty="0" smtClean="0">
                    <a:latin typeface="Cambria Math"/>
                  </a:rPr>
                  <a:t>에 </a:t>
                </a:r>
                <a:r>
                  <a:rPr lang="ko-KR" altLang="en-US" dirty="0" smtClean="0">
                    <a:latin typeface="Cambria Math"/>
                  </a:rPr>
                  <a:t>대하</a:t>
                </a:r>
                <a:r>
                  <a:rPr lang="ko-KR" altLang="en-US" dirty="0">
                    <a:latin typeface="Cambria Math"/>
                  </a:rPr>
                  <a:t>여</a:t>
                </a:r>
                <a:endParaRPr lang="en-US" altLang="ko-K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marL="449100" lvl="1" indent="0">
                  <a:buNone/>
                </a:pPr>
                <a:endParaRPr lang="en-US" altLang="ko-K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3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어떤 병이 새로운 치료방법으로 치유될 </a:t>
                </a:r>
                <a:r>
                  <a:rPr lang="ko-KR" altLang="en-US" dirty="0" smtClean="0"/>
                  <a:t>확률이 </a:t>
                </a:r>
                <a:r>
                  <a:rPr lang="en-US" altLang="ko-KR" dirty="0" smtClean="0"/>
                  <a:t>50%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15</a:t>
                </a:r>
                <a:r>
                  <a:rPr lang="ko-KR" altLang="en-US" dirty="0" smtClean="0"/>
                  <a:t>명의 </a:t>
                </a:r>
                <a:r>
                  <a:rPr lang="ko-KR" altLang="en-US" dirty="0"/>
                  <a:t>환자에게 이 </a:t>
                </a:r>
                <a:r>
                  <a:rPr lang="ko-KR" altLang="en-US" dirty="0" smtClean="0"/>
                  <a:t>치료법을 </a:t>
                </a:r>
                <a:r>
                  <a:rPr lang="ko-KR" altLang="en-US" dirty="0"/>
                  <a:t>적용하였을 </a:t>
                </a:r>
                <a:r>
                  <a:rPr lang="ko-KR" altLang="en-US" dirty="0" smtClean="0"/>
                  <a:t>때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6</a:t>
                </a:r>
                <a:r>
                  <a:rPr lang="ko-KR" altLang="en-US" dirty="0"/>
                  <a:t>명 이하가 </a:t>
                </a:r>
                <a:r>
                  <a:rPr lang="ko-KR" altLang="en-US" dirty="0" smtClean="0"/>
                  <a:t>치유될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확률은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/>
                  <a:t>6</a:t>
                </a:r>
                <a:r>
                  <a:rPr lang="ko-KR" altLang="en-US" dirty="0"/>
                  <a:t>명 이상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명 이하가 치유될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/>
                  <a:t>12</a:t>
                </a:r>
                <a:r>
                  <a:rPr lang="ko-KR" altLang="en-US" dirty="0"/>
                  <a:t>명 이상이 치유될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15</a:t>
                </a:r>
                <a:r>
                  <a:rPr lang="ko-KR" altLang="en-US" dirty="0" smtClean="0"/>
                  <a:t>명 중에서 치유된 환자의 수라 할 때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(15, 0.5)</m:t>
                    </m:r>
                  </m:oMath>
                </a14:m>
                <a:r>
                  <a:rPr lang="ko-KR" altLang="en-US" dirty="0" smtClean="0"/>
                  <a:t>이므로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≤6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=0.304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6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≤10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≤5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=0.941−0.151=0.790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≥12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=1−0.982=0.018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4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기댓값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기댓값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−1)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−1)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𝑛𝑝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−1)!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          (</m:t>
                    </m:r>
                    <m:r>
                      <a:rPr lang="en-US" altLang="ko-KR" b="0" i="1" smtClean="0">
                        <a:latin typeface="Cambria Math"/>
                      </a:rPr>
                      <m:t>𝑙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4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이항분포의 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분산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i="1" dirty="0">
                    <a:latin typeface="Cambria Math"/>
                  </a:rPr>
                  <a:t> </a:t>
                </a:r>
                <a:br>
                  <a:rPr lang="en-US" altLang="ko-KR" i="1" dirty="0">
                    <a:latin typeface="Cambria Math"/>
                  </a:rPr>
                </a:br>
                <a:r>
                  <a:rPr lang="en-US" altLang="ko-KR" i="1" dirty="0">
                    <a:latin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−1)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−2)!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−2)!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−2−(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−2−(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−1)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i="1">
                            <a:latin typeface="Cambria Math"/>
                          </a:rPr>
                          <m:t>𝑙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−2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−2)!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           (</m:t>
                    </m:r>
                    <m:r>
                      <a:rPr lang="en-US" altLang="ko-KR" i="1">
                        <a:latin typeface="Cambria Math"/>
                      </a:rPr>
                      <m:t>𝑙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−2)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           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−1)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𝑋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(3, 0.5)</m:t>
                    </m:r>
                  </m:oMath>
                </a14:m>
                <a:r>
                  <a:rPr lang="ko-KR" altLang="en-US" sz="1800" dirty="0"/>
                  <a:t>일</a:t>
                </a:r>
                <a:r>
                  <a:rPr lang="en-US" altLang="ko-KR" sz="1800" dirty="0"/>
                  <a:t> </a:t>
                </a:r>
                <a:r>
                  <a:rPr lang="ko-KR" altLang="en-US" sz="1800" dirty="0" smtClean="0"/>
                  <a:t>때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=3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×0.5=1.5,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=3×0.5×0.5=0.75</m:t>
                    </m:r>
                  </m:oMath>
                </a14:m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7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</a:t>
            </a:r>
            <a:r>
              <a:rPr lang="ko-KR" altLang="en-US" dirty="0" err="1" smtClean="0"/>
              <a:t>기하분포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hypergeometric</a:t>
            </a:r>
            <a:r>
              <a:rPr lang="en-US" altLang="ko-KR" dirty="0" smtClean="0"/>
              <a:t>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ko-KR" altLang="en-US" dirty="0" smtClean="0"/>
                  <a:t>개의 원소로 이루어진 모집단에서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ko-KR" altLang="en-US" dirty="0" smtClean="0"/>
                  <a:t>개는 범주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에 속할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모집단에서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개 중에서 범주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smtClean="0"/>
                  <a:t>속하는 원소의 </a:t>
                </a:r>
                <a:r>
                  <a:rPr lang="ko-KR" altLang="en-US" dirty="0"/>
                  <a:t>수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가질 수 있는 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 …,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min</m:t>
                    </m:r>
                    <m:r>
                      <a:rPr lang="en-US" altLang="ko-KR" b="0" i="1" smtClean="0">
                        <a:latin typeface="Cambria Math"/>
                      </a:rPr>
                      <m:t>⁡(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i="1">
                        <a:latin typeface="Cambria Math"/>
                      </a:rPr>
                      <m:t>, 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min</m:t>
                    </m:r>
                    <m:r>
                      <a:rPr lang="en-US" altLang="ko-KR" i="1">
                        <a:latin typeface="Cambria Math"/>
                      </a:rPr>
                      <m:t>⁡(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 smtClean="0"/>
                  <a:t>초기하</a:t>
                </a:r>
                <a:r>
                  <a:rPr lang="ko-KR" altLang="en-US" dirty="0" smtClean="0"/>
                  <a:t> 확률변수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3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96320" y="2059577"/>
            <a:ext cx="3623006" cy="1758349"/>
            <a:chOff x="3276600" y="4648200"/>
            <a:chExt cx="3623006" cy="1758349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4114800" y="4648200"/>
              <a:ext cx="1600200" cy="114300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4267200" y="4933950"/>
              <a:ext cx="647700" cy="5715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1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76600" y="5029200"/>
                  <a:ext cx="582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ko-KR" altLang="en-US" sz="1800" dirty="0" smtClean="0"/>
                    <a:t>개</a:t>
                  </a:r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029200"/>
                  <a:ext cx="5825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475" r="-8333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/>
            <p:cNvCxnSpPr>
              <a:endCxn id="18" idx="2"/>
            </p:cNvCxnSpPr>
            <p:nvPr/>
          </p:nvCxnSpPr>
          <p:spPr bwMode="auto">
            <a:xfrm>
              <a:off x="3859132" y="5219700"/>
              <a:ext cx="4080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867400" y="5029200"/>
                  <a:ext cx="1032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ko-KR" altLang="en-US" sz="1800" dirty="0" smtClean="0"/>
                    <a:t>개</a:t>
                  </a:r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5029200"/>
                  <a:ext cx="10322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475" r="-4118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연결선 21"/>
            <p:cNvCxnSpPr>
              <a:endCxn id="21" idx="1"/>
            </p:cNvCxnSpPr>
            <p:nvPr/>
          </p:nvCxnSpPr>
          <p:spPr bwMode="auto">
            <a:xfrm>
              <a:off x="5486400" y="5213866"/>
              <a:ext cx="381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아래쪽 화살표 22"/>
            <p:cNvSpPr/>
            <p:nvPr/>
          </p:nvSpPr>
          <p:spPr bwMode="auto">
            <a:xfrm>
              <a:off x="4874623" y="5505450"/>
              <a:ext cx="304800" cy="51435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735757" y="6037217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ko-KR" altLang="en-US" sz="1800" dirty="0" smtClean="0"/>
                    <a:t>개</a:t>
                  </a:r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757" y="6037217"/>
                  <a:ext cx="5525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667" r="-8889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217571" y="5035034"/>
                  <a:ext cx="794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dirty="0"/>
                    <a:t>범주</a:t>
                  </a:r>
                  <a14:m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𝐴</m:t>
                      </m:r>
                    </m:oMath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571" y="5035034"/>
                  <a:ext cx="7944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23" t="-11475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7971619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4547</TotalTime>
  <Words>894</Words>
  <Application>Microsoft Office PowerPoint</Application>
  <PresentationFormat>화면 슬라이드 쇼(4:3)</PresentationFormat>
  <Paragraphs>141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CDS_2006</vt:lpstr>
      <vt:lpstr>7장</vt:lpstr>
      <vt:lpstr>베르누이 시행(Bernoulli trial)</vt:lpstr>
      <vt:lpstr>이항분포(binomial distribution)</vt:lpstr>
      <vt:lpstr>이항분포</vt:lpstr>
      <vt:lpstr>이항분포표</vt:lpstr>
      <vt:lpstr>이항분포</vt:lpstr>
      <vt:lpstr>이항분포의 기댓값</vt:lpstr>
      <vt:lpstr>이항분포의 분산</vt:lpstr>
      <vt:lpstr>초기하분포(hypergeometric distribution)</vt:lpstr>
      <vt:lpstr>초기하분포</vt:lpstr>
      <vt:lpstr>초기하분포의 기댓값과 분산</vt:lpstr>
      <vt:lpstr>포아송분포(Poisson distribution)</vt:lpstr>
      <vt:lpstr>포아송분포</vt:lpstr>
      <vt:lpstr>포아송분포와 이항분포 사이의 관계</vt:lpstr>
      <vt:lpstr>포아송분포와 이항분포 사이의 관계</vt:lpstr>
      <vt:lpstr>이항분포의 포아송근사</vt:lpstr>
      <vt:lpstr>이항분포의 포아송근사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180</cp:revision>
  <dcterms:created xsi:type="dcterms:W3CDTF">2002-01-02T14:08:33Z</dcterms:created>
  <dcterms:modified xsi:type="dcterms:W3CDTF">2016-02-12T04:33:00Z</dcterms:modified>
</cp:coreProperties>
</file>