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0"/>
  </p:notesMasterIdLst>
  <p:sldIdLst>
    <p:sldId id="566" r:id="rId2"/>
    <p:sldId id="567" r:id="rId3"/>
    <p:sldId id="568" r:id="rId4"/>
    <p:sldId id="569" r:id="rId5"/>
    <p:sldId id="570" r:id="rId6"/>
    <p:sldId id="575" r:id="rId7"/>
    <p:sldId id="571" r:id="rId8"/>
    <p:sldId id="572" r:id="rId9"/>
    <p:sldId id="573" r:id="rId10"/>
    <p:sldId id="574" r:id="rId11"/>
    <p:sldId id="576" r:id="rId12"/>
    <p:sldId id="577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90" r:id="rId24"/>
    <p:sldId id="591" r:id="rId25"/>
    <p:sldId id="589" r:id="rId26"/>
    <p:sldId id="592" r:id="rId27"/>
    <p:sldId id="594" r:id="rId28"/>
    <p:sldId id="593" r:id="rId2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8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2.wmf"/><Relationship Id="rId3" Type="http://schemas.openxmlformats.org/officeDocument/2006/relationships/image" Target="../media/image35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1.png"/><Relationship Id="rId7" Type="http://schemas.openxmlformats.org/officeDocument/2006/relationships/image" Target="../media/image5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7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8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정규분</a:t>
            </a:r>
            <a:r>
              <a:rPr lang="ko-KR" altLang="en-US" sz="4000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포</a:t>
            </a:r>
            <a:endParaRPr lang="en-US" altLang="ko-KR" sz="4000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표준정규분포</a:t>
            </a:r>
            <a:r>
              <a:rPr lang="en-US" altLang="ko-KR" dirty="0" smtClean="0"/>
              <a:t>(standard normal distribution)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평균이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이고 분산이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 정규분포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(0, 1)</m:t>
                    </m:r>
                  </m:oMath>
                </a14:m>
                <a:r>
                  <a:rPr lang="ko-KR" altLang="en-US" dirty="0" smtClean="0"/>
                  <a:t>를 표준정규분포라고 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표준정규분포를 따르는 확률변수를 흔히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ko-KR" altLang="en-US" dirty="0" smtClean="0"/>
                  <a:t>로 나타낸다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&lt;</a:t>
                </a:r>
                <a:r>
                  <a:rPr lang="ko-KR" altLang="en-US" dirty="0" smtClean="0"/>
                  <a:t>부록</a:t>
                </a:r>
                <a:r>
                  <a:rPr lang="en-US" altLang="ko-KR" dirty="0" smtClean="0"/>
                  <a:t>-</a:t>
                </a:r>
                <a:r>
                  <a:rPr lang="ko-KR" altLang="en-US" dirty="0" smtClean="0"/>
                  <a:t>표</a:t>
                </a:r>
                <a:r>
                  <a:rPr lang="en-US" altLang="ko-KR" dirty="0" smtClean="0"/>
                  <a:t>3&gt; </a:t>
                </a:r>
                <a:r>
                  <a:rPr lang="ko-KR" altLang="en-US" dirty="0" smtClean="0"/>
                  <a:t>표준정규분포표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ko-KR" alt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ko-KR" altLang="en-US" dirty="0" smtClean="0"/>
                  <a:t> 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값을 계산한 표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3623210"/>
            <a:ext cx="7054850" cy="2353747"/>
            <a:chOff x="1098550" y="2699266"/>
            <a:chExt cx="7054850" cy="235374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개체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49795753"/>
                    </p:ext>
                  </p:extLst>
                </p:nvPr>
              </p:nvGraphicFramePr>
              <p:xfrm>
                <a:off x="2051050" y="3384550"/>
                <a:ext cx="3776663" cy="16684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3" name="Paint Shop Pro Image" r:id="rId4" imgW="3775610" imgH="1668745" progId="PaintShopPro">
                        <p:embed/>
                      </p:oleObj>
                    </mc:Choice>
                    <mc:Fallback>
                      <p:oleObj name="Paint Shop Pro Image" r:id="rId4" imgW="3775610" imgH="1668745" progId="PaintShopPro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51050" y="3384550"/>
                              <a:ext cx="3776663" cy="16684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99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" name="개체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49795753"/>
                    </p:ext>
                  </p:extLst>
                </p:nvPr>
              </p:nvGraphicFramePr>
              <p:xfrm>
                <a:off x="2051050" y="3384550"/>
                <a:ext cx="3776663" cy="16684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9" name="Paint Shop Pro Image" r:id="rId6" imgW="3775610" imgH="1668745" progId="PaintShopPro">
                        <p:embed/>
                      </p:oleObj>
                    </mc:Choice>
                    <mc:Fallback>
                      <p:oleObj name="Paint Shop Pro Image" r:id="rId6" imgW="3775610" imgH="1668745" progId="PaintShopPro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51050" y="3384550"/>
                              <a:ext cx="3776663" cy="16684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99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508250" y="3232150"/>
              <a:ext cx="1219200" cy="762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46800" rIns="7200" bIns="46800" anchor="ctr">
              <a:spAutoFit/>
            </a:bodyPr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98550" y="2699266"/>
                  <a:ext cx="5257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ko-KR" sz="18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ko-KR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</a14:m>
                  <a:r>
                    <a:rPr lang="ko-KR" altLang="en-US" sz="1800" dirty="0" smtClean="0">
                      <a:latin typeface="함초롬돋움" pitchFamily="18" charset="-127"/>
                      <a:ea typeface="함초롬돋움" pitchFamily="18" charset="-127"/>
                      <a:cs typeface="함초롬돋움" pitchFamily="18" charset="-127"/>
                    </a:rPr>
                    <a:t> 누적확률</a:t>
                  </a:r>
                  <a:r>
                    <a:rPr lang="en-US" altLang="ko-KR" sz="1800" dirty="0" smtClean="0">
                      <a:latin typeface="함초롬돋움" pitchFamily="18" charset="-127"/>
                      <a:ea typeface="함초롬돋움" pitchFamily="18" charset="-127"/>
                      <a:cs typeface="함초롬돋움" pitchFamily="18" charset="-127"/>
                    </a:rPr>
                    <a:t>(cumulative distribution)</a:t>
                  </a:r>
                  <a:endParaRPr lang="ko-KR" altLang="en-US" sz="1800" dirty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550" y="2699266"/>
                  <a:ext cx="52578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597785"/>
                  <a:ext cx="2819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≤1.98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=0.9761</m:t>
                        </m:r>
                      </m:oMath>
                    </m:oMathPara>
                  </a14:m>
                  <a:endParaRPr lang="en-US" altLang="ko-KR" sz="1800" b="0" dirty="0" smtClean="0">
                    <a:latin typeface="함초롬돋움" pitchFamily="18" charset="-127"/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  <a:ea typeface="함초롬돋움" pitchFamily="18" charset="-127"/>
                                <a:cs typeface="함초롬돋움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함초롬돋움" pitchFamily="18" charset="-127"/>
                                <a:cs typeface="함초롬돋움" pitchFamily="18" charset="-127"/>
                              </a:rPr>
                              <m:t>𝑍</m:t>
                            </m:r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  <a:cs typeface="함초롬돋움" pitchFamily="18" charset="-127"/>
                              </a:rPr>
                              <m:t>≤−0.03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=0.4880</m:t>
                        </m:r>
                      </m:oMath>
                    </m:oMathPara>
                  </a14:m>
                  <a:endParaRPr lang="ko-KR" altLang="en-US" sz="1800" dirty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597785"/>
                  <a:ext cx="2819400" cy="64633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62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표준정규분포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</m:oMath>
                </a14:m>
                <a:r>
                  <a:rPr lang="ko-KR" altLang="en-US" dirty="0"/>
                  <a:t>의 확률밀도함수는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대해 대칭이므로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≤−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≤0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≥0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3)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≤1.37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=0.9147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≥1.37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&lt;1.37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=1−0.9147=0.0853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r>
                  <a:rPr lang="ko-KR" altLang="en-US" dirty="0" smtClean="0"/>
                  <a:t>또는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≥1.37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1.37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=0.0853</m:t>
                    </m:r>
                  </m:oMath>
                </a14:m>
                <a:endParaRPr lang="en-US" altLang="ko-KR" dirty="0" smtClean="0">
                  <a:latin typeface="함초롬돋움" pitchFamily="18" charset="-127"/>
                </a:endParaRPr>
              </a:p>
              <a:p>
                <a:endParaRPr lang="en-US" altLang="ko-KR" dirty="0" smtClean="0">
                  <a:latin typeface="함초롬돋움" pitchFamily="18" charset="-127"/>
                  <a:ea typeface="Cambria Math"/>
                </a:endParaRPr>
              </a:p>
              <a:p>
                <a:r>
                  <a:rPr lang="ko-KR" altLang="en-US" dirty="0">
                    <a:latin typeface="함초롬돋움" pitchFamily="18" charset="-127"/>
                  </a:rPr>
                  <a:t>예제</a:t>
                </a:r>
                <a:r>
                  <a:rPr lang="en-US" altLang="ko-KR" dirty="0">
                    <a:latin typeface="함초롬돋움" pitchFamily="18" charset="-127"/>
                  </a:rPr>
                  <a:t>5)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=0.90</m:t>
                    </m:r>
                  </m:oMath>
                </a14:m>
                <a:r>
                  <a:rPr lang="ko-KR" altLang="en-US" dirty="0">
                    <a:latin typeface="함초롬돋움" pitchFamily="18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dirty="0">
                    <a:latin typeface="함초롬돋움" pitchFamily="18" charset="-127"/>
                  </a:rPr>
                  <a:t>의 값은</a:t>
                </a:r>
                <a:r>
                  <a:rPr lang="en-US" altLang="ko-KR" dirty="0">
                    <a:latin typeface="함초롬돋움" pitchFamily="18" charset="-127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=0.90</m:t>
                    </m:r>
                  </m:oMath>
                </a14:m>
                <a:r>
                  <a:rPr lang="ko-KR" altLang="en-US" dirty="0">
                    <a:latin typeface="함초롬돋움" pitchFamily="18" charset="-127"/>
                  </a:rPr>
                  <a:t>이 성립하기 위해서는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≤−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ko-KR" altLang="en-US" dirty="0">
                    <a:latin typeface="함초롬돋움" pitchFamily="18" charset="-127"/>
                  </a:rPr>
                  <a:t>이어야 한다</a:t>
                </a:r>
                <a:r>
                  <a:rPr lang="en-US" altLang="ko-KR" dirty="0">
                    <a:latin typeface="함초롬돋움" pitchFamily="18" charset="-127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≤−1.65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=0.0495,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≤−1.64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=0.0505</m:t>
                    </m:r>
                  </m:oMath>
                </a14:m>
                <a:r>
                  <a:rPr lang="ko-KR" altLang="en-US" dirty="0">
                    <a:latin typeface="함초롬돋움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≤−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ko-KR" altLang="en-US" dirty="0">
                    <a:latin typeface="함초롬돋움" pitchFamily="18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dirty="0">
                    <a:latin typeface="함초롬돋움" pitchFamily="18" charset="-127"/>
                  </a:rPr>
                  <a:t>는</a:t>
                </a:r>
                <a:r>
                  <a:rPr lang="en-US" altLang="ko-KR" dirty="0">
                    <a:latin typeface="함초롬돋움" pitchFamily="18" charset="-127"/>
                  </a:rPr>
                  <a:t> </a:t>
                </a:r>
                <a:r>
                  <a:rPr lang="ko-KR" altLang="en-US" dirty="0">
                    <a:latin typeface="함초롬돋움" pitchFamily="18" charset="-127"/>
                  </a:rPr>
                  <a:t>근사적으로 </a:t>
                </a:r>
                <a:r>
                  <a:rPr lang="en-US" altLang="ko-KR" dirty="0">
                    <a:latin typeface="함초롬돋움" pitchFamily="18" charset="-127"/>
                  </a:rPr>
                  <a:t>1.645</a:t>
                </a:r>
                <a:r>
                  <a:rPr lang="ko-KR" altLang="en-US" dirty="0">
                    <a:latin typeface="함초롬돋움" pitchFamily="18" charset="-127"/>
                  </a:rPr>
                  <a:t>이다</a:t>
                </a:r>
                <a:r>
                  <a:rPr lang="en-US" altLang="ko-KR" dirty="0">
                    <a:latin typeface="함초롬돋움" pitchFamily="18" charset="-127"/>
                  </a:rPr>
                  <a:t>.</a:t>
                </a:r>
              </a:p>
              <a:p>
                <a:endParaRPr lang="en-US" altLang="ko-KR" dirty="0">
                  <a:latin typeface="함초롬돋움" pitchFamily="18" charset="-127"/>
                  <a:ea typeface="Cambria Math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b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5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정규분포의 표준화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정리</a:t>
                </a:r>
                <a:r>
                  <a:rPr lang="en-US" altLang="ko-KR" dirty="0" smtClean="0"/>
                  <a:t>] </a:t>
                </a:r>
                <a:endParaRPr lang="en-US" altLang="ko-KR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정규분포를 따르는 확률변수를 선형변환 하면 그 확률변수는 다시 정규분포를 따른다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일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</a:t>
                </a:r>
                <a:r>
                  <a:rPr lang="en-US" altLang="ko-KR" i="1" dirty="0" smtClean="0">
                    <a:latin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1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일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ko-KR" altLang="en-US" dirty="0" smtClean="0"/>
                  <a:t>는 표준정규분포를 따른다</a:t>
                </a:r>
                <a:r>
                  <a:rPr lang="en-US" altLang="ko-KR" dirty="0" smtClean="0"/>
                  <a:t>.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9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정규분포의 표준화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/>
                  <a:t>7) </a:t>
                </a:r>
                <a:r>
                  <a:rPr lang="ko-KR" altLang="en-US" dirty="0"/>
                  <a:t>일반수학 중간고사 성적은 분포가 평균이 </a:t>
                </a:r>
                <a:r>
                  <a:rPr lang="en-US" altLang="ko-KR" dirty="0"/>
                  <a:t>63</a:t>
                </a:r>
                <a:r>
                  <a:rPr lang="ko-KR" altLang="en-US" dirty="0"/>
                  <a:t>이고 분산이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인 정규분포를 따른다</a:t>
                </a:r>
                <a:r>
                  <a:rPr lang="en-US" altLang="ko-KR" dirty="0"/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/>
                  <a:t>50</a:t>
                </a:r>
                <a:r>
                  <a:rPr lang="ko-KR" altLang="en-US" dirty="0"/>
                  <a:t>점 이하의 학생은 비율은</a:t>
                </a:r>
                <a:r>
                  <a:rPr lang="en-US" altLang="ko-KR" dirty="0"/>
                  <a:t>?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/>
                  <a:t>상위 </a:t>
                </a:r>
                <a:r>
                  <a:rPr lang="en-US" altLang="ko-KR" dirty="0"/>
                  <a:t>10%</a:t>
                </a:r>
                <a:r>
                  <a:rPr lang="ko-KR" altLang="en-US" dirty="0"/>
                  <a:t>의 학생에게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몇 점 이상이 되어야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받을 수 있는가</a:t>
                </a:r>
                <a:r>
                  <a:rPr lang="en-US" altLang="ko-KR" dirty="0"/>
                  <a:t>?</a:t>
                </a:r>
              </a:p>
              <a:p>
                <a:pPr lvl="1">
                  <a:buFont typeface="+mj-lt"/>
                  <a:buAutoNum type="arabicPeriod"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중간고사 성적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은 정규분포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63, 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ko-KR" altLang="en-US" i="1">
                        <a:latin typeface="Cambria Math"/>
                      </a:rPr>
                      <m:t>를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따르므로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≤50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−63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50−63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≤1.3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=0.0968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=0.1</m:t>
                    </m:r>
                  </m:oMath>
                </a14:m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/>
                  <a:t>를 구해야 한다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0.1=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−63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−63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표준정규분포표로부터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≥1.28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=0.10</m:t>
                    </m:r>
                  </m:oMath>
                </a14:m>
                <a:r>
                  <a:rPr lang="ko-KR" altLang="en-US" dirty="0" smtClean="0"/>
                  <a:t>이므로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−63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=1.28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=63+1.28×10=75.8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이항분포의 정규근사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이항분포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 매우 큰 경우는 직접 확률을 구하는 것이 쉽지 않다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이 매우 </a:t>
                </a:r>
                <a:r>
                  <a:rPr lang="ko-KR" altLang="en-US" dirty="0" smtClean="0"/>
                  <a:t>크고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가 충분히 작은 경우는 </a:t>
                </a:r>
                <a:r>
                  <a:rPr lang="ko-KR" altLang="en-US" dirty="0" err="1" smtClean="0"/>
                  <a:t>포아송</a:t>
                </a:r>
                <a:r>
                  <a:rPr lang="ko-KR" altLang="en-US" dirty="0" smtClean="0"/>
                  <a:t> 근사를 이용하여 확률을 구할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이항분포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ko-KR" altLang="en-US" dirty="0" smtClean="0"/>
                  <a:t>매우 크고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이나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에 가깝지 않아서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(1−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모두 충분히 큰 경우에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보통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𝑛𝑝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(1−</m:t>
                    </m:r>
                    <m:r>
                      <a:rPr lang="en-US" altLang="ko-KR" i="1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)≥10</m:t>
                    </m:r>
                  </m:oMath>
                </a14:m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이항분포는 정규분포에 가까워진다</a:t>
                </a:r>
                <a:r>
                  <a:rPr lang="en-US" altLang="ko-KR" dirty="0" smtClean="0"/>
                  <a:t>.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2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2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이항분포의 정규근사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=0.4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=5, 12, 15</m:t>
                    </m:r>
                  </m:oMath>
                </a14:m>
                <a:r>
                  <a:rPr lang="ko-KR" altLang="en-US" dirty="0" smtClean="0"/>
                  <a:t>인 이항분포의 확률히스토그램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4400" y="1985963"/>
            <a:ext cx="7050088" cy="2192338"/>
            <a:chOff x="1409700" y="3568700"/>
            <a:chExt cx="7050088" cy="2192338"/>
          </a:xfrm>
        </p:grpSpPr>
        <p:graphicFrame>
          <p:nvGraphicFramePr>
            <p:cNvPr id="6" name="Objec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56429772"/>
                </p:ext>
              </p:extLst>
            </p:nvPr>
          </p:nvGraphicFramePr>
          <p:xfrm>
            <a:off x="1409700" y="3568700"/>
            <a:ext cx="2159000" cy="180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Graph" r:id="rId4" imgW="5486400" imgH="3657600" progId="MtbGraph.Document">
                    <p:embed/>
                  </p:oleObj>
                </mc:Choice>
                <mc:Fallback>
                  <p:oleObj name="Graph" r:id="rId4" imgW="5486400" imgH="3657600" progId="MtbGraph.Document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700" y="3568700"/>
                          <a:ext cx="2159000" cy="180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38892611"/>
                </p:ext>
              </p:extLst>
            </p:nvPr>
          </p:nvGraphicFramePr>
          <p:xfrm>
            <a:off x="3851275" y="3573463"/>
            <a:ext cx="2159000" cy="179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Graph" r:id="rId6" imgW="5486400" imgH="3657600" progId="MtbGraph.Document">
                    <p:embed/>
                  </p:oleObj>
                </mc:Choice>
                <mc:Fallback>
                  <p:oleObj name="Graph" r:id="rId6" imgW="5486400" imgH="3657600" progId="MtbGraph.Document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275" y="3573463"/>
                          <a:ext cx="2159000" cy="179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59574000"/>
                </p:ext>
              </p:extLst>
            </p:nvPr>
          </p:nvGraphicFramePr>
          <p:xfrm>
            <a:off x="6300788" y="3573463"/>
            <a:ext cx="2159000" cy="179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Graph" r:id="rId8" imgW="5486400" imgH="3657600" progId="MtbGraph.Document">
                    <p:embed/>
                  </p:oleObj>
                </mc:Choice>
                <mc:Fallback>
                  <p:oleObj name="Graph" r:id="rId8" imgW="5486400" imgH="3657600" progId="MtbGraph.Document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788" y="3573463"/>
                          <a:ext cx="2159000" cy="179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3563938" y="357346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6011863" y="357346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8459788" y="357346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1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50222"/>
                </p:ext>
              </p:extLst>
            </p:nvPr>
          </p:nvGraphicFramePr>
          <p:xfrm>
            <a:off x="1692275" y="5445125"/>
            <a:ext cx="1389063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Equation" r:id="rId10" imgW="888840" imgH="203040" progId="Equation.DSMT4">
                    <p:embed/>
                  </p:oleObj>
                </mc:Choice>
                <mc:Fallback>
                  <p:oleObj name="Equation" r:id="rId10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5445125"/>
                          <a:ext cx="1389063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926862"/>
                </p:ext>
              </p:extLst>
            </p:nvPr>
          </p:nvGraphicFramePr>
          <p:xfrm>
            <a:off x="4125913" y="5445125"/>
            <a:ext cx="1487487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Equation" r:id="rId12" imgW="952200" imgH="203040" progId="Equation.DSMT4">
                    <p:embed/>
                  </p:oleObj>
                </mc:Choice>
                <mc:Fallback>
                  <p:oleObj name="Equation" r:id="rId12" imgW="952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913" y="5445125"/>
                          <a:ext cx="1487487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6209370"/>
                </p:ext>
              </p:extLst>
            </p:nvPr>
          </p:nvGraphicFramePr>
          <p:xfrm>
            <a:off x="6659563" y="5445125"/>
            <a:ext cx="1508125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" name="Equation" r:id="rId14" imgW="965160" imgH="203040" progId="Equation.DSMT4">
                    <p:embed/>
                  </p:oleObj>
                </mc:Choice>
                <mc:Fallback>
                  <p:oleObj name="Equation" r:id="rId14" imgW="965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9563" y="5445125"/>
                          <a:ext cx="1508125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76400" y="4654731"/>
                <a:ext cx="502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𝑛</m:t>
                    </m:r>
                  </m:oMath>
                </a14:m>
                <a:r>
                  <a:rPr lang="ko-KR" altLang="en-US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이 커질수록 종 모양의 정규분포에 가까워진다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.</a:t>
                </a:r>
                <a:endParaRPr lang="ko-KR" altLang="en-US" sz="1800" dirty="0">
                  <a:solidFill>
                    <a:srgbClr val="FF0000"/>
                  </a:solidFill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654731"/>
                <a:ext cx="50292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6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이항분포의 정규근사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중심극한정리</a:t>
                </a:r>
                <a:r>
                  <a:rPr lang="en-US" altLang="ko-KR" dirty="0" smtClean="0"/>
                  <a:t>, central limit theorem]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이고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𝑛𝑝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(1−</m:t>
                    </m:r>
                    <m:r>
                      <a:rPr lang="en-US" altLang="ko-KR" i="1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모두 충분히 </a:t>
                </a:r>
                <a:r>
                  <a:rPr lang="ko-KR" altLang="en-US" dirty="0" smtClean="0"/>
                  <a:t>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는 근사적으로 평균이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분산이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  <m:r>
                      <a:rPr lang="en-US" altLang="ko-KR" b="0" i="1" smtClean="0">
                        <a:latin typeface="Cambria Math"/>
                      </a:rPr>
                      <m:t>(1−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인 정규분포를 따른다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𝑛𝑝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6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연속성 수정</a:t>
            </a:r>
            <a:r>
              <a:rPr lang="en-US" altLang="ko-KR" dirty="0" smtClean="0"/>
              <a:t>(continuity correction)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이항분포의 정규근사에서 이항분포는 </a:t>
                </a:r>
                <a:r>
                  <a:rPr lang="ko-KR" altLang="en-US" sz="1800" dirty="0" err="1" smtClean="0"/>
                  <a:t>이산형</a:t>
                </a:r>
                <a:r>
                  <a:rPr lang="ko-KR" altLang="en-US" sz="1800" dirty="0" smtClean="0"/>
                  <a:t> 확률분포이지만 정규분포는 </a:t>
                </a:r>
                <a:r>
                  <a:rPr lang="ko-KR" altLang="en-US" sz="1800" dirty="0" err="1" smtClean="0"/>
                  <a:t>연속형</a:t>
                </a:r>
                <a:r>
                  <a:rPr lang="ko-KR" altLang="en-US" sz="1800" dirty="0" smtClean="0"/>
                  <a:t> 확률분포이다</a:t>
                </a:r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  <a:p>
                <a:r>
                  <a:rPr lang="ko-KR" altLang="en-US" sz="1800" dirty="0" smtClean="0"/>
                  <a:t>이항분포는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/>
                  <a:t>정수 값만 가지는 이산확률분포이므로 정수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sz="1800" dirty="0" smtClean="0"/>
                  <a:t>에 </a:t>
                </a:r>
                <a:r>
                  <a:rPr lang="ko-KR" altLang="en-US" sz="1800" dirty="0"/>
                  <a:t>대하여</a:t>
                </a:r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:r>
                  <a:rPr lang="ko-KR" altLang="en-US" sz="1800" dirty="0"/>
                  <a:t>이 </a:t>
                </a:r>
                <a:r>
                  <a:rPr lang="ko-KR" altLang="en-US" sz="1800" dirty="0" smtClean="0"/>
                  <a:t>성립한다</a:t>
                </a:r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  <a:p>
                <a:r>
                  <a:rPr lang="ko-KR" altLang="en-US" sz="1800" dirty="0" smtClean="0"/>
                  <a:t>이항분포의 확률히스토그램에서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sz="1800" dirty="0"/>
                  <a:t>를 중심으로 밑변의 길이가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인 구간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/>
                      </a:rPr>
                      <m:t>(</m:t>
                    </m:r>
                    <m:r>
                      <a:rPr lang="en-US" altLang="ko-KR" sz="1800" i="1">
                        <a:latin typeface="Cambria Math"/>
                      </a:rPr>
                      <m:t>𝑥</m:t>
                    </m:r>
                    <m:r>
                      <a:rPr lang="en-US" altLang="ko-KR" sz="1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, </m:t>
                    </m:r>
                    <m:r>
                      <a:rPr lang="en-US" altLang="ko-KR" sz="1800" b="0" i="1" smtClean="0">
                        <a:latin typeface="Cambria Math"/>
                      </a:rPr>
                      <m:t>𝑥</m:t>
                    </m:r>
                    <m:r>
                      <a:rPr lang="en-US" altLang="ko-KR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800" i="1">
                        <a:latin typeface="Cambria Math"/>
                      </a:rPr>
                      <m:t> </m:t>
                    </m:r>
                    <m:r>
                      <a:rPr lang="en-US" altLang="ko-KR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800" dirty="0" smtClean="0"/>
                  <a:t>와 </a:t>
                </a:r>
                <a:r>
                  <a:rPr lang="ko-KR" altLang="en-US" sz="1800" dirty="0"/>
                  <a:t>높이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800" dirty="0" smtClean="0"/>
                  <a:t>로 만들어지는 </a:t>
                </a:r>
                <a:r>
                  <a:rPr lang="ko-KR" altLang="en-US" sz="1800" dirty="0"/>
                  <a:t>직사각형의 </a:t>
                </a:r>
                <a:r>
                  <a:rPr lang="ko-KR" altLang="en-US" sz="1800" dirty="0" smtClean="0"/>
                  <a:t>넓이는 </a:t>
                </a:r>
                <a:r>
                  <a:rPr lang="ko-KR" altLang="en-US" sz="1800" dirty="0"/>
                  <a:t>근사적으로 </a:t>
                </a:r>
                <a:r>
                  <a:rPr lang="ko-KR" altLang="en-US" sz="1800" dirty="0" smtClean="0"/>
                  <a:t>정규분포에서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sz="1800" dirty="0" smtClean="0"/>
                  <a:t>가 </a:t>
                </a:r>
                <a:r>
                  <a:rPr lang="ko-KR" altLang="en-US" sz="1800" dirty="0"/>
                  <a:t>구간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/>
                      </a:rPr>
                      <m:t>(</m:t>
                    </m:r>
                    <m:r>
                      <a:rPr lang="en-US" altLang="ko-KR" sz="1800" i="1">
                        <a:latin typeface="Cambria Math"/>
                      </a:rPr>
                      <m:t>𝑥</m:t>
                    </m:r>
                    <m:r>
                      <a:rPr lang="en-US" altLang="ko-KR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r>
                      <a:rPr lang="en-US" altLang="ko-KR" sz="1800" i="1">
                        <a:latin typeface="Cambria Math"/>
                      </a:rPr>
                      <m:t>𝑥</m:t>
                    </m:r>
                    <m:r>
                      <a:rPr lang="en-US" altLang="ko-KR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800" i="1">
                        <a:latin typeface="Cambria Math"/>
                      </a:rPr>
                      <m:t> )</m:t>
                    </m:r>
                  </m:oMath>
                </a14:m>
                <a:r>
                  <a:rPr lang="ko-KR" altLang="en-US" sz="1800" dirty="0"/>
                  <a:t>에 포함될 </a:t>
                </a:r>
                <a:r>
                  <a:rPr lang="ko-KR" altLang="en-US" sz="1800" dirty="0" smtClean="0"/>
                  <a:t>확률과 같다</a:t>
                </a:r>
                <a:r>
                  <a:rPr lang="en-US" altLang="ko-KR" sz="1800" dirty="0"/>
                  <a:t>. </a:t>
                </a: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17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03" y="4191000"/>
            <a:ext cx="45434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27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연속성 수정</a:t>
            </a:r>
            <a:r>
              <a:rPr lang="en-US" altLang="ko-KR" dirty="0"/>
              <a:t>(continuity correction)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이항확률분포를 </a:t>
                </a:r>
                <a:r>
                  <a:rPr lang="ko-KR" altLang="en-US" dirty="0"/>
                  <a:t>정규분포로 </a:t>
                </a:r>
                <a:r>
                  <a:rPr lang="ko-KR" altLang="en-US" dirty="0" smtClean="0"/>
                  <a:t>근사할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</a:t>
                </a:r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와 같이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/>
                  <a:t> 씩 가감하여 확률의 근삿값을 구할 수 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4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연속성 수정</a:t>
            </a:r>
            <a:r>
              <a:rPr lang="en-US" altLang="ko-KR" dirty="0"/>
              <a:t>(continuity correction)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8)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150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0.6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(82≤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101)</m:t>
                    </m:r>
                  </m:oMath>
                </a14:m>
                <a:r>
                  <a:rPr lang="ko-KR" altLang="en-US" dirty="0" smtClean="0"/>
                  <a:t>의 값은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&gt;97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의 값은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  <m:r>
                      <a:rPr lang="en-US" altLang="ko-KR" b="0" i="1" smtClean="0">
                        <a:latin typeface="Cambria Math"/>
                      </a:rPr>
                      <m:t>=150×0.6=90,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𝑛𝑝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=36</m:t>
                    </m:r>
                  </m:oMath>
                </a14:m>
                <a:r>
                  <a:rPr lang="ko-KR" altLang="en-US" dirty="0" smtClean="0"/>
                  <a:t>로 충분히 크므로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는 근사적으로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90, 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/>
                  <a:t>을 따른다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82≤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≤101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8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1.5</m:t>
                        </m:r>
                        <m:r>
                          <a:rPr lang="en-US" altLang="ko-KR" i="1">
                            <a:latin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≤101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.5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  <a:ea typeface="Cambria Math"/>
                  </a:rPr>
                </a:br>
                <a:r>
                  <a:rPr lang="en-US" altLang="ko-KR" i="1" dirty="0" smtClean="0">
                    <a:latin typeface="Cambria Math"/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81.5−90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−90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101.5−90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  <a:ea typeface="Cambria Math"/>
                  </a:rPr>
                </a:br>
                <a:r>
                  <a:rPr lang="en-US" altLang="ko-KR" b="0" i="1" dirty="0" smtClean="0">
                    <a:latin typeface="Cambria Math"/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−1.42 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≤1.92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=0.8948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&gt;97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≥97.5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−90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97.5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−90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≥1.25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=0.1056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 모양의 확률분포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정규분포는 여러 종류의 자료를 설명할 수 있는 확률분포이다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정규분포는 실수 전체에서 값을 가지는 연속확률변수이다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3486150" cy="262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46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연속성 수정</a:t>
            </a:r>
            <a:r>
              <a:rPr lang="en-US" altLang="ko-KR" dirty="0"/>
              <a:t>(continuity correction)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𝑛𝑝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 sz="1800" dirty="0" smtClean="0"/>
                  <a:t>이 충분히 크면 연속성 수정에 큰 영향을 받지 않으므로 굳이 연속성 수정을 하지 않아도 된다</a:t>
                </a:r>
                <a:r>
                  <a:rPr lang="en-US" altLang="ko-KR" sz="1800" dirty="0" smtClean="0"/>
                  <a:t>. (why? </a:t>
                </a:r>
                <a:r>
                  <a:rPr lang="ko-KR" altLang="en-US" sz="1800" dirty="0" smtClean="0"/>
                  <a:t>이항분포의 정규근사에서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𝑛𝑝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ko-KR" altLang="en-US" sz="1800" dirty="0" smtClean="0"/>
                  <a:t>이 분모이므로</a:t>
                </a:r>
                <a:r>
                  <a:rPr lang="en-US" altLang="ko-KR" sz="1800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sz="1800" dirty="0" smtClean="0"/>
                  <a:t>예제</a:t>
                </a:r>
                <a:r>
                  <a:rPr lang="en-US" altLang="ko-KR" sz="1800" dirty="0" smtClean="0"/>
                  <a:t>9) </a:t>
                </a:r>
                <a:r>
                  <a:rPr lang="ko-KR" altLang="en-US" sz="1800" dirty="0" smtClean="0"/>
                  <a:t>성인의 </a:t>
                </a:r>
                <a:r>
                  <a:rPr lang="en-US" altLang="ko-KR" sz="1800" dirty="0" smtClean="0"/>
                  <a:t>30%</a:t>
                </a:r>
                <a:r>
                  <a:rPr lang="ko-KR" altLang="en-US" sz="1800" dirty="0" smtClean="0"/>
                  <a:t>가 알코올 음료 섭취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𝑋</m:t>
                    </m:r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1800" dirty="0" smtClean="0"/>
                  <a:t> 성인 </a:t>
                </a:r>
                <a:r>
                  <a:rPr lang="en-US" altLang="ko-KR" sz="1800" dirty="0" smtClean="0"/>
                  <a:t>1000</a:t>
                </a:r>
                <a:r>
                  <a:rPr lang="ko-KR" altLang="en-US" sz="1800" dirty="0" smtClean="0"/>
                  <a:t>명 중 </a:t>
                </a:r>
                <a:r>
                  <a:rPr lang="ko-KR" altLang="en-US" sz="1800" dirty="0"/>
                  <a:t>알코올 음료 </a:t>
                </a:r>
                <a:r>
                  <a:rPr lang="ko-KR" altLang="en-US" sz="1800" dirty="0" smtClean="0"/>
                  <a:t>섭취하는 사람의 수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(1000, 0.3)</m:t>
                    </m:r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&lt;280</m:t>
                        </m:r>
                      </m:e>
                    </m:d>
                  </m:oMath>
                </a14:m>
                <a:r>
                  <a:rPr lang="ko-KR" altLang="en-US" sz="1600" dirty="0" smtClean="0"/>
                  <a:t>의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값은</a:t>
                </a:r>
                <a:r>
                  <a:rPr lang="en-US" altLang="ko-KR" sz="1600" dirty="0" smtClean="0"/>
                  <a:t>?</a:t>
                </a:r>
              </a:p>
              <a:p>
                <a:pPr lvl="1"/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𝑛𝑝</m:t>
                    </m:r>
                    <m:r>
                      <a:rPr lang="en-US" altLang="ko-KR" sz="1600" i="1">
                        <a:latin typeface="Cambria Math"/>
                      </a:rPr>
                      <m:t>=1000×0.3=300, 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𝑛𝑝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210</m:t>
                    </m:r>
                  </m:oMath>
                </a14:m>
                <a:r>
                  <a:rPr lang="ko-KR" altLang="en-US" sz="1600" dirty="0"/>
                  <a:t>로 충분히 크므로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sz="1600" dirty="0"/>
                  <a:t>는 근사적으로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300</m:t>
                        </m:r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210</m:t>
                        </m:r>
                      </m:e>
                    </m:d>
                  </m:oMath>
                </a14:m>
                <a:r>
                  <a:rPr lang="ko-KR" altLang="en-US" sz="1600" dirty="0"/>
                  <a:t>을 따른다</a:t>
                </a:r>
                <a:r>
                  <a:rPr lang="en-US" altLang="ko-KR" sz="1600" dirty="0" smtClean="0"/>
                  <a:t>.</a:t>
                </a:r>
                <a:endParaRPr lang="en-US" altLang="ko-KR" sz="1600" dirty="0"/>
              </a:p>
              <a:p>
                <a:pPr lvl="1">
                  <a:buFont typeface="+mj-lt"/>
                  <a:buAutoNum type="arabicPeriod"/>
                </a:pP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연속성 수정을 한 경우</a:t>
                </a:r>
                <a:r>
                  <a:rPr lang="en-US" altLang="ko-KR" sz="1600" dirty="0" smtClean="0"/>
                  <a:t>)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&lt;280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16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279.5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−300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6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  <a:ea typeface="Cambria Math"/>
                                  </a:rPr>
                                  <m:t>210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16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279.5</m:t>
                            </m:r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300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6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  <a:ea typeface="Cambria Math"/>
                                  </a:rPr>
                                  <m:t>210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r>
                  <a:rPr lang="en-US" altLang="ko-KR" sz="1600" dirty="0"/>
                  <a:t>         </a:t>
                </a:r>
                <a:r>
                  <a:rPr lang="en-US" altLang="ko-KR" sz="16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𝑍</m:t>
                        </m:r>
                        <m:r>
                          <a:rPr lang="en-US" altLang="ko-KR" sz="16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−1.41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=0.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0793</m:t>
                    </m:r>
                  </m:oMath>
                </a14:m>
                <a:r>
                  <a:rPr lang="ko-KR" altLang="en-US" sz="1600" dirty="0"/>
                  <a:t> 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ko-KR" sz="1600" dirty="0"/>
                  <a:t>(</a:t>
                </a:r>
                <a:r>
                  <a:rPr lang="ko-KR" altLang="en-US" sz="1600" dirty="0"/>
                  <a:t>연속성 </a:t>
                </a:r>
                <a:r>
                  <a:rPr lang="ko-KR" altLang="en-US" sz="1600" dirty="0" smtClean="0"/>
                  <a:t>수정을 하지 않은 경우</a:t>
                </a:r>
                <a:r>
                  <a:rPr lang="en-US" altLang="ko-KR" sz="1600" dirty="0" smtClean="0"/>
                  <a:t>)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/>
                          </a:rPr>
                          <m:t>&lt;280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≤280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−300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210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80</m:t>
                            </m:r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−300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210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ko-KR" sz="1600" dirty="0" smtClean="0"/>
                  <a:t> 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r>
                  <a:rPr lang="en-US" altLang="ko-KR" sz="1600" dirty="0"/>
                  <a:t>        </a:t>
                </a:r>
                <a:r>
                  <a:rPr lang="en-US" altLang="ko-KR" sz="16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𝑍</m:t>
                        </m:r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≤−1.4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=0.07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35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6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정규분포에 대한 가정 확인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자료를 분석할 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모집단이 정규분포를 따른다고 가정하는 경우가 많다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관측한 자료가 정규분포를 따르는지 확인하는 방법은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자료에 대한 히스토그램이 정규분포에 가까운지 확인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주관적 판단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그리는 방법에 따라 해석이 달라질 수 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일 </a:t>
                </a:r>
                <a:r>
                  <a:rPr lang="ko-KR" altLang="en-US" dirty="0" smtClean="0"/>
                  <a:t>때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  <m:r>
                          <a:rPr lang="ko-KR" altLang="en-US" i="1">
                            <a:latin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=0.6827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i="1" dirty="0" smtClean="0">
                    <a:latin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</a:rPr>
                </a:br>
                <a:r>
                  <a:rPr lang="en-US" altLang="ko-KR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−2</m:t>
                        </m:r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  <m:r>
                          <a:rPr lang="ko-KR" altLang="en-US" i="1">
                            <a:latin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+2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=0.9545</m:t>
                    </m:r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−3</m:t>
                        </m:r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  <m:r>
                          <a:rPr lang="ko-KR" altLang="en-US" i="1">
                            <a:latin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+3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=0.9973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관측값</a:t>
                </a:r>
                <a:r>
                  <a:rPr lang="ko-KR" altLang="en-US" dirty="0" smtClean="0"/>
                  <a:t> 중에서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에 속하는 비율이 유사한지 확인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0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정규확률그림</a:t>
            </a:r>
            <a:r>
              <a:rPr lang="en-US" altLang="ko-KR" dirty="0" smtClean="0"/>
              <a:t>(normal probability plot)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백분위수와 정규분포의 백분위수를 그림을 통해 비교하여 자료가 정규분포를 따르는지 확인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 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err="1"/>
                  <a:t>크기순으로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배열된 자료</a:t>
                </a:r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…</m:t>
                    </m:r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1 </a:t>
                </a:r>
                <a:r>
                  <a:rPr lang="ko-KR" altLang="en-US" dirty="0" smtClean="0"/>
                  <a:t>사이의 확률을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균등하게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+1)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등분하는 백분위수들이라고 할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개의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자료가 정규분포를 따르는 모집단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에서 얻어진 자료라면 모집단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균등하게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+1)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등분하는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개의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dirty="0" smtClean="0"/>
                  <a:t>과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dirty="0" smtClean="0"/>
                  <a:t>은 유사할 것이다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3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정규확률그림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일 </a:t>
                </a:r>
                <a:r>
                  <a:rPr lang="ko-KR" altLang="en-US" dirty="0" smtClean="0"/>
                  <a:t>때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ko-KR" b="0" i="1" dirty="0" smtClean="0">
                    <a:latin typeface="Cambria Math"/>
                    <a:ea typeface="Cambria Math"/>
                  </a:rPr>
                  <a:t> </a:t>
                </a:r>
                <a:br>
                  <a:rPr lang="en-US" altLang="ko-KR" b="0" i="1" dirty="0" smtClean="0">
                    <a:latin typeface="Cambria Math"/>
                    <a:ea typeface="Cambria Math"/>
                  </a:rPr>
                </a:br>
                <a:r>
                  <a:rPr lang="en-US" altLang="ko-KR" b="0" i="1" dirty="0" smtClean="0">
                    <a:latin typeface="Cambria Math"/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(1)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ko-KR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  <a:ea typeface="Cambria Math"/>
                  </a:rPr>
                </a:br>
                <a:r>
                  <a:rPr lang="en-US" altLang="ko-KR" b="0" i="1" dirty="0" smtClean="0">
                    <a:latin typeface="Cambria Math"/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ko-KR" b="0" i="1" dirty="0" smtClean="0">
                    <a:latin typeface="Cambria Math"/>
                    <a:ea typeface="Cambria Math"/>
                  </a:rPr>
                  <a:t> </a:t>
                </a:r>
                <a:br>
                  <a:rPr lang="en-US" altLang="ko-KR" b="0" i="1" dirty="0" smtClean="0">
                    <a:latin typeface="Cambria Math"/>
                    <a:ea typeface="Cambria Math"/>
                  </a:rPr>
                </a:br>
                <a:r>
                  <a:rPr lang="en-US" altLang="ko-KR" b="0" i="1" dirty="0" smtClean="0">
                    <a:latin typeface="Cambria Math"/>
                    <a:ea typeface="Cambria Math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+1)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등분하는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개의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대하여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…,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일 것이다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23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98867" y="1279322"/>
            <a:ext cx="3174274" cy="1964002"/>
            <a:chOff x="1550126" y="3573463"/>
            <a:chExt cx="3174274" cy="1964002"/>
          </a:xfrm>
        </p:grpSpPr>
        <p:pic>
          <p:nvPicPr>
            <p:cNvPr id="6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000" y="3573463"/>
              <a:ext cx="2159000" cy="154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3190875" y="4321175"/>
              <a:ext cx="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006000" y="4717256"/>
              <a:ext cx="0" cy="396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3337562" y="396240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550126" y="4218330"/>
                  <a:ext cx="584200" cy="5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6" y="4218330"/>
                  <a:ext cx="584200" cy="5006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/>
            <p:cNvCxnSpPr/>
            <p:nvPr/>
          </p:nvCxnSpPr>
          <p:spPr bwMode="auto">
            <a:xfrm>
              <a:off x="2209800" y="4537868"/>
              <a:ext cx="685800" cy="4913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>
              <a:off x="2209800" y="4537868"/>
              <a:ext cx="914400" cy="1811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직선 화살표 연결선 12"/>
            <p:cNvCxnSpPr/>
            <p:nvPr/>
          </p:nvCxnSpPr>
          <p:spPr bwMode="auto">
            <a:xfrm flipV="1">
              <a:off x="2209800" y="4468655"/>
              <a:ext cx="1066800" cy="692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57584" y="5141459"/>
                  <a:ext cx="2066816" cy="396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(1)</m:t>
                          </m:r>
                        </m:sub>
                      </m:sSub>
                    </m:oMath>
                  </a14:m>
                  <a:r>
                    <a:rPr lang="en-US" altLang="ko-KR" sz="1800" dirty="0" smtClean="0"/>
                    <a:t>,   …. ,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584" y="5141459"/>
                  <a:ext cx="2066816" cy="39600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7692" b="-1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182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정규확률그림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문제는 모집단의 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와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을 알지 못하므로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직접 구할 수는 없다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대신에 표본평균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대신에 표본분산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을 사용할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대안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표준정규분포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(0, 1)</m:t>
                    </m:r>
                  </m:oMath>
                </a14:m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+1)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등분하는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개의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정규점수</a:t>
                </a:r>
                <a:r>
                  <a:rPr lang="en-US" altLang="ko-KR" dirty="0" smtClean="0"/>
                  <a:t>, normal scores)</a:t>
                </a:r>
                <a:r>
                  <a:rPr lang="ko-KR" altLang="en-US" dirty="0" smtClean="0"/>
                  <a:t>이라고 할 때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 성립하므로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…,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을 좌표평면에 점으로 나타내면 직선에 가까워야 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625" r="-1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1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정규확률그림을 그리는 방법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-457200">
                  <a:buClr>
                    <a:schemeClr val="tx1"/>
                  </a:buClr>
                  <a:buSzTx/>
                  <a:buFont typeface="+mj-lt"/>
                  <a:buAutoNum type="arabicPeriod"/>
                </a:pPr>
                <a:r>
                  <a:rPr lang="ko-KR" altLang="en-US" sz="2000" dirty="0" smtClean="0"/>
                  <a:t>자료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크기순으로</a:t>
                </a:r>
                <a:r>
                  <a:rPr lang="ko-KR" altLang="en-US" sz="2000" dirty="0"/>
                  <a:t> 배열한다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r>
                  <a:rPr lang="en-US" altLang="ko-KR" sz="2000" dirty="0"/>
                  <a:t>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altLang="ko-KR" sz="2000" i="1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altLang="ko-KR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(</m:t>
                        </m:r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endParaRPr lang="en-US" altLang="ko-KR" sz="2000" dirty="0" smtClean="0"/>
              </a:p>
              <a:p>
                <a:pPr marL="457200" lvl="1" indent="-457200">
                  <a:buClr>
                    <a:schemeClr val="tx1"/>
                  </a:buClr>
                  <a:buSzTx/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lvl="1" indent="-457200">
                  <a:buClr>
                    <a:schemeClr val="tx1"/>
                  </a:buClr>
                  <a:buSzTx/>
                  <a:buFont typeface="+mj-lt"/>
                  <a:buAutoNum type="arabicPeriod"/>
                </a:pPr>
                <a:r>
                  <a:rPr lang="ko-KR" altLang="en-US" sz="2000" dirty="0" smtClean="0"/>
                  <a:t>표준정규분포를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</a:rPr>
                      <m:t>+1)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등분하는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2000" dirty="0"/>
                  <a:t>개의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&lt;</m:t>
                    </m:r>
                    <m:r>
                      <a:rPr lang="en-US" altLang="ko-KR" sz="2000" i="1">
                        <a:latin typeface="Cambria Math"/>
                      </a:rPr>
                      <m:t>…</m:t>
                    </m:r>
                    <m:r>
                      <a:rPr lang="en-US" altLang="ko-KR" sz="2000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(</m:t>
                        </m:r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을 구한다</a:t>
                </a:r>
                <a:r>
                  <a:rPr lang="en-US" altLang="ko-KR" sz="2000" dirty="0" smtClean="0"/>
                  <a:t>.</a:t>
                </a:r>
              </a:p>
              <a:p>
                <a:pPr marL="457200" lvl="1" indent="-457200">
                  <a:buClr>
                    <a:schemeClr val="tx1"/>
                  </a:buClr>
                  <a:buSzTx/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lvl="1" indent="-457200">
                  <a:buClr>
                    <a:schemeClr val="tx1"/>
                  </a:buClr>
                  <a:buSzTx/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/>
                      </a:rPr>
                      <m:t>, …,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을 좌표평면에 점으로 </a:t>
                </a:r>
                <a:r>
                  <a:rPr lang="ko-KR" altLang="en-US" sz="2000" dirty="0" smtClean="0"/>
                  <a:t>나타낸다</a:t>
                </a:r>
                <a:r>
                  <a:rPr lang="en-US" altLang="ko-KR" sz="2000" dirty="0" smtClean="0"/>
                  <a:t>.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3" t="-1500" r="-1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25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12862" y="4459538"/>
            <a:ext cx="3600449" cy="1633954"/>
            <a:chOff x="2051051" y="3789363"/>
            <a:chExt cx="3600449" cy="1633954"/>
          </a:xfrm>
        </p:grpSpPr>
        <p:sp>
          <p:nvSpPr>
            <p:cNvPr id="6" name="Line 27"/>
            <p:cNvSpPr>
              <a:spLocks noChangeShapeType="1"/>
            </p:cNvSpPr>
            <p:nvPr/>
          </p:nvSpPr>
          <p:spPr bwMode="auto">
            <a:xfrm flipV="1">
              <a:off x="2627313" y="3860800"/>
              <a:ext cx="0" cy="115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>
              <a:off x="2627313" y="5013325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Oval 30"/>
            <p:cNvSpPr>
              <a:spLocks noChangeArrowheads="1"/>
            </p:cNvSpPr>
            <p:nvPr/>
          </p:nvSpPr>
          <p:spPr bwMode="auto">
            <a:xfrm>
              <a:off x="2987675" y="4724400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3132138" y="4652963"/>
              <a:ext cx="71437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3276600" y="4581525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3419475" y="4508500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3635375" y="4365625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3563938" y="4437063"/>
              <a:ext cx="71437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36"/>
            <p:cNvSpPr>
              <a:spLocks noChangeArrowheads="1"/>
            </p:cNvSpPr>
            <p:nvPr/>
          </p:nvSpPr>
          <p:spPr bwMode="auto">
            <a:xfrm>
              <a:off x="3779838" y="4292600"/>
              <a:ext cx="71437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3924300" y="4221163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auto">
            <a:xfrm>
              <a:off x="4067175" y="4149725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2843213" y="4797425"/>
              <a:ext cx="71437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40"/>
            <p:cNvSpPr>
              <a:spLocks noChangeArrowheads="1"/>
            </p:cNvSpPr>
            <p:nvPr/>
          </p:nvSpPr>
          <p:spPr bwMode="auto">
            <a:xfrm>
              <a:off x="4211638" y="4076700"/>
              <a:ext cx="71437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2051051" y="3789363"/>
              <a:ext cx="6680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순서자료</a:t>
              </a:r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4427538" y="5084763"/>
              <a:ext cx="122396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정규점수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724399" y="4552783"/>
            <a:ext cx="3951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정규확률그림이 직선에 가까우면 모집단이 정규분포를 따른다고 할 수 있다</a:t>
            </a:r>
            <a:r>
              <a:rPr lang="en-US" altLang="ko-KR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lang="ko-KR" altLang="en-US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99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정규확률그림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10) 4</a:t>
                </a:r>
                <a:r>
                  <a:rPr lang="ko-KR" altLang="en-US" dirty="0" smtClean="0"/>
                  <a:t>개의 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68, 82, 44, 75</m:t>
                    </m:r>
                  </m:oMath>
                </a14:m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err="1" smtClean="0"/>
                  <a:t>크기순</a:t>
                </a:r>
                <a:r>
                  <a:rPr lang="ko-KR" altLang="en-US" dirty="0" smtClean="0"/>
                  <a:t> 배열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44&lt;68&lt;75&lt;82</m:t>
                    </m:r>
                  </m:oMath>
                </a14:m>
                <a:endParaRPr lang="en-US" altLang="ko-KR" b="0" dirty="0" smtClean="0"/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표준정규분포를 </a:t>
                </a:r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등분</a:t>
                </a:r>
                <a:r>
                  <a:rPr lang="en-US" altLang="ko-KR" dirty="0" smtClean="0"/>
                  <a:t>(0.2</a:t>
                </a:r>
                <a:r>
                  <a:rPr lang="ko-KR" altLang="en-US" dirty="0" smtClean="0"/>
                  <a:t>씩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하는 점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−0.84&lt;−0.25&lt;0.25&lt;0.84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&lt;−0.84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−0.84&lt;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&lt;−0.25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=…=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&gt;0.84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=0.2</m:t>
                    </m:r>
                  </m:oMath>
                </a14:m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44, −0.84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68, −0.25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75, 0.25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(82, 0.84)</m:t>
                    </m:r>
                  </m:oMath>
                </a14:m>
                <a:r>
                  <a:rPr lang="ko-KR" altLang="en-US" dirty="0" smtClean="0"/>
                  <a:t>를 좌표평면에 나타낸다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26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43600" y="1236434"/>
            <a:ext cx="2397126" cy="1546225"/>
            <a:chOff x="2411413" y="1341438"/>
            <a:chExt cx="2397126" cy="1546225"/>
          </a:xfrm>
        </p:grpSpPr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341438"/>
              <a:ext cx="2159000" cy="154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2700339" y="2643188"/>
              <a:ext cx="21082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000" b="0" dirty="0" smtClean="0"/>
                <a:t>  0.2    0.2     </a:t>
              </a:r>
              <a:r>
                <a:rPr lang="en-US" altLang="ko-KR" sz="1000" b="0" dirty="0"/>
                <a:t>0.2   0.2 </a:t>
              </a:r>
              <a:r>
                <a:rPr lang="en-US" altLang="ko-KR" sz="1000" b="0" dirty="0" smtClean="0"/>
                <a:t>  </a:t>
              </a:r>
              <a:r>
                <a:rPr lang="en-US" altLang="ko-KR" sz="500" b="0" dirty="0" smtClean="0"/>
                <a:t>  </a:t>
              </a:r>
              <a:r>
                <a:rPr lang="en-US" altLang="ko-KR" sz="1000" b="0" dirty="0" smtClean="0"/>
                <a:t> </a:t>
              </a:r>
              <a:r>
                <a:rPr lang="en-US" altLang="ko-KR" sz="1000" b="0" dirty="0"/>
                <a:t>0.2</a:t>
              </a: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>
              <a:off x="3071813" y="237013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3381375" y="1654175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3673475" y="1646238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3983038" y="2374900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2767149" cy="266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79925" y="469516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판단은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 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자료의 수가 너무 적다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lang="ko-KR" altLang="en-US" sz="1800" dirty="0">
              <a:solidFill>
                <a:srgbClr val="FF000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20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정규확률그림의 여러 가지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27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85765"/>
            <a:ext cx="7848600" cy="434366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24351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변환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자료가 정규분포를 따르지 않는다면 어떻게 할 것인가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원 자료가 정규분포를 따르지 않더라도 변환을 하면 정규분포를 따를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유용한 몇 가지 변환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1/4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dirty="0" smtClean="0"/>
                  <a:t> 등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2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연속확률분포</a:t>
            </a:r>
            <a:r>
              <a:rPr lang="en-US" altLang="ko-KR" dirty="0" smtClean="0"/>
              <a:t>(continuous distribution)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연속확률변수</a:t>
                </a:r>
                <a:r>
                  <a:rPr lang="en-US" altLang="ko-KR" dirty="0" smtClean="0"/>
                  <a:t>(continuous random variable): </a:t>
                </a:r>
                <a:r>
                  <a:rPr lang="ko-KR" altLang="en-US" dirty="0" smtClean="0"/>
                  <a:t>어느 구간에 속하는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모든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값을 가질 수 있는 확률변수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버스를 기다리는 시간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제품의 수명 등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ko-KR" altLang="en-US" dirty="0" smtClean="0"/>
                  <a:t>구간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[0, 1]</m:t>
                    </m:r>
                  </m:oMath>
                </a14:m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임의로 선택된 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그렇지만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이산확률변수의 확률분포는 확률변수가 가지는 각 값에서의 확률에 의하여 정해지지만</a:t>
                </a:r>
                <a:r>
                  <a:rPr lang="en-US" altLang="ko-KR" dirty="0" smtClean="0"/>
                  <a:t>, </a:t>
                </a:r>
                <a:r>
                  <a:rPr lang="ko-KR" altLang="en-US" dirty="0"/>
                  <a:t>연속확률변수는 각 </a:t>
                </a:r>
                <a:r>
                  <a:rPr lang="ko-KR" altLang="en-US" dirty="0" smtClean="0"/>
                  <a:t>구간에서의 확률에 의하여 확률분포가 정해진다</a:t>
                </a:r>
                <a:r>
                  <a:rPr lang="en-US" altLang="ko-KR" dirty="0" smtClean="0"/>
                  <a:t>. (</a:t>
                </a:r>
                <a:r>
                  <a:rPr lang="ko-KR" altLang="en-US" dirty="0"/>
                  <a:t>연속확률변수는 각 값을 가질 확률이 모두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9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확률밀도함수</a:t>
            </a:r>
            <a:r>
              <a:rPr lang="en-US" altLang="ko-KR" dirty="0" smtClean="0"/>
              <a:t>(probability density function, </a:t>
            </a:r>
            <a:r>
              <a:rPr lang="en-US" altLang="ko-KR" dirty="0" err="1" smtClean="0"/>
              <a:t>p.d.f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연속확률변수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에 대하여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를 확률밀도함수라고 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= </m:t>
                    </m:r>
                  </m:oMath>
                </a14:m>
                <a:r>
                  <a:rPr lang="ko-KR" altLang="en-US" dirty="0"/>
                  <a:t>구간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[0, 1]</m:t>
                    </m:r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임의로 선택된 </a:t>
                </a:r>
                <a:r>
                  <a:rPr lang="ko-KR" altLang="en-US" dirty="0" smtClean="0"/>
                  <a:t>수일 때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 smtClean="0"/>
                  <a:t>   for </a:t>
                </a:r>
                <a:r>
                  <a:rPr lang="en-US" altLang="ko-KR" dirty="0"/>
                  <a:t>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ko-KR" dirty="0" smtClean="0"/>
                  <a:t>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altLang="ko-KR" dirty="0" smtClean="0"/>
              </a:p>
              <a:p>
                <a:pPr marL="0" lvl="1" indent="0">
                  <a:buClr>
                    <a:schemeClr val="tx1"/>
                  </a:buClr>
                  <a:buSzTx/>
                  <a:buNone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연속확률변</a:t>
            </a:r>
            <a:r>
              <a:rPr lang="ko-KR" altLang="en-US" dirty="0"/>
              <a:t>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확률밀도함수의 성질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)≥0</m:t>
                    </m:r>
                  </m:oMath>
                </a14:m>
                <a:r>
                  <a:rPr lang="en-US" altLang="ko-KR" dirty="0" smtClean="0"/>
                  <a:t> 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sz="2000" dirty="0" smtClean="0"/>
                  <a:t>연속확률변수는 각 값을 가질 확률이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이므로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sz="2000" b="0" dirty="0" smtClean="0">
                    <a:ea typeface="Cambria Math"/>
                  </a:rPr>
                  <a:t/>
                </a:r>
                <a:br>
                  <a:rPr lang="en-US" altLang="ko-KR" sz="2000" b="0" dirty="0" smtClean="0">
                    <a:ea typeface="Cambria Math"/>
                  </a:rPr>
                </a:br>
                <a:r>
                  <a:rPr lang="en-US" altLang="ko-KR" sz="2000" dirty="0">
                    <a:ea typeface="Cambria Math"/>
                  </a:rPr>
                  <a:t/>
                </a:r>
                <a:br>
                  <a:rPr lang="en-US" altLang="ko-KR" sz="2000" dirty="0">
                    <a:ea typeface="Cambria Math"/>
                  </a:rPr>
                </a:br>
                <a:r>
                  <a:rPr lang="ko-KR" altLang="en-US" sz="2000" dirty="0" smtClean="0">
                    <a:latin typeface="함초롬돋움" pitchFamily="18" charset="-127"/>
                  </a:rPr>
                  <a:t>즉 모든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sz="2000" dirty="0" smtClean="0"/>
                  <a:t>에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대하여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endParaRPr lang="en-US" altLang="ko-K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6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연속확률변수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확률밀도함수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𝑐𝑥</m:t>
                    </m:r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altLang="ko-KR" sz="2000" i="1"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2000" dirty="0" smtClean="0"/>
                  <a:t>이므로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ko-KR" alt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𝑐𝑥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𝑑𝑥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ko-KR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𝑐</m:t>
                    </m:r>
                    <m:r>
                      <a:rPr lang="en-US" altLang="ko-KR" sz="20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ko-KR" sz="2000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𝑥𝑑𝑥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55719" y="1899055"/>
            <a:ext cx="2507819" cy="1977854"/>
            <a:chOff x="1940288" y="1908346"/>
            <a:chExt cx="2507819" cy="1895304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719320" y="1916113"/>
              <a:ext cx="0" cy="1439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159182" y="1916113"/>
              <a:ext cx="0" cy="1439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647882" y="3355975"/>
              <a:ext cx="1800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719320" y="1916113"/>
              <a:ext cx="1439862" cy="1439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943282" y="2132013"/>
              <a:ext cx="215900" cy="21590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71845" y="2203450"/>
              <a:ext cx="287337" cy="287338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800407" y="2274888"/>
              <a:ext cx="358775" cy="36036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727382" y="2347913"/>
              <a:ext cx="431800" cy="43180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55945" y="2419350"/>
              <a:ext cx="503237" cy="504825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84507" y="2490788"/>
              <a:ext cx="574675" cy="57626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511482" y="2563813"/>
              <a:ext cx="647700" cy="64770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440045" y="2635250"/>
              <a:ext cx="719137" cy="720725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368607" y="2708275"/>
              <a:ext cx="647700" cy="64770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295582" y="2779713"/>
              <a:ext cx="576263" cy="57626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224145" y="2851150"/>
              <a:ext cx="503237" cy="504825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151120" y="2924175"/>
              <a:ext cx="433387" cy="43180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079682" y="2995613"/>
              <a:ext cx="360363" cy="358775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008245" y="3067050"/>
              <a:ext cx="287337" cy="288925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935220" y="3140075"/>
              <a:ext cx="215900" cy="21590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863782" y="3211513"/>
              <a:ext cx="144463" cy="14446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792345" y="3282950"/>
              <a:ext cx="71437" cy="73025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016307" y="2058988"/>
              <a:ext cx="142875" cy="14446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719320" y="3355975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159182" y="3355975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224145" y="3355975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800407" y="3355975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576445" y="3498850"/>
              <a:ext cx="18002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0" dirty="0"/>
                <a:t>0                       </a:t>
              </a:r>
              <a:r>
                <a:rPr lang="en-US" altLang="ko-KR" sz="1400" b="0" dirty="0" smtClean="0"/>
                <a:t>        1</a:t>
              </a:r>
              <a:endParaRPr lang="en-US" altLang="ko-KR" sz="1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Object 5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090952"/>
                    </p:ext>
                  </p:extLst>
                </p:nvPr>
              </p:nvGraphicFramePr>
              <p:xfrm>
                <a:off x="3151120" y="3571875"/>
                <a:ext cx="196850" cy="215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04" name="Equation" r:id="rId4" imgW="126720" imgH="139680" progId="Equation.DSMT4">
                        <p:embed/>
                      </p:oleObj>
                    </mc:Choice>
                    <mc:Fallback>
                      <p:oleObj name="Equation" r:id="rId4" imgW="1267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51120" y="3571875"/>
                              <a:ext cx="196850" cy="215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3" name="Object 5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090952"/>
                    </p:ext>
                  </p:extLst>
                </p:nvPr>
              </p:nvGraphicFramePr>
              <p:xfrm>
                <a:off x="3151120" y="3571875"/>
                <a:ext cx="196850" cy="215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80" name="Equation" r:id="rId6" imgW="126720" imgH="139680" progId="Equation.DSMT4">
                        <p:embed/>
                      </p:oleObj>
                    </mc:Choice>
                    <mc:Fallback>
                      <p:oleObj name="Equation" r:id="rId6" imgW="1267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51120" y="3571875"/>
                              <a:ext cx="196850" cy="215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Object 5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5719552"/>
                    </p:ext>
                  </p:extLst>
                </p:nvPr>
              </p:nvGraphicFramePr>
              <p:xfrm>
                <a:off x="3736907" y="3514725"/>
                <a:ext cx="206375" cy="2889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05" name="Equation" r:id="rId8" imgW="126720" imgH="177480" progId="Equation.DSMT4">
                        <p:embed/>
                      </p:oleObj>
                    </mc:Choice>
                    <mc:Fallback>
                      <p:oleObj name="Equation" r:id="rId8" imgW="12672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907" y="3514725"/>
                              <a:ext cx="206375" cy="2889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4" name="Object 5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5719552"/>
                    </p:ext>
                  </p:extLst>
                </p:nvPr>
              </p:nvGraphicFramePr>
              <p:xfrm>
                <a:off x="3736907" y="3514725"/>
                <a:ext cx="206375" cy="2889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81" name="Equation" r:id="rId10" imgW="126720" imgH="177480" progId="Equation.DSMT4">
                        <p:embed/>
                      </p:oleObj>
                    </mc:Choice>
                    <mc:Fallback>
                      <p:oleObj name="Equation" r:id="rId10" imgW="12672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907" y="3514725"/>
                              <a:ext cx="206375" cy="2889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5" name="Line 58"/>
            <p:cNvSpPr>
              <a:spLocks noChangeShapeType="1"/>
            </p:cNvSpPr>
            <p:nvPr/>
          </p:nvSpPr>
          <p:spPr bwMode="auto">
            <a:xfrm>
              <a:off x="4082982" y="1993900"/>
              <a:ext cx="76200" cy="7620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940288" y="1908346"/>
                  <a:ext cx="649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288" y="1908346"/>
                  <a:ext cx="64922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35" r="-2804" b="-95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62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정규분포의 확률밀도함수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 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∞≤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≤∞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기댓값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평균</a:t>
                </a:r>
                <a:r>
                  <a:rPr lang="en-US" altLang="ko-KR" dirty="0" smtClean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 smtClean="0"/>
                  <a:t> 분산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기호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정규분포는 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와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에 의하여 확률분포가 정해진다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33636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84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정규분포의 특징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를 중심으로 좌우 대칭이며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에서 확률밀도함수의 값이 가장 크다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멀어질수록 </a:t>
                </a:r>
                <a:r>
                  <a:rPr lang="ko-KR" altLang="en-US" dirty="0"/>
                  <a:t>확률밀도함수의 </a:t>
                </a:r>
                <a:r>
                  <a:rPr lang="ko-KR" altLang="en-US" dirty="0" smtClean="0"/>
                  <a:t>값은 점차 작아진다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이 클수록 </a:t>
                </a:r>
                <a:r>
                  <a:rPr lang="ko-KR" altLang="en-US" dirty="0"/>
                  <a:t>확률밀도함수의 </a:t>
                </a:r>
                <a:r>
                  <a:rPr lang="ko-KR" altLang="en-US" dirty="0" smtClean="0"/>
                  <a:t>꼬리가 두꺼워진다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에서</a:t>
                </a:r>
                <a:r>
                  <a:rPr lang="ko-KR" altLang="en-US" dirty="0" smtClean="0"/>
                  <a:t> 멀리 떨어져 있을 확률이 커진다</a:t>
                </a:r>
                <a:r>
                  <a:rPr lang="en-US" altLang="ko-KR" dirty="0" smtClean="0"/>
                  <a:t>.)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404893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5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평균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sz="1800" dirty="0"/>
                  <a:t>를</a:t>
                </a:r>
                <a:r>
                  <a:rPr lang="ko-KR" altLang="en-US" sz="1800" dirty="0" smtClean="0"/>
                  <a:t> 중심으로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ko-KR" altLang="en-US" sz="180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sz="1800" dirty="0" smtClean="0"/>
                  <a:t> 안에 들러갈 확률이 </a:t>
                </a:r>
                <a:r>
                  <a:rPr lang="en-US" altLang="ko-KR" sz="1800" dirty="0" smtClean="0"/>
                  <a:t>0.6827</a:t>
                </a:r>
                <a:r>
                  <a:rPr lang="ko-KR" altLang="en-US" sz="1800" dirty="0" smtClean="0"/>
                  <a:t>이다</a:t>
                </a:r>
                <a:r>
                  <a:rPr lang="en-US" altLang="ko-KR" sz="1800" dirty="0" smtClean="0"/>
                  <a:t>.</a:t>
                </a:r>
              </a:p>
              <a:p>
                <a:r>
                  <a:rPr lang="ko-KR" altLang="en-US" sz="1800" dirty="0"/>
                  <a:t>평균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sz="1800" dirty="0"/>
                  <a:t>를 중심으로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ko-KR" altLang="en-US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sz="1800" dirty="0"/>
                  <a:t> 안에 들러갈 확률이 </a:t>
                </a:r>
                <a:r>
                  <a:rPr lang="en-US" altLang="ko-KR" sz="1800" dirty="0" smtClean="0"/>
                  <a:t>0.9545</a:t>
                </a:r>
                <a:r>
                  <a:rPr lang="ko-KR" altLang="en-US" sz="1800" dirty="0" smtClean="0"/>
                  <a:t>이다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평균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sz="1800" dirty="0"/>
                  <a:t>를 중심으로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ko-KR" altLang="en-US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sz="1800" dirty="0"/>
                  <a:t> 안에 들러갈 확률이 </a:t>
                </a:r>
                <a:r>
                  <a:rPr lang="en-US" altLang="ko-KR" sz="1800" dirty="0" smtClean="0"/>
                  <a:t>0.9973</a:t>
                </a:r>
                <a:r>
                  <a:rPr lang="ko-KR" altLang="en-US" sz="1800" dirty="0" smtClean="0"/>
                  <a:t>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sz="1800" dirty="0"/>
                  <a:t>정규분포의 확률밀도함수를 직접 적분하여 확률을 구하는 것은 쉽지 않다</a:t>
                </a:r>
                <a:r>
                  <a:rPr lang="en-US" altLang="ko-KR" sz="1800" dirty="0" smtClean="0"/>
                  <a:t>.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 b="-4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" y="2387702"/>
            <a:ext cx="4876800" cy="30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0" y="3187337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18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ko-KR" altLang="en-US" sz="1800" b="0" i="1" smtClean="0">
                              <a:latin typeface="Cambria Math"/>
                            </a:rPr>
                            <m:t>𝜎</m:t>
                          </m:r>
                          <m:r>
                            <a:rPr lang="ko-KR" alt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ko-KR" altLang="en-US" sz="18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altLang="ko-KR" sz="1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ko-KR" altLang="en-US" sz="18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  <a:ea typeface="Cambria Math"/>
                        </a:rPr>
                        <m:t>=0.6827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187337"/>
                <a:ext cx="3352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3708287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18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ko-KR" altLang="en-US" sz="1800" b="0" i="1" smtClean="0">
                              <a:latin typeface="Cambria Math"/>
                            </a:rPr>
                            <m:t>𝜎</m:t>
                          </m:r>
                          <m:r>
                            <a:rPr lang="ko-KR" alt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ko-KR" altLang="en-US" sz="18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altLang="ko-KR" sz="1800" b="0" i="1" smtClean="0">
                              <a:latin typeface="Cambria Math"/>
                              <a:ea typeface="Cambria Math"/>
                            </a:rPr>
                            <m:t>+2</m:t>
                          </m:r>
                          <m:r>
                            <a:rPr lang="ko-KR" altLang="en-US" sz="18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  <a:ea typeface="Cambria Math"/>
                        </a:rPr>
                        <m:t>=0.9545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708287"/>
                <a:ext cx="36576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51416" y="4241074"/>
                <a:ext cx="364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18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ko-KR" altLang="en-US" sz="1800" b="0" i="1" smtClean="0">
                              <a:latin typeface="Cambria Math"/>
                            </a:rPr>
                            <m:t>𝜎</m:t>
                          </m:r>
                          <m:r>
                            <a:rPr lang="ko-KR" alt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ko-KR" altLang="en-US" sz="18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altLang="ko-KR" sz="1800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ko-KR" altLang="en-US" sz="18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/>
                          <a:ea typeface="Cambria Math"/>
                        </a:rPr>
                        <m:t>=0.9973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16" y="4241074"/>
                <a:ext cx="364018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6723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5120</TotalTime>
  <Words>1308</Words>
  <Application>Microsoft Office PowerPoint</Application>
  <PresentationFormat>화면 슬라이드 쇼(4:3)</PresentationFormat>
  <Paragraphs>234</Paragraphs>
  <Slides>28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CDS_2006</vt:lpstr>
      <vt:lpstr>Equation</vt:lpstr>
      <vt:lpstr>Paint Shop Pro Image</vt:lpstr>
      <vt:lpstr>Graph</vt:lpstr>
      <vt:lpstr>8장</vt:lpstr>
      <vt:lpstr>정규분포</vt:lpstr>
      <vt:lpstr>연속확률분포(continuous distribution)</vt:lpstr>
      <vt:lpstr>확률밀도함수(probability density function, p.d.f.)</vt:lpstr>
      <vt:lpstr>연속확률변수</vt:lpstr>
      <vt:lpstr>연속확률변수</vt:lpstr>
      <vt:lpstr>정규분포</vt:lpstr>
      <vt:lpstr>정규분포</vt:lpstr>
      <vt:lpstr>정규분포</vt:lpstr>
      <vt:lpstr>표준정규분포(standard normal distribution)</vt:lpstr>
      <vt:lpstr>표준정규분포</vt:lpstr>
      <vt:lpstr>정규분포의 표준화</vt:lpstr>
      <vt:lpstr>정규분포의 표준화</vt:lpstr>
      <vt:lpstr>이항분포의 정규근사</vt:lpstr>
      <vt:lpstr>이항분포의 정규근사</vt:lpstr>
      <vt:lpstr>이항분포의 정규근사</vt:lpstr>
      <vt:lpstr>연속성 수정(continuity correction)</vt:lpstr>
      <vt:lpstr>연속성 수정(continuity correction)</vt:lpstr>
      <vt:lpstr>연속성 수정(continuity correction)</vt:lpstr>
      <vt:lpstr>연속성 수정(continuity correction)</vt:lpstr>
      <vt:lpstr>정규분포에 대한 가정 확인</vt:lpstr>
      <vt:lpstr>정규확률그림(normal probability plot)</vt:lpstr>
      <vt:lpstr>정규확률그림</vt:lpstr>
      <vt:lpstr>정규확률그림</vt:lpstr>
      <vt:lpstr>정규확률그림을 그리는 방법</vt:lpstr>
      <vt:lpstr>정규확률그림</vt:lpstr>
      <vt:lpstr>정규확률그림의 여러 가지 예</vt:lpstr>
      <vt:lpstr>자료의 변환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216</cp:revision>
  <dcterms:created xsi:type="dcterms:W3CDTF">2002-01-02T14:08:33Z</dcterms:created>
  <dcterms:modified xsi:type="dcterms:W3CDTF">2016-02-12T04:32:35Z</dcterms:modified>
</cp:coreProperties>
</file>