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8" y="117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C397D-E126-19D3-8A39-E1F0AB27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75313-88E9-B652-2C50-5A678326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C8C7A-A257-7B9F-4EB6-5E534FAD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4D30E-7A4B-5115-F7A9-DB0CA90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FA8F2-E615-BA2C-D278-7E42460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AAFF-A326-14B5-D15C-D4A552C3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8058B-E693-C728-3A3B-E43EFDC30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2C375-4C5C-B1CC-9485-2BA6D92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F02C1-0585-9A38-2E77-1CF78D2F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9925A-6C77-E6BD-94D8-B9429974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4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B9502-2033-FE64-7780-B5252AC91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E0FEE3-1265-DB0B-C7CA-600DBDFDA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028C1-D1CF-22A8-2B3C-BC910BD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C41E7-AEAD-C8DE-78CA-B3813442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DBBF6-D776-C0DD-69AC-7FF37E6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F256-077E-A933-DB12-473599A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2E6E1-66B7-3F80-1BE9-482F0738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8A188-D45B-AACE-A868-5C8AC3BC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D2E8A-0732-EBFC-84FA-382583E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37488-4D66-7EF3-DEB9-A422F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7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13F2-75DD-05BA-8028-9A648689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29643E-74B9-9F24-BE0A-29F8430F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E39C-4255-17D3-FADC-E84FBA16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2016-3E25-10F9-EE99-5FAFAF07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0B272-AC2C-1D9F-5583-83F4001E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2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2E68-6C6F-9D9A-D450-902E4D3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3086D-4AFC-6331-7DE8-C3BDACA5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8F20F-6CC9-78E2-91CB-DA60F61D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36E0F-C83D-224E-6FFA-253903C1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FA0C0-AF22-3096-2273-F7A0BE5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505F-ED48-48BB-C15F-19680FE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4E14-BDD7-3830-E1B7-3B8384C4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96FF-FE98-4846-8FE1-BDD031F0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ECF96-C291-2FA2-7A73-A0625FD4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2EC558-6D4A-6BF5-6C67-4307FCF2A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185191-80DA-FBCB-8F0B-F1628139F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A9CAA-CF55-C6DA-4E43-0D1F492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3EA4E-73E0-F6BF-77CF-A8DEAEDA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A4A52-AB3D-8A0C-E471-DF23B139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C89E-3458-5127-2281-1142406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C4F5F4-5D3D-1FA9-1706-8362F1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5C99C-B2D1-9CA1-6099-552685DF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EC028-9EC2-3507-3E80-82226046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07F0E-5B9B-F55B-C571-9999F2B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70584-EE08-B614-9E6A-AFCA70A1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09A-B58F-BE43-8F73-5E2CF50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5DFA-BBBF-87FA-9E33-BA45A68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2083D-46E4-FABB-2E90-C98CBA73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57ED4-2F4B-74F8-6BE9-2C5DE22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D5F97-5CCD-9501-FA7F-7473307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946E54-E047-4A72-F56A-7FD9971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F344A-E405-D349-5403-4A032E70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D7C-C5C5-9F15-B0E5-7999B5D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38C09-FE3D-E4DE-E682-0E92B3AF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0429D-6929-AD97-577B-8EFB2F4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E33FB-F297-237C-E685-06EFEC8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5ED5C-3786-335D-CC6A-2756CEA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964CC-B367-EE02-9D10-1DD97E2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358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552539-5901-ECE7-3E8C-A32D8FE8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08DFE-79B4-FC37-1E70-5D0806FB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0BCE-9828-7662-B0FA-2D5734D1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C8F1-13F3-42CB-B6E0-5DFC6E29E3B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F4DB9-C872-5A8F-F7CB-383B38F3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42D4-6273-15CE-EE41-50554FD0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8FED-E9E2-4A0F-8C84-1DF9B6763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gif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1941762"/>
            <a:ext cx="12192000" cy="244307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503236" y="2625190"/>
            <a:ext cx="6717632" cy="10043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000">
                <a:solidFill>
                  <a:srgbClr val="404040"/>
                </a:solidFill>
              </a:rPr>
              <a:t>보통 집합</a:t>
            </a:r>
            <a:endParaRPr lang="ko-KR" altLang="en-US" sz="6000">
              <a:solidFill>
                <a:srgbClr val="404040"/>
              </a:solidFill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596855" y="3746499"/>
            <a:ext cx="2941052" cy="36639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18010374</a:t>
            </a:r>
            <a:r>
              <a:rPr lang="ko-KR" altLang="en-US"/>
              <a:t> 김범석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94171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3.</a:t>
            </a:r>
            <a:r>
              <a:rPr lang="ko-KR" altLang="en-US" sz="3600">
                <a:latin typeface="G마켓 산스 Bold"/>
                <a:ea typeface="G마켓 산스 Bold"/>
              </a:rPr>
              <a:t>보통 집합의 특성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525042" y="1308767"/>
            <a:ext cx="3342104" cy="4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일반적인 특성</a:t>
            </a:r>
            <a:endParaRPr lang="ko-KR" altLang="en-US" sz="2500" b="1"/>
          </a:p>
        </p:txBody>
      </p:sp>
      <p:sp>
        <p:nvSpPr>
          <p:cNvPr id="29" name=""/>
          <p:cNvSpPr txBox="1"/>
          <p:nvPr/>
        </p:nvSpPr>
        <p:spPr>
          <a:xfrm>
            <a:off x="665079" y="2125579"/>
            <a:ext cx="2606842" cy="3585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0" name="직사각형 5"/>
          <p:cNvSpPr/>
          <p:nvPr/>
        </p:nvSpPr>
        <p:spPr>
          <a:xfrm>
            <a:off x="557462" y="2215293"/>
            <a:ext cx="4649268" cy="1414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교환법칙</a:t>
            </a: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21"/>
          <p:cNvSpPr/>
          <p:nvPr/>
        </p:nvSpPr>
        <p:spPr>
          <a:xfrm>
            <a:off x="544337" y="4170425"/>
            <a:ext cx="4716111" cy="1476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결합법칙</a:t>
            </a: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</p:txBody>
      </p:sp>
      <p:sp>
        <p:nvSpPr>
          <p:cNvPr id="32" name="직사각형 22"/>
          <p:cNvSpPr/>
          <p:nvPr/>
        </p:nvSpPr>
        <p:spPr>
          <a:xfrm>
            <a:off x="6096000" y="2215293"/>
            <a:ext cx="4766242" cy="1459431"/>
          </a:xfrm>
          <a:prstGeom prst="rect">
            <a:avLst/>
          </a:prstGeom>
          <a:solidFill>
            <a:srgbClr val="f6f4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분배법칙</a:t>
            </a: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</p:txBody>
      </p:sp>
      <p:sp>
        <p:nvSpPr>
          <p:cNvPr id="33" name="직사각형 21"/>
          <p:cNvSpPr/>
          <p:nvPr/>
        </p:nvSpPr>
        <p:spPr>
          <a:xfrm>
            <a:off x="6095999" y="4205852"/>
            <a:ext cx="4866505" cy="1462359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 b="1">
                <a:solidFill>
                  <a:schemeClr val="tx1"/>
                </a:solidFill>
              </a:rPr>
              <a:t>드모르강 법칙</a:t>
            </a: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1961315" y="2686050"/>
                <a:ext cx="1885950" cy="742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B=B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B=B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1961315" y="2686050"/>
                <a:ext cx="1885950" cy="742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87388" y="4745288"/>
                <a:ext cx="4467225" cy="742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C=(A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B)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C=A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C=(A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B)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C=A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87388" y="4745288"/>
                <a:ext cx="4467225" cy="742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597315" y="2686050"/>
                <a:ext cx="3810000" cy="742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C)=(A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B)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C)=(A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B)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C)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597315" y="2686050"/>
                <a:ext cx="3810000" cy="742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595184" y="4690478"/>
                <a:ext cx="1914525" cy="819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∩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∪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595184" y="4690478"/>
                <a:ext cx="1914525" cy="8191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38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10/11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94171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3.</a:t>
            </a:r>
            <a:r>
              <a:rPr lang="ko-KR" altLang="en-US" sz="3600">
                <a:latin typeface="G마켓 산스 Bold"/>
                <a:ea typeface="G마켓 산스 Bold"/>
              </a:rPr>
              <a:t>보통 집합의 특성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525042" y="1308767"/>
            <a:ext cx="3342104" cy="4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볼록집합</a:t>
            </a:r>
            <a:endParaRPr lang="ko-KR" altLang="en-US" sz="2500" b="1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6838" y="1674396"/>
            <a:ext cx="5364043" cy="3233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798428" y="2302794"/>
                <a:ext cx="211455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|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,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798428" y="2302794"/>
                <a:ext cx="211455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2722144" y="2288089"/>
                <a:ext cx="196215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>𝑦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|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2722144" y="2288089"/>
                <a:ext cx="1962150" cy="476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812382" y="2952750"/>
                <a:ext cx="473392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t=(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λ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+(1-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𝜆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|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0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𝜆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812382" y="2952750"/>
                <a:ext cx="4733925" cy="4762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431131" y="2359526"/>
            <a:ext cx="467895" cy="3912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1.</a:t>
            </a:r>
            <a:endParaRPr lang="en-US" altLang="ko-KR" sz="2000"/>
          </a:p>
        </p:txBody>
      </p:sp>
      <p:sp>
        <p:nvSpPr>
          <p:cNvPr id="34" name=""/>
          <p:cNvSpPr txBox="1"/>
          <p:nvPr/>
        </p:nvSpPr>
        <p:spPr>
          <a:xfrm>
            <a:off x="433136" y="3039611"/>
            <a:ext cx="501316" cy="389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2.</a:t>
            </a:r>
            <a:endParaRPr lang="en-US" altLang="ko-KR" sz="2000"/>
          </a:p>
        </p:txBody>
      </p:sp>
      <p:sp>
        <p:nvSpPr>
          <p:cNvPr id="35" name=""/>
          <p:cNvSpPr txBox="1"/>
          <p:nvPr/>
        </p:nvSpPr>
        <p:spPr>
          <a:xfrm>
            <a:off x="6781130" y="4999790"/>
            <a:ext cx="3826712" cy="9514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볼록집합 </a:t>
            </a:r>
            <a:r>
              <a:rPr lang="en-US" altLang="ko-KR" sz="1900"/>
              <a:t>:</a:t>
            </a:r>
            <a:r>
              <a:rPr lang="ko-KR" altLang="en-US" sz="1900"/>
              <a:t> </a:t>
            </a:r>
            <a:r>
              <a:rPr lang="en-US" altLang="ko-KR" sz="1900"/>
              <a:t>          A1, A2, A3</a:t>
            </a:r>
            <a:endParaRPr lang="en-US" altLang="ko-KR" sz="1900"/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볼록이 아닌 집합 </a:t>
            </a:r>
            <a:r>
              <a:rPr lang="en-US" altLang="ko-KR" sz="1900"/>
              <a:t>:</a:t>
            </a:r>
            <a:r>
              <a:rPr lang="ko-KR" altLang="en-US" sz="1900"/>
              <a:t> </a:t>
            </a:r>
            <a:r>
              <a:rPr lang="en-US" altLang="ko-KR" sz="1900"/>
              <a:t>A4, A5, A6</a:t>
            </a:r>
            <a:endParaRPr lang="en-US" altLang="ko-KR" sz="1900"/>
          </a:p>
        </p:txBody>
      </p:sp>
      <p:cxnSp>
        <p:nvCxnSpPr>
          <p:cNvPr id="36" name=""/>
          <p:cNvCxnSpPr/>
          <p:nvPr/>
        </p:nvCxnSpPr>
        <p:spPr>
          <a:xfrm flipV="1">
            <a:off x="9546724" y="3662947"/>
            <a:ext cx="651711" cy="1838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rot="16200000" flipH="1">
            <a:off x="7767054" y="3921962"/>
            <a:ext cx="434473" cy="501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 rot="16200000" flipH="1">
            <a:off x="8176463" y="3846765"/>
            <a:ext cx="417763" cy="835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11/11</a:t>
            </a:r>
            <a:endParaRPr lang="en-US" altLang="ko-KR"/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48064" y="3672556"/>
            <a:ext cx="2240857" cy="2353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1" animBg="1"/>
      <p:bldP spid="36" grpId="2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060519" y="3588268"/>
            <a:ext cx="3138955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noAutofit/>
          </a:bodyPr>
          <a:lstStyle/>
          <a:p>
            <a:pPr algn="ctr">
              <a:defRPr/>
            </a:pPr>
            <a:r>
              <a:rPr lang="en-US" altLang="ko-KR" sz="1600" b="0" cap="none" spc="600">
                <a:ln w="0"/>
                <a:solidFill>
                  <a:schemeClr val="bg1"/>
                </a:solidFill>
                <a:latin typeface="G마켓 산스 Bold"/>
                <a:ea typeface="G마켓 산스 Bold"/>
              </a:rPr>
              <a:t>RUN FOR THE GOAL</a:t>
            </a:r>
            <a:endParaRPr lang="en-US" altLang="ko-KR" sz="1600" b="0" cap="none" spc="6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21" name="직사각형 20"/>
          <p:cNvSpPr/>
          <p:nvPr/>
        </p:nvSpPr>
        <p:spPr>
          <a:xfrm rot="3734648">
            <a:off x="6328194" y="2132305"/>
            <a:ext cx="2254981" cy="21673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092496"/>
              </a:avLst>
            </a:prstTxWarp>
            <a:noAutofit/>
          </a:bodyPr>
          <a:lstStyle/>
          <a:p>
            <a:pPr algn="ctr">
              <a:defRPr/>
            </a:pPr>
            <a:r>
              <a:rPr lang="en-US" altLang="ko-KR" sz="1100" b="0" cap="none" spc="600">
                <a:ln w="0"/>
                <a:solidFill>
                  <a:schemeClr val="bg1"/>
                </a:solidFill>
                <a:latin typeface="G마켓 산스 Bold"/>
                <a:ea typeface="G마켓 산스 Bold"/>
              </a:rPr>
              <a:t>READY TO ATCH</a:t>
            </a:r>
            <a:endParaRPr lang="en-US" altLang="ko-KR" sz="1100" b="0" cap="none" spc="600">
              <a:solidFill>
                <a:schemeClr val="bg1"/>
              </a:solidFill>
              <a:latin typeface="G마켓 산스 Bold"/>
              <a:ea typeface="G마켓 산스 Bold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4750803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689919" y="1479286"/>
            <a:ext cx="3398108" cy="7762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/>
              <a:t>목차</a:t>
            </a:r>
            <a:endParaRPr lang="ko-KR" altLang="en-US" sz="4500"/>
          </a:p>
        </p:txBody>
      </p:sp>
      <p:sp>
        <p:nvSpPr>
          <p:cNvPr id="25" name=""/>
          <p:cNvSpPr txBox="1"/>
          <p:nvPr/>
        </p:nvSpPr>
        <p:spPr>
          <a:xfrm>
            <a:off x="5720014" y="1258084"/>
            <a:ext cx="4662236" cy="43418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100"/>
              <a:t>1.</a:t>
            </a:r>
            <a:r>
              <a:rPr lang="ko-KR" altLang="en-US" sz="3100"/>
              <a:t> 보통집합</a:t>
            </a: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r>
              <a:rPr lang="en-US" altLang="ko-KR" sz="3100"/>
              <a:t>2.</a:t>
            </a:r>
            <a:r>
              <a:rPr lang="ko-KR" altLang="en-US" sz="3100"/>
              <a:t> 보통집합의 연산</a:t>
            </a: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endParaRPr lang="ko-KR" altLang="en-US" sz="3100"/>
          </a:p>
          <a:p>
            <a:pPr>
              <a:defRPr/>
            </a:pPr>
            <a:r>
              <a:rPr lang="en-US" altLang="ko-KR" sz="3100"/>
              <a:t>3.</a:t>
            </a:r>
            <a:r>
              <a:rPr lang="ko-KR" altLang="en-US" sz="3100"/>
              <a:t> 보통집합의 특성</a:t>
            </a:r>
            <a:endParaRPr lang="ko-KR" altLang="en-US" sz="3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247486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1.</a:t>
            </a:r>
            <a:r>
              <a:rPr lang="ko-KR" altLang="en-US" sz="3600">
                <a:latin typeface="G마켓 산스 Bold"/>
                <a:ea typeface="G마켓 산스 Bold"/>
              </a:rPr>
              <a:t>보통</a:t>
            </a:r>
            <a:r>
              <a:rPr lang="en-US" altLang="ko-KR" sz="3600">
                <a:latin typeface="G마켓 산스 Bold"/>
                <a:ea typeface="G마켓 산스 Bold"/>
              </a:rPr>
              <a:t> </a:t>
            </a:r>
            <a:r>
              <a:rPr lang="ko-KR" altLang="en-US" sz="3600">
                <a:latin typeface="G마켓 산스 Bold"/>
                <a:ea typeface="G마켓 산스 Bold"/>
              </a:rPr>
              <a:t>집합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617119" y="2012282"/>
                <a:ext cx="2305050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A=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1,2,3,4,5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617119" y="2012282"/>
                <a:ext cx="2305050" cy="514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620294" y="1424405"/>
                <a:ext cx="442912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X=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는 10 이하의 자연수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620294" y="1424405"/>
                <a:ext cx="4429125" cy="552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"/>
              <p:cNvSpPr/>
              <p:nvPr/>
            </p:nvSpPr>
            <p:spPr>
              <a:xfrm>
                <a:off x="668755" y="3713078"/>
                <a:ext cx="1028700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⊆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X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8" name=""/>
              <p:cNvSpPr txBox="1"/>
              <p:nvPr/>
            </p:nvSpPr>
            <p:spPr>
              <a:xfrm>
                <a:off x="668755" y="3713078"/>
                <a:ext cx="1028700" cy="5143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1873918" y="3713077"/>
                <a:ext cx="101917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⊈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X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1873918" y="3713077"/>
                <a:ext cx="1019175" cy="5143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2888581" y="2008605"/>
                <a:ext cx="28289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5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10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15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,20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2888581" y="2008605"/>
                <a:ext cx="2828925" cy="514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66332" y="4893006"/>
                <a:ext cx="10001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66332" y="4893006"/>
                <a:ext cx="1000125" cy="5143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852779" y="4911726"/>
                <a:ext cx="10001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6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∉A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852779" y="4911726"/>
                <a:ext cx="10001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sp>
        <p:nvSpPr>
          <p:cNvPr id="34" name=""/>
          <p:cNvSpPr txBox="1"/>
          <p:nvPr/>
        </p:nvSpPr>
        <p:spPr>
          <a:xfrm>
            <a:off x="673434" y="3248977"/>
            <a:ext cx="2907632" cy="387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집합 관계</a:t>
            </a:r>
            <a:endParaRPr lang="ko-KR" altLang="en-US" sz="2000"/>
          </a:p>
        </p:txBody>
      </p:sp>
      <p:sp>
        <p:nvSpPr>
          <p:cNvPr id="35" name=""/>
          <p:cNvSpPr txBox="1"/>
          <p:nvPr/>
        </p:nvSpPr>
        <p:spPr>
          <a:xfrm>
            <a:off x="692149" y="4483767"/>
            <a:ext cx="2907632" cy="39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원소</a:t>
            </a:r>
            <a:r>
              <a:rPr lang="en-US" altLang="ko-KR" sz="2000"/>
              <a:t>(</a:t>
            </a:r>
            <a:r>
              <a:rPr lang="ko-KR" altLang="en-US" sz="2000"/>
              <a:t>멤버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36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247486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1.</a:t>
            </a:r>
            <a:r>
              <a:rPr lang="ko-KR" altLang="en-US" sz="3600">
                <a:latin typeface="G마켓 산스 Bold"/>
                <a:ea typeface="G마켓 산스 Bold"/>
              </a:rPr>
              <a:t>보통</a:t>
            </a:r>
            <a:r>
              <a:rPr lang="en-US" altLang="ko-KR" sz="3600">
                <a:latin typeface="G마켓 산스 Bold"/>
                <a:ea typeface="G마켓 산스 Bold"/>
              </a:rPr>
              <a:t> </a:t>
            </a:r>
            <a:r>
              <a:rPr lang="ko-KR" altLang="en-US" sz="3600">
                <a:latin typeface="G마켓 산스 Bold"/>
                <a:ea typeface="G마켓 산스 Bold"/>
              </a:rPr>
              <a:t>집합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566986" y="2590632"/>
                <a:ext cx="2305050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A=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1,2,3,4,5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566986" y="2590632"/>
                <a:ext cx="2305050" cy="514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603585" y="4405395"/>
                <a:ext cx="442912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X=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는 10 이하의 자연수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603585" y="4405395"/>
                <a:ext cx="4429125" cy="552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582527" y="3171825"/>
                <a:ext cx="28289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5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10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15</m:t>
                          </m:r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,20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582527" y="3171825"/>
                <a:ext cx="2828925" cy="5143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6" name=""/>
          <p:cNvSpPr txBox="1"/>
          <p:nvPr/>
        </p:nvSpPr>
        <p:spPr>
          <a:xfrm>
            <a:off x="656721" y="2135771"/>
            <a:ext cx="4846055" cy="4150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/>
              <a:t>1.</a:t>
            </a:r>
            <a:r>
              <a:rPr lang="ko-KR" altLang="en-US" sz="2100"/>
              <a:t> 원소나열법</a:t>
            </a:r>
            <a:endParaRPr lang="ko-KR" altLang="en-US" sz="2100"/>
          </a:p>
        </p:txBody>
      </p:sp>
      <p:sp>
        <p:nvSpPr>
          <p:cNvPr id="37" name=""/>
          <p:cNvSpPr txBox="1"/>
          <p:nvPr/>
        </p:nvSpPr>
        <p:spPr>
          <a:xfrm>
            <a:off x="625308" y="3936833"/>
            <a:ext cx="4846053" cy="4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/>
              <a:t>2.</a:t>
            </a:r>
            <a:r>
              <a:rPr lang="ko-KR" altLang="en-US" sz="2100"/>
              <a:t> 조건제시법</a:t>
            </a:r>
            <a:endParaRPr lang="ko-KR" altLang="en-US" sz="2100"/>
          </a:p>
        </p:txBody>
      </p:sp>
      <p:sp>
        <p:nvSpPr>
          <p:cNvPr id="38" name=""/>
          <p:cNvSpPr txBox="1"/>
          <p:nvPr/>
        </p:nvSpPr>
        <p:spPr>
          <a:xfrm>
            <a:off x="589881" y="5233737"/>
            <a:ext cx="3693027" cy="414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/>
              <a:t>*</a:t>
            </a:r>
            <a:r>
              <a:rPr lang="ko-KR" altLang="en-US" sz="2100"/>
              <a:t> 원소의 개수</a:t>
            </a:r>
            <a:r>
              <a:rPr lang="en-US" altLang="ko-KR" sz="2100"/>
              <a:t>(cardinality)</a:t>
            </a:r>
            <a:endParaRPr lang="en-US" altLang="ko-KR" sz="2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56473" y="5728536"/>
                <a:ext cx="2057400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d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500" i="1">
                          <a:latin typeface="Cambria Math"/>
                          <a:sym typeface="Cambria Math"/>
                        </a:rPr>
                        <m:t>𝑛</m:t>
                      </m:r>
                      <m:d>
                        <m:dPr>
                          <m:ctrlPr>
                            <a:rPr sz="2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56473" y="5728536"/>
                <a:ext cx="2057400" cy="5143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40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4/11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489617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집합의 표시 방법</a:t>
            </a:r>
            <a:endParaRPr lang="ko-KR" altLang="en-US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247486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1.</a:t>
            </a:r>
            <a:r>
              <a:rPr lang="ko-KR" altLang="en-US" sz="3600">
                <a:latin typeface="G마켓 산스 Bold"/>
                <a:ea typeface="G마켓 산스 Bold"/>
              </a:rPr>
              <a:t>보통 집합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489617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/>
              <a:t>집합 사이의 관계</a:t>
            </a:r>
            <a:endParaRPr lang="ko-KR" altLang="en-US" sz="2500" b="1"/>
          </a:p>
        </p:txBody>
      </p:sp>
      <p:sp>
        <p:nvSpPr>
          <p:cNvPr id="28" name=""/>
          <p:cNvSpPr txBox="1"/>
          <p:nvPr/>
        </p:nvSpPr>
        <p:spPr>
          <a:xfrm>
            <a:off x="481262" y="2023311"/>
            <a:ext cx="9909342" cy="3941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집합의 패밀리</a:t>
            </a:r>
            <a:r>
              <a:rPr lang="en-US" altLang="ko-KR" sz="2000"/>
              <a:t>(</a:t>
            </a:r>
            <a:r>
              <a:rPr lang="ko-KR" altLang="en-US" sz="2000"/>
              <a:t>집합족</a:t>
            </a:r>
            <a:r>
              <a:rPr lang="en-US" altLang="ko-KR" sz="2000"/>
              <a:t>,</a:t>
            </a:r>
            <a:r>
              <a:rPr lang="ko-KR" altLang="en-US" sz="2000"/>
              <a:t> 색인집합</a:t>
            </a:r>
            <a:r>
              <a:rPr lang="en-US" altLang="ko-KR" sz="2000"/>
              <a:t>)</a:t>
            </a:r>
            <a:endParaRPr lang="en-US" altLang="ko-KR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701841" y="2628567"/>
                <a:ext cx="471487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A=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∅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  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701841" y="2628567"/>
                <a:ext cx="4714875" cy="514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2" name=""/>
          <p:cNvSpPr txBox="1"/>
          <p:nvPr/>
        </p:nvSpPr>
        <p:spPr>
          <a:xfrm>
            <a:off x="6096000" y="2778093"/>
            <a:ext cx="4127502" cy="3632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---&gt;</a:t>
            </a:r>
            <a:r>
              <a:rPr lang="ko-KR" altLang="en-US"/>
              <a:t>   </a:t>
            </a:r>
            <a:r>
              <a:rPr lang="en-US" altLang="ko-KR"/>
              <a:t>i : </a:t>
            </a:r>
            <a:r>
              <a:rPr lang="ko-KR" altLang="en-US"/>
              <a:t>집합 식별자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/>
              <a:t>I : </a:t>
            </a:r>
            <a:r>
              <a:rPr lang="ko-KR" altLang="en-US"/>
              <a:t>식별집합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499978" y="3429000"/>
            <a:ext cx="9909342" cy="39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2.</a:t>
            </a:r>
            <a:r>
              <a:rPr lang="ko-KR" altLang="en-US" sz="2000"/>
              <a:t> 부분집합</a:t>
            </a:r>
            <a:r>
              <a:rPr lang="en-US" altLang="ko-KR" sz="2000"/>
              <a:t> / </a:t>
            </a:r>
            <a:r>
              <a:rPr lang="ko-KR" altLang="en-US" sz="2000"/>
              <a:t>진부분집합</a:t>
            </a:r>
            <a:endParaRPr lang="ko-KR" altLang="en-US" sz="20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442" y="3978443"/>
            <a:ext cx="1471863" cy="1533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907298" y="5798052"/>
                <a:ext cx="9429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⊆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907298" y="5798052"/>
                <a:ext cx="942975" cy="4667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2797008" y="5814764"/>
                <a:ext cx="37147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if 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⊆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 and 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⊆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,   then  A=B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2797008" y="5814764"/>
                <a:ext cx="3714750" cy="4381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454229" y="3990642"/>
            <a:ext cx="1461170" cy="1689477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rcRect l="20540" t="14260" r="34460" b="20840"/>
          <a:stretch>
            <a:fillRect/>
          </a:stretch>
        </p:blipFill>
        <p:spPr>
          <a:xfrm>
            <a:off x="3791307" y="4070850"/>
            <a:ext cx="1691118" cy="1473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276014" y="5816767"/>
                <a:ext cx="18573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⊆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B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,   A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≠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276014" y="5816767"/>
                <a:ext cx="18573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9753767" y="5766634"/>
                <a:ext cx="1781175" cy="5524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∅</m:t>
                      </m:r>
                      <m:r>
                        <a:rPr sz="2500">
                          <a:latin typeface="Cambria Math"/>
                          <a:sym typeface="Cambria Math"/>
                        </a:rPr>
                        <m:t xml:space="preserve"> (공집합)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9753767" y="5766634"/>
                <a:ext cx="1781175" cy="5524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sp>
        <p:nvSpPr>
          <p:cNvPr id="42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5/11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247486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1.</a:t>
            </a:r>
            <a:r>
              <a:rPr lang="ko-KR" altLang="en-US" sz="3600">
                <a:latin typeface="G마켓 산스 Bold"/>
                <a:ea typeface="G마켓 산스 Bold"/>
              </a:rPr>
              <a:t>보통 집합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489617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/>
              <a:t>소속함수</a:t>
            </a:r>
            <a:endParaRPr lang="ko-KR" altLang="en-US" sz="25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"/>
              <p:cNvSpPr/>
              <p:nvPr/>
            </p:nvSpPr>
            <p:spPr>
              <a:xfrm>
                <a:off x="521869" y="2071603"/>
                <a:ext cx="6772274" cy="742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1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𝑦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∈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0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 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𝑜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𝑛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𝑙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𝑦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𝑓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 xml:space="preserve">  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𝑥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∉</m:t>
                              </m:r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 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⇔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       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→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d>
                        <m:dPr>
                          <m:begChr m:val="{"/>
                          <m:endChr m:val="}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8" name=""/>
              <p:cNvSpPr txBox="1"/>
              <p:nvPr/>
            </p:nvSpPr>
            <p:spPr>
              <a:xfrm>
                <a:off x="521869" y="2071603"/>
                <a:ext cx="6772274" cy="742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29" name=""/>
          <p:cNvSpPr txBox="1"/>
          <p:nvPr/>
        </p:nvSpPr>
        <p:spPr>
          <a:xfrm>
            <a:off x="508332" y="3429000"/>
            <a:ext cx="880644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멱집합</a:t>
            </a:r>
            <a:r>
              <a:rPr lang="ko-KR" altLang="en-US" sz="2500"/>
              <a:t> </a:t>
            </a:r>
            <a:r>
              <a:rPr lang="en-US" altLang="ko-KR" sz="2500"/>
              <a:t>-</a:t>
            </a:r>
            <a:r>
              <a:rPr lang="ko-KR" altLang="en-US" sz="2500"/>
              <a:t> 임의의 집합의 모든 부분집합으로 이루어진 집합</a:t>
            </a:r>
            <a:endParaRPr lang="ko-KR" altLang="en-US" sz="2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"/>
              <p:cNvSpPr/>
              <p:nvPr/>
            </p:nvSpPr>
            <p:spPr>
              <a:xfrm>
                <a:off x="551446" y="4149224"/>
                <a:ext cx="3448050" cy="1819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𝐴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>𝑃</m:t>
                      </m:r>
                      <m:r>
                        <a:rPr sz="22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∅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1,2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𝑃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d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</m:d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2200" i="1">
                          <a:latin typeface="Cambria Math"/>
                          <a:sym typeface="Cambria Math"/>
                        </a:rPr>
                        <m:t>=4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0" name=""/>
              <p:cNvSpPr txBox="1"/>
              <p:nvPr/>
            </p:nvSpPr>
            <p:spPr>
              <a:xfrm>
                <a:off x="551446" y="4149224"/>
                <a:ext cx="3448050" cy="18192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1" name=""/>
          <p:cNvSpPr txBox="1"/>
          <p:nvPr/>
        </p:nvSpPr>
        <p:spPr>
          <a:xfrm>
            <a:off x="2085473" y="4247815"/>
            <a:ext cx="1671052" cy="3628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 때</a:t>
            </a:r>
            <a:r>
              <a:rPr lang="en-US" altLang="ko-KR"/>
              <a:t>,</a:t>
            </a:r>
            <a:endParaRPr lang="en-US" altLang="ko-KR"/>
          </a:p>
        </p:txBody>
      </p:sp>
      <p:sp>
        <p:nvSpPr>
          <p:cNvPr id="32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4513552" cy="635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2.</a:t>
            </a:r>
            <a:r>
              <a:rPr lang="ko-KR" altLang="en-US" sz="3600">
                <a:latin typeface="G마켓 산스 Bold"/>
                <a:ea typeface="G마켓 산스 Bold"/>
              </a:rPr>
              <a:t>보통 집합의 연산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489617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/>
              <a:t>여집합</a:t>
            </a:r>
            <a:endParaRPr lang="ko-KR" altLang="en-US" sz="2500" b="1"/>
          </a:p>
        </p:txBody>
      </p:sp>
      <p:sp>
        <p:nvSpPr>
          <p:cNvPr id="28" name=""/>
          <p:cNvSpPr txBox="1"/>
          <p:nvPr/>
        </p:nvSpPr>
        <p:spPr>
          <a:xfrm>
            <a:off x="464551" y="2275973"/>
            <a:ext cx="3642895" cy="41769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200"/>
              <a:t>상대 여집합 </a:t>
            </a:r>
            <a:r>
              <a:rPr lang="en-US" altLang="ko-KR" sz="2200"/>
              <a:t>(=</a:t>
            </a:r>
            <a:r>
              <a:rPr lang="ko-KR" altLang="en-US" sz="2200"/>
              <a:t>차집합</a:t>
            </a:r>
            <a:r>
              <a:rPr lang="en-US" altLang="ko-KR" sz="2200"/>
              <a:t>)</a:t>
            </a:r>
            <a:endParaRPr lang="en-US" altLang="ko-KR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"/>
              <p:cNvSpPr/>
              <p:nvPr/>
            </p:nvSpPr>
            <p:spPr>
              <a:xfrm>
                <a:off x="702176" y="2775450"/>
                <a:ext cx="29337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B-A=</m:t>
                      </m:r>
                      <m:d>
                        <m:dPr>
                          <m:begChr m:val="{"/>
                          <m:endChr m:val="}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𝐵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∉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9" name=""/>
              <p:cNvSpPr txBox="1"/>
              <p:nvPr/>
            </p:nvSpPr>
            <p:spPr>
              <a:xfrm>
                <a:off x="702176" y="2775450"/>
                <a:ext cx="2933700" cy="438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1" name=""/>
          <p:cNvSpPr txBox="1"/>
          <p:nvPr/>
        </p:nvSpPr>
        <p:spPr>
          <a:xfrm>
            <a:off x="6096000" y="2296861"/>
            <a:ext cx="3642896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2200"/>
              <a:t>절대 여집합</a:t>
            </a:r>
            <a:endParaRPr lang="ko-KR" alt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6437066" y="2777291"/>
                <a:ext cx="135255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6437066" y="2777291"/>
                <a:ext cx="135255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10358693" y="2805447"/>
                <a:ext cx="89535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10358693" y="2805447"/>
                <a:ext cx="895350" cy="476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10346911" y="3429000"/>
                <a:ext cx="1019175" cy="1162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∅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∅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10346911" y="3429000"/>
                <a:ext cx="1019175" cy="1162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36" name=""/>
          <p:cNvSpPr txBox="1"/>
          <p:nvPr/>
        </p:nvSpPr>
        <p:spPr>
          <a:xfrm>
            <a:off x="9085179" y="2859755"/>
            <a:ext cx="1239123" cy="16912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성질</a:t>
            </a:r>
            <a:r>
              <a:rPr lang="en-US" altLang="ko-KR" sz="2100"/>
              <a:t>)  1.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/>
              <a:t>      </a:t>
            </a:r>
            <a:r>
              <a:rPr lang="ko-KR" altLang="en-US" sz="2100"/>
              <a:t>   </a:t>
            </a:r>
            <a:r>
              <a:rPr lang="en-US" altLang="ko-KR" sz="2100"/>
              <a:t>2.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/>
              <a:t>      </a:t>
            </a:r>
            <a:r>
              <a:rPr lang="ko-KR" altLang="en-US" sz="2100"/>
              <a:t>   </a:t>
            </a:r>
            <a:r>
              <a:rPr lang="en-US" altLang="ko-KR" sz="2100"/>
              <a:t>3.</a:t>
            </a:r>
            <a:endParaRPr lang="en-US" altLang="ko-KR" sz="2100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1541" y="3429000"/>
            <a:ext cx="2981826" cy="217424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3612815"/>
            <a:ext cx="2597484" cy="1893998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7/11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94171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2.</a:t>
            </a:r>
            <a:r>
              <a:rPr lang="ko-KR" altLang="en-US" sz="3600">
                <a:latin typeface="G마켓 산스 Bold"/>
                <a:ea typeface="G마켓 산스 Bold"/>
              </a:rPr>
              <a:t>보통 집합의 연산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625932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/>
              <a:t>합집합</a:t>
            </a:r>
            <a:endParaRPr lang="ko-KR" altLang="en-US" sz="25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"/>
              <p:cNvSpPr/>
              <p:nvPr/>
            </p:nvSpPr>
            <p:spPr>
              <a:xfrm>
                <a:off x="1690937" y="3677820"/>
                <a:ext cx="36004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B=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𝑜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𝑟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28" name=""/>
              <p:cNvSpPr txBox="1"/>
              <p:nvPr/>
            </p:nvSpPr>
            <p:spPr>
              <a:xfrm>
                <a:off x="1690937" y="3677820"/>
                <a:ext cx="3600450" cy="4667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2625" y="1541212"/>
            <a:ext cx="3192283" cy="23332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2653630" y="4371975"/>
                <a:ext cx="1447800" cy="16859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X=X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=A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∪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2653630" y="4371975"/>
                <a:ext cx="1447800" cy="1685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32" name=""/>
          <p:cNvSpPr txBox="1"/>
          <p:nvPr/>
        </p:nvSpPr>
        <p:spPr>
          <a:xfrm>
            <a:off x="1868235" y="4439401"/>
            <a:ext cx="1169737" cy="366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성질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6" name=""/>
          <p:cNvSpPr txBox="1"/>
          <p:nvPr/>
        </p:nvSpPr>
        <p:spPr>
          <a:xfrm>
            <a:off x="7042149" y="1392319"/>
            <a:ext cx="3342104" cy="470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/>
              <a:t>교집합</a:t>
            </a:r>
            <a:endParaRPr lang="ko-KR" altLang="en-US" sz="25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088437" y="3711240"/>
                <a:ext cx="37909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A∩B=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𝑎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𝑛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𝑥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088437" y="3711240"/>
                <a:ext cx="3790950" cy="4667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60124" y="1524501"/>
            <a:ext cx="3271431" cy="2391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8287083" y="4340557"/>
                <a:ext cx="1400175" cy="1438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A∩X=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A∩∅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=∅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A∩</m:t>
                      </m:r>
                      <m:acc>
                        <m:accPr>
                          <m:chr m:val="̅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acc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∅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8287083" y="4340557"/>
                <a:ext cx="1400175" cy="14382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sp>
        <p:nvSpPr>
          <p:cNvPr id="40" name=""/>
          <p:cNvSpPr txBox="1"/>
          <p:nvPr/>
        </p:nvSpPr>
        <p:spPr>
          <a:xfrm>
            <a:off x="7501688" y="4407983"/>
            <a:ext cx="1169737" cy="366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성질</a:t>
            </a:r>
            <a:r>
              <a:rPr lang="en-US" altLang="ko-KR"/>
              <a:t>)</a:t>
            </a: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8034002" y="5883609"/>
                <a:ext cx="38385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* 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∩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B=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⇔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  A와 B는 서로소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8034002" y="5883609"/>
                <a:ext cx="38385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sp>
        <p:nvSpPr>
          <p:cNvPr id="42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8/11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823" y="352697"/>
            <a:ext cx="3941717" cy="635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>
                <a:latin typeface="G마켓 산스 Bold"/>
                <a:ea typeface="G마켓 산스 Bold"/>
              </a:rPr>
              <a:t>2.</a:t>
            </a:r>
            <a:r>
              <a:rPr lang="ko-KR" altLang="en-US" sz="3600">
                <a:latin typeface="G마켓 산스 Bold"/>
                <a:ea typeface="G마켓 산스 Bold"/>
              </a:rPr>
              <a:t>보통 집합의 연산</a:t>
            </a:r>
            <a:endParaRPr lang="ko-KR" altLang="en-US" sz="3600">
              <a:latin typeface="G마켓 산스 Bold"/>
              <a:ea typeface="G마켓 산스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29389" y="1050757"/>
            <a:ext cx="112535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 flipH="1">
            <a:off x="1161672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1140336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flipH="1">
            <a:off x="1119000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10976648" y="822959"/>
            <a:ext cx="166197" cy="165517"/>
          </a:xfrm>
          <a:prstGeom prst="ellipse">
            <a:avLst/>
          </a:prstGeom>
          <a:solidFill>
            <a:srgbClr val="e6e8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10763288" y="822959"/>
            <a:ext cx="166197" cy="165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89617" y="1323473"/>
            <a:ext cx="3342104" cy="46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집합의 분할</a:t>
            </a:r>
            <a:endParaRPr lang="ko-KR" altLang="en-US" sz="25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525545" y="1987716"/>
                <a:ext cx="3219450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π</m:t>
                      </m:r>
                      <m:r>
                        <a:rPr sz="2200">
                          <a:latin typeface="Cambria Math"/>
                          <a:sym typeface="Cambria Math"/>
                        </a:rPr>
                        <m:t>(A)=</m:t>
                      </m:r>
                      <m:d>
                        <m:dPr>
                          <m:begChr m:val="{"/>
                          <m:endChr m:val="}"/>
                          <m:ctrlPr>
                            <a:rPr sz="22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𝐼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sSub>
                            <m:sSubPr>
                              <m:ctrlPr>
                                <a:rPr sz="22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2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⊆</m:t>
                          </m:r>
                          <m:r>
                            <a:rPr sz="22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525545" y="1987716"/>
                <a:ext cx="3219450" cy="514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553034" y="3429000"/>
                <a:ext cx="3638550" cy="22479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≠∅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∩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∅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,   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≠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,    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,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𝑗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𝐼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</m:d>
                      <m:r>
                        <a:rPr sz="2000" i="1">
                          <a:latin typeface="Cambria Math"/>
                          <a:sym typeface="Cambria Math"/>
                        </a:rPr>
                        <m:t xml:space="preserve"> </m:t>
                      </m:r>
                      <m:nary>
                        <m:naryPr>
                          <m:chr m:val="⋃"/>
                          <m:limLoc m:val="undOvr"/>
                          <m:supHide m:val="on"/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20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2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sz="20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553034" y="3429000"/>
                <a:ext cx="3638550" cy="2247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34" name=""/>
          <p:cNvSpPr txBox="1"/>
          <p:nvPr/>
        </p:nvSpPr>
        <p:spPr>
          <a:xfrm>
            <a:off x="598237" y="2909218"/>
            <a:ext cx="2021973" cy="3654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분할의 조건</a:t>
            </a:r>
            <a:r>
              <a:rPr lang="en-US" altLang="ko-KR"/>
              <a:t>&gt;</a:t>
            </a:r>
            <a:endParaRPr lang="en-US" altLang="ko-KR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54480" y="2883150"/>
            <a:ext cx="6584358" cy="2913145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11401592" y="6336632"/>
            <a:ext cx="790408" cy="36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9/11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>와이드스크린</ep:PresentationFormat>
  <ep:Paragraphs>61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2022-05-24T05:24:49.000</dcterms:created>
  <dc:creator>조경은[ 직원 / 학술정보인프라부 ]</dc:creator>
  <cp:lastModifiedBy>cody9</cp:lastModifiedBy>
  <dcterms:modified xsi:type="dcterms:W3CDTF">2022-07-28T15:51:22.387</dcterms:modified>
  <cp:revision>49</cp:revision>
  <dc:title>PowerPoint 프레젠테이션</dc:title>
  <cp:version>1000.0000.01</cp:version>
</cp:coreProperties>
</file>