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90" y="88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slide" Target="slides/slide43.xml"  /><Relationship Id="rId45" Type="http://schemas.openxmlformats.org/officeDocument/2006/relationships/slide" Target="slides/slide44.xml"  /><Relationship Id="rId46" Type="http://schemas.openxmlformats.org/officeDocument/2006/relationships/slide" Target="slides/slide45.xml"  /><Relationship Id="rId47" Type="http://schemas.openxmlformats.org/officeDocument/2006/relationships/slide" Target="slides/slide46.xml"  /><Relationship Id="rId48" Type="http://schemas.openxmlformats.org/officeDocument/2006/relationships/slide" Target="slides/slide47.xml"  /><Relationship Id="rId49" Type="http://schemas.openxmlformats.org/officeDocument/2006/relationships/slide" Target="slides/slide48.xml"  /><Relationship Id="rId5" Type="http://schemas.openxmlformats.org/officeDocument/2006/relationships/slide" Target="slides/slide4.xml"  /><Relationship Id="rId50" Type="http://schemas.openxmlformats.org/officeDocument/2006/relationships/presProps" Target="presProps.xml"  /><Relationship Id="rId51" Type="http://schemas.openxmlformats.org/officeDocument/2006/relationships/viewProps" Target="viewProps.xml"  /><Relationship Id="rId52" Type="http://schemas.openxmlformats.org/officeDocument/2006/relationships/theme" Target="theme/theme1.xml"  /><Relationship Id="rId53" Type="http://schemas.openxmlformats.org/officeDocument/2006/relationships/tableStyles" Target="tableStyles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6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2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6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1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91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1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1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5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0401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2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gi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gif"  /><Relationship Id="rId3" Type="http://schemas.openxmlformats.org/officeDocument/2006/relationships/image" Target="../media/image12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gif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gif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gif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gi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Relationship Id="rId3" Type="http://schemas.openxmlformats.org/officeDocument/2006/relationships/image" Target="../media/image22.gif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3.gif"  /><Relationship Id="rId3" Type="http://schemas.openxmlformats.org/officeDocument/2006/relationships/image" Target="../media/image24.gif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gif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6.gif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gif"  /><Relationship Id="rId3" Type="http://schemas.openxmlformats.org/officeDocument/2006/relationships/image" Target="../media/image28.gif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gif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0.gif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gif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gif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gi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gif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gif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gif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7.gif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gif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gif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0.gif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1.gi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gif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2.gif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3.gif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4.gif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5.gif"  /><Relationship Id="rId3" Type="http://schemas.openxmlformats.org/officeDocument/2006/relationships/image" Target="../media/image46.gif"  /><Relationship Id="rId4" Type="http://schemas.openxmlformats.org/officeDocument/2006/relationships/image" Target="../media/image47.gif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8.gif"  /><Relationship Id="rId3" Type="http://schemas.openxmlformats.org/officeDocument/2006/relationships/image" Target="../media/image49.gif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0.gif"  /><Relationship Id="rId3" Type="http://schemas.openxmlformats.org/officeDocument/2006/relationships/image" Target="../media/image51.gif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2.gif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3.gif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4.gi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gi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gif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gif"  /><Relationship Id="rId3" Type="http://schemas.openxmlformats.org/officeDocument/2006/relationships/image" Target="../media/image5.gif"  /><Relationship Id="rId4" Type="http://schemas.openxmlformats.org/officeDocument/2006/relationships/image" Target="../media/image6.gif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gif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gi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1820712"/>
            <a:ext cx="7128124" cy="67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9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Convolutional Neural Network</a:t>
            </a:r>
            <a:endParaRPr lang="en-US" altLang="ko-KR" sz="39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462" y="2649553"/>
            <a:ext cx="5041232" cy="358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4 Regular"/>
                <a:ea typeface="에스코어 드림 4 Regular"/>
              </a:rPr>
              <a:t>18010374 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4 Regular"/>
                <a:ea typeface="에스코어 드림 4 Regular"/>
              </a:rPr>
              <a:t>김범석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4920916"/>
            <a:ext cx="9906000" cy="19370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571500" dist="63500" dir="5700000">
              <a:prstClr val="black">
                <a:alpha val="7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영상의 합성곱 계산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5748" y="1907721"/>
            <a:ext cx="8074637" cy="3641271"/>
          </a:xfrm>
          <a:prstGeom prst="rect">
            <a:avLst/>
          </a:prstGeom>
        </p:spPr>
      </p:pic>
      <p:cxnSp>
        <p:nvCxnSpPr>
          <p:cNvPr id="6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10/48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잡음 제거 필터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11/48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070" y="3429000"/>
            <a:ext cx="8677840" cy="3098347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rcRect r="340" b="6140"/>
          <a:stretch>
            <a:fillRect/>
          </a:stretch>
        </p:blipFill>
        <p:spPr>
          <a:xfrm>
            <a:off x="530678" y="1336904"/>
            <a:ext cx="2812603" cy="1466297"/>
          </a:xfrm>
          <a:prstGeom prst="rect">
            <a:avLst/>
          </a:prstGeom>
        </p:spPr>
      </p:pic>
      <p:sp>
        <p:nvSpPr>
          <p:cNvPr id="34" name=""/>
          <p:cNvSpPr txBox="1"/>
          <p:nvPr/>
        </p:nvSpPr>
        <p:spPr>
          <a:xfrm>
            <a:off x="1197427" y="2926079"/>
            <a:ext cx="2653393" cy="3173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가우시안 분포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미분 필터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(sobel filter)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12/48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rcRect b="56630"/>
          <a:stretch>
            <a:fillRect/>
          </a:stretch>
        </p:blipFill>
        <p:spPr>
          <a:xfrm>
            <a:off x="4043334" y="1985281"/>
            <a:ext cx="1236237" cy="1280432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rcRect t="6150" r="470"/>
          <a:stretch>
            <a:fillRect/>
          </a:stretch>
        </p:blipFill>
        <p:spPr>
          <a:xfrm>
            <a:off x="655864" y="2126116"/>
            <a:ext cx="2866470" cy="2905125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4"/>
          <a:srcRect t="5810" r="610"/>
          <a:stretch>
            <a:fillRect/>
          </a:stretch>
        </p:blipFill>
        <p:spPr>
          <a:xfrm>
            <a:off x="5724524" y="1479778"/>
            <a:ext cx="2335368" cy="2273384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5"/>
          <a:srcRect t="5320" r="-1140"/>
          <a:stretch>
            <a:fillRect/>
          </a:stretch>
        </p:blipFill>
        <p:spPr>
          <a:xfrm>
            <a:off x="5708197" y="3897085"/>
            <a:ext cx="2373152" cy="2229082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6"/>
          <a:srcRect t="46460" r="1080" b="9060"/>
          <a:stretch>
            <a:fillRect/>
          </a:stretch>
        </p:blipFill>
        <p:spPr>
          <a:xfrm>
            <a:off x="4053569" y="4082142"/>
            <a:ext cx="1244127" cy="1336221"/>
          </a:xfrm>
          <a:prstGeom prst="rect">
            <a:avLst/>
          </a:prstGeom>
        </p:spPr>
      </p:pic>
      <p:sp>
        <p:nvSpPr>
          <p:cNvPr id="41" name=""/>
          <p:cNvSpPr txBox="1"/>
          <p:nvPr/>
        </p:nvSpPr>
        <p:spPr>
          <a:xfrm>
            <a:off x="4068535" y="3248977"/>
            <a:ext cx="1224644" cy="31146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1500"/>
              <a:t>x</a:t>
            </a:r>
            <a:r>
              <a:rPr lang="ko-KR" altLang="en-US" sz="1500"/>
              <a:t>축 방향</a:t>
            </a:r>
            <a:endParaRPr lang="ko-KR" altLang="en-US" sz="1500"/>
          </a:p>
        </p:txBody>
      </p:sp>
      <p:sp>
        <p:nvSpPr>
          <p:cNvPr id="42" name=""/>
          <p:cNvSpPr txBox="1"/>
          <p:nvPr/>
        </p:nvSpPr>
        <p:spPr>
          <a:xfrm>
            <a:off x="4071256" y="5388020"/>
            <a:ext cx="1224644" cy="315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/>
              <a:t>y</a:t>
            </a:r>
            <a:r>
              <a:rPr lang="ko-KR" altLang="en-US" sz="1500"/>
              <a:t>축 방향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437156" y="3040442"/>
            <a:ext cx="5031685" cy="7771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>
                <a:solidFill>
                  <a:schemeClr val="lt1"/>
                </a:solidFill>
              </a:rPr>
              <a:t>Convolutional Layer</a:t>
            </a:r>
            <a:endParaRPr lang="en-US" altLang="ko-KR" sz="4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곱에서 합성곱으로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14/48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0164" y="1909082"/>
            <a:ext cx="8223617" cy="3203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전결합 계층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(Fully Connected Layer)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15/48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2128" y="1902959"/>
            <a:ext cx="7865392" cy="4018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7509125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합성곱 계층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(Convolutional Layer)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16/48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8556" y="1604708"/>
            <a:ext cx="8352710" cy="4328942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5211534" y="4612821"/>
            <a:ext cx="2449286" cy="36684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latin typeface="맑은 고딕"/>
              </a:rPr>
              <a:t>feature map</a:t>
            </a:r>
            <a:endParaRPr lang="en-US" altLang="ko-KR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8243911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합성곱 계층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(Convolutional Layer)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의 역할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17/48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2872" y="1760084"/>
            <a:ext cx="7924003" cy="4411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729460" y="3040381"/>
            <a:ext cx="8447077" cy="77723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>
                <a:solidFill>
                  <a:schemeClr val="lt1"/>
                </a:solidFill>
              </a:rPr>
              <a:t>CNN </a:t>
            </a:r>
            <a:r>
              <a:rPr lang="ko-KR" altLang="en-US" sz="4500">
                <a:solidFill>
                  <a:schemeClr val="lt1"/>
                </a:solidFill>
              </a:rPr>
              <a:t>구조</a:t>
            </a:r>
            <a:endParaRPr lang="ko-KR" altLang="en-US" sz="4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CNN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구조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19/48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3553" y="2067605"/>
            <a:ext cx="8081344" cy="3049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310414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571500" dist="63500" dir="5700000">
              <a:prstClr val="black">
                <a:alpha val="7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235605"/>
            <a:ext cx="3104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에스코어 드림 8 Heavy"/>
                <a:ea typeface="에스코어 드림 8 Heavy"/>
              </a:rPr>
              <a:t>목차</a:t>
            </a:r>
            <a:endParaRPr lang="ko-KR" altLang="en-US" sz="2800">
              <a:solidFill>
                <a:schemeClr val="bg1"/>
              </a:solidFill>
              <a:latin typeface="에스코어 드림 8 Heavy"/>
              <a:ea typeface="에스코어 드림 8 Heav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2345" y="1398890"/>
            <a:ext cx="5041232" cy="3656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1. 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합성곱 연산 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&amp;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이미지 필터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2. Convolutional Layer</a:t>
            </a:r>
            <a:endParaRPr lang="en-US" altLang="ko-KR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en-US" altLang="ko-KR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en-US" altLang="ko-KR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3. CNN 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구조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4.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배치 정규화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5.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실제 </a:t>
            </a: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CNN 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모델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2/48</a:t>
            </a:r>
            <a:endParaRPr lang="en-US" altLang="ko-KR" sz="14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합성곱 계층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(Convolutional Layer)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20/48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rcRect r="-8800" b="19540"/>
          <a:stretch>
            <a:fillRect/>
          </a:stretch>
        </p:blipFill>
        <p:spPr>
          <a:xfrm>
            <a:off x="494128" y="1767993"/>
            <a:ext cx="9081029" cy="3581267"/>
          </a:xfrm>
          <a:prstGeom prst="rect">
            <a:avLst/>
          </a:prstGeom>
        </p:spPr>
      </p:pic>
      <p:sp>
        <p:nvSpPr>
          <p:cNvPr id="35" name=""/>
          <p:cNvSpPr txBox="1"/>
          <p:nvPr/>
        </p:nvSpPr>
        <p:spPr>
          <a:xfrm>
            <a:off x="5238748" y="4830535"/>
            <a:ext cx="2449286" cy="3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latin typeface="맑은 고딕"/>
              </a:rPr>
              <a:t>feature map</a:t>
            </a:r>
            <a:endParaRPr lang="en-US" altLang="ko-KR">
              <a:latin typeface="맑은 고딕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5094" y="5394552"/>
            <a:ext cx="6670974" cy="436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풀링 계층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(Pooling Layer)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3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21/48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8252" y="1437594"/>
            <a:ext cx="5727246" cy="2173232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2269" y="3650796"/>
            <a:ext cx="7836352" cy="2676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평탄화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(Flatten)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3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22/48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2487" y="2052889"/>
            <a:ext cx="5806168" cy="33237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전결합 계층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(Fully Connected Layer)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23/48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7608" y="2081892"/>
            <a:ext cx="8156995" cy="30616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왜 이 구조를 쓸까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?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24/48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2257" y="1325335"/>
            <a:ext cx="8046633" cy="2969078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6672" y="4257528"/>
            <a:ext cx="2948393" cy="2179614"/>
          </a:xfrm>
          <a:prstGeom prst="rect">
            <a:avLst/>
          </a:prstGeom>
        </p:spPr>
      </p:pic>
      <p:sp>
        <p:nvSpPr>
          <p:cNvPr id="36" name=""/>
          <p:cNvSpPr txBox="1"/>
          <p:nvPr/>
        </p:nvSpPr>
        <p:spPr>
          <a:xfrm>
            <a:off x="5184321" y="5184323"/>
            <a:ext cx="2789464" cy="423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>
                <a:latin typeface="나눔고딕"/>
                <a:ea typeface="나눔고딕"/>
              </a:rPr>
              <a:t>“Receptive Field”</a:t>
            </a:r>
            <a:endParaRPr lang="en-US" altLang="ko-KR" sz="2200">
              <a:latin typeface="나눔고딕"/>
              <a:ea typeface="나눔고딕"/>
            </a:endParaRPr>
          </a:p>
        </p:txBody>
      </p:sp>
      <p:sp>
        <p:nvSpPr>
          <p:cNvPr id="38" name=""/>
          <p:cNvSpPr/>
          <p:nvPr/>
        </p:nvSpPr>
        <p:spPr>
          <a:xfrm>
            <a:off x="3673928" y="5238750"/>
            <a:ext cx="1074964" cy="35378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VGG-16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25/48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6427" y="1590674"/>
            <a:ext cx="7769762" cy="4367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LeNet-5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26/48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0615" y="2363561"/>
            <a:ext cx="8485666" cy="2688772"/>
          </a:xfrm>
          <a:prstGeom prst="rect">
            <a:avLst/>
          </a:prstGeom>
        </p:spPr>
      </p:pic>
      <p:sp>
        <p:nvSpPr>
          <p:cNvPr id="35" name=""/>
          <p:cNvSpPr/>
          <p:nvPr/>
        </p:nvSpPr>
        <p:spPr>
          <a:xfrm>
            <a:off x="1074963" y="2843892"/>
            <a:ext cx="421821" cy="149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6" name=""/>
          <p:cNvSpPr/>
          <p:nvPr/>
        </p:nvSpPr>
        <p:spPr>
          <a:xfrm>
            <a:off x="2383970" y="2792186"/>
            <a:ext cx="421821" cy="149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37" name=""/>
          <p:cNvSpPr txBox="1"/>
          <p:nvPr/>
        </p:nvSpPr>
        <p:spPr>
          <a:xfrm>
            <a:off x="843642" y="5184321"/>
            <a:ext cx="5742215" cy="3668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padding</a:t>
            </a:r>
            <a:r>
              <a:rPr lang="ko-KR" altLang="en-US"/>
              <a:t>을 적용하지 않아서 영상의 크기가 줄어듦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padding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의 필요성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27/48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3952" y="1941101"/>
            <a:ext cx="5562966" cy="2975798"/>
          </a:xfrm>
          <a:prstGeom prst="rect">
            <a:avLst/>
          </a:prstGeom>
        </p:spPr>
      </p:pic>
      <p:sp>
        <p:nvSpPr>
          <p:cNvPr id="36" name=""/>
          <p:cNvSpPr txBox="1"/>
          <p:nvPr/>
        </p:nvSpPr>
        <p:spPr>
          <a:xfrm>
            <a:off x="5714999" y="3066233"/>
            <a:ext cx="3755573" cy="3627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영상의 크기가 줄어든다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padding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28/48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709405"/>
            <a:ext cx="7059386" cy="34391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0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stride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29/48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3053" y="1887991"/>
            <a:ext cx="6490606" cy="36126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32799" y="3040442"/>
            <a:ext cx="9481221" cy="7009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000">
                <a:solidFill>
                  <a:schemeClr val="lt1"/>
                </a:solidFill>
              </a:rPr>
              <a:t>합성곱 연산 </a:t>
            </a:r>
            <a:r>
              <a:rPr lang="en-US" altLang="ko-KR" sz="4000">
                <a:solidFill>
                  <a:schemeClr val="lt1"/>
                </a:solidFill>
              </a:rPr>
              <a:t>&amp;</a:t>
            </a:r>
            <a:r>
              <a:rPr lang="ko-KR" altLang="en-US" sz="4000">
                <a:solidFill>
                  <a:schemeClr val="lt1"/>
                </a:solidFill>
              </a:rPr>
              <a:t> 이미지 필터</a:t>
            </a:r>
            <a:endParaRPr lang="ko-KR" altLang="en-US" sz="4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437156" y="3040442"/>
            <a:ext cx="5031685" cy="7009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000">
                <a:solidFill>
                  <a:schemeClr val="lt1"/>
                </a:solidFill>
              </a:rPr>
              <a:t>배치 정규화</a:t>
            </a:r>
            <a:endParaRPr lang="ko-KR" altLang="en-US" sz="4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8692947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일반 경사 하강법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(Vanilla Gradient Descent)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31/48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24605" y="1680481"/>
            <a:ext cx="7629525" cy="4041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785" y="348725"/>
            <a:ext cx="8545287" cy="1155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확률적 경사 하강법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(Stochastic Gradient Descent)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32/48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5787" y="1622651"/>
            <a:ext cx="8166249" cy="4510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미니 배치 학습법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33/48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2487" y="1749197"/>
            <a:ext cx="7993741" cy="3956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Internal Covariate Shift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34/48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7237" y="2015898"/>
            <a:ext cx="7738816" cy="3343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배치 정규화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(Batch Normalization)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35/48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0075" y="1928812"/>
            <a:ext cx="7809507" cy="3544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437156" y="3040442"/>
            <a:ext cx="5031685" cy="7771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>
                <a:solidFill>
                  <a:schemeClr val="lt1"/>
                </a:solidFill>
              </a:rPr>
              <a:t>실제 </a:t>
            </a:r>
            <a:r>
              <a:rPr lang="en-US" altLang="ko-KR" sz="4500">
                <a:solidFill>
                  <a:schemeClr val="lt1"/>
                </a:solidFill>
              </a:rPr>
              <a:t>CNN</a:t>
            </a:r>
            <a:r>
              <a:rPr lang="ko-KR" altLang="en-US" sz="4500">
                <a:solidFill>
                  <a:schemeClr val="lt1"/>
                </a:solidFill>
              </a:rPr>
              <a:t> 구조</a:t>
            </a:r>
            <a:endParaRPr lang="ko-KR" altLang="en-US" sz="4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GoogLeNet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37/48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1886" y="2294845"/>
            <a:ext cx="8712117" cy="2268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Inception module (naive version)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1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38/48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119" y="1997528"/>
            <a:ext cx="5934041" cy="32711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7509125" cy="1155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inception module with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dimension reductions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39/48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9459" y="1998209"/>
            <a:ext cx="6331403" cy="3793202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2326821" y="3823607"/>
            <a:ext cx="2775857" cy="680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9" name=""/>
          <p:cNvSpPr/>
          <p:nvPr/>
        </p:nvSpPr>
        <p:spPr>
          <a:xfrm>
            <a:off x="5160066" y="3056282"/>
            <a:ext cx="1345924" cy="766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40" name=""/>
          <p:cNvCxnSpPr/>
          <p:nvPr/>
        </p:nvCxnSpPr>
        <p:spPr>
          <a:xfrm>
            <a:off x="4953002" y="4629978"/>
            <a:ext cx="2236303" cy="600488"/>
          </a:xfrm>
          <a:prstGeom prst="curvedConnector3">
            <a:avLst>
              <a:gd name="adj1" fmla="val 50000"/>
            </a:avLst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39" idx="3"/>
          </p:cNvCxnSpPr>
          <p:nvPr/>
        </p:nvCxnSpPr>
        <p:spPr>
          <a:xfrm>
            <a:off x="6505990" y="3439352"/>
            <a:ext cx="683315" cy="1770408"/>
          </a:xfrm>
          <a:prstGeom prst="curvedConnector2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"/>
          <p:cNvSpPr txBox="1"/>
          <p:nvPr/>
        </p:nvSpPr>
        <p:spPr>
          <a:xfrm>
            <a:off x="7334842" y="5091438"/>
            <a:ext cx="1905000" cy="3658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bottleneck</a:t>
            </a:r>
            <a:endParaRPr lang="en-US" altLang="ko-KR"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248" y="484797"/>
            <a:ext cx="6774338" cy="618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LTI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시스템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(Linear Time System)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0011" y="2069618"/>
            <a:ext cx="8101692" cy="2718762"/>
          </a:xfrm>
          <a:prstGeom prst="rect">
            <a:avLst/>
          </a:prstGeom>
        </p:spPr>
      </p:pic>
      <p:sp>
        <p:nvSpPr>
          <p:cNvPr id="27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4/48</a:t>
            </a:r>
            <a:endParaRPr lang="en-US" altLang="ko-KR" sz="14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952622" y="4721677"/>
            <a:ext cx="6300107" cy="3654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Clr>
                <a:schemeClr val="tx1"/>
              </a:buClr>
              <a:buFont typeface="Arial"/>
              <a:buNone/>
              <a:defRPr/>
            </a:pPr>
            <a:r>
              <a:rPr lang="ko-KR" altLang="en-US">
                <a:latin typeface="나눔고딕"/>
                <a:ea typeface="나눔고딕"/>
                <a:cs typeface="Calibri"/>
              </a:rPr>
              <a:t>선형적이고 시간에 영향을 받지 않는 신호처리 시스템</a:t>
            </a:r>
            <a:endParaRPr lang="ko-KR" altLang="en-US">
              <a:latin typeface="나눔고딕"/>
              <a:ea typeface="나눔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bottleneck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40/48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5710" y="2115230"/>
            <a:ext cx="8466086" cy="3416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추가 분류기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41/48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3157" y="1423987"/>
            <a:ext cx="9009139" cy="4078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ResNet (Residual Network)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42/48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3655" y="1725295"/>
            <a:ext cx="6290582" cy="38478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skip-connection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43/48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7955" y="2015218"/>
            <a:ext cx="8302208" cy="1413781"/>
          </a:xfrm>
          <a:prstGeom prst="rect">
            <a:avLst/>
          </a:prstGeom>
        </p:spPr>
      </p:pic>
      <p:cxnSp>
        <p:nvCxnSpPr>
          <p:cNvPr id="37" name=""/>
          <p:cNvCxnSpPr/>
          <p:nvPr/>
        </p:nvCxnSpPr>
        <p:spPr>
          <a:xfrm flipV="1">
            <a:off x="2340425" y="1932213"/>
            <a:ext cx="353788" cy="27214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/>
          <p:cNvSpPr txBox="1"/>
          <p:nvPr/>
        </p:nvSpPr>
        <p:spPr>
          <a:xfrm>
            <a:off x="2748641" y="1700892"/>
            <a:ext cx="1918609" cy="3641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skip connection</a:t>
            </a:r>
            <a:endParaRPr lang="en-US" altLang="ko-KR">
              <a:latin typeface="나눔고딕"/>
              <a:ea typeface="나눔고딕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9355" y="3767137"/>
            <a:ext cx="4981575" cy="2181225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22571" y="3884159"/>
            <a:ext cx="2476500" cy="202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Pre-Activation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3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44/48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679" y="1709057"/>
            <a:ext cx="8110600" cy="3752849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6876" y="5567362"/>
            <a:ext cx="6147323" cy="3360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1155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DenseNet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(Densely Connected ConvNets)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45/48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56743" y="1765250"/>
            <a:ext cx="4397149" cy="2909253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4556" y="4923744"/>
            <a:ext cx="8195257" cy="122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Dense Block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46/48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7982" y="2128837"/>
            <a:ext cx="8028215" cy="3002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Bottleneck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47/48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0201" y="1681162"/>
            <a:ext cx="7198768" cy="41216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DenseNet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의 구현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48/48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3013" y="1607003"/>
            <a:ext cx="8029446" cy="3956957"/>
          </a:xfrm>
          <a:prstGeom prst="rect">
            <a:avLst/>
          </a:prstGeom>
        </p:spPr>
      </p:pic>
      <p:sp>
        <p:nvSpPr>
          <p:cNvPr id="33" name=""/>
          <p:cNvSpPr/>
          <p:nvPr/>
        </p:nvSpPr>
        <p:spPr>
          <a:xfrm>
            <a:off x="2837089" y="1646464"/>
            <a:ext cx="1442357" cy="3469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Dirac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델타 함수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5/48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1177" y="1720623"/>
            <a:ext cx="8105945" cy="3947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0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임펄스 응답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6/48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4246" y="1675039"/>
            <a:ext cx="8078604" cy="4052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합성곱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7/48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rcRect r="48790"/>
          <a:stretch>
            <a:fillRect/>
          </a:stretch>
        </p:blipFill>
        <p:spPr>
          <a:xfrm>
            <a:off x="389164" y="2275114"/>
            <a:ext cx="4413578" cy="2620735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46234" y="2305050"/>
            <a:ext cx="2883353" cy="2370980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84334" y="2470377"/>
            <a:ext cx="861332" cy="512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합성곱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8/48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678" y="2241777"/>
            <a:ext cx="8203457" cy="2673803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6082393" y="4095750"/>
            <a:ext cx="2136320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LTI </a:t>
            </a:r>
            <a:r>
              <a:rPr lang="ko-KR" altLang="en-US"/>
              <a:t>시스템의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2D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신호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이미지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9/48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2926" y="1488424"/>
            <a:ext cx="4939961" cy="2302722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7085" y="4016828"/>
            <a:ext cx="5014017" cy="2385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219</ep:Words>
  <ep:PresentationFormat>A4 용지(210x297mm)</ep:PresentationFormat>
  <ep:Paragraphs>111</ep:Paragraphs>
  <ep:Slides>48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ep:HeadingPairs>
  <ep:TitlesOfParts>
    <vt:vector size="4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2021-08-04T07:21:17.000</dcterms:created>
  <dc:creator>postmath</dc:creator>
  <cp:lastModifiedBy>cody9</cp:lastModifiedBy>
  <dcterms:modified xsi:type="dcterms:W3CDTF">2022-07-25T00:14:43.483</dcterms:modified>
  <cp:revision>82</cp:revision>
  <dc:title>PowerPoint 프레젠테이션</dc:title>
  <cp:version>1000.0000.01</cp:version>
</cp:coreProperties>
</file>