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90" y="882"/>
      </p:cViewPr>
      <p:guideLst>
        <p:guide orient="horz" pos="2159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6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2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6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1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91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1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1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5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0401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2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gif"  /><Relationship Id="rId3" Type="http://schemas.openxmlformats.org/officeDocument/2006/relationships/image" Target="../media/image36.gif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5.png"  /><Relationship Id="rId2" Type="http://schemas.openxmlformats.org/officeDocument/2006/relationships/image" Target="../media/image37.gif"  /><Relationship Id="rId3" Type="http://schemas.openxmlformats.org/officeDocument/2006/relationships/image" Target="../media/image38.gif"  /><Relationship Id="rId4" Type="http://schemas.openxmlformats.org/officeDocument/2006/relationships/image" Target="../media/image39.gif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Relationship Id="rId8" Type="http://schemas.openxmlformats.org/officeDocument/2006/relationships/image" Target="../media/image43.png"  /><Relationship Id="rId9" Type="http://schemas.openxmlformats.org/officeDocument/2006/relationships/image" Target="../media/image4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6.gif"  /><Relationship Id="rId3" Type="http://schemas.openxmlformats.org/officeDocument/2006/relationships/image" Target="../media/image4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gif"  /><Relationship Id="rId3" Type="http://schemas.openxmlformats.org/officeDocument/2006/relationships/image" Target="../media/image49.gif"  /><Relationship Id="rId4" Type="http://schemas.openxmlformats.org/officeDocument/2006/relationships/image" Target="../media/image50.png"  /><Relationship Id="rId5" Type="http://schemas.openxmlformats.org/officeDocument/2006/relationships/image" Target="../media/image5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2.gif"  /><Relationship Id="rId3" Type="http://schemas.openxmlformats.org/officeDocument/2006/relationships/image" Target="../media/image53.png"  /><Relationship Id="rId4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4.gif"  /><Relationship Id="rId3" Type="http://schemas.openxmlformats.org/officeDocument/2006/relationships/image" Target="../media/image55.gif"  /><Relationship Id="rId4" Type="http://schemas.openxmlformats.org/officeDocument/2006/relationships/image" Target="../media/image56.gif"  /><Relationship Id="rId5" Type="http://schemas.openxmlformats.org/officeDocument/2006/relationships/image" Target="../media/image57.png"  /><Relationship Id="rId6" Type="http://schemas.openxmlformats.org/officeDocument/2006/relationships/image" Target="../media/image58.png"  /><Relationship Id="rId7" Type="http://schemas.openxmlformats.org/officeDocument/2006/relationships/image" Target="../media/image59.png"  /><Relationship Id="rId8" Type="http://schemas.openxmlformats.org/officeDocument/2006/relationships/image" Target="../media/image5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0.gif"  /><Relationship Id="rId3" Type="http://schemas.openxmlformats.org/officeDocument/2006/relationships/image" Target="../media/image56.gif"  /><Relationship Id="rId4" Type="http://schemas.openxmlformats.org/officeDocument/2006/relationships/image" Target="../media/image57.png"  /><Relationship Id="rId5" Type="http://schemas.openxmlformats.org/officeDocument/2006/relationships/image" Target="../media/image61.gif"  /><Relationship Id="rId6" Type="http://schemas.openxmlformats.org/officeDocument/2006/relationships/image" Target="../media/image58.png"  /><Relationship Id="rId7" Type="http://schemas.openxmlformats.org/officeDocument/2006/relationships/image" Target="../media/image62.png"  /><Relationship Id="rId8" Type="http://schemas.openxmlformats.org/officeDocument/2006/relationships/image" Target="../media/image5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3.png"  /><Relationship Id="rId3" Type="http://schemas.openxmlformats.org/officeDocument/2006/relationships/image" Target="../media/image64.gif"  /><Relationship Id="rId4" Type="http://schemas.openxmlformats.org/officeDocument/2006/relationships/image" Target="../media/image65.gif"  /><Relationship Id="rId5" Type="http://schemas.openxmlformats.org/officeDocument/2006/relationships/image" Target="../media/image66.gif"  /><Relationship Id="rId6" Type="http://schemas.openxmlformats.org/officeDocument/2006/relationships/image" Target="../media/image67.gif"  /><Relationship Id="rId7" Type="http://schemas.openxmlformats.org/officeDocument/2006/relationships/image" Target="../media/image6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9.png"  /><Relationship Id="rId3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0.gif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1.gif"  /><Relationship Id="rId3" Type="http://schemas.openxmlformats.org/officeDocument/2006/relationships/image" Target="../media/image72.gif"  /><Relationship Id="rId4" Type="http://schemas.openxmlformats.org/officeDocument/2006/relationships/image" Target="../media/image73.png"  /><Relationship Id="rId5" Type="http://schemas.openxmlformats.org/officeDocument/2006/relationships/image" Target="../media/image74.gif"  /><Relationship Id="rId6" Type="http://schemas.openxmlformats.org/officeDocument/2006/relationships/image" Target="../media/image75.gif"  /><Relationship Id="rId7" Type="http://schemas.openxmlformats.org/officeDocument/2006/relationships/image" Target="../media/image76.gif"  /><Relationship Id="rId8" Type="http://schemas.openxmlformats.org/officeDocument/2006/relationships/image" Target="../media/image58.png"  /><Relationship Id="rId9" Type="http://schemas.openxmlformats.org/officeDocument/2006/relationships/image" Target="../media/image7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8.gif"  /><Relationship Id="rId3" Type="http://schemas.openxmlformats.org/officeDocument/2006/relationships/image" Target="../media/image79.gif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0.gif"  /><Relationship Id="rId3" Type="http://schemas.openxmlformats.org/officeDocument/2006/relationships/image" Target="../media/image81.gif"  /><Relationship Id="rId4" Type="http://schemas.openxmlformats.org/officeDocument/2006/relationships/image" Target="../media/image82.gif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3.gif"  /><Relationship Id="rId3" Type="http://schemas.openxmlformats.org/officeDocument/2006/relationships/image" Target="../media/image84.png"  /><Relationship Id="rId4" Type="http://schemas.openxmlformats.org/officeDocument/2006/relationships/image" Target="../media/image85.png"  /><Relationship Id="rId5" Type="http://schemas.openxmlformats.org/officeDocument/2006/relationships/image" Target="../media/image86.gif"  /><Relationship Id="rId6" Type="http://schemas.openxmlformats.org/officeDocument/2006/relationships/image" Target="../media/image8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8.gif"  /><Relationship Id="rId3" Type="http://schemas.openxmlformats.org/officeDocument/2006/relationships/image" Target="../media/image89.gif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0.gif"  /><Relationship Id="rId3" Type="http://schemas.openxmlformats.org/officeDocument/2006/relationships/image" Target="../media/image91.gif"  /><Relationship Id="rId4" Type="http://schemas.openxmlformats.org/officeDocument/2006/relationships/image" Target="../media/image92.gif"  /><Relationship Id="rId5" Type="http://schemas.openxmlformats.org/officeDocument/2006/relationships/image" Target="../media/image93.gif"  /><Relationship Id="rId6" Type="http://schemas.openxmlformats.org/officeDocument/2006/relationships/image" Target="../media/image94.gif"  /><Relationship Id="rId7" Type="http://schemas.openxmlformats.org/officeDocument/2006/relationships/image" Target="../media/image2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5.png"  /><Relationship Id="rId3" Type="http://schemas.openxmlformats.org/officeDocument/2006/relationships/image" Target="../media/image96.gif"  /><Relationship Id="rId4" Type="http://schemas.openxmlformats.org/officeDocument/2006/relationships/image" Target="../media/image97.gif"  /><Relationship Id="rId5" Type="http://schemas.openxmlformats.org/officeDocument/2006/relationships/image" Target="../media/image98.gif"  /><Relationship Id="rId6" Type="http://schemas.openxmlformats.org/officeDocument/2006/relationships/image" Target="../media/image99.png"  /><Relationship Id="rId7" Type="http://schemas.openxmlformats.org/officeDocument/2006/relationships/image" Target="../media/image100.png"  /><Relationship Id="rId8" Type="http://schemas.openxmlformats.org/officeDocument/2006/relationships/image" Target="../media/image101.gif"  /><Relationship Id="rId9" Type="http://schemas.openxmlformats.org/officeDocument/2006/relationships/image" Target="../media/image102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3.png"  /><Relationship Id="rId3" Type="http://schemas.openxmlformats.org/officeDocument/2006/relationships/image" Target="../media/image104.png"  /><Relationship Id="rId4" Type="http://schemas.openxmlformats.org/officeDocument/2006/relationships/image" Target="../media/image105.png"  /><Relationship Id="rId5" Type="http://schemas.openxmlformats.org/officeDocument/2006/relationships/image" Target="../media/image106.gif"  /><Relationship Id="rId6" Type="http://schemas.openxmlformats.org/officeDocument/2006/relationships/image" Target="../media/image107.gif"  /><Relationship Id="rId7" Type="http://schemas.openxmlformats.org/officeDocument/2006/relationships/image" Target="../media/image108.gif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16.png"  /><Relationship Id="rId11" Type="http://schemas.openxmlformats.org/officeDocument/2006/relationships/image" Target="../media/image117.png"  /><Relationship Id="rId12" Type="http://schemas.openxmlformats.org/officeDocument/2006/relationships/image" Target="../media/image118.png"  /><Relationship Id="rId13" Type="http://schemas.openxmlformats.org/officeDocument/2006/relationships/image" Target="../media/image119.png"  /><Relationship Id="rId2" Type="http://schemas.openxmlformats.org/officeDocument/2006/relationships/image" Target="../media/image103.png"  /><Relationship Id="rId3" Type="http://schemas.openxmlformats.org/officeDocument/2006/relationships/image" Target="../media/image109.png"  /><Relationship Id="rId4" Type="http://schemas.openxmlformats.org/officeDocument/2006/relationships/image" Target="../media/image110.png"  /><Relationship Id="rId5" Type="http://schemas.openxmlformats.org/officeDocument/2006/relationships/image" Target="../media/image111.png"  /><Relationship Id="rId6" Type="http://schemas.openxmlformats.org/officeDocument/2006/relationships/image" Target="../media/image112.png"  /><Relationship Id="rId7" Type="http://schemas.openxmlformats.org/officeDocument/2006/relationships/image" Target="../media/image113.png"  /><Relationship Id="rId8" Type="http://schemas.openxmlformats.org/officeDocument/2006/relationships/image" Target="../media/image114.png"  /><Relationship Id="rId9" Type="http://schemas.openxmlformats.org/officeDocument/2006/relationships/image" Target="../media/image11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0.png"  /><Relationship Id="rId3" Type="http://schemas.openxmlformats.org/officeDocument/2006/relationships/image" Target="../media/image121.png"  /><Relationship Id="rId4" Type="http://schemas.openxmlformats.org/officeDocument/2006/relationships/image" Target="../media/image122.gif"  /><Relationship Id="rId5" Type="http://schemas.openxmlformats.org/officeDocument/2006/relationships/image" Target="../media/image123.png"  /><Relationship Id="rId6" Type="http://schemas.openxmlformats.org/officeDocument/2006/relationships/image" Target="../media/image11.png"  /><Relationship Id="rId7" Type="http://schemas.openxmlformats.org/officeDocument/2006/relationships/image" Target="../media/image12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gif"  /><Relationship Id="rId4" Type="http://schemas.openxmlformats.org/officeDocument/2006/relationships/image" Target="../media/image3.png"  /><Relationship Id="rId5" Type="http://schemas.openxmlformats.org/officeDocument/2006/relationships/image" Target="../media/image4.gif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gif"  /><Relationship Id="rId4" Type="http://schemas.openxmlformats.org/officeDocument/2006/relationships/image" Target="../media/image15.gif"  /><Relationship Id="rId5" Type="http://schemas.openxmlformats.org/officeDocument/2006/relationships/image" Target="../media/image16.gif"  /><Relationship Id="rId6" Type="http://schemas.openxmlformats.org/officeDocument/2006/relationships/image" Target="../media/image17.gif"  /><Relationship Id="rId7" Type="http://schemas.openxmlformats.org/officeDocument/2006/relationships/image" Target="../media/image18.gif"  /><Relationship Id="rId8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gif"  /><Relationship Id="rId3" Type="http://schemas.openxmlformats.org/officeDocument/2006/relationships/image" Target="../media/image2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Relationship Id="rId7" Type="http://schemas.openxmlformats.org/officeDocument/2006/relationships/image" Target="../media/image26.png"  /><Relationship Id="rId8" Type="http://schemas.openxmlformats.org/officeDocument/2006/relationships/image" Target="../media/image2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gif"  /><Relationship Id="rId3" Type="http://schemas.openxmlformats.org/officeDocument/2006/relationships/image" Target="../media/image29.png"  /><Relationship Id="rId4" Type="http://schemas.openxmlformats.org/officeDocument/2006/relationships/image" Target="../media/image30.gif"  /><Relationship Id="rId5" Type="http://schemas.openxmlformats.org/officeDocument/2006/relationships/image" Target="../media/image31.gif"  /><Relationship Id="rId6" Type="http://schemas.openxmlformats.org/officeDocument/2006/relationships/image" Target="../media/image32.png"  /><Relationship Id="rId7" Type="http://schemas.openxmlformats.org/officeDocument/2006/relationships/image" Target="../media/image33.png"  /><Relationship Id="rId8" Type="http://schemas.openxmlformats.org/officeDocument/2006/relationships/image" Target="../media/image3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1820712"/>
            <a:ext cx="7128124" cy="67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9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여러가지 형태의 퍼지숫자</a:t>
            </a:r>
            <a:endParaRPr lang="ko-KR" altLang="en-US" sz="39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462" y="2649553"/>
            <a:ext cx="5041232" cy="358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4 Regular"/>
                <a:ea typeface="에스코어 드림 4 Regular"/>
              </a:rPr>
              <a:t>18010374 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4 Regular"/>
                <a:ea typeface="에스코어 드림 4 Regular"/>
              </a:rPr>
              <a:t>김범석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4920916"/>
            <a:ext cx="9906000" cy="19370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571500" dist="63500" dir="5700000">
              <a:prstClr val="black">
                <a:alpha val="7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이용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6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10/48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62992" y="1768928"/>
            <a:ext cx="3380014" cy="4408715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0164" y="1724023"/>
            <a:ext cx="1848896" cy="1001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이용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11/48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700767" y="1646464"/>
            <a:ext cx="1129393" cy="3614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1)</a:t>
            </a:r>
            <a:r>
              <a:rPr lang="ko-KR" altLang="en-US">
                <a:latin typeface="나눔고딕"/>
                <a:ea typeface="나눔고딕"/>
              </a:rPr>
              <a:t> 덧셈</a:t>
            </a:r>
            <a:endParaRPr lang="ko-KR" altLang="en-US">
              <a:latin typeface="나눔고딕"/>
              <a:ea typeface="나눔고딕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5154" y="3057525"/>
            <a:ext cx="2100942" cy="371475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9649" y="3595688"/>
            <a:ext cx="7546522" cy="1119187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95450" y="4736646"/>
            <a:ext cx="3257550" cy="1685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1008289" y="2083933"/>
                <a:ext cx="1266825" cy="771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A, y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B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z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A(+)B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1008289" y="2083933"/>
                <a:ext cx="1266825" cy="7715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"/>
              <p:cNvSpPr/>
              <p:nvPr/>
            </p:nvSpPr>
            <p:spPr>
              <a:xfrm>
                <a:off x="1081768" y="3048000"/>
                <a:ext cx="1047750" cy="3810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 xml:space="preserve">z=8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⇔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" name=""/>
              <p:cNvSpPr txBox="1"/>
              <p:nvPr/>
            </p:nvSpPr>
            <p:spPr>
              <a:xfrm>
                <a:off x="1081768" y="3048000"/>
                <a:ext cx="1047750" cy="3810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"/>
              <p:cNvSpPr/>
              <p:nvPr/>
            </p:nvSpPr>
            <p:spPr>
              <a:xfrm>
                <a:off x="5125129" y="5346247"/>
                <a:ext cx="58102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⟺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3" name=""/>
              <p:cNvSpPr txBox="1"/>
              <p:nvPr/>
            </p:nvSpPr>
            <p:spPr>
              <a:xfrm>
                <a:off x="5125129" y="5346247"/>
                <a:ext cx="581025" cy="4381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"/>
              <p:cNvSpPr/>
              <p:nvPr/>
            </p:nvSpPr>
            <p:spPr>
              <a:xfrm>
                <a:off x="5864680" y="5326516"/>
                <a:ext cx="267652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A(+)B=(-4, 2, 10)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4" name=""/>
              <p:cNvSpPr txBox="1"/>
              <p:nvPr/>
            </p:nvSpPr>
            <p:spPr>
              <a:xfrm>
                <a:off x="5864680" y="5326516"/>
                <a:ext cx="2676525" cy="4381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"/>
              <p:cNvSpPr/>
              <p:nvPr/>
            </p:nvSpPr>
            <p:spPr>
              <a:xfrm>
                <a:off x="1538288" y="1625372"/>
                <a:ext cx="1019175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+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)B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5" name=""/>
              <p:cNvSpPr txBox="1"/>
              <p:nvPr/>
            </p:nvSpPr>
            <p:spPr>
              <a:xfrm>
                <a:off x="1538288" y="1625372"/>
                <a:ext cx="1019175" cy="4095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"/>
              <p:cNvSpPr/>
              <p:nvPr/>
            </p:nvSpPr>
            <p:spPr>
              <a:xfrm>
                <a:off x="493258" y="4759096"/>
                <a:ext cx="1295400" cy="3333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sym typeface="Cambria Math"/>
                        </a:rPr>
                        <m:t>모든 z에 적용</m:t>
                      </m:r>
                      <m:r>
                        <a:rPr sz="1200">
                          <a:latin typeface="Cambria Math"/>
                          <a:sym typeface="Cambria Math"/>
                        </a:rPr>
                        <m:t xml:space="preserve"> :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7" name=""/>
              <p:cNvSpPr txBox="1"/>
              <p:nvPr/>
            </p:nvSpPr>
            <p:spPr>
              <a:xfrm>
                <a:off x="493258" y="4759096"/>
                <a:ext cx="1295400" cy="3333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이용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12/48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700767" y="1469571"/>
            <a:ext cx="1129393" cy="3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2)</a:t>
            </a:r>
            <a:r>
              <a:rPr lang="ko-KR" altLang="en-US">
                <a:latin typeface="나눔고딕"/>
                <a:ea typeface="나눔고딕"/>
              </a:rPr>
              <a:t> 곱셈</a:t>
            </a:r>
            <a:endParaRPr lang="ko-KR" altLang="en-US">
              <a:latin typeface="나눔고딕"/>
              <a:ea typeface="나눔고딕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3219" y="1929492"/>
            <a:ext cx="3574596" cy="46031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"/>
              <p:cNvSpPr/>
              <p:nvPr/>
            </p:nvSpPr>
            <p:spPr>
              <a:xfrm>
                <a:off x="1497466" y="1448480"/>
                <a:ext cx="962025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)B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6" name=""/>
              <p:cNvSpPr txBox="1"/>
              <p:nvPr/>
            </p:nvSpPr>
            <p:spPr>
              <a:xfrm>
                <a:off x="1497466" y="1448480"/>
                <a:ext cx="962025" cy="4095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이용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14/48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43639">
            <a:off x="928687" y="2480582"/>
            <a:ext cx="5593316" cy="1406978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36540">
            <a:off x="973591" y="4506686"/>
            <a:ext cx="6896326" cy="1790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651101" y="1802265"/>
                <a:ext cx="3124200" cy="6191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 xml:space="preserve">1)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z=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y=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8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 xml:space="preserve">                     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= 2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4=4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2=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⋯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651101" y="1802265"/>
                <a:ext cx="3124200" cy="6191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"/>
              <p:cNvSpPr/>
              <p:nvPr/>
            </p:nvSpPr>
            <p:spPr>
              <a:xfrm>
                <a:off x="681037" y="3995737"/>
                <a:ext cx="3848100" cy="6191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>2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)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z=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y=12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 xml:space="preserve">       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            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=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3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4=4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3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2.5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4.8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⋯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6" name=""/>
              <p:cNvSpPr txBox="1"/>
              <p:nvPr/>
            </p:nvSpPr>
            <p:spPr>
              <a:xfrm>
                <a:off x="681037" y="3995737"/>
                <a:ext cx="3848100" cy="6191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이용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15/48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41255">
            <a:off x="1018493" y="1619250"/>
            <a:ext cx="6290582" cy="38003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"/>
              <p:cNvSpPr/>
              <p:nvPr/>
            </p:nvSpPr>
            <p:spPr>
              <a:xfrm>
                <a:off x="2241096" y="5680301"/>
                <a:ext cx="232410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)B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≅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(2, 8, 24)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4" name=""/>
              <p:cNvSpPr txBox="1"/>
              <p:nvPr/>
            </p:nvSpPr>
            <p:spPr>
              <a:xfrm>
                <a:off x="2241096" y="5680301"/>
                <a:ext cx="2324100" cy="4381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1638980" y="5686426"/>
                <a:ext cx="50482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1638980" y="5686426"/>
                <a:ext cx="504825" cy="4381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1" y="471190"/>
            <a:ext cx="7509125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근삿값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곱셈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16/48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6698" y="3267075"/>
            <a:ext cx="4577799" cy="1167492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1908" y="4550909"/>
            <a:ext cx="3362325" cy="1838325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8739" y="1600199"/>
            <a:ext cx="2647950" cy="1562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743631" y="1275669"/>
                <a:ext cx="1133475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&lt;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절단&gt;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743631" y="1275669"/>
                <a:ext cx="1133475" cy="3905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619124" y="4448855"/>
                <a:ext cx="47625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619124" y="4448855"/>
                <a:ext cx="476250" cy="4095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4714875" y="5159147"/>
                <a:ext cx="523875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4714875" y="5159147"/>
                <a:ext cx="523875" cy="4667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5792560" y="5176837"/>
                <a:ext cx="232410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)B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≅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(2, 8, 24)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5792560" y="5176837"/>
                <a:ext cx="2324100" cy="4381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1" y="471190"/>
            <a:ext cx="8243911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근삿값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나눗셈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17/48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1595940">
            <a:off x="762680" y="3228975"/>
            <a:ext cx="4917621" cy="495300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8739" y="1600199"/>
            <a:ext cx="2647950" cy="1562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"/>
              <p:cNvSpPr/>
              <p:nvPr/>
            </p:nvSpPr>
            <p:spPr>
              <a:xfrm>
                <a:off x="743631" y="1275669"/>
                <a:ext cx="1133475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&lt;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절단&gt;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6" name=""/>
              <p:cNvSpPr txBox="1"/>
              <p:nvPr/>
            </p:nvSpPr>
            <p:spPr>
              <a:xfrm>
                <a:off x="743631" y="1275669"/>
                <a:ext cx="1133475" cy="3905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pic>
        <p:nvPicPr>
          <p:cNvPr id="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6888" y="3944711"/>
            <a:ext cx="4438650" cy="2152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646339" y="3890961"/>
                <a:ext cx="47625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646339" y="3890961"/>
                <a:ext cx="476250" cy="4095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6364060" y="5027158"/>
                <a:ext cx="260985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/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)B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≅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0.17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0.5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2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6364060" y="5027158"/>
                <a:ext cx="2609850" cy="4381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5830660" y="5036683"/>
                <a:ext cx="523875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5830660" y="5036683"/>
                <a:ext cx="523875" cy="4667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729460" y="3040381"/>
            <a:ext cx="8447077" cy="77723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>
                <a:solidFill>
                  <a:schemeClr val="lt1"/>
                </a:solidFill>
              </a:rPr>
              <a:t>사다리꼴 퍼지숫자</a:t>
            </a:r>
            <a:endParaRPr lang="ko-KR" altLang="en-US" sz="45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사다리꼴 퍼지숫자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19/48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"/>
              <p:cNvSpPr/>
              <p:nvPr/>
            </p:nvSpPr>
            <p:spPr>
              <a:xfrm>
                <a:off x="686480" y="1583870"/>
                <a:ext cx="2047875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A=(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4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4" name=""/>
              <p:cNvSpPr txBox="1"/>
              <p:nvPr/>
            </p:nvSpPr>
            <p:spPr>
              <a:xfrm>
                <a:off x="686480" y="1583870"/>
                <a:ext cx="2047875" cy="4476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4439" y="2300969"/>
            <a:ext cx="3594748" cy="3058885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17572" y="2281237"/>
            <a:ext cx="4801739" cy="2676525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42845" y="4977493"/>
            <a:ext cx="3057525" cy="304800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8174" y="6122536"/>
            <a:ext cx="3674656" cy="504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476250" y="5657169"/>
                <a:ext cx="1428750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>&lt;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-절단&gt;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476250" y="5657169"/>
                <a:ext cx="1428750" cy="4000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사다리꼴 퍼지숫자의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2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20/48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1567890">
            <a:off x="643846" y="2174293"/>
            <a:ext cx="7719527" cy="21828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722539" y="1644422"/>
                <a:ext cx="1276350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&lt;특징&gt;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722539" y="1644422"/>
                <a:ext cx="1276350" cy="4667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310414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571500" dist="63500" dir="5700000">
              <a:prstClr val="black">
                <a:alpha val="7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235605"/>
            <a:ext cx="3104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에스코어 드림 8 Heavy"/>
                <a:ea typeface="에스코어 드림 8 Heavy"/>
              </a:rPr>
              <a:t>목차</a:t>
            </a:r>
            <a:endParaRPr lang="ko-KR" altLang="en-US" sz="2800">
              <a:solidFill>
                <a:schemeClr val="bg1"/>
              </a:solidFill>
              <a:latin typeface="에스코어 드림 8 Heavy"/>
              <a:ea typeface="에스코어 드림 8 Heav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2345" y="1398890"/>
            <a:ext cx="5041232" cy="313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1. </a:t>
            </a:r>
            <a:r>
              <a:rPr lang="ko-KR" altLang="en-US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</a:t>
            </a: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2. </a:t>
            </a:r>
            <a:r>
              <a:rPr lang="ko-KR" altLang="en-US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사다리꼴 퍼지숫자</a:t>
            </a: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en-US" altLang="ko-KR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en-US" altLang="ko-KR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3. L-R </a:t>
            </a:r>
            <a:r>
              <a:rPr lang="ko-KR" altLang="en-US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퍼지숫자</a:t>
            </a: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4.</a:t>
            </a:r>
            <a:r>
              <a:rPr lang="ko-KR" altLang="en-US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퍼지숫자의 순서</a:t>
            </a: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2/48</a:t>
            </a:r>
            <a:endParaRPr lang="en-US" altLang="ko-KR" sz="14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사다리꼴 퍼지숫자의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3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21/48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7276" y="1524000"/>
            <a:ext cx="5159828" cy="2612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사다리꼴 퍼지숫자의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3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22/48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7353" y="1397453"/>
            <a:ext cx="1201582" cy="530931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7519" y="1906360"/>
            <a:ext cx="1466556" cy="8545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"/>
              <p:cNvSpPr/>
              <p:nvPr/>
            </p:nvSpPr>
            <p:spPr>
              <a:xfrm>
                <a:off x="748392" y="2949752"/>
                <a:ext cx="1659834" cy="479247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&lt;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-절단&gt;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6" name=""/>
              <p:cNvSpPr txBox="1"/>
              <p:nvPr/>
            </p:nvSpPr>
            <p:spPr>
              <a:xfrm>
                <a:off x="748392" y="2949752"/>
                <a:ext cx="1659834" cy="4792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pic>
        <p:nvPicPr>
          <p:cNvPr id="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21203" y="3513088"/>
            <a:ext cx="2798674" cy="1102508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6"/>
          <a:srcRect l="-1560" t="27330"/>
          <a:stretch>
            <a:fillRect/>
          </a:stretch>
        </p:blipFill>
        <p:spPr>
          <a:xfrm>
            <a:off x="4953000" y="3061606"/>
            <a:ext cx="4420961" cy="1917246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471307" y="1899557"/>
            <a:ext cx="4109873" cy="8545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4476750" y="3019425"/>
                <a:ext cx="47625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4476750" y="3019425"/>
                <a:ext cx="476250" cy="4095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5523139" y="5340124"/>
                <a:ext cx="2486025" cy="3810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>∴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)B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≅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[2, 15, 30,72]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5523139" y="5340124"/>
                <a:ext cx="2486025" cy="3810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사다리꼴 퍼지숫자 근삿값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23/48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3155" y="1724025"/>
            <a:ext cx="6596514" cy="3695700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95536" y="5371420"/>
            <a:ext cx="2828925" cy="33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플랫 퍼지숫자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24/48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2820" y="2770414"/>
            <a:ext cx="4953000" cy="2895600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0100" y="1440315"/>
            <a:ext cx="2824110" cy="997403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92135" y="5752420"/>
            <a:ext cx="1257300" cy="33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437156" y="3040442"/>
            <a:ext cx="5031685" cy="7771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500">
                <a:solidFill>
                  <a:schemeClr val="lt1"/>
                </a:solidFill>
              </a:rPr>
              <a:t>L-R </a:t>
            </a:r>
            <a:r>
              <a:rPr lang="ko-KR" altLang="en-US" sz="4500">
                <a:solidFill>
                  <a:schemeClr val="lt1"/>
                </a:solidFill>
              </a:rPr>
              <a:t>퍼지숫자</a:t>
            </a:r>
            <a:endParaRPr lang="ko-KR" altLang="en-US" sz="45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L-R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퍼지숫자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25/48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0344" y="1468891"/>
            <a:ext cx="4106199" cy="1171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5184321" y="1592715"/>
                <a:ext cx="1895475" cy="8858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m : 평균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β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 xml:space="preserve"> : 폭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L( ), R( ) : 참조함수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5184321" y="1592715"/>
                <a:ext cx="1895475" cy="8858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597353" y="2867704"/>
                <a:ext cx="1190625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*참조함수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597353" y="2867704"/>
                <a:ext cx="1190625" cy="3905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pic>
        <p:nvPicPr>
          <p:cNvPr id="4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0172" y="3246663"/>
            <a:ext cx="4119541" cy="12899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"/>
              <p:cNvSpPr/>
              <p:nvPr/>
            </p:nvSpPr>
            <p:spPr>
              <a:xfrm>
                <a:off x="696684" y="4733924"/>
                <a:ext cx="2133600" cy="9906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&lt;간단한 표현&gt;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>
                          <a:latin typeface="Cambria Math"/>
                          <a:sym typeface="Cambria Math"/>
                        </a:rPr>
                        <m:t xml:space="preserve">       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 xml:space="preserve">(m,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β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" name=""/>
              <p:cNvSpPr txBox="1"/>
              <p:nvPr/>
            </p:nvSpPr>
            <p:spPr>
              <a:xfrm>
                <a:off x="696684" y="4733924"/>
                <a:ext cx="2133600" cy="9906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L-R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퍼지숫자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26/48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980" y="1435553"/>
            <a:ext cx="2202724" cy="1551214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18115" y="1485899"/>
            <a:ext cx="5457080" cy="4761910"/>
          </a:xfrm>
          <a:prstGeom prst="rect">
            <a:avLst/>
          </a:prstGeom>
        </p:spPr>
      </p:pic>
      <p:cxnSp>
        <p:nvCxnSpPr>
          <p:cNvPr id="40" name=""/>
          <p:cNvCxnSpPr/>
          <p:nvPr/>
        </p:nvCxnSpPr>
        <p:spPr>
          <a:xfrm rot="16200000" flipH="1">
            <a:off x="360594" y="4014113"/>
            <a:ext cx="5075464" cy="13594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L-R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퍼지숫자의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2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27/48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1910" y="1496785"/>
            <a:ext cx="1592035" cy="979713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5940" y="2906484"/>
            <a:ext cx="3827689" cy="3241274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2949" y="2721428"/>
            <a:ext cx="895615" cy="426483"/>
          </a:xfrm>
          <a:prstGeom prst="rect">
            <a:avLst/>
          </a:prstGeom>
        </p:spPr>
      </p:pic>
      <p:cxnSp>
        <p:nvCxnSpPr>
          <p:cNvPr id="40" name=""/>
          <p:cNvCxnSpPr/>
          <p:nvPr/>
        </p:nvCxnSpPr>
        <p:spPr>
          <a:xfrm rot="16200000" flipH="1">
            <a:off x="2408471" y="3959684"/>
            <a:ext cx="5075464" cy="13594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456464" y="4221616"/>
            <a:ext cx="2598420" cy="1476375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32639" y="2095501"/>
            <a:ext cx="2364071" cy="16736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"/>
              <p:cNvSpPr/>
              <p:nvPr/>
            </p:nvSpPr>
            <p:spPr>
              <a:xfrm>
                <a:off x="5276849" y="1561418"/>
                <a:ext cx="1028700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&lt;예시&gt;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3" name=""/>
              <p:cNvSpPr txBox="1"/>
              <p:nvPr/>
            </p:nvSpPr>
            <p:spPr>
              <a:xfrm>
                <a:off x="5276849" y="1561418"/>
                <a:ext cx="1028700" cy="3905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L-R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퍼지숫자의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28/48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603477" y="1410379"/>
                <a:ext cx="942975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iv) 곱셈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603477" y="1410379"/>
                <a:ext cx="942975" cy="3905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9420" y="3646714"/>
            <a:ext cx="1653940" cy="864317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7044" y="2847975"/>
            <a:ext cx="3095625" cy="781050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35466" y="1832202"/>
            <a:ext cx="4440210" cy="4585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786491" y="2445880"/>
                <a:ext cx="981075" cy="3714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400">
                          <a:latin typeface="Cambria Math"/>
                          <a:sym typeface="Cambria Math"/>
                        </a:rPr>
                        <m:t>&lt;예시&gt;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786491" y="2445880"/>
                <a:ext cx="981075" cy="3714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796018" y="4672692"/>
                <a:ext cx="2409825" cy="828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𝜇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)=1  (1.8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2.1)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𝜇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𝐵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)=1  (2.9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3.3)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796018" y="4672692"/>
                <a:ext cx="2409825" cy="8286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p:pic>
        <p:nvPicPr>
          <p:cNvPr id="4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21569808">
            <a:off x="1111546" y="5646542"/>
            <a:ext cx="6523845" cy="6861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"/>
              <p:cNvSpPr/>
              <p:nvPr/>
            </p:nvSpPr>
            <p:spPr>
              <a:xfrm>
                <a:off x="743630" y="5697310"/>
                <a:ext cx="409575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∴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" name=""/>
              <p:cNvSpPr txBox="1"/>
              <p:nvPr/>
            </p:nvSpPr>
            <p:spPr>
              <a:xfrm>
                <a:off x="743630" y="5697310"/>
                <a:ext cx="409575" cy="4095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437156" y="3040442"/>
            <a:ext cx="5031685" cy="7771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>
                <a:solidFill>
                  <a:schemeClr val="lt1"/>
                </a:solidFill>
              </a:rPr>
              <a:t>퍼지숫자의 순서</a:t>
            </a:r>
            <a:endParaRPr lang="ko-KR" altLang="en-US" sz="45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32799" y="3040442"/>
            <a:ext cx="9481221" cy="7009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000">
                <a:solidFill>
                  <a:schemeClr val="lt1"/>
                </a:solidFill>
              </a:rPr>
              <a:t>삼각 퍼지숫자</a:t>
            </a:r>
            <a:endParaRPr lang="ko-KR" altLang="en-US" sz="4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순서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 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37/48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1670277" y="477609"/>
                <a:ext cx="619125" cy="6667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500">
                          <a:latin typeface="Cambria Math"/>
                          <a:sym typeface="Cambria Math"/>
                        </a:rPr>
                        <m:t>⊑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1670277" y="477609"/>
                <a:ext cx="619125" cy="6667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597353" y="3254878"/>
                <a:ext cx="1222902" cy="348243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 xml:space="preserve">1) Join 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⊔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597353" y="3254878"/>
                <a:ext cx="1222902" cy="3482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654504" y="4982985"/>
                <a:ext cx="1311988" cy="348243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2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) 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Meet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(⊓)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654504" y="4982985"/>
                <a:ext cx="1311988" cy="3482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pic>
        <p:nvPicPr>
          <p:cNvPr id="4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9992" y="3642001"/>
            <a:ext cx="3454598" cy="1020435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45608" y="5420454"/>
            <a:ext cx="3322285" cy="957959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50930">
            <a:off x="1211583" y="1498573"/>
            <a:ext cx="4616780" cy="1291799"/>
          </a:xfrm>
          <a:prstGeom prst="rect">
            <a:avLst/>
          </a:prstGeom>
        </p:spPr>
      </p:pic>
      <p:sp>
        <p:nvSpPr>
          <p:cNvPr id="43" name=""/>
          <p:cNvSpPr txBox="1"/>
          <p:nvPr/>
        </p:nvSpPr>
        <p:spPr>
          <a:xfrm>
            <a:off x="483053" y="1496785"/>
            <a:ext cx="713287" cy="358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정의</a:t>
            </a:r>
            <a:r>
              <a:rPr lang="en-US" altLang="ko-KR"/>
              <a:t>: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순서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 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1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38/48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1670277" y="477609"/>
                <a:ext cx="619125" cy="6667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500">
                          <a:latin typeface="Cambria Math"/>
                          <a:sym typeface="Cambria Math"/>
                        </a:rPr>
                        <m:t>⊑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1670277" y="477609"/>
                <a:ext cx="619125" cy="6667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602115" y="1413782"/>
                <a:ext cx="3286125" cy="10096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A="두어"=</m:t>
                      </m:r>
                      <m:d>
                        <m:dPr>
                          <m:begChr m:val="{"/>
                          <m:endChr m:val="}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(2, 1), (3, 0.5)</m:t>
                          </m:r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0">
                          <a:latin typeface="Cambria Math"/>
                          <a:sym typeface="Cambria Math"/>
                        </a:rPr>
                        <m:t>B="서너"=</m:t>
                      </m:r>
                      <m:d>
                        <m:dPr>
                          <m:begChr m:val="{"/>
                          <m:endChr m:val="}"/>
                          <m:ctrlPr>
                            <a:rPr sz="1800" i="0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800" i="0">
                              <a:latin typeface="Cambria Math"/>
                              <a:sym typeface="Cambria Math"/>
                            </a:rPr>
                            <m:t>(3, 1), (4, 0.5)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602115" y="1413782"/>
                <a:ext cx="3286125" cy="10096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679677" y="3224212"/>
                <a:ext cx="981075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i) z=2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679677" y="3224212"/>
                <a:ext cx="981075" cy="4095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"/>
              <p:cNvSpPr/>
              <p:nvPr/>
            </p:nvSpPr>
            <p:spPr>
              <a:xfrm>
                <a:off x="898752" y="3673928"/>
                <a:ext cx="2209800" cy="3810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y=2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3  or  2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" name=""/>
              <p:cNvSpPr txBox="1"/>
              <p:nvPr/>
            </p:nvSpPr>
            <p:spPr>
              <a:xfrm>
                <a:off x="898752" y="3673928"/>
                <a:ext cx="2209800" cy="381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"/>
              <p:cNvSpPr/>
              <p:nvPr/>
            </p:nvSpPr>
            <p:spPr>
              <a:xfrm>
                <a:off x="921203" y="4054928"/>
                <a:ext cx="3028950" cy="7143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𝜇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𝐴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⊓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𝐵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𝑧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∨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(1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1, 1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0.5)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 xml:space="preserve">               =1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3" name=""/>
              <p:cNvSpPr txBox="1"/>
              <p:nvPr/>
            </p:nvSpPr>
            <p:spPr>
              <a:xfrm>
                <a:off x="921203" y="4054928"/>
                <a:ext cx="3028950" cy="7143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"/>
              <p:cNvSpPr/>
              <p:nvPr/>
            </p:nvSpPr>
            <p:spPr>
              <a:xfrm>
                <a:off x="723219" y="4859791"/>
                <a:ext cx="104775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i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i) z=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3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4" name=""/>
              <p:cNvSpPr txBox="1"/>
              <p:nvPr/>
            </p:nvSpPr>
            <p:spPr>
              <a:xfrm>
                <a:off x="723219" y="4859791"/>
                <a:ext cx="1047750" cy="4095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"/>
              <p:cNvSpPr/>
              <p:nvPr/>
            </p:nvSpPr>
            <p:spPr>
              <a:xfrm>
                <a:off x="942294" y="5309507"/>
                <a:ext cx="2209800" cy="3810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y=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3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3  or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3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5" name=""/>
              <p:cNvSpPr txBox="1"/>
              <p:nvPr/>
            </p:nvSpPr>
            <p:spPr>
              <a:xfrm>
                <a:off x="942294" y="5309507"/>
                <a:ext cx="2209800" cy="381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"/>
              <p:cNvSpPr/>
              <p:nvPr/>
            </p:nvSpPr>
            <p:spPr>
              <a:xfrm>
                <a:off x="964746" y="5690507"/>
                <a:ext cx="3371850" cy="7143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𝜇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𝐴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⊓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𝐵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𝑧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∨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0.5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1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0.5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0.5)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 xml:space="preserve">               =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0.5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6" name=""/>
              <p:cNvSpPr txBox="1"/>
              <p:nvPr/>
            </p:nvSpPr>
            <p:spPr>
              <a:xfrm>
                <a:off x="964746" y="5690507"/>
                <a:ext cx="3371850" cy="7143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p:cxnSp>
        <p:nvCxnSpPr>
          <p:cNvPr id="47" name=""/>
          <p:cNvCxnSpPr/>
          <p:nvPr/>
        </p:nvCxnSpPr>
        <p:spPr>
          <a:xfrm rot="16200000" flipH="1">
            <a:off x="2408471" y="3959684"/>
            <a:ext cx="5075464" cy="13594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"/>
              <p:cNvSpPr/>
              <p:nvPr/>
            </p:nvSpPr>
            <p:spPr>
              <a:xfrm>
                <a:off x="5240111" y="1533525"/>
                <a:ext cx="2609850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⊓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B=</m:t>
                      </m:r>
                      <m:d>
                        <m:dPr>
                          <m:begChr m:val="{"/>
                          <m:endChr m:val="}"/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(2, 1), (3, 0.5)</m:t>
                          </m:r>
                        </m:e>
                      </m:d>
                      <m:r>
                        <a:rPr sz="15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A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8" name=""/>
              <p:cNvSpPr txBox="1"/>
              <p:nvPr/>
            </p:nvSpPr>
            <p:spPr>
              <a:xfrm>
                <a:off x="5240111" y="1533525"/>
                <a:ext cx="2609850" cy="36195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"/>
              <p:cNvSpPr/>
              <p:nvPr/>
            </p:nvSpPr>
            <p:spPr>
              <a:xfrm>
                <a:off x="5256439" y="2080532"/>
                <a:ext cx="2609850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A⊔B=</m:t>
                      </m:r>
                      <m:d>
                        <m:dPr>
                          <m:begChr m:val="{"/>
                          <m:endChr m:val="}"/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, 1), (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4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, 0.5)</m:t>
                          </m:r>
                        </m:e>
                      </m:d>
                      <m:r>
                        <a:rPr sz="15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9" name=""/>
              <p:cNvSpPr txBox="1"/>
              <p:nvPr/>
            </p:nvSpPr>
            <p:spPr>
              <a:xfrm>
                <a:off x="5256439" y="2080532"/>
                <a:ext cx="2609850" cy="36195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"/>
              <p:cNvSpPr/>
              <p:nvPr/>
            </p:nvSpPr>
            <p:spPr>
              <a:xfrm>
                <a:off x="5382305" y="2653393"/>
                <a:ext cx="1019175" cy="3810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>∴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  A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⊑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0" name=""/>
              <p:cNvSpPr txBox="1"/>
              <p:nvPr/>
            </p:nvSpPr>
            <p:spPr>
              <a:xfrm>
                <a:off x="5382305" y="2653393"/>
                <a:ext cx="1019175" cy="3810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"/>
              <p:cNvSpPr/>
              <p:nvPr/>
            </p:nvSpPr>
            <p:spPr>
              <a:xfrm>
                <a:off x="580344" y="2690812"/>
                <a:ext cx="158115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 xml:space="preserve">&lt; 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⊓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 적용 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1" name=""/>
              <p:cNvSpPr txBox="1"/>
              <p:nvPr/>
            </p:nvSpPr>
            <p:spPr>
              <a:xfrm>
                <a:off x="580344" y="2690812"/>
                <a:ext cx="1581150" cy="43815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1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순서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 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2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39/48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"/>
              <p:cNvSpPr/>
              <p:nvPr/>
            </p:nvSpPr>
            <p:spPr>
              <a:xfrm>
                <a:off x="1649865" y="442231"/>
                <a:ext cx="619125" cy="6667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500">
                          <a:latin typeface="Cambria Math"/>
                          <a:sym typeface="Cambria Math"/>
                        </a:rPr>
                        <m:t>≤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2" name=""/>
              <p:cNvSpPr txBox="1"/>
              <p:nvPr/>
            </p:nvSpPr>
            <p:spPr>
              <a:xfrm>
                <a:off x="1649865" y="442231"/>
                <a:ext cx="619125" cy="6667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sp>
        <p:nvSpPr>
          <p:cNvPr id="33" name=""/>
          <p:cNvSpPr txBox="1"/>
          <p:nvPr/>
        </p:nvSpPr>
        <p:spPr>
          <a:xfrm>
            <a:off x="483053" y="1496785"/>
            <a:ext cx="713287" cy="358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정의</a:t>
            </a:r>
            <a:r>
              <a:rPr lang="en-US" altLang="ko-KR"/>
              <a:t>:</a:t>
            </a:r>
            <a:endParaRPr lang="en-US" altLang="ko-KR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01216" y="1519759"/>
            <a:ext cx="4867668" cy="2621052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55964" y="4276725"/>
            <a:ext cx="2748642" cy="23469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"/>
              <p:cNvSpPr/>
              <p:nvPr/>
            </p:nvSpPr>
            <p:spPr>
              <a:xfrm>
                <a:off x="679676" y="4285568"/>
                <a:ext cx="600075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ex)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6" name=""/>
              <p:cNvSpPr txBox="1"/>
              <p:nvPr/>
            </p:nvSpPr>
            <p:spPr>
              <a:xfrm>
                <a:off x="679676" y="4285568"/>
                <a:ext cx="600075" cy="4095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4448175" y="5046889"/>
                <a:ext cx="50482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4448175" y="5046889"/>
                <a:ext cx="504825" cy="4381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5408159" y="5087711"/>
                <a:ext cx="88582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5408159" y="5087711"/>
                <a:ext cx="885825" cy="4381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248" y="484797"/>
            <a:ext cx="6774338" cy="618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4/48</a:t>
            </a:r>
            <a:endParaRPr lang="en-US" altLang="ko-KR" sz="14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7814" y="2702925"/>
            <a:ext cx="3789017" cy="2513507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36647" y="2767012"/>
            <a:ext cx="4465044" cy="24397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"/>
              <p:cNvSpPr/>
              <p:nvPr/>
            </p:nvSpPr>
            <p:spPr>
              <a:xfrm>
                <a:off x="689200" y="1613127"/>
                <a:ext cx="1724025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A=(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1" name=""/>
              <p:cNvSpPr txBox="1"/>
              <p:nvPr/>
            </p:nvSpPr>
            <p:spPr>
              <a:xfrm>
                <a:off x="689200" y="1613127"/>
                <a:ext cx="1724025" cy="4476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pic>
        <p:nvPicPr>
          <p:cNvPr id="3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70085" y="5342845"/>
            <a:ext cx="2466975" cy="39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  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절단 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5/48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"/>
              <p:cNvSpPr/>
              <p:nvPr/>
            </p:nvSpPr>
            <p:spPr>
              <a:xfrm>
                <a:off x="620485" y="1497466"/>
                <a:ext cx="1466850" cy="5048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Pre>
                        <m:sPre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PrePr>
                        <m:sub/>
                        <m:sup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∀</m:t>
                          </m:r>
                        </m:sup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𝛼</m:t>
                          </m:r>
                        </m:e>
                      </m:sPre>
                      <m:r>
                        <a:rPr sz="2000" i="1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[0, 1]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3" name=""/>
              <p:cNvSpPr txBox="1"/>
              <p:nvPr/>
            </p:nvSpPr>
            <p:spPr>
              <a:xfrm>
                <a:off x="620485" y="1497466"/>
                <a:ext cx="1466850" cy="5048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"/>
              <p:cNvSpPr/>
              <p:nvPr/>
            </p:nvSpPr>
            <p:spPr>
              <a:xfrm>
                <a:off x="721179" y="2167617"/>
                <a:ext cx="1524000" cy="781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𝛼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sup>
                          </m:sSub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sz="18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𝛼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4" name=""/>
              <p:cNvSpPr txBox="1"/>
              <p:nvPr/>
            </p:nvSpPr>
            <p:spPr>
              <a:xfrm>
                <a:off x="721179" y="2167617"/>
                <a:ext cx="1524000" cy="7810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696686" y="3038475"/>
                <a:ext cx="1524000" cy="781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</m:t>
                          </m:r>
                          <m:sSubSup>
                            <m:sSub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𝛼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sz="18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𝛼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696686" y="3038475"/>
                <a:ext cx="1524000" cy="7810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"/>
              <p:cNvSpPr/>
              <p:nvPr/>
            </p:nvSpPr>
            <p:spPr>
              <a:xfrm>
                <a:off x="3938586" y="2485344"/>
                <a:ext cx="2409825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𝛼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bSup>
                      <m:r>
                        <a:rPr sz="1800" i="1">
                          <a:latin typeface="Cambria Math"/>
                          <a:sym typeface="Cambria Math"/>
                        </a:rPr>
                        <m:t>=(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𝛼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36" name=""/>
              <p:cNvSpPr txBox="1"/>
              <p:nvPr/>
            </p:nvSpPr>
            <p:spPr>
              <a:xfrm>
                <a:off x="3938586" y="2485344"/>
                <a:ext cx="2409825" cy="4667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3941308" y="3195637"/>
                <a:ext cx="2628900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𝛼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bSup>
                      <m:r>
                        <a:rPr sz="18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𝛼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3941308" y="3195637"/>
                <a:ext cx="2628900" cy="4667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798739" y="4340678"/>
                <a:ext cx="4371975" cy="9525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𝛼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𝛼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sup>
                          </m:sSub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, </m:t>
                          </m:r>
                          <m:sSubSup>
                            <m:sSub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𝛼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=[(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𝛼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, -(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𝛼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]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798739" y="4340678"/>
                <a:ext cx="4371975" cy="9525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2972480" y="2801710"/>
                <a:ext cx="50482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2972480" y="2801710"/>
                <a:ext cx="504825" cy="4381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3745366" y="529317"/>
                <a:ext cx="466725" cy="5143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α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3745366" y="529317"/>
                <a:ext cx="466725" cy="5143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0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  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절단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6/48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"/>
              <p:cNvSpPr/>
              <p:nvPr/>
            </p:nvSpPr>
            <p:spPr>
              <a:xfrm>
                <a:off x="642256" y="1516516"/>
                <a:ext cx="1695450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A=(-5, -1, 1)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3" name=""/>
              <p:cNvSpPr txBox="1"/>
              <p:nvPr/>
            </p:nvSpPr>
            <p:spPr>
              <a:xfrm>
                <a:off x="642256" y="1516516"/>
                <a:ext cx="1695450" cy="3619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6134" y="1961155"/>
            <a:ext cx="3677330" cy="2495346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91076" y="2075766"/>
            <a:ext cx="4433207" cy="3075808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43500" y="5104040"/>
            <a:ext cx="3895725" cy="323850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65402" y="4405312"/>
            <a:ext cx="3286125" cy="1666875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89226" y="6176281"/>
            <a:ext cx="2466975" cy="438150"/>
          </a:xfrm>
          <a:prstGeom prst="rect">
            <a:avLst/>
          </a:prstGeom>
        </p:spPr>
      </p:pic>
      <p:cxnSp>
        <p:nvCxnSpPr>
          <p:cNvPr id="40" name=""/>
          <p:cNvCxnSpPr/>
          <p:nvPr/>
        </p:nvCxnSpPr>
        <p:spPr>
          <a:xfrm rot="16200000" flipH="1">
            <a:off x="1966238" y="3973292"/>
            <a:ext cx="5075464" cy="13594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3745366" y="529317"/>
                <a:ext cx="466725" cy="5143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α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3745366" y="529317"/>
                <a:ext cx="466725" cy="5143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7/48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462" y="2190750"/>
            <a:ext cx="8073884" cy="18913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722539" y="1644422"/>
                <a:ext cx="1276350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&lt;특징&gt;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722539" y="1644422"/>
                <a:ext cx="1276350" cy="4667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x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8/48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771525" y="1583871"/>
                <a:ext cx="1562100" cy="828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A=(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=(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771525" y="1583871"/>
                <a:ext cx="1562100" cy="8286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777648" y="3014662"/>
                <a:ext cx="3371850" cy="828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A(+)B=(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 (+) 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  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               =(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777648" y="3014662"/>
                <a:ext cx="3371850" cy="8286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793977" y="4344761"/>
                <a:ext cx="3371850" cy="828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-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)B=(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 (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-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) 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  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               =(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793977" y="4344761"/>
                <a:ext cx="3371850" cy="8286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41" name=""/>
          <p:cNvSpPr txBox="1"/>
          <p:nvPr/>
        </p:nvSpPr>
        <p:spPr>
          <a:xfrm>
            <a:off x="741588" y="2544535"/>
            <a:ext cx="1469572" cy="358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1.</a:t>
            </a:r>
            <a:r>
              <a:rPr lang="ko-KR" altLang="en-US">
                <a:latin typeface="나눔고딕"/>
                <a:ea typeface="나눔고딕"/>
              </a:rPr>
              <a:t> 덧셈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757915" y="3880756"/>
            <a:ext cx="1469573" cy="365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2.</a:t>
            </a:r>
            <a:r>
              <a:rPr lang="ko-KR" altLang="en-US">
                <a:latin typeface="나눔고딕"/>
                <a:ea typeface="나눔고딕"/>
              </a:rPr>
              <a:t> 뺄셈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774243" y="5230585"/>
            <a:ext cx="1469573" cy="365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3.</a:t>
            </a:r>
            <a:r>
              <a:rPr lang="ko-KR" altLang="en-US">
                <a:latin typeface="나눔고딕"/>
                <a:ea typeface="나눔고딕"/>
              </a:rPr>
              <a:t> 대칭</a:t>
            </a:r>
            <a:endParaRPr lang="ko-KR" altLang="en-US">
              <a:latin typeface="나눔고딕"/>
              <a:ea typeface="나눔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"/>
              <p:cNvSpPr/>
              <p:nvPr/>
            </p:nvSpPr>
            <p:spPr>
              <a:xfrm>
                <a:off x="1080407" y="5710237"/>
                <a:ext cx="2438400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-(A)=(-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, -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, -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4" name=""/>
              <p:cNvSpPr txBox="1"/>
              <p:nvPr/>
            </p:nvSpPr>
            <p:spPr>
              <a:xfrm>
                <a:off x="1080407" y="5710237"/>
                <a:ext cx="2438400" cy="3905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p:cxnSp>
        <p:nvCxnSpPr>
          <p:cNvPr id="45" name=""/>
          <p:cNvCxnSpPr/>
          <p:nvPr/>
        </p:nvCxnSpPr>
        <p:spPr>
          <a:xfrm rot="16200000" flipH="1">
            <a:off x="1966238" y="3973292"/>
            <a:ext cx="5075464" cy="13594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"/>
              <p:cNvSpPr/>
              <p:nvPr/>
            </p:nvSpPr>
            <p:spPr>
              <a:xfrm>
                <a:off x="4708071" y="1947861"/>
                <a:ext cx="1552575" cy="771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A=(-3, 2, 4)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B=(-9, 2, 5)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1" name=""/>
              <p:cNvSpPr txBox="1"/>
              <p:nvPr/>
            </p:nvSpPr>
            <p:spPr>
              <a:xfrm>
                <a:off x="4708071" y="1947861"/>
                <a:ext cx="1552575" cy="7715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"/>
              <p:cNvSpPr/>
              <p:nvPr/>
            </p:nvSpPr>
            <p:spPr>
              <a:xfrm>
                <a:off x="4732563" y="1479776"/>
                <a:ext cx="1028700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&lt;예시&gt;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2" name=""/>
              <p:cNvSpPr txBox="1"/>
              <p:nvPr/>
            </p:nvSpPr>
            <p:spPr>
              <a:xfrm>
                <a:off x="4732563" y="1479776"/>
                <a:ext cx="1028700" cy="3905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"/>
              <p:cNvSpPr/>
              <p:nvPr/>
            </p:nvSpPr>
            <p:spPr>
              <a:xfrm>
                <a:off x="4778829" y="2982005"/>
                <a:ext cx="2381250" cy="12192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 xml:space="preserve">1.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A(+)B=(-4, 2, 10)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 xml:space="preserve">2.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A(-)B=(-9, 2, 5)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 xml:space="preserve">3.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-(A)=(-4, -2, 3)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3" name=""/>
              <p:cNvSpPr txBox="1"/>
              <p:nvPr/>
            </p:nvSpPr>
            <p:spPr>
              <a:xfrm>
                <a:off x="4778829" y="2982005"/>
                <a:ext cx="2381250" cy="12192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x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9/48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7700" y="1876423"/>
            <a:ext cx="5573038" cy="20097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559254" y="1410379"/>
                <a:ext cx="1750822" cy="505519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&lt;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-절단&gt;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559254" y="1410379"/>
                <a:ext cx="1750822" cy="5055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1245" y="3991654"/>
            <a:ext cx="3205730" cy="480859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8458" y="4718277"/>
            <a:ext cx="2416627" cy="9247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4384223" y="4846182"/>
                <a:ext cx="2687881" cy="468529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A(+)B=(-4, 2, 10)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4384223" y="4846182"/>
                <a:ext cx="2687881" cy="46852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3425598" y="4816248"/>
                <a:ext cx="678135" cy="530178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⇔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3425598" y="4816248"/>
                <a:ext cx="678135" cy="53017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297315" y="4859112"/>
                <a:ext cx="466725" cy="5143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∴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297315" y="4859112"/>
                <a:ext cx="466725" cy="5143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163</ep:Words>
  <ep:PresentationFormat>A4 용지(210x297mm)</ep:PresentationFormat>
  <ep:Paragraphs>71</ep:Paragraphs>
  <ep:Slides>32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ep:HeadingPairs>
  <ep:TitlesOfParts>
    <vt:vector size="3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2021-08-04T07:21:17.000</dcterms:created>
  <dc:creator>postmath</dc:creator>
  <cp:lastModifiedBy>cody9</cp:lastModifiedBy>
  <dcterms:modified xsi:type="dcterms:W3CDTF">2022-08-18T17:42:23.486</dcterms:modified>
  <cp:revision>144</cp:revision>
  <dc:title>PowerPoint 프레젠테이션</dc:title>
  <cp:version>1000.0000.01</cp:version>
</cp:coreProperties>
</file>