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8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0106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2.xml"  /><Relationship Id="rId40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2"/>
            <a:ext cx="12191999" cy="6858002"/>
            <a:chOff x="0" y="-2"/>
            <a:chExt cx="9144000" cy="6858002"/>
          </a:xfrm>
        </p:grpSpPr>
        <p:sp>
          <p:nvSpPr>
            <p:cNvPr id="8" name="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24877" y="3537860"/>
            <a:ext cx="9740827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724877" y="3030886"/>
            <a:ext cx="9740827" cy="398114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2022-07-09</a:t>
            </a:fld>
            <a:endParaRPr lang="ko-KR" altLang="en-US"/>
          </a:p>
        </p:txBody>
      </p:sp>
      <p:sp>
        <p:nvSpPr>
          <p:cNvPr id="107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1" y="6286520"/>
            <a:ext cx="12191998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4643450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10477530" y="-1"/>
            <a:ext cx="1714469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/>
          <p:nvPr/>
        </p:nvSpPr>
        <p:spPr>
          <a:xfrm>
            <a:off x="10477530" y="4630057"/>
            <a:ext cx="1714469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"/>
          <p:cNvCxnSpPr/>
          <p:nvPr/>
        </p:nvCxnSpPr>
        <p:spPr>
          <a:xfrm>
            <a:off x="0" y="6256360"/>
            <a:ext cx="12191999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/>
          <p:nvPr/>
        </p:nvSpPr>
        <p:spPr>
          <a:xfrm>
            <a:off x="10496731" y="6286520"/>
            <a:ext cx="1695267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571461" y="4714884"/>
            <a:ext cx="9810818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2022-07-09</a:t>
            </a:fld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2" y="1214422"/>
            <a:ext cx="1741717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"/>
          <p:cNvSpPr/>
          <p:nvPr/>
        </p:nvSpPr>
        <p:spPr>
          <a:xfrm>
            <a:off x="0" y="-2"/>
            <a:ext cx="1744133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 rot="16200000">
            <a:off x="-1667048" y="3381376"/>
            <a:ext cx="6858000" cy="952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>
            <a:spLocks noGrp="1"/>
          </p:cNvSpPr>
          <p:nvPr>
            <p:ph type="title" idx="0"/>
          </p:nvPr>
        </p:nvSpPr>
        <p:spPr>
          <a:xfrm>
            <a:off x="2285973" y="1000108"/>
            <a:ext cx="9144063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"/>
          <p:cNvSpPr>
            <a:spLocks noGrp="1"/>
          </p:cNvSpPr>
          <p:nvPr>
            <p:ph type="body" sz="quarter" idx="15"/>
          </p:nvPr>
        </p:nvSpPr>
        <p:spPr>
          <a:xfrm>
            <a:off x="2285973" y="2286000"/>
            <a:ext cx="9143999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2022-07-09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5400000">
            <a:off x="7524616" y="2190803"/>
            <a:ext cx="6858001" cy="2476474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3627" y="0"/>
            <a:ext cx="17417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"/>
          <p:cNvSpPr/>
          <p:nvPr/>
        </p:nvSpPr>
        <p:spPr>
          <a:xfrm>
            <a:off x="12017827" y="0"/>
            <a:ext cx="17417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>
            <a:spLocks noGrp="1"/>
          </p:cNvSpPr>
          <p:nvPr>
            <p:ph type="title" orient="vert" idx="0"/>
          </p:nvPr>
        </p:nvSpPr>
        <p:spPr>
          <a:xfrm>
            <a:off x="9810775" y="274638"/>
            <a:ext cx="177162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"/>
          <p:cNvSpPr>
            <a:spLocks noGrp="1"/>
          </p:cNvSpPr>
          <p:nvPr>
            <p:ph type="body" orient="vert" idx="1"/>
          </p:nvPr>
        </p:nvSpPr>
        <p:spPr>
          <a:xfrm>
            <a:off x="406399" y="274638"/>
            <a:ext cx="9118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2022-07-09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2022-07-09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2022-07-09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67724" y="351939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 flipH="1">
            <a:off x="0" y="1928802"/>
            <a:ext cx="1714469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"/>
          <p:cNvGrpSpPr/>
          <p:nvPr/>
        </p:nvGrpSpPr>
        <p:grpSpPr>
          <a:xfrm rot="0">
            <a:off x="0" y="285728"/>
            <a:ext cx="12191999" cy="1651237"/>
            <a:chOff x="0" y="576705"/>
            <a:chExt cx="9144000" cy="1651237"/>
          </a:xfrm>
        </p:grpSpPr>
        <p:sp>
          <p:nvSpPr>
            <p:cNvPr id="102" name="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"/>
          <p:cNvGrpSpPr/>
          <p:nvPr/>
        </p:nvGrpSpPr>
        <p:grpSpPr>
          <a:xfrm rot="0">
            <a:off x="0" y="-1"/>
            <a:ext cx="12191998" cy="285729"/>
            <a:chOff x="0" y="-1"/>
            <a:chExt cx="9143999" cy="571480"/>
          </a:xfrm>
        </p:grpSpPr>
        <p:sp>
          <p:nvSpPr>
            <p:cNvPr id="105" name="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"/>
          <p:cNvSpPr>
            <a:spLocks noGrp="1"/>
          </p:cNvSpPr>
          <p:nvPr>
            <p:ph type="title" idx="0"/>
          </p:nvPr>
        </p:nvSpPr>
        <p:spPr>
          <a:xfrm>
            <a:off x="2190722" y="3643303"/>
            <a:ext cx="9242226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body" idx="1"/>
          </p:nvPr>
        </p:nvSpPr>
        <p:spPr>
          <a:xfrm>
            <a:off x="2190723" y="3214686"/>
            <a:ext cx="9144063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2022-07-09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44498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203909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2022-07-09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2022-07-09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444499" y="1323134"/>
            <a:ext cx="113029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2022-07-09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444499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8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442937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5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2022-07-09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5286367"/>
            <a:ext cx="12191999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"/>
          <p:cNvSpPr/>
          <p:nvPr/>
        </p:nvSpPr>
        <p:spPr>
          <a:xfrm rot="5400000">
            <a:off x="6030682" y="696878"/>
            <a:ext cx="130630" cy="1219199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"/>
          <p:cNvSpPr/>
          <p:nvPr/>
        </p:nvSpPr>
        <p:spPr>
          <a:xfrm rot="5400000">
            <a:off x="6030682" y="-6030493"/>
            <a:ext cx="130630" cy="12191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14469" y="500042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14469" y="1071546"/>
            <a:ext cx="8680109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14469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2022-07-09</a:t>
            </a:fld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0" y="0"/>
            <a:ext cx="12191999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2022-07-09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"/>
          <p:cNvSpPr/>
          <p:nvPr/>
        </p:nvSpPr>
        <p:spPr>
          <a:xfrm>
            <a:off x="0" y="6727371"/>
            <a:ext cx="12210917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"/>
          <p:cNvSpPr/>
          <p:nvPr/>
        </p:nvSpPr>
        <p:spPr>
          <a:xfrm>
            <a:off x="0" y="-1"/>
            <a:ext cx="174171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gif"  /><Relationship Id="rId3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gif"  /><Relationship Id="rId3" Type="http://schemas.openxmlformats.org/officeDocument/2006/relationships/image" Target="../media/image16.gif"  /><Relationship Id="rId4" Type="http://schemas.openxmlformats.org/officeDocument/2006/relationships/image" Target="../media/image17.gif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8.gif"  /><Relationship Id="rId3" Type="http://schemas.openxmlformats.org/officeDocument/2006/relationships/image" Target="../media/image19.gif"  /><Relationship Id="rId4" Type="http://schemas.openxmlformats.org/officeDocument/2006/relationships/image" Target="../media/image20.gif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1.gif"  /><Relationship Id="rId3" Type="http://schemas.openxmlformats.org/officeDocument/2006/relationships/image" Target="../media/image22.gif"  /><Relationship Id="rId4" Type="http://schemas.openxmlformats.org/officeDocument/2006/relationships/image" Target="../media/image23.gif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4.gif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5.gif"  /><Relationship Id="rId3" Type="http://schemas.openxmlformats.org/officeDocument/2006/relationships/image" Target="../media/image26.gif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7.gif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8.gif"  /><Relationship Id="rId3" Type="http://schemas.openxmlformats.org/officeDocument/2006/relationships/image" Target="../media/image29.gif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0.gif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1.gi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2.gi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3.gi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4.gi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5.gif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6.gif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7.gif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8.gif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9.gif"  /><Relationship Id="rId3" Type="http://schemas.openxmlformats.org/officeDocument/2006/relationships/image" Target="../media/image40.gif"  /><Relationship Id="rId4" Type="http://schemas.openxmlformats.org/officeDocument/2006/relationships/image" Target="../media/image41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2.gif"  /><Relationship Id="rId3" Type="http://schemas.openxmlformats.org/officeDocument/2006/relationships/image" Target="../media/image18.gi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3.gif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4.gif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5.gif"  /><Relationship Id="rId3" Type="http://schemas.openxmlformats.org/officeDocument/2006/relationships/image" Target="../media/image46.gif"  /><Relationship Id="rId4" Type="http://schemas.openxmlformats.org/officeDocument/2006/relationships/image" Target="../media/image4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8.g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gif"  /><Relationship Id="rId4" Type="http://schemas.openxmlformats.org/officeDocument/2006/relationships/image" Target="../media/image3.png"  /><Relationship Id="rId5" Type="http://schemas.openxmlformats.org/officeDocument/2006/relationships/image" Target="../media/image4.gi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Relationship Id="rId3" Type="http://schemas.openxmlformats.org/officeDocument/2006/relationships/image" Target="../media/image6.gif"  /><Relationship Id="rId4" Type="http://schemas.openxmlformats.org/officeDocument/2006/relationships/image" Target="../media/image7.gif"  /><Relationship Id="rId5" Type="http://schemas.openxmlformats.org/officeDocument/2006/relationships/image" Target="../media/image8.gi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gif"  /><Relationship Id="rId3" Type="http://schemas.openxmlformats.org/officeDocument/2006/relationships/image" Target="../media/image10.gi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gif"  /><Relationship Id="rId3" Type="http://schemas.openxmlformats.org/officeDocument/2006/relationships/image" Target="../media/image12.g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solidFill>
                  <a:schemeClr val="tx1"/>
                </a:solidFill>
              </a:rPr>
              <a:t>Convolutional Neural Networks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18010374 </a:t>
            </a:r>
            <a:r>
              <a:rPr lang="ko-KR" altLang="en-US"/>
              <a:t>김범석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Correlation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1684" y="1573644"/>
            <a:ext cx="2676144" cy="4231653"/>
          </a:xfrm>
          <a:prstGeom prst="rect">
            <a:avLst/>
          </a:prstGeom>
        </p:spPr>
      </p:pic>
      <p:cxnSp>
        <p:nvCxnSpPr>
          <p:cNvPr id="6" name=""/>
          <p:cNvCxnSpPr/>
          <p:nvPr/>
        </p:nvCxnSpPr>
        <p:spPr>
          <a:xfrm>
            <a:off x="5027676" y="2826753"/>
            <a:ext cx="1068324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6384036" y="2567673"/>
            <a:ext cx="4405250" cy="518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/>
              <a:t>activation function</a:t>
            </a:r>
            <a:endParaRPr lang="en-US" altLang="ko-KR" sz="2800"/>
          </a:p>
        </p:txBody>
      </p:sp>
      <p:cxnSp>
        <p:nvCxnSpPr>
          <p:cNvPr id="9" name=""/>
          <p:cNvCxnSpPr/>
          <p:nvPr/>
        </p:nvCxnSpPr>
        <p:spPr>
          <a:xfrm>
            <a:off x="5027676" y="4309986"/>
            <a:ext cx="1068324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6655498" y="4050905"/>
            <a:ext cx="4405250" cy="519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 affine function</a:t>
            </a:r>
            <a:endParaRPr lang="en-US" altLang="ko-KR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"/>
              <p:cNvSpPr/>
              <p:nvPr/>
            </p:nvSpPr>
            <p:spPr>
              <a:xfrm>
                <a:off x="6384035" y="4027170"/>
                <a:ext cx="533400" cy="5429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700">
                          <a:latin typeface="Cambria Math"/>
                          <a:sym typeface="Cambria Math"/>
                        </a:rPr>
                        <m:t>≈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" name=""/>
              <p:cNvSpPr txBox="1"/>
              <p:nvPr/>
            </p:nvSpPr>
            <p:spPr>
              <a:xfrm>
                <a:off x="6384035" y="4027170"/>
                <a:ext cx="533400" cy="5429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cxnSp>
        <p:nvCxnSpPr>
          <p:cNvPr id="13" name=""/>
          <p:cNvCxnSpPr/>
          <p:nvPr/>
        </p:nvCxnSpPr>
        <p:spPr>
          <a:xfrm>
            <a:off x="5027676" y="5390121"/>
            <a:ext cx="1068324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6472617" y="5130603"/>
            <a:ext cx="4405252" cy="51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input image</a:t>
            </a:r>
            <a:endParaRPr lang="en-US" altLang="ko-KR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Window Extraction(1D)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3405" y="1698878"/>
            <a:ext cx="4994630" cy="64998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3405" y="2793873"/>
            <a:ext cx="7448307" cy="127025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43405" y="4869180"/>
            <a:ext cx="4615649" cy="798194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1343405" y="4474845"/>
            <a:ext cx="4752595" cy="3943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</a:rPr>
              <a:t>generalization</a:t>
            </a: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343405" y="1304543"/>
            <a:ext cx="4752595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</a:rPr>
              <a:t>input</a:t>
            </a: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343405" y="2399538"/>
            <a:ext cx="4752595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</a:rPr>
              <a:t>window</a:t>
            </a:r>
            <a:endParaRPr lang="en-US" altLang="ko-KR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Window Extraction(2D)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4380" y="1973579"/>
            <a:ext cx="4227046" cy="145542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973579"/>
            <a:ext cx="3872865" cy="339966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4380" y="4367388"/>
            <a:ext cx="4252023" cy="100585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754380" y="1435805"/>
            <a:ext cx="4752595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</a:rPr>
              <a:t>input</a:t>
            </a: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096000" y="1435805"/>
            <a:ext cx="4752596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</a:rPr>
              <a:t>window</a:t>
            </a: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54379" y="3973053"/>
            <a:ext cx="4752596" cy="394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</a:rPr>
              <a:t>generalization</a:t>
            </a:r>
            <a:endParaRPr lang="en-US" altLang="ko-KR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Window Formularization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333" y="1698879"/>
            <a:ext cx="3024378" cy="54726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7334" y="2492883"/>
            <a:ext cx="6048756" cy="157691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7334" y="4365117"/>
            <a:ext cx="7433187" cy="1440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Computations of Convolutional Layers(1D)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8826" y="1628774"/>
            <a:ext cx="9275750" cy="4464558"/>
          </a:xfrm>
          <a:prstGeom prst="rect">
            <a:avLst/>
          </a:prstGeom>
        </p:spPr>
      </p:pic>
      <p:cxnSp>
        <p:nvCxnSpPr>
          <p:cNvPr id="11" name=""/>
          <p:cNvCxnSpPr/>
          <p:nvPr/>
        </p:nvCxnSpPr>
        <p:spPr>
          <a:xfrm rot="10800000">
            <a:off x="3215640" y="5301234"/>
            <a:ext cx="1152144" cy="360045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flipV="1">
            <a:off x="2855595" y="4149090"/>
            <a:ext cx="2448306" cy="864108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rot="10800000">
            <a:off x="2855595" y="2924937"/>
            <a:ext cx="2448306" cy="936117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3071622" y="3429000"/>
            <a:ext cx="2016252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correlation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1" animBg="1"/>
      <p:bldP spid="15" grpId="2" animBg="1"/>
      <p:bldP spid="16" grpId="3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Computations of Convolutional Layers(2D)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7028" y="2132838"/>
            <a:ext cx="9185726" cy="424853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72297" y="1268730"/>
            <a:ext cx="1802511" cy="532817"/>
          </a:xfrm>
          <a:prstGeom prst="rect">
            <a:avLst/>
          </a:prstGeom>
        </p:spPr>
      </p:pic>
      <p:cxnSp>
        <p:nvCxnSpPr>
          <p:cNvPr id="7" name=""/>
          <p:cNvCxnSpPr/>
          <p:nvPr/>
        </p:nvCxnSpPr>
        <p:spPr>
          <a:xfrm flipV="1">
            <a:off x="8472296" y="1801547"/>
            <a:ext cx="504064" cy="331290"/>
          </a:xfrm>
          <a:prstGeom prst="straightConnector1">
            <a:avLst/>
          </a:prstGeom>
          <a:ln w="38100">
            <a:solidFill>
              <a:srgbClr val="0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4241765" y="2636901"/>
            <a:ext cx="2016252" cy="36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correlation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2853" y="1700784"/>
            <a:ext cx="8678212" cy="426338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727829" y="4941189"/>
            <a:ext cx="2088261" cy="86410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Computations of Convolutional Layers(2D)</a:t>
            </a:r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Computations of Convolutional Layers(3D)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7705" y="2155698"/>
            <a:ext cx="9896589" cy="393763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7705" y="1484757"/>
            <a:ext cx="2067934" cy="496766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5735955" y="2780919"/>
            <a:ext cx="180022" cy="2160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" name=""/>
          <p:cNvSpPr/>
          <p:nvPr/>
        </p:nvSpPr>
        <p:spPr>
          <a:xfrm>
            <a:off x="5735954" y="4016502"/>
            <a:ext cx="180022" cy="2160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"/>
          <p:cNvSpPr/>
          <p:nvPr/>
        </p:nvSpPr>
        <p:spPr>
          <a:xfrm>
            <a:off x="5735955" y="5229225"/>
            <a:ext cx="180022" cy="2160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Computations of Convolutional Layers(3D)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7424" y="2273617"/>
            <a:ext cx="8353044" cy="3604998"/>
          </a:xfrm>
          <a:prstGeom prst="rect">
            <a:avLst/>
          </a:prstGeom>
        </p:spPr>
      </p:pic>
      <p:cxnSp>
        <p:nvCxnSpPr>
          <p:cNvPr id="9" name=""/>
          <p:cNvCxnSpPr/>
          <p:nvPr/>
        </p:nvCxnSpPr>
        <p:spPr>
          <a:xfrm>
            <a:off x="4034742" y="2898027"/>
            <a:ext cx="864108" cy="72009"/>
          </a:xfrm>
          <a:prstGeom prst="straightConnector1">
            <a:avLst/>
          </a:prstGeom>
          <a:ln w="38100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>
            <a:off x="3818715" y="2591801"/>
            <a:ext cx="1080135" cy="288036"/>
          </a:xfrm>
          <a:prstGeom prst="straightConnector1">
            <a:avLst/>
          </a:prstGeom>
          <a:ln w="3810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3656695" y="2339770"/>
            <a:ext cx="1242155" cy="504063"/>
          </a:xfrm>
          <a:prstGeom prst="straightConnector1">
            <a:avLst/>
          </a:prstGeom>
          <a:ln w="3810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4280228" y="2273617"/>
            <a:ext cx="2147659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correlation</a:t>
            </a:r>
            <a:endParaRPr lang="en-US" altLang="ko-KR">
              <a:solidFill>
                <a:schemeClr val="lt1"/>
              </a:solidFill>
            </a:endParaRPr>
          </a:p>
        </p:txBody>
      </p:sp>
      <p:cxnSp>
        <p:nvCxnSpPr>
          <p:cNvPr id="13" name=""/>
          <p:cNvCxnSpPr/>
          <p:nvPr/>
        </p:nvCxnSpPr>
        <p:spPr>
          <a:xfrm flipV="1">
            <a:off x="6427886" y="2708910"/>
            <a:ext cx="1224153" cy="144018"/>
          </a:xfrm>
          <a:prstGeom prst="straightConnector1">
            <a:avLst/>
          </a:prstGeom>
          <a:ln w="3810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/>
          <p:nvPr/>
        </p:nvSpPr>
        <p:spPr>
          <a:xfrm>
            <a:off x="7652039" y="2591801"/>
            <a:ext cx="460212" cy="3782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3656695" y="4797171"/>
            <a:ext cx="378047" cy="360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" name=""/>
          <p:cNvSpPr/>
          <p:nvPr/>
        </p:nvSpPr>
        <p:spPr>
          <a:xfrm>
            <a:off x="6661915" y="4797171"/>
            <a:ext cx="378047" cy="360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Computations of Convolutional Layers(3D)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32048" y="1443037"/>
            <a:ext cx="4968240" cy="4645193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5303901" y="1443037"/>
            <a:ext cx="1512189" cy="46451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" name=""/>
          <p:cNvSpPr txBox="1"/>
          <p:nvPr/>
        </p:nvSpPr>
        <p:spPr>
          <a:xfrm>
            <a:off x="5303901" y="6088231"/>
            <a:ext cx="1512189" cy="4344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300"/>
              <a:t>filter bank</a:t>
            </a:r>
            <a:endParaRPr lang="en-US" altLang="ko-KR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2285973" y="341757"/>
            <a:ext cx="9144063" cy="1143000"/>
          </a:xfrm>
        </p:spPr>
        <p:txBody>
          <a:bodyPr/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CONTENTS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2285973" y="1647062"/>
            <a:ext cx="9143999" cy="4662297"/>
          </a:xfrm>
        </p:spPr>
        <p:txBody>
          <a:bodyPr vert="horz" wrap="square" lIns="91440" tIns="45720" rIns="91440" bIns="45720" anchor="t"/>
          <a:lstStyle/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1. Convolutional Layers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/>
              <a:t>     </a:t>
            </a:r>
            <a:r>
              <a:rPr lang="en-US" altLang="ko-KR" sz="2100"/>
              <a:t>- Image Tensors</a:t>
            </a:r>
            <a:endParaRPr lang="en-US" altLang="ko-KR" sz="21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100"/>
              <a:t>      - Correlation</a:t>
            </a:r>
            <a:endParaRPr lang="en-US" altLang="ko-KR" sz="21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100"/>
              <a:t>      - Window Extraction</a:t>
            </a:r>
            <a:endParaRPr lang="en-US" altLang="ko-KR" sz="21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100"/>
              <a:t>      - Computations</a:t>
            </a:r>
            <a:endParaRPr lang="en-US" altLang="ko-KR" sz="210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altLang="ko-KR" sz="21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2. Pooling Layers</a:t>
            </a:r>
            <a:endParaRPr lang="en-US" altLang="ko-KR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100"/>
              <a:t>      - Max/Average Pooling</a:t>
            </a:r>
            <a:endParaRPr lang="en-US" altLang="ko-KR" sz="21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100"/>
              <a:t>      - Padding</a:t>
            </a:r>
            <a:endParaRPr lang="en-US" altLang="ko-KR" sz="21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100"/>
              <a:t>      - Strides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0000"/>
                </a:solidFill>
              </a:rPr>
              <a:t>3. Convolutional Neural Networks</a:t>
            </a:r>
            <a:endParaRPr lang="en-US" altLang="ko-KR" sz="2100"/>
          </a:p>
          <a:p>
            <a:pPr marL="0" lvl="0" indent="0">
              <a:buNone/>
              <a:defRPr/>
            </a:pPr>
            <a:endParaRPr lang="en-US" altLang="ko-KR" sz="2100"/>
          </a:p>
          <a:p>
            <a:pPr marL="0" lvl="0" indent="0">
              <a:buNone/>
              <a:defRPr/>
            </a:pPr>
            <a:endParaRPr lang="en-US" altLang="ko-KR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Computations of Convolutional Layers(3D)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4826" y="2211286"/>
            <a:ext cx="10562347" cy="2657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Cascaded Conv Layers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9568" y="1822323"/>
            <a:ext cx="7638580" cy="3982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Cascaded Conv Layers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23653" y="1610212"/>
            <a:ext cx="5544692" cy="455513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4511802" y="5517261"/>
            <a:ext cx="288036" cy="288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" name=""/>
          <p:cNvSpPr/>
          <p:nvPr/>
        </p:nvSpPr>
        <p:spPr>
          <a:xfrm>
            <a:off x="5951982" y="3429000"/>
            <a:ext cx="288036" cy="288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"/>
          <p:cNvSpPr/>
          <p:nvPr/>
        </p:nvSpPr>
        <p:spPr>
          <a:xfrm>
            <a:off x="5951982" y="1916811"/>
            <a:ext cx="288036" cy="288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919478" y="2927985"/>
            <a:ext cx="8857108" cy="10039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6000">
                <a:solidFill>
                  <a:srgbClr val="000000"/>
                </a:solidFill>
              </a:rPr>
              <a:t>Pooling Layers</a:t>
            </a:r>
            <a:endParaRPr lang="en-US" altLang="ko-KR" sz="6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Max/Average Pooling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5220" y="2138943"/>
            <a:ext cx="5781558" cy="3666354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410827" y="1540954"/>
            <a:ext cx="5781560" cy="4385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>
                <a:solidFill>
                  <a:srgbClr val="000000"/>
                </a:solidFill>
              </a:rPr>
              <a:t>max pooling  </a:t>
            </a:r>
            <a:r>
              <a:rPr lang="en-US" altLang="ko-KR">
                <a:solidFill>
                  <a:srgbClr val="000000"/>
                </a:solidFill>
              </a:rPr>
              <a:t>                                 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600063" y="1560004"/>
            <a:ext cx="2592324" cy="4194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>
                <a:solidFill>
                  <a:srgbClr val="000000"/>
                </a:solidFill>
              </a:rPr>
              <a:t>average pooling</a:t>
            </a:r>
            <a:endParaRPr lang="en-US" altLang="ko-KR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Max/Average Pooling(1D)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7824" y="1772793"/>
            <a:ext cx="8916352" cy="4048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Max/Average Pooling(2D)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5415" y="1700784"/>
            <a:ext cx="9713933" cy="4176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Max/Average Pooling(3D)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6367" y="1628775"/>
            <a:ext cx="9019265" cy="4032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Padding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397" y="1841372"/>
            <a:ext cx="4642199" cy="223570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1396" y="4666107"/>
            <a:ext cx="3503537" cy="707136"/>
          </a:xfrm>
          <a:prstGeom prst="rect">
            <a:avLst/>
          </a:prstGeom>
        </p:spPr>
      </p:pic>
      <p:cxnSp>
        <p:nvCxnSpPr>
          <p:cNvPr id="8" name=""/>
          <p:cNvCxnSpPr/>
          <p:nvPr/>
        </p:nvCxnSpPr>
        <p:spPr>
          <a:xfrm>
            <a:off x="5663946" y="5019675"/>
            <a:ext cx="1224153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"/>
              <p:cNvSpPr/>
              <p:nvPr/>
            </p:nvSpPr>
            <p:spPr>
              <a:xfrm>
                <a:off x="7752207" y="4533900"/>
                <a:ext cx="1628775" cy="9715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p=</m:t>
                      </m:r>
                      <m:f>
                        <m:fPr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-1</m:t>
                          </m:r>
                        </m:num>
                        <m:den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9" name=""/>
              <p:cNvSpPr txBox="1"/>
              <p:nvPr/>
            </p:nvSpPr>
            <p:spPr>
              <a:xfrm>
                <a:off x="7752207" y="4533900"/>
                <a:ext cx="1628775" cy="9715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10" name=""/>
          <p:cNvSpPr/>
          <p:nvPr/>
        </p:nvSpPr>
        <p:spPr>
          <a:xfrm>
            <a:off x="1415415" y="1988820"/>
            <a:ext cx="2088261" cy="970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Strides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4531" y="4308300"/>
            <a:ext cx="3071241" cy="128096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4531" y="1694930"/>
            <a:ext cx="6082037" cy="2094114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513821" y="1694930"/>
            <a:ext cx="2399587" cy="10470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" name=""/>
          <p:cNvSpPr/>
          <p:nvPr/>
        </p:nvSpPr>
        <p:spPr>
          <a:xfrm>
            <a:off x="4200475" y="1694930"/>
            <a:ext cx="2399587" cy="10470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" name=""/>
          <p:cNvSpPr txBox="1"/>
          <p:nvPr/>
        </p:nvSpPr>
        <p:spPr>
          <a:xfrm>
            <a:off x="1756400" y="1328408"/>
            <a:ext cx="553751" cy="393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</a:rPr>
              <a:t>1</a:t>
            </a: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4200475" y="1328408"/>
            <a:ext cx="553751" cy="39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000000"/>
                </a:solidFill>
              </a:rPr>
              <a:t>2</a:t>
            </a:r>
            <a:endParaRPr lang="en-US" altLang="ko-KR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1" animBg="1"/>
      <p:bldP spid="14" grpId="2" animBg="1"/>
      <p:bldP spid="16" grpId="3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endParaRPr lang="en-US" altLang="ko-KR" sz="5000"/>
          </a:p>
          <a:p>
            <a:pPr marL="0" indent="0" algn="ctr">
              <a:buNone/>
              <a:defRPr/>
            </a:pPr>
            <a:endParaRPr lang="en-US" altLang="ko-KR" sz="5000"/>
          </a:p>
          <a:p>
            <a:pPr marL="0" indent="0" algn="ctr">
              <a:buNone/>
              <a:defRPr/>
            </a:pPr>
            <a:r>
              <a:rPr lang="en-US" altLang="ko-KR" sz="6000">
                <a:solidFill>
                  <a:srgbClr val="000000"/>
                </a:solidFill>
              </a:rPr>
              <a:t>Convolutional Layers</a:t>
            </a:r>
            <a:endParaRPr lang="en-US" altLang="ko-KR" sz="6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Output size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9388" y="1916811"/>
            <a:ext cx="5676110" cy="189966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199388" y="4032503"/>
            <a:ext cx="5544693" cy="14138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900">
                <a:solidFill>
                  <a:srgbClr val="000000"/>
                </a:solidFill>
              </a:rPr>
              <a:t>p : pooling size</a:t>
            </a:r>
            <a:endParaRPr lang="en-US" altLang="ko-KR" sz="29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2900">
                <a:solidFill>
                  <a:srgbClr val="000000"/>
                </a:solidFill>
              </a:rPr>
              <a:t>f : filter size</a:t>
            </a:r>
            <a:endParaRPr lang="en-US" altLang="ko-KR" sz="29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 sz="2900">
                <a:solidFill>
                  <a:srgbClr val="000000"/>
                </a:solidFill>
              </a:rPr>
              <a:t>s: stride size</a:t>
            </a:r>
            <a:endParaRPr lang="en-US" altLang="ko-KR" sz="29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07707" y="2926556"/>
            <a:ext cx="10776586" cy="100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>
                <a:solidFill>
                  <a:srgbClr val="000000"/>
                </a:solidFill>
              </a:rPr>
              <a:t>Convolutional Neural Networks</a:t>
            </a:r>
            <a:endParaRPr lang="en-US" altLang="ko-KR" sz="6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Convolutional Neural Networks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7694" y="1772792"/>
            <a:ext cx="5317210" cy="4104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Flatten Layer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633" y="1340739"/>
            <a:ext cx="5350367" cy="86410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0565" y="2492883"/>
            <a:ext cx="6969633" cy="3683948"/>
          </a:xfrm>
          <a:prstGeom prst="rect">
            <a:avLst/>
          </a:prstGeom>
        </p:spPr>
      </p:pic>
      <p:cxnSp>
        <p:nvCxnSpPr>
          <p:cNvPr id="7" name=""/>
          <p:cNvCxnSpPr/>
          <p:nvPr/>
        </p:nvCxnSpPr>
        <p:spPr>
          <a:xfrm rot="16200000" flipH="1">
            <a:off x="3107626" y="4113085"/>
            <a:ext cx="1368171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3511296" y="4113085"/>
            <a:ext cx="1368171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6492050" y="4113085"/>
            <a:ext cx="136817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"/>
              <p:cNvSpPr/>
              <p:nvPr/>
            </p:nvSpPr>
            <p:spPr>
              <a:xfrm>
                <a:off x="5153025" y="3817810"/>
                <a:ext cx="942975" cy="5905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000">
                          <a:solidFill>
                            <a:srgbClr val="ff0000"/>
                          </a:solidFill>
                          <a:latin typeface="Cambria Math"/>
                          <a:sym typeface="Cambria Math"/>
                        </a:rPr>
                        <m:t>⋯⋯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" name=""/>
              <p:cNvSpPr txBox="1"/>
              <p:nvPr/>
            </p:nvSpPr>
            <p:spPr>
              <a:xfrm>
                <a:off x="5153025" y="3817810"/>
                <a:ext cx="942975" cy="5905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Convolutional Neural Networks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7660" y="1260919"/>
            <a:ext cx="5416679" cy="5264467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387660" y="4293108"/>
            <a:ext cx="1268159" cy="3600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0375" y="1480184"/>
            <a:ext cx="6191250" cy="4829175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Image Tensors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31799" y="1484757"/>
            <a:ext cx="3002174" cy="100631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44213" y="1461280"/>
            <a:ext cx="7104381" cy="196772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4341" y="2852928"/>
            <a:ext cx="2617089" cy="30006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Image Tensors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8996" y="1507236"/>
            <a:ext cx="3314593" cy="91363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64171" y="1448113"/>
            <a:ext cx="3314593" cy="97276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67590" y="3140964"/>
            <a:ext cx="2097405" cy="246217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95027" y="3101971"/>
            <a:ext cx="1452881" cy="250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Correlation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endParaRPr lang="en-US" altLang="ko-KR" sz="5000"/>
          </a:p>
          <a:p>
            <a:pPr marL="0" indent="0" algn="ctr">
              <a:buNone/>
              <a:defRPr/>
            </a:pPr>
            <a:endParaRPr lang="en-US" altLang="ko-KR" sz="5000"/>
          </a:p>
          <a:p>
            <a:pPr marL="0" indent="0" algn="ctr">
              <a:buNone/>
              <a:defRPr/>
            </a:pPr>
            <a:r>
              <a:rPr lang="en-US" altLang="ko-KR" sz="4500">
                <a:solidFill>
                  <a:srgbClr val="000000"/>
                </a:solidFill>
              </a:rPr>
              <a:t>Convolutional  vs  Correlational</a:t>
            </a:r>
            <a:endParaRPr lang="en-US" altLang="ko-KR" sz="45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Correlation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423541" y="2343150"/>
            <a:ext cx="6888354" cy="76774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3541" y="3429000"/>
            <a:ext cx="6866305" cy="1434464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623184" y="2535085"/>
            <a:ext cx="864108" cy="383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" name=""/>
          <p:cNvSpPr/>
          <p:nvPr/>
        </p:nvSpPr>
        <p:spPr>
          <a:xfrm>
            <a:off x="5856694" y="2535085"/>
            <a:ext cx="864108" cy="383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Correlation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2273178"/>
            <a:ext cx="5088129" cy="231164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3123" y="2273178"/>
            <a:ext cx="5315606" cy="2311643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5807964" y="3248977"/>
            <a:ext cx="576072" cy="3600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분할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142</ep:Words>
  <ep:PresentationFormat/>
  <ep:Paragraphs>65</ep:Paragraphs>
  <ep:Slides>34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분할</vt:lpstr>
      <vt:lpstr>Convolutional Neural Networks</vt:lpstr>
      <vt:lpstr>CONTENTS</vt:lpstr>
      <vt:lpstr>슬라이드 3</vt:lpstr>
      <vt:lpstr>슬라이드 4</vt:lpstr>
      <vt:lpstr>Image Tensors</vt:lpstr>
      <vt:lpstr>Image Tensors</vt:lpstr>
      <vt:lpstr>Correlation</vt:lpstr>
      <vt:lpstr>Correlation</vt:lpstr>
      <vt:lpstr>Correlation</vt:lpstr>
      <vt:lpstr>Correlation</vt:lpstr>
      <vt:lpstr>Window Extraction(1D)</vt:lpstr>
      <vt:lpstr>Window Extraction(2D)</vt:lpstr>
      <vt:lpstr>Window Formularization</vt:lpstr>
      <vt:lpstr>Computations of Convolutional Layers(1D)</vt:lpstr>
      <vt:lpstr>Computations of Convolutional Layers(2D)</vt:lpstr>
      <vt:lpstr>Computations of Convolutional Layers(2D)</vt:lpstr>
      <vt:lpstr>Computations of Convolutional Layers(3D)</vt:lpstr>
      <vt:lpstr>Computations of Convolutional Layers(3D)</vt:lpstr>
      <vt:lpstr>Computations of Convolutional Layers(3D)</vt:lpstr>
      <vt:lpstr>Computations of Convolutional Layers(3D)</vt:lpstr>
      <vt:lpstr>Cascaded Conv Layers</vt:lpstr>
      <vt:lpstr>Cascaded Conv Layers</vt:lpstr>
      <vt:lpstr>슬라이드 23</vt:lpstr>
      <vt:lpstr>Max/Average Pooling</vt:lpstr>
      <vt:lpstr>Max/Average Pooling(1D)</vt:lpstr>
      <vt:lpstr>Max/Average Pooling(2D)</vt:lpstr>
      <vt:lpstr>Max/Average Pooling(3D)</vt:lpstr>
      <vt:lpstr>Padding</vt:lpstr>
      <vt:lpstr>Strides</vt:lpstr>
      <vt:lpstr>Output size</vt:lpstr>
      <vt:lpstr>슬라이드 31</vt:lpstr>
      <vt:lpstr>Convolutional Neural Networks</vt:lpstr>
      <vt:lpstr>Flatten Layer</vt:lpstr>
      <vt:lpstr>Convolutional Neural Networks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cody9</cp:lastModifiedBy>
  <dcterms:modified xsi:type="dcterms:W3CDTF">2022-07-10T17:21:51.078</dcterms:modified>
  <cp:revision>48</cp:revision>
  <dc:title>Convolutional Neural Networks</dc:title>
  <cp:version>1000.0000.01</cp:version>
</cp:coreProperties>
</file>