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8" y="1176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4.png"  /><Relationship Id="rId11" Type="http://schemas.openxmlformats.org/officeDocument/2006/relationships/image" Target="../media/image35.png"  /><Relationship Id="rId12" Type="http://schemas.openxmlformats.org/officeDocument/2006/relationships/image" Target="../media/image36.png"  /><Relationship Id="rId13" Type="http://schemas.openxmlformats.org/officeDocument/2006/relationships/image" Target="../media/image37.png"  /><Relationship Id="rId2" Type="http://schemas.openxmlformats.org/officeDocument/2006/relationships/image" Target="../media/image26.gif"  /><Relationship Id="rId3" Type="http://schemas.openxmlformats.org/officeDocument/2006/relationships/image" Target="../media/image27.gif"  /><Relationship Id="rId4" Type="http://schemas.openxmlformats.org/officeDocument/2006/relationships/image" Target="../media/image28.gif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gif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gif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gif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4.gi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gif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Relationship Id="rId5" Type="http://schemas.openxmlformats.org/officeDocument/2006/relationships/image" Target="../media/image6.png"  /><Relationship Id="rId6" Type="http://schemas.openxmlformats.org/officeDocument/2006/relationships/image" Target="../media/image51.gif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Relationship Id="rId4" Type="http://schemas.openxmlformats.org/officeDocument/2006/relationships/image" Target="../media/image54.png"  /><Relationship Id="rId5" Type="http://schemas.openxmlformats.org/officeDocument/2006/relationships/image" Target="../media/image51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gif"  /><Relationship Id="rId3" Type="http://schemas.openxmlformats.org/officeDocument/2006/relationships/image" Target="../media/image56.png"  /><Relationship Id="rId4" Type="http://schemas.openxmlformats.org/officeDocument/2006/relationships/image" Target="../media/image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7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58.gi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58.gi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1.gif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4.gif"  /><Relationship Id="rId11" Type="http://schemas.openxmlformats.org/officeDocument/2006/relationships/image" Target="../media/image65.png"  /><Relationship Id="rId12" Type="http://schemas.openxmlformats.org/officeDocument/2006/relationships/image" Target="../media/image66.png"  /><Relationship Id="rId2" Type="http://schemas.openxmlformats.org/officeDocument/2006/relationships/image" Target="../media/image62.gif"  /><Relationship Id="rId3" Type="http://schemas.openxmlformats.org/officeDocument/2006/relationships/image" Target="../media/image15.gif"  /><Relationship Id="rId4" Type="http://schemas.openxmlformats.org/officeDocument/2006/relationships/image" Target="../media/image16.gif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22.png"  /><Relationship Id="rId8" Type="http://schemas.openxmlformats.org/officeDocument/2006/relationships/image" Target="../media/image63.png"  /><Relationship Id="rId9" Type="http://schemas.openxmlformats.org/officeDocument/2006/relationships/image" Target="../media/image16.gif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68.gif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7.gif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2.png"  /><Relationship Id="rId7" Type="http://schemas.openxmlformats.org/officeDocument/2006/relationships/image" Target="../media/image67.pn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1.gi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gif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gi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9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gi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gif"  /><Relationship Id="rId3" Type="http://schemas.openxmlformats.org/officeDocument/2006/relationships/image" Target="../media/image15.gif"  /><Relationship Id="rId4" Type="http://schemas.openxmlformats.org/officeDocument/2006/relationships/image" Target="../media/image16.gif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5.png"  /><Relationship Id="rId2" Type="http://schemas.openxmlformats.org/officeDocument/2006/relationships/image" Target="../media/image21.gif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16.gif"  /><Relationship Id="rId6" Type="http://schemas.openxmlformats.org/officeDocument/2006/relationships/image" Target="../media/image24.png"  /><Relationship Id="rId7" Type="http://schemas.openxmlformats.org/officeDocument/2006/relationships/image" Target="../media/image15.gif"  /><Relationship Id="rId8" Type="http://schemas.openxmlformats.org/officeDocument/2006/relationships/image" Target="../media/image21.gif"  /><Relationship Id="rId9" Type="http://schemas.openxmlformats.org/officeDocument/2006/relationships/image" Target="../media/image16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8239218" y="1468936"/>
            <a:ext cx="3530756" cy="2749341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6472421">
            <a:off x="4151543" y="2957023"/>
            <a:ext cx="2975111" cy="2061218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8423988">
            <a:off x="-158556" y="856441"/>
            <a:ext cx="4162182" cy="3666070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838960" y="2128520"/>
            <a:ext cx="10403840" cy="12039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 rot="184500">
            <a:off x="1750346" y="1521509"/>
            <a:ext cx="8131163" cy="189904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lantUp">
              <a:avLst>
                <a:gd name="adj" fmla="val 71431"/>
              </a:avLst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 cap="none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다중매개모형과 조절효과</a:t>
            </a:r>
            <a:endParaRPr lang="ko-KR" altLang="en-US" sz="1100" b="1" cap="none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endParaRPr lang="ko-KR" altLang="en-US" sz="1100" b="0" cap="none" spc="600">
              <a:ln w="0"/>
              <a:solidFill>
                <a:schemeClr val="accent5">
                  <a:lumMod val="75000"/>
                </a:schemeClr>
              </a:solidFill>
              <a:latin typeface="G마켓 산스 Bold"/>
              <a:ea typeface="G마켓 산스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5"/>
          <p:cNvSpPr/>
          <p:nvPr/>
        </p:nvSpPr>
        <p:spPr>
          <a:xfrm>
            <a:off x="7343938" y="1605110"/>
            <a:ext cx="4151867" cy="4974351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25"/>
          <p:cNvSpPr/>
          <p:nvPr/>
        </p:nvSpPr>
        <p:spPr>
          <a:xfrm>
            <a:off x="4888221" y="1608574"/>
            <a:ext cx="2454688" cy="4974351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84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5997" y="3636818"/>
            <a:ext cx="4106140" cy="1175905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9853" y="2010641"/>
            <a:ext cx="4095750" cy="1175903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8679" y="5247409"/>
            <a:ext cx="4098347" cy="1194955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649431" y="1073727"/>
            <a:ext cx="3359727" cy="3636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545521" y="987134"/>
            <a:ext cx="3768743" cy="46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결론 </a:t>
            </a:r>
            <a:r>
              <a:rPr lang="en-US" altLang="ko-KR" sz="2500" b="1">
                <a:solidFill>
                  <a:schemeClr val="dk1"/>
                </a:solidFill>
                <a:latin typeface="나눔고딕"/>
                <a:ea typeface="나눔고딕"/>
              </a:rPr>
              <a:t>:</a:t>
            </a: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 조절효과가 있는가</a:t>
            </a:r>
            <a:r>
              <a:rPr lang="en-US" altLang="ko-KR" sz="2500" b="1">
                <a:solidFill>
                  <a:schemeClr val="dk1"/>
                </a:solidFill>
                <a:latin typeface="나눔고딕"/>
                <a:ea typeface="나눔고딕"/>
              </a:rPr>
              <a:t>?</a:t>
            </a:r>
            <a:endParaRPr lang="en-US" altLang="ko-KR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"/>
              <p:cNvSpPr/>
              <p:nvPr/>
            </p:nvSpPr>
            <p:spPr>
              <a:xfrm>
                <a:off x="519546" y="1589665"/>
                <a:ext cx="1504950" cy="4286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 xml:space="preserve">X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 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7" name=""/>
              <p:cNvSpPr txBox="1"/>
              <p:nvPr/>
            </p:nvSpPr>
            <p:spPr>
              <a:xfrm>
                <a:off x="519546" y="1589665"/>
                <a:ext cx="1504950" cy="4286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"/>
              <p:cNvSpPr/>
              <p:nvPr/>
            </p:nvSpPr>
            <p:spPr>
              <a:xfrm>
                <a:off x="502227" y="3214687"/>
                <a:ext cx="1504950" cy="4286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 xml:space="preserve">X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 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8" name=""/>
              <p:cNvSpPr txBox="1"/>
              <p:nvPr/>
            </p:nvSpPr>
            <p:spPr>
              <a:xfrm>
                <a:off x="502227" y="3214687"/>
                <a:ext cx="1504950" cy="4286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"/>
              <p:cNvSpPr/>
              <p:nvPr/>
            </p:nvSpPr>
            <p:spPr>
              <a:xfrm>
                <a:off x="484908" y="4842015"/>
                <a:ext cx="2124075" cy="4286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 xml:space="preserve">X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→ 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→ 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 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9" name=""/>
              <p:cNvSpPr txBox="1"/>
              <p:nvPr/>
            </p:nvSpPr>
            <p:spPr>
              <a:xfrm>
                <a:off x="484908" y="4842015"/>
                <a:ext cx="2124075" cy="4286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sp>
        <p:nvSpPr>
          <p:cNvPr id="51" name=""/>
          <p:cNvSpPr/>
          <p:nvPr/>
        </p:nvSpPr>
        <p:spPr>
          <a:xfrm>
            <a:off x="2462563" y="2918114"/>
            <a:ext cx="1440006" cy="21442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"/>
              <p:cNvSpPr/>
              <p:nvPr/>
            </p:nvSpPr>
            <p:spPr>
              <a:xfrm>
                <a:off x="5048250" y="2003954"/>
                <a:ext cx="209550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=0.1225 (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양수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5" name=""/>
              <p:cNvSpPr txBox="1"/>
              <p:nvPr/>
            </p:nvSpPr>
            <p:spPr>
              <a:xfrm>
                <a:off x="5048250" y="2003954"/>
                <a:ext cx="2095500" cy="4095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"/>
              <p:cNvSpPr/>
              <p:nvPr/>
            </p:nvSpPr>
            <p:spPr>
              <a:xfrm>
                <a:off x="5048250" y="3711751"/>
                <a:ext cx="209550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=0.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0706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양수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6" name=""/>
              <p:cNvSpPr txBox="1"/>
              <p:nvPr/>
            </p:nvSpPr>
            <p:spPr>
              <a:xfrm>
                <a:off x="5048250" y="3711751"/>
                <a:ext cx="2095500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"/>
              <p:cNvSpPr/>
              <p:nvPr/>
            </p:nvSpPr>
            <p:spPr>
              <a:xfrm>
                <a:off x="5095875" y="5234339"/>
                <a:ext cx="22002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=0.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0782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양수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7" name=""/>
              <p:cNvSpPr txBox="1"/>
              <p:nvPr/>
            </p:nvSpPr>
            <p:spPr>
              <a:xfrm>
                <a:off x="5095875" y="5234339"/>
                <a:ext cx="2200275" cy="4095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"/>
              <p:cNvSpPr/>
              <p:nvPr/>
            </p:nvSpPr>
            <p:spPr>
              <a:xfrm>
                <a:off x="5081587" y="2692111"/>
                <a:ext cx="202882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3" name=""/>
              <p:cNvSpPr txBox="1"/>
              <p:nvPr/>
            </p:nvSpPr>
            <p:spPr>
              <a:xfrm>
                <a:off x="5081587" y="2692111"/>
                <a:ext cx="2028825" cy="39052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"/>
              <p:cNvSpPr/>
              <p:nvPr/>
            </p:nvSpPr>
            <p:spPr>
              <a:xfrm>
                <a:off x="5105400" y="4305300"/>
                <a:ext cx="19812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4" name=""/>
              <p:cNvSpPr txBox="1"/>
              <p:nvPr/>
            </p:nvSpPr>
            <p:spPr>
              <a:xfrm>
                <a:off x="5105400" y="4305300"/>
                <a:ext cx="1981200" cy="39052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"/>
              <p:cNvSpPr/>
              <p:nvPr/>
            </p:nvSpPr>
            <p:spPr>
              <a:xfrm>
                <a:off x="5114925" y="5935807"/>
                <a:ext cx="22098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solidFill>
                            <a:srgbClr val="0000ff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5" name=""/>
              <p:cNvSpPr txBox="1"/>
              <p:nvPr/>
            </p:nvSpPr>
            <p:spPr>
              <a:xfrm>
                <a:off x="5114925" y="5935807"/>
                <a:ext cx="2209800" cy="3905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  <p:sp>
        <p:nvSpPr>
          <p:cNvPr id="66" name=""/>
          <p:cNvSpPr/>
          <p:nvPr/>
        </p:nvSpPr>
        <p:spPr>
          <a:xfrm>
            <a:off x="1088015" y="3033567"/>
            <a:ext cx="554181" cy="1177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"/>
          <p:cNvSpPr/>
          <p:nvPr/>
        </p:nvSpPr>
        <p:spPr>
          <a:xfrm>
            <a:off x="1097540" y="4652817"/>
            <a:ext cx="554181" cy="1177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1059440" y="6272067"/>
            <a:ext cx="554181" cy="1177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"/>
          <p:cNvSpPr/>
          <p:nvPr/>
        </p:nvSpPr>
        <p:spPr>
          <a:xfrm>
            <a:off x="2500663" y="4537364"/>
            <a:ext cx="1440006" cy="21442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"/>
          <p:cNvSpPr/>
          <p:nvPr/>
        </p:nvSpPr>
        <p:spPr>
          <a:xfrm>
            <a:off x="2462563" y="6156614"/>
            <a:ext cx="1440006" cy="21442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"/>
          <p:cNvSpPr txBox="1"/>
          <p:nvPr/>
        </p:nvSpPr>
        <p:spPr>
          <a:xfrm>
            <a:off x="5672137" y="3033712"/>
            <a:ext cx="1296353" cy="2409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(</a:t>
            </a:r>
            <a:r>
              <a:rPr lang="ko-KR" altLang="en-US" sz="1000"/>
              <a:t>양수</a:t>
            </a:r>
            <a:r>
              <a:rPr lang="en-US" altLang="ko-KR" sz="1000"/>
              <a:t>)</a:t>
            </a:r>
            <a:r>
              <a:rPr lang="ko-KR" altLang="en-US" sz="1000"/>
              <a:t>      </a:t>
            </a:r>
            <a:r>
              <a:rPr lang="en-US" altLang="ko-KR" sz="1000"/>
              <a:t>(</a:t>
            </a:r>
            <a:r>
              <a:rPr lang="ko-KR" altLang="en-US" sz="1000"/>
              <a:t>양수</a:t>
            </a:r>
            <a:r>
              <a:rPr lang="en-US" altLang="ko-KR" sz="1000"/>
              <a:t>)</a:t>
            </a:r>
            <a:r>
              <a:rPr lang="ko-KR" altLang="en-US" sz="1000"/>
              <a:t>    </a:t>
            </a:r>
            <a:endParaRPr lang="ko-KR" altLang="en-US" sz="1000"/>
          </a:p>
        </p:txBody>
      </p:sp>
      <p:sp>
        <p:nvSpPr>
          <p:cNvPr id="72" name=""/>
          <p:cNvSpPr/>
          <p:nvPr/>
        </p:nvSpPr>
        <p:spPr>
          <a:xfrm>
            <a:off x="5929312" y="2424112"/>
            <a:ext cx="166687" cy="2476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3" name=""/>
          <p:cNvSpPr txBox="1"/>
          <p:nvPr/>
        </p:nvSpPr>
        <p:spPr>
          <a:xfrm>
            <a:off x="5634037" y="4652962"/>
            <a:ext cx="1343977" cy="240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(</a:t>
            </a:r>
            <a:r>
              <a:rPr lang="ko-KR" altLang="en-US" sz="1000"/>
              <a:t>양수</a:t>
            </a:r>
            <a:r>
              <a:rPr lang="en-US" altLang="ko-KR" sz="1000"/>
              <a:t>)</a:t>
            </a:r>
            <a:r>
              <a:rPr lang="ko-KR" altLang="en-US" sz="1000"/>
              <a:t>       </a:t>
            </a:r>
            <a:r>
              <a:rPr lang="en-US" altLang="ko-KR" sz="1000"/>
              <a:t>(</a:t>
            </a:r>
            <a:r>
              <a:rPr lang="ko-KR" altLang="en-US" sz="1000"/>
              <a:t>양수</a:t>
            </a:r>
            <a:r>
              <a:rPr lang="en-US" altLang="ko-KR" sz="1000"/>
              <a:t>)</a:t>
            </a:r>
            <a:r>
              <a:rPr lang="ko-KR" altLang="en-US" sz="1000"/>
              <a:t>    </a:t>
            </a:r>
            <a:endParaRPr lang="ko-KR" altLang="en-US" sz="1000"/>
          </a:p>
        </p:txBody>
      </p:sp>
      <p:sp>
        <p:nvSpPr>
          <p:cNvPr id="74" name=""/>
          <p:cNvSpPr/>
          <p:nvPr/>
        </p:nvSpPr>
        <p:spPr>
          <a:xfrm>
            <a:off x="5929312" y="4062412"/>
            <a:ext cx="166687" cy="2476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"/>
          <p:cNvSpPr/>
          <p:nvPr/>
        </p:nvSpPr>
        <p:spPr>
          <a:xfrm>
            <a:off x="5929312" y="5662612"/>
            <a:ext cx="166687" cy="2476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"/>
          <p:cNvSpPr txBox="1"/>
          <p:nvPr/>
        </p:nvSpPr>
        <p:spPr>
          <a:xfrm>
            <a:off x="5748336" y="6253162"/>
            <a:ext cx="1382078" cy="240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(</a:t>
            </a:r>
            <a:r>
              <a:rPr lang="ko-KR" altLang="en-US" sz="1000"/>
              <a:t>양수</a:t>
            </a:r>
            <a:r>
              <a:rPr lang="en-US" altLang="ko-KR" sz="1000"/>
              <a:t>)</a:t>
            </a:r>
            <a:r>
              <a:rPr lang="ko-KR" altLang="en-US" sz="1000"/>
              <a:t>        </a:t>
            </a:r>
            <a:r>
              <a:rPr lang="en-US" altLang="ko-KR" sz="1000"/>
              <a:t>(</a:t>
            </a:r>
            <a:r>
              <a:rPr lang="ko-KR" altLang="en-US" sz="1000"/>
              <a:t>양수</a:t>
            </a:r>
            <a:r>
              <a:rPr lang="en-US" altLang="ko-KR" sz="1000"/>
              <a:t>)</a:t>
            </a:r>
            <a:r>
              <a:rPr lang="ko-KR" altLang="en-US" sz="1000"/>
              <a:t>    </a:t>
            </a:r>
            <a:endParaRPr lang="ko-KR" altLang="en-US" sz="1000"/>
          </a:p>
        </p:txBody>
      </p:sp>
      <p:sp>
        <p:nvSpPr>
          <p:cNvPr id="78" name=""/>
          <p:cNvSpPr txBox="1"/>
          <p:nvPr/>
        </p:nvSpPr>
        <p:spPr>
          <a:xfrm>
            <a:off x="7451146" y="1673681"/>
            <a:ext cx="2788230" cy="362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  <a:latin typeface="나눔고딕"/>
                <a:ea typeface="나눔고딕"/>
              </a:rPr>
              <a:t>조절된 매개지수</a:t>
            </a:r>
            <a:endParaRPr lang="ko-KR" altLang="en-US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484874" y="2124075"/>
            <a:ext cx="4172904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latin typeface="나눔고딕"/>
                <a:ea typeface="나눔고딕"/>
              </a:rPr>
              <a:t>1.</a:t>
            </a:r>
            <a:r>
              <a:rPr lang="ko-KR" altLang="en-US" sz="1500">
                <a:latin typeface="나눔고딕"/>
                <a:ea typeface="나눔고딕"/>
              </a:rPr>
              <a:t> </a:t>
            </a:r>
            <a:r>
              <a:rPr lang="en-US" altLang="ko-KR" sz="1500">
                <a:latin typeface="나눔고딕"/>
                <a:ea typeface="나눔고딕"/>
              </a:rPr>
              <a:t>3</a:t>
            </a:r>
            <a:r>
              <a:rPr lang="ko-KR" altLang="en-US" sz="1500">
                <a:latin typeface="나눔고딕"/>
                <a:ea typeface="나눔고딕"/>
              </a:rPr>
              <a:t>가지 간접효과 모두 부트스트랩 신뢰구간이</a:t>
            </a:r>
            <a:endParaRPr lang="ko-KR" altLang="en-US" sz="1500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1500">
                <a:latin typeface="나눔고딕"/>
                <a:ea typeface="나눔고딕"/>
              </a:rPr>
              <a:t>    </a:t>
            </a:r>
            <a:r>
              <a:rPr lang="en-US" altLang="ko-KR" sz="1500">
                <a:latin typeface="나눔고딕"/>
                <a:ea typeface="나눔고딕"/>
              </a:rPr>
              <a:t>0</a:t>
            </a:r>
            <a:r>
              <a:rPr lang="ko-KR" altLang="en-US" sz="1500">
                <a:latin typeface="나눔고딕"/>
                <a:ea typeface="나눔고딕"/>
              </a:rPr>
              <a:t>을 포함하지 않으므로 </a:t>
            </a:r>
            <a:endParaRPr lang="ko-KR" altLang="en-US" sz="1500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1500" b="1">
                <a:solidFill>
                  <a:srgbClr val="ff0000"/>
                </a:solidFill>
                <a:latin typeface="나눔고딕"/>
                <a:ea typeface="나눔고딕"/>
              </a:rPr>
              <a:t>    조절된 매개지수 유의 </a:t>
            </a:r>
            <a:r>
              <a:rPr lang="en-US" altLang="ko-KR" sz="1500" b="1">
                <a:solidFill>
                  <a:srgbClr val="ff0000"/>
                </a:solidFill>
                <a:latin typeface="나눔고딕"/>
                <a:ea typeface="나눔고딕"/>
              </a:rPr>
              <a:t>=</a:t>
            </a:r>
            <a:r>
              <a:rPr lang="ko-KR" altLang="en-US" sz="1500" b="1">
                <a:solidFill>
                  <a:srgbClr val="ff0000"/>
                </a:solidFill>
                <a:latin typeface="나눔고딕"/>
                <a:ea typeface="나눔고딕"/>
              </a:rPr>
              <a:t> 조절효과가 있다</a:t>
            </a:r>
            <a:endParaRPr lang="ko-KR" altLang="en-US" sz="1500" b="1">
              <a:solidFill>
                <a:srgbClr val="ff0000"/>
              </a:solidFill>
              <a:latin typeface="나눔고딕"/>
              <a:ea typeface="나눔고딕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500938" y="3243262"/>
            <a:ext cx="3629024" cy="54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  <a:latin typeface="나눔고딕"/>
                <a:ea typeface="나눔고딕"/>
              </a:rPr>
              <a:t>2.</a:t>
            </a:r>
            <a:r>
              <a:rPr lang="ko-KR" altLang="en-US" sz="1500">
                <a:solidFill>
                  <a:schemeClr val="dk1"/>
                </a:solidFill>
                <a:latin typeface="나눔고딕"/>
                <a:ea typeface="나눔고딕"/>
              </a:rPr>
              <a:t> 조절된 매개지수가 양수이므로 </a:t>
            </a:r>
            <a:endParaRPr lang="ko-KR" altLang="en-US" sz="1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1500">
                <a:solidFill>
                  <a:schemeClr val="dk1"/>
                </a:solidFill>
                <a:latin typeface="나눔고딕"/>
                <a:ea typeface="나눔고딕"/>
              </a:rPr>
              <a:t>    양의 간접효과가 강화된다 </a:t>
            </a:r>
            <a:r>
              <a:rPr lang="en-US" altLang="ko-KR" sz="1500">
                <a:solidFill>
                  <a:schemeClr val="dk1"/>
                </a:solidFill>
                <a:latin typeface="나눔고딕"/>
                <a:ea typeface="나눔고딕"/>
              </a:rPr>
              <a:t>(</a:t>
            </a:r>
            <a:r>
              <a:rPr lang="ko-KR" altLang="en-US" sz="1500" b="1">
                <a:solidFill>
                  <a:srgbClr val="ff0000"/>
                </a:solidFill>
                <a:latin typeface="나눔고딕"/>
                <a:ea typeface="나눔고딕"/>
              </a:rPr>
              <a:t>상승효과</a:t>
            </a:r>
            <a:r>
              <a:rPr lang="en-US" altLang="ko-KR" sz="1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1500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462839" y="4510086"/>
            <a:ext cx="3629024" cy="77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  <a:latin typeface="나눔고딕"/>
                <a:ea typeface="나눔고딕"/>
              </a:rPr>
              <a:t>1.</a:t>
            </a:r>
            <a:r>
              <a:rPr lang="ko-KR" altLang="en-US" sz="1500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en-US" altLang="ko-KR" sz="1500"/>
              <a:t>W(FIT)</a:t>
            </a:r>
            <a:r>
              <a:rPr lang="ko-KR" altLang="en-US" sz="1500"/>
              <a:t>의 값이 중간 값 이상일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     경우에만 간접효과가 유의하다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2.</a:t>
            </a:r>
            <a:r>
              <a:rPr lang="ko-KR" altLang="en-US" sz="1500"/>
              <a:t> </a:t>
            </a:r>
            <a:r>
              <a:rPr lang="en-US" altLang="ko-KR" sz="1500"/>
              <a:t>W</a:t>
            </a:r>
            <a:r>
              <a:rPr lang="ko-KR" altLang="en-US" sz="1500"/>
              <a:t>값이 커질수록 효과가 증가한다</a:t>
            </a:r>
            <a:endParaRPr lang="ko-KR" altLang="en-US" sz="1500"/>
          </a:p>
        </p:txBody>
      </p:sp>
      <p:sp>
        <p:nvSpPr>
          <p:cNvPr id="82" name=""/>
          <p:cNvSpPr txBox="1"/>
          <p:nvPr/>
        </p:nvSpPr>
        <p:spPr>
          <a:xfrm>
            <a:off x="7470198" y="4073234"/>
            <a:ext cx="2788230" cy="36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  <a:latin typeface="나눔고딕"/>
                <a:ea typeface="나눔고딕"/>
              </a:rPr>
              <a:t>조건부효과의 추세</a:t>
            </a:r>
            <a:endParaRPr lang="ko-KR" altLang="en-US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4932810" y="1695345"/>
            <a:ext cx="2788230" cy="36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  <a:latin typeface="나눔고딕"/>
                <a:ea typeface="나눔고딕"/>
              </a:rPr>
              <a:t>조건부 간접효과</a:t>
            </a:r>
            <a:endParaRPr lang="ko-KR" altLang="en-US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84" name=""/>
          <p:cNvSpPr/>
          <p:nvPr/>
        </p:nvSpPr>
        <p:spPr>
          <a:xfrm>
            <a:off x="866588" y="2191683"/>
            <a:ext cx="3660588" cy="532279"/>
          </a:xfrm>
          <a:prstGeom prst="roundRect">
            <a:avLst>
              <a:gd name="adj" fmla="val 16667"/>
            </a:avLst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5" name=""/>
          <p:cNvSpPr/>
          <p:nvPr/>
        </p:nvSpPr>
        <p:spPr>
          <a:xfrm>
            <a:off x="895163" y="3829983"/>
            <a:ext cx="3660588" cy="532279"/>
          </a:xfrm>
          <a:prstGeom prst="roundRect">
            <a:avLst>
              <a:gd name="adj" fmla="val 16667"/>
            </a:avLst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"/>
          <p:cNvSpPr/>
          <p:nvPr/>
        </p:nvSpPr>
        <p:spPr>
          <a:xfrm>
            <a:off x="847538" y="5420658"/>
            <a:ext cx="3660588" cy="532279"/>
          </a:xfrm>
          <a:prstGeom prst="roundRect">
            <a:avLst>
              <a:gd name="adj" fmla="val 16667"/>
            </a:avLst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10/27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1" animBg="1"/>
      <p:bldP spid="84" grpId="2" animBg="1"/>
      <p:bldP spid="85" grpId="3" animBg="1"/>
      <p:bldP spid="86" grpId="4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84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435" y="1579419"/>
            <a:ext cx="4988040" cy="4495800"/>
          </a:xfrm>
          <a:prstGeom prst="rect">
            <a:avLst/>
          </a:prstGeom>
        </p:spPr>
      </p:pic>
      <p:sp>
        <p:nvSpPr>
          <p:cNvPr id="24" name="직사각형 21"/>
          <p:cNvSpPr/>
          <p:nvPr/>
        </p:nvSpPr>
        <p:spPr>
          <a:xfrm>
            <a:off x="5743575" y="2139358"/>
            <a:ext cx="5152697" cy="3020027"/>
          </a:xfrm>
          <a:prstGeom prst="rect">
            <a:avLst/>
          </a:prstGeom>
          <a:solidFill>
            <a:srgbClr val="f2f2f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조직지원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(X)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이 높을수록 직무만족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(M1),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조직몰입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(M2)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을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순차적으로 거쳐 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잔류의도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(Y)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를 높이는 </a:t>
            </a:r>
            <a:r>
              <a:rPr lang="ko-KR" altLang="en-US">
                <a:solidFill>
                  <a:srgbClr val="ff0000"/>
                </a:solidFill>
                <a:latin typeface="나눔고딕"/>
                <a:ea typeface="나눔고딕"/>
              </a:rPr>
              <a:t>양의 간접효과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가 발생하고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개인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조직 간의 성격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(W)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이 일치할수록 잔류의도가 더 증가하는 </a:t>
            </a:r>
            <a:r>
              <a:rPr lang="ko-KR" altLang="en-US">
                <a:solidFill>
                  <a:srgbClr val="ff0000"/>
                </a:solidFill>
                <a:latin typeface="나눔고딕"/>
                <a:ea typeface="나눔고딕"/>
              </a:rPr>
              <a:t>상승효과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가 나타난다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.</a:t>
            </a: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다만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 모든 사람들에게서 나타나는게 아니라 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개인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조직 간의 성격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(W)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이 비교적 많이 일치하는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사람에게 유의하게 나타난다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.</a:t>
            </a: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11/27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19"/>
          <p:cNvSpPr/>
          <p:nvPr/>
        </p:nvSpPr>
        <p:spPr>
          <a:xfrm rot="20846904">
            <a:off x="9152998" y="3267823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이등변 삼각형 18"/>
          <p:cNvSpPr/>
          <p:nvPr/>
        </p:nvSpPr>
        <p:spPr>
          <a:xfrm rot="20301030">
            <a:off x="3213142" y="2762285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6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12"/>
          <p:cNvSpPr/>
          <p:nvPr/>
        </p:nvSpPr>
        <p:spPr>
          <a:xfrm rot="19252052">
            <a:off x="3037488" y="3290737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3897358" y="2657576"/>
            <a:ext cx="4932317" cy="77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5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88</a:t>
            </a:r>
            <a:endParaRPr lang="en-US" altLang="ko-KR" sz="45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88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21"/>
          <p:cNvSpPr/>
          <p:nvPr/>
        </p:nvSpPr>
        <p:spPr>
          <a:xfrm>
            <a:off x="851810" y="1571324"/>
            <a:ext cx="4938817" cy="37153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2208068" y="5524500"/>
            <a:ext cx="214745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개념모형</a:t>
            </a:r>
            <a:endParaRPr lang="ko-KR" altLang="en-US" b="1">
              <a:latin typeface="함초롬돋움"/>
              <a:cs typeface="함초롬돋움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4580" y="1814512"/>
            <a:ext cx="4707081" cy="3190875"/>
          </a:xfrm>
          <a:prstGeom prst="rect">
            <a:avLst/>
          </a:prstGeom>
        </p:spPr>
      </p:pic>
      <p:sp>
        <p:nvSpPr>
          <p:cNvPr id="49" name="직사각형 22"/>
          <p:cNvSpPr/>
          <p:nvPr/>
        </p:nvSpPr>
        <p:spPr>
          <a:xfrm>
            <a:off x="6269182" y="1571324"/>
            <a:ext cx="4994843" cy="3715352"/>
          </a:xfrm>
          <a:prstGeom prst="rect">
            <a:avLst/>
          </a:prstGeom>
          <a:solidFill>
            <a:srgbClr val="f2f2f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6762750" y="2485159"/>
            <a:ext cx="2857502" cy="439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간접효과</a:t>
            </a:r>
            <a:endParaRPr lang="ko-KR" altLang="en-US" sz="23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8743086" y="1981200"/>
                <a:ext cx="2105025" cy="14478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1.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2.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3.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8743086" y="1981200"/>
                <a:ext cx="2105025" cy="1447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52" name=""/>
          <p:cNvSpPr txBox="1"/>
          <p:nvPr/>
        </p:nvSpPr>
        <p:spPr>
          <a:xfrm>
            <a:off x="6793921" y="3879272"/>
            <a:ext cx="2857501" cy="443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직접효과</a:t>
            </a:r>
            <a:endParaRPr lang="ko-KR" altLang="en-US" sz="23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"/>
              <p:cNvSpPr/>
              <p:nvPr/>
            </p:nvSpPr>
            <p:spPr>
              <a:xfrm>
                <a:off x="9221068" y="3874509"/>
                <a:ext cx="78105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"/>
              <p:cNvSpPr txBox="1"/>
              <p:nvPr/>
            </p:nvSpPr>
            <p:spPr>
              <a:xfrm>
                <a:off x="9221068" y="3874509"/>
                <a:ext cx="781050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54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13/27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88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5"/>
          <p:cNvSpPr/>
          <p:nvPr/>
        </p:nvSpPr>
        <p:spPr>
          <a:xfrm>
            <a:off x="498220" y="1375085"/>
            <a:ext cx="6879323" cy="4576034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"/>
              <p:cNvSpPr/>
              <p:nvPr/>
            </p:nvSpPr>
            <p:spPr>
              <a:xfrm>
                <a:off x="689696" y="2391641"/>
                <a:ext cx="1762125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3" name=""/>
              <p:cNvSpPr txBox="1"/>
              <p:nvPr/>
            </p:nvSpPr>
            <p:spPr>
              <a:xfrm>
                <a:off x="689696" y="2391641"/>
                <a:ext cx="1762125" cy="4762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"/>
              <p:cNvSpPr/>
              <p:nvPr/>
            </p:nvSpPr>
            <p:spPr>
              <a:xfrm>
                <a:off x="668915" y="3190875"/>
                <a:ext cx="2524125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24" name=""/>
              <p:cNvSpPr txBox="1"/>
              <p:nvPr/>
            </p:nvSpPr>
            <p:spPr>
              <a:xfrm>
                <a:off x="668915" y="3190875"/>
                <a:ext cx="2524125" cy="476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26" name=""/>
          <p:cNvSpPr txBox="1"/>
          <p:nvPr/>
        </p:nvSpPr>
        <p:spPr>
          <a:xfrm>
            <a:off x="632112" y="1489362"/>
            <a:ext cx="2164774" cy="47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회귀식</a:t>
            </a:r>
            <a:endParaRPr lang="en-US" altLang="ko-KR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27" name="직사각형 25"/>
          <p:cNvSpPr/>
          <p:nvPr/>
        </p:nvSpPr>
        <p:spPr>
          <a:xfrm>
            <a:off x="7654636" y="1388939"/>
            <a:ext cx="3917915" cy="4576034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ㅍ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729103" y="1485900"/>
            <a:ext cx="2164774" cy="47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latin typeface="나눔고딕"/>
                <a:ea typeface="나눔고딕"/>
              </a:rPr>
              <a:t>조건부 효과</a:t>
            </a:r>
            <a:endParaRPr lang="en-US" altLang="ko-KR" sz="2500" b="1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"/>
              <p:cNvSpPr/>
              <p:nvPr/>
            </p:nvSpPr>
            <p:spPr>
              <a:xfrm>
                <a:off x="7795778" y="2369991"/>
                <a:ext cx="240030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→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𝑌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9" name=""/>
              <p:cNvSpPr txBox="1"/>
              <p:nvPr/>
            </p:nvSpPr>
            <p:spPr>
              <a:xfrm>
                <a:off x="7795778" y="2369991"/>
                <a:ext cx="2400300" cy="5048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"/>
              <p:cNvSpPr/>
              <p:nvPr/>
            </p:nvSpPr>
            <p:spPr>
              <a:xfrm>
                <a:off x="7826952" y="3429000"/>
                <a:ext cx="240030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→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𝑌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" name=""/>
              <p:cNvSpPr txBox="1"/>
              <p:nvPr/>
            </p:nvSpPr>
            <p:spPr>
              <a:xfrm>
                <a:off x="7826952" y="3429000"/>
                <a:ext cx="2400300" cy="5048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"/>
              <p:cNvSpPr/>
              <p:nvPr/>
            </p:nvSpPr>
            <p:spPr>
              <a:xfrm>
                <a:off x="692726" y="4042497"/>
                <a:ext cx="6781800" cy="1162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Y=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`</m:t>
                          </m:r>
                        </m:sup>
                      </m:sSup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 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`</m:t>
                          </m:r>
                        </m:sup>
                      </m:sSup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+(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+(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21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22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25" name=""/>
              <p:cNvSpPr txBox="1"/>
              <p:nvPr/>
            </p:nvSpPr>
            <p:spPr>
              <a:xfrm>
                <a:off x="692726" y="4042497"/>
                <a:ext cx="6781800" cy="1162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pic>
        <p:nvPicPr>
          <p:cNvPr id="3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46010" y="1341261"/>
            <a:ext cx="7532668" cy="2567869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14/27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88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5"/>
          <p:cNvSpPr/>
          <p:nvPr/>
        </p:nvSpPr>
        <p:spPr>
          <a:xfrm>
            <a:off x="359676" y="1375085"/>
            <a:ext cx="6654187" cy="4853125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528203" y="1489362"/>
            <a:ext cx="3619501" cy="47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조건부 간접효과</a:t>
            </a:r>
            <a:endParaRPr lang="en-US" altLang="ko-KR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"/>
              <p:cNvSpPr/>
              <p:nvPr/>
            </p:nvSpPr>
            <p:spPr>
              <a:xfrm>
                <a:off x="414338" y="2101560"/>
                <a:ext cx="5553075" cy="847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sym typeface="Cambria Math"/>
                            </a:rPr>
                            <m:t>→</m:t>
                          </m:r>
                          <m:r>
                            <a:rPr sz="2000">
                              <a:latin typeface="Cambria Math"/>
                              <a:sym typeface="Cambria Math"/>
                            </a:rPr>
                            <m:t>Y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)=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5" name=""/>
              <p:cNvSpPr txBox="1"/>
              <p:nvPr/>
            </p:nvSpPr>
            <p:spPr>
              <a:xfrm>
                <a:off x="414338" y="2101560"/>
                <a:ext cx="5553075" cy="8477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"/>
              <p:cNvSpPr/>
              <p:nvPr/>
            </p:nvSpPr>
            <p:spPr>
              <a:xfrm>
                <a:off x="428192" y="3209925"/>
                <a:ext cx="5553075" cy="847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sym typeface="Cambria Math"/>
                            </a:rPr>
                            <m:t>→</m:t>
                          </m:r>
                          <m:r>
                            <a:rPr sz="2000">
                              <a:latin typeface="Cambria Math"/>
                              <a:sym typeface="Cambria Math"/>
                            </a:rPr>
                            <m:t>Y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)=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6" name=""/>
              <p:cNvSpPr txBox="1"/>
              <p:nvPr/>
            </p:nvSpPr>
            <p:spPr>
              <a:xfrm>
                <a:off x="428192" y="3209925"/>
                <a:ext cx="5553075" cy="847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"/>
              <p:cNvSpPr/>
              <p:nvPr/>
            </p:nvSpPr>
            <p:spPr>
              <a:xfrm>
                <a:off x="409574" y="4297507"/>
                <a:ext cx="6400800" cy="847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sym typeface="Cambria Math"/>
                            </a:rPr>
                            <m:t>→</m:t>
                          </m:r>
                          <m:r>
                            <a:rPr sz="2000">
                              <a:latin typeface="Cambria Math"/>
                              <a:sym typeface="Cambria Math"/>
                            </a:rPr>
                            <m:t>Y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solidFill>
                            <a:srgbClr val="0000ff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7" name=""/>
              <p:cNvSpPr txBox="1"/>
              <p:nvPr/>
            </p:nvSpPr>
            <p:spPr>
              <a:xfrm>
                <a:off x="409574" y="4297507"/>
                <a:ext cx="6400800" cy="8477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28" name=""/>
          <p:cNvSpPr txBox="1"/>
          <p:nvPr/>
        </p:nvSpPr>
        <p:spPr>
          <a:xfrm>
            <a:off x="3472294" y="5282045"/>
            <a:ext cx="3792682" cy="366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0000ff"/>
                </a:solidFill>
                <a:latin typeface="나눔고딕"/>
                <a:ea typeface="나눔고딕"/>
              </a:rPr>
              <a:t>             간접효과   </a:t>
            </a:r>
            <a:r>
              <a:rPr lang="ko-KR" altLang="en-US" b="1">
                <a:solidFill>
                  <a:srgbClr val="ff0000"/>
                </a:solidFill>
                <a:latin typeface="나눔고딕"/>
                <a:ea typeface="나눔고딕"/>
              </a:rPr>
              <a:t>조절된 매개지수 </a:t>
            </a:r>
            <a:endParaRPr lang="ko-KR" altLang="en-US" b="1">
              <a:solidFill>
                <a:srgbClr val="ff0000"/>
              </a:solidFill>
              <a:latin typeface="나눔고딕"/>
              <a:ea typeface="나눔고딕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45481" y="1910195"/>
            <a:ext cx="4775389" cy="3261879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15/27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19"/>
          <p:cNvSpPr/>
          <p:nvPr/>
        </p:nvSpPr>
        <p:spPr>
          <a:xfrm rot="20846904">
            <a:off x="9152998" y="3267823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이등변 삼각형 18"/>
          <p:cNvSpPr/>
          <p:nvPr/>
        </p:nvSpPr>
        <p:spPr>
          <a:xfrm rot="20301030">
            <a:off x="3213142" y="2762285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6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12"/>
          <p:cNvSpPr/>
          <p:nvPr/>
        </p:nvSpPr>
        <p:spPr>
          <a:xfrm rot="19252052">
            <a:off x="3037488" y="3290737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3897358" y="2657576"/>
            <a:ext cx="4932317" cy="77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5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91</a:t>
            </a:r>
            <a:endParaRPr lang="en-US" altLang="ko-KR" sz="45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91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1"/>
          <p:cNvSpPr/>
          <p:nvPr/>
        </p:nvSpPr>
        <p:spPr>
          <a:xfrm>
            <a:off x="851810" y="1571324"/>
            <a:ext cx="4938817" cy="37153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208068" y="5524500"/>
            <a:ext cx="214745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개념모형</a:t>
            </a:r>
            <a:endParaRPr lang="ko-KR" altLang="en-US" b="1">
              <a:latin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1210" y="1905000"/>
            <a:ext cx="4784372" cy="3048000"/>
          </a:xfrm>
          <a:prstGeom prst="rect">
            <a:avLst/>
          </a:prstGeom>
        </p:spPr>
      </p:pic>
      <p:sp>
        <p:nvSpPr>
          <p:cNvPr id="31" name="직사각형 22"/>
          <p:cNvSpPr/>
          <p:nvPr/>
        </p:nvSpPr>
        <p:spPr>
          <a:xfrm>
            <a:off x="6269182" y="1571324"/>
            <a:ext cx="4994843" cy="3715352"/>
          </a:xfrm>
          <a:prstGeom prst="rect">
            <a:avLst/>
          </a:prstGeom>
          <a:solidFill>
            <a:srgbClr val="f2f2f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6762750" y="2485159"/>
            <a:ext cx="2857502" cy="439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간접효과</a:t>
            </a:r>
            <a:endParaRPr lang="ko-KR" altLang="en-US" sz="23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8743086" y="1981200"/>
                <a:ext cx="2105025" cy="14478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1.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2.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3.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8743086" y="1981200"/>
                <a:ext cx="2105025" cy="1447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34" name=""/>
          <p:cNvSpPr txBox="1"/>
          <p:nvPr/>
        </p:nvSpPr>
        <p:spPr>
          <a:xfrm>
            <a:off x="6793921" y="3879272"/>
            <a:ext cx="2857501" cy="443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직접효과</a:t>
            </a:r>
            <a:endParaRPr lang="ko-KR" altLang="en-US" sz="23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9221068" y="3874509"/>
                <a:ext cx="78105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9221068" y="3874509"/>
                <a:ext cx="781050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36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17/27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91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5"/>
          <p:cNvSpPr/>
          <p:nvPr/>
        </p:nvSpPr>
        <p:spPr>
          <a:xfrm>
            <a:off x="498220" y="1375085"/>
            <a:ext cx="5221268" cy="4576034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"/>
              <p:cNvSpPr/>
              <p:nvPr/>
            </p:nvSpPr>
            <p:spPr>
              <a:xfrm>
                <a:off x="689696" y="2391641"/>
                <a:ext cx="1762125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4" name=""/>
              <p:cNvSpPr txBox="1"/>
              <p:nvPr/>
            </p:nvSpPr>
            <p:spPr>
              <a:xfrm>
                <a:off x="689696" y="2391641"/>
                <a:ext cx="1762125" cy="4762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"/>
              <p:cNvSpPr/>
              <p:nvPr/>
            </p:nvSpPr>
            <p:spPr>
              <a:xfrm>
                <a:off x="668915" y="3190875"/>
                <a:ext cx="4619625" cy="1123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    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+(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25" name=""/>
              <p:cNvSpPr txBox="1"/>
              <p:nvPr/>
            </p:nvSpPr>
            <p:spPr>
              <a:xfrm>
                <a:off x="668915" y="3190875"/>
                <a:ext cx="4619625" cy="1123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26" name=""/>
          <p:cNvSpPr txBox="1"/>
          <p:nvPr/>
        </p:nvSpPr>
        <p:spPr>
          <a:xfrm>
            <a:off x="632112" y="1489362"/>
            <a:ext cx="2164774" cy="47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회귀식</a:t>
            </a:r>
            <a:endParaRPr lang="en-US" altLang="ko-KR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27" name="직사각형 25"/>
          <p:cNvSpPr/>
          <p:nvPr/>
        </p:nvSpPr>
        <p:spPr>
          <a:xfrm>
            <a:off x="6095999" y="1388939"/>
            <a:ext cx="5062037" cy="4576034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ㅍ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6229796" y="1485900"/>
            <a:ext cx="2164774" cy="47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latin typeface="나눔고딕"/>
                <a:ea typeface="나눔고딕"/>
              </a:rPr>
              <a:t>조건부 효과</a:t>
            </a:r>
            <a:endParaRPr lang="en-US" altLang="ko-KR" sz="2500" b="1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"/>
              <p:cNvSpPr/>
              <p:nvPr/>
            </p:nvSpPr>
            <p:spPr>
              <a:xfrm>
                <a:off x="6296471" y="2369991"/>
                <a:ext cx="23431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9" name=""/>
              <p:cNvSpPr txBox="1"/>
              <p:nvPr/>
            </p:nvSpPr>
            <p:spPr>
              <a:xfrm>
                <a:off x="6296471" y="2369991"/>
                <a:ext cx="2343150" cy="5048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675088" y="4606941"/>
                <a:ext cx="32194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Y=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`</m:t>
                          </m:r>
                        </m:sup>
                      </m:sSup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675088" y="4606941"/>
                <a:ext cx="3219450" cy="5048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pic>
        <p:nvPicPr>
          <p:cNvPr id="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01592" y="1313736"/>
            <a:ext cx="5457328" cy="4767392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18/27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91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5"/>
          <p:cNvSpPr/>
          <p:nvPr/>
        </p:nvSpPr>
        <p:spPr>
          <a:xfrm>
            <a:off x="359676" y="1375085"/>
            <a:ext cx="6654187" cy="4853125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444975" y="1480114"/>
            <a:ext cx="3619501" cy="47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간접효과</a:t>
            </a:r>
            <a:endParaRPr lang="en-US" altLang="ko-KR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"/>
              <p:cNvSpPr/>
              <p:nvPr/>
            </p:nvSpPr>
            <p:spPr>
              <a:xfrm>
                <a:off x="414338" y="2055322"/>
                <a:ext cx="1724025" cy="790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25" name=""/>
              <p:cNvSpPr txBox="1"/>
              <p:nvPr/>
            </p:nvSpPr>
            <p:spPr>
              <a:xfrm>
                <a:off x="414338" y="2055322"/>
                <a:ext cx="1724025" cy="7905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"/>
              <p:cNvSpPr/>
              <p:nvPr/>
            </p:nvSpPr>
            <p:spPr>
              <a:xfrm>
                <a:off x="418944" y="2862216"/>
                <a:ext cx="1724025" cy="790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26" name=""/>
              <p:cNvSpPr txBox="1"/>
              <p:nvPr/>
            </p:nvSpPr>
            <p:spPr>
              <a:xfrm>
                <a:off x="418944" y="2862216"/>
                <a:ext cx="1724025" cy="790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"/>
              <p:cNvSpPr/>
              <p:nvPr/>
            </p:nvSpPr>
            <p:spPr>
              <a:xfrm>
                <a:off x="409574" y="4352992"/>
                <a:ext cx="6524625" cy="847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/>
                              <a:sym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7" name=""/>
              <p:cNvSpPr txBox="1"/>
              <p:nvPr/>
            </p:nvSpPr>
            <p:spPr>
              <a:xfrm>
                <a:off x="409574" y="4352992"/>
                <a:ext cx="6524625" cy="8477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28" name=""/>
          <p:cNvSpPr txBox="1"/>
          <p:nvPr/>
        </p:nvSpPr>
        <p:spPr>
          <a:xfrm>
            <a:off x="3437658" y="5239505"/>
            <a:ext cx="3792682" cy="366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0000ff"/>
                </a:solidFill>
                <a:latin typeface="나눔고딕"/>
                <a:ea typeface="나눔고딕"/>
              </a:rPr>
              <a:t>             간접효과   </a:t>
            </a:r>
            <a:r>
              <a:rPr lang="ko-KR" altLang="en-US" b="1">
                <a:solidFill>
                  <a:srgbClr val="ff0000"/>
                </a:solidFill>
                <a:latin typeface="나눔고딕"/>
                <a:ea typeface="나눔고딕"/>
              </a:rPr>
              <a:t>조절된 매개지수 </a:t>
            </a:r>
            <a:endParaRPr lang="ko-KR" altLang="en-US" b="1">
              <a:solidFill>
                <a:srgbClr val="ff0000"/>
              </a:solidFill>
              <a:latin typeface="나눔고딕"/>
              <a:ea typeface="나눔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458661" y="3861179"/>
            <a:ext cx="3619501" cy="47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조건부 간접효과</a:t>
            </a:r>
            <a:endParaRPr lang="en-US" altLang="ko-KR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66998" y="1517434"/>
            <a:ext cx="4939406" cy="3739903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19/27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294165" y="1502050"/>
            <a:ext cx="11570814" cy="36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11889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목차</a:t>
            </a:r>
            <a:endParaRPr lang="ko-KR" altLang="en-US" sz="3600" b="1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690562" y="2062162"/>
            <a:ext cx="5810250" cy="2374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1.</a:t>
            </a:r>
            <a:r>
              <a:rPr lang="ko-KR" altLang="en-US" sz="25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직렬다중매개모형과 조절효과</a:t>
            </a:r>
            <a:r>
              <a:rPr lang="en-US" altLang="ko-KR" sz="25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endParaRPr lang="en-US" altLang="ko-KR" sz="2500" b="1">
              <a:solidFill>
                <a:srgbClr val="000000"/>
              </a:solidFill>
              <a:latin typeface="함초롬돋움"/>
              <a:cs typeface="함초롬돋움"/>
            </a:endParaRPr>
          </a:p>
          <a:p>
            <a:pPr>
              <a:defRPr/>
            </a:pPr>
            <a:r>
              <a:rPr lang="en-US" altLang="ko-KR" sz="2500" b="1">
                <a:solidFill>
                  <a:srgbClr val="000000"/>
                </a:solidFill>
                <a:latin typeface="함초롬돋움"/>
                <a:cs typeface="함초롬돋움"/>
              </a:rPr>
              <a:t>      - model 84</a:t>
            </a:r>
            <a:endParaRPr lang="en-US" altLang="ko-KR" sz="2500" b="1">
              <a:solidFill>
                <a:srgbClr val="000000"/>
              </a:solidFill>
              <a:latin typeface="함초롬돋움"/>
              <a:cs typeface="함초롬돋움"/>
            </a:endParaRPr>
          </a:p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     </a:t>
            </a:r>
            <a:r>
              <a:rPr lang="en-US" altLang="ko-KR" sz="25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 model 88</a:t>
            </a:r>
            <a:endParaRPr lang="en-US" altLang="ko-KR" sz="2500" b="1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 sz="25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     </a:t>
            </a:r>
            <a:r>
              <a:rPr lang="en-US" altLang="ko-KR" sz="25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 model 91</a:t>
            </a:r>
            <a:endParaRPr lang="en-US" altLang="ko-KR" sz="2500" b="1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en-US" altLang="ko-KR" sz="2500" b="1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en-US" altLang="ko-KR" sz="25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500" b="1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병렬다중매개모형과 조절효과</a:t>
            </a:r>
            <a:endParaRPr lang="ko-KR" altLang="en-US" sz="2500" b="1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19"/>
          <p:cNvSpPr/>
          <p:nvPr/>
        </p:nvSpPr>
        <p:spPr>
          <a:xfrm rot="20846904">
            <a:off x="10399908" y="3267823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이등변 삼각형 18"/>
          <p:cNvSpPr/>
          <p:nvPr/>
        </p:nvSpPr>
        <p:spPr>
          <a:xfrm rot="20301030">
            <a:off x="1619869" y="2718729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6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12"/>
          <p:cNvSpPr/>
          <p:nvPr/>
        </p:nvSpPr>
        <p:spPr>
          <a:xfrm rot="19252052">
            <a:off x="1444215" y="3247181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192432" y="2653690"/>
            <a:ext cx="8326681" cy="775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5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병렬다중매개모형과 조절효과</a:t>
            </a:r>
            <a:endParaRPr lang="ko-KR" altLang="en-US" sz="45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7105644" y="591910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>
            <a:endCxn id="20" idx="1"/>
          </p:cNvCxnSpPr>
          <p:nvPr/>
        </p:nvCxnSpPr>
        <p:spPr>
          <a:xfrm flipV="1">
            <a:off x="0" y="775253"/>
            <a:ext cx="7210445" cy="2459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68658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병렬다중매개모형과 조절효과</a:t>
            </a:r>
            <a:endParaRPr lang="ko-KR" altLang="en-US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2"/>
          <p:cNvSpPr/>
          <p:nvPr/>
        </p:nvSpPr>
        <p:spPr>
          <a:xfrm>
            <a:off x="6269182" y="1571324"/>
            <a:ext cx="4994843" cy="3715352"/>
          </a:xfrm>
          <a:prstGeom prst="rect">
            <a:avLst/>
          </a:prstGeom>
          <a:solidFill>
            <a:srgbClr val="f2f2f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208068" y="5524500"/>
            <a:ext cx="214745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개념모형</a:t>
            </a:r>
            <a:endParaRPr lang="ko-KR" altLang="en-US" b="1">
              <a:latin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028" y="1900237"/>
            <a:ext cx="4844762" cy="3057525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6762750" y="2381250"/>
            <a:ext cx="2857502" cy="4397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300" b="1"/>
              <a:t>간접효과</a:t>
            </a:r>
            <a:endParaRPr lang="ko-KR" altLang="en-US" sz="23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8795039" y="2253096"/>
                <a:ext cx="1647825" cy="895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1.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2.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8795039" y="2253096"/>
                <a:ext cx="1647825" cy="895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33" name=""/>
          <p:cNvSpPr txBox="1"/>
          <p:nvPr/>
        </p:nvSpPr>
        <p:spPr>
          <a:xfrm>
            <a:off x="6793921" y="3879272"/>
            <a:ext cx="2857501" cy="443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직접효과</a:t>
            </a:r>
            <a:endParaRPr lang="ko-KR" altLang="en-US" sz="23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9221068" y="3874509"/>
                <a:ext cx="78105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9221068" y="3874509"/>
                <a:ext cx="781050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35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21/27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7105644" y="591910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>
            <a:endCxn id="20" idx="1"/>
          </p:cNvCxnSpPr>
          <p:nvPr/>
        </p:nvCxnSpPr>
        <p:spPr>
          <a:xfrm flipV="1">
            <a:off x="0" y="775253"/>
            <a:ext cx="7210445" cy="2459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68658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병렬다중매개모형과 조절효과</a:t>
            </a:r>
            <a:endParaRPr lang="ko-KR" altLang="en-US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5"/>
          <p:cNvSpPr/>
          <p:nvPr/>
        </p:nvSpPr>
        <p:spPr>
          <a:xfrm>
            <a:off x="498221" y="1375085"/>
            <a:ext cx="5286051" cy="4576034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"/>
              <p:cNvSpPr/>
              <p:nvPr/>
            </p:nvSpPr>
            <p:spPr>
              <a:xfrm>
                <a:off x="845560" y="2305050"/>
                <a:ext cx="3895725" cy="1123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    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+(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9" name=""/>
              <p:cNvSpPr txBox="1"/>
              <p:nvPr/>
            </p:nvSpPr>
            <p:spPr>
              <a:xfrm>
                <a:off x="845560" y="2305050"/>
                <a:ext cx="3895725" cy="1123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"/>
              <p:cNvSpPr/>
              <p:nvPr/>
            </p:nvSpPr>
            <p:spPr>
              <a:xfrm>
                <a:off x="876733" y="3636818"/>
                <a:ext cx="3895725" cy="1123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    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+(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21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23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" name=""/>
              <p:cNvSpPr txBox="1"/>
              <p:nvPr/>
            </p:nvSpPr>
            <p:spPr>
              <a:xfrm>
                <a:off x="876733" y="3636818"/>
                <a:ext cx="3895725" cy="1123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918731" y="4943043"/>
                <a:ext cx="32194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Y=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`</m:t>
                          </m:r>
                        </m:sup>
                      </m:sSup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918731" y="4943043"/>
                <a:ext cx="3219450" cy="5048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32" name=""/>
          <p:cNvSpPr txBox="1"/>
          <p:nvPr/>
        </p:nvSpPr>
        <p:spPr>
          <a:xfrm>
            <a:off x="632112" y="1489362"/>
            <a:ext cx="2164774" cy="47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회귀식</a:t>
            </a:r>
            <a:endParaRPr lang="en-US" altLang="ko-KR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33" name="직사각형 25"/>
          <p:cNvSpPr/>
          <p:nvPr/>
        </p:nvSpPr>
        <p:spPr>
          <a:xfrm>
            <a:off x="6286500" y="1388939"/>
            <a:ext cx="5286051" cy="4576034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ㅍ</a:t>
            </a: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6430239" y="1503218"/>
            <a:ext cx="2164774" cy="47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latin typeface="나눔고딕"/>
                <a:ea typeface="나눔고딕"/>
              </a:rPr>
              <a:t>조건부 효과</a:t>
            </a:r>
            <a:endParaRPr lang="en-US" altLang="ko-KR" sz="2500" b="1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600823" y="2266083"/>
                <a:ext cx="24193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𝑋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600823" y="2266083"/>
                <a:ext cx="2419350" cy="5048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6597360" y="3800041"/>
                <a:ext cx="24193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𝑋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6597360" y="3800041"/>
                <a:ext cx="2419350" cy="5048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pic>
        <p:nvPicPr>
          <p:cNvPr id="3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1352550"/>
            <a:ext cx="5498356" cy="4689763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22/27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7105644" y="591910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>
            <a:endCxn id="20" idx="1"/>
          </p:cNvCxnSpPr>
          <p:nvPr/>
        </p:nvCxnSpPr>
        <p:spPr>
          <a:xfrm flipV="1">
            <a:off x="0" y="775253"/>
            <a:ext cx="7210445" cy="2459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68658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병렬다중매개모형과 조절효과</a:t>
            </a:r>
            <a:endParaRPr lang="ko-KR" altLang="en-US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5"/>
          <p:cNvSpPr/>
          <p:nvPr/>
        </p:nvSpPr>
        <p:spPr>
          <a:xfrm>
            <a:off x="359676" y="1375085"/>
            <a:ext cx="6463686" cy="4853125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528203" y="1489362"/>
            <a:ext cx="3619501" cy="47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조건부 간접효과</a:t>
            </a:r>
            <a:endParaRPr lang="en-US" altLang="ko-KR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"/>
              <p:cNvSpPr/>
              <p:nvPr/>
            </p:nvSpPr>
            <p:spPr>
              <a:xfrm>
                <a:off x="414338" y="2101560"/>
                <a:ext cx="6429374" cy="847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/>
                              <a:sym typeface="Cambria Math"/>
                            </a:rPr>
                            <m:t xml:space="preserve"> X</m:t>
                          </m:r>
                          <m:r>
                            <a:rPr sz="2000">
                              <a:latin typeface="Cambria Math"/>
                              <a:sym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5" name=""/>
              <p:cNvSpPr txBox="1"/>
              <p:nvPr/>
            </p:nvSpPr>
            <p:spPr>
              <a:xfrm>
                <a:off x="414338" y="2101560"/>
                <a:ext cx="6429374" cy="8477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"/>
              <p:cNvSpPr/>
              <p:nvPr/>
            </p:nvSpPr>
            <p:spPr>
              <a:xfrm>
                <a:off x="428192" y="3209925"/>
                <a:ext cx="6429374" cy="847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/>
                              <a:sym typeface="Cambria Math"/>
                            </a:rPr>
                            <m:t xml:space="preserve"> X</m:t>
                          </m:r>
                          <m:r>
                            <a:rPr sz="2000">
                              <a:latin typeface="Cambria Math"/>
                              <a:sym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6" name=""/>
              <p:cNvSpPr txBox="1"/>
              <p:nvPr/>
            </p:nvSpPr>
            <p:spPr>
              <a:xfrm>
                <a:off x="428192" y="3209925"/>
                <a:ext cx="6429374" cy="847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28" name=""/>
          <p:cNvSpPr txBox="1"/>
          <p:nvPr/>
        </p:nvSpPr>
        <p:spPr>
          <a:xfrm>
            <a:off x="3692236" y="4156361"/>
            <a:ext cx="3792682" cy="366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0000ff"/>
                </a:solidFill>
                <a:latin typeface="나눔고딕"/>
                <a:ea typeface="나눔고딕"/>
              </a:rPr>
              <a:t>             </a:t>
            </a:r>
            <a:r>
              <a:rPr lang="ko-KR" altLang="en-US" sz="1500" b="1">
                <a:solidFill>
                  <a:srgbClr val="0000ff"/>
                </a:solidFill>
                <a:latin typeface="나눔고딕"/>
                <a:ea typeface="나눔고딕"/>
              </a:rPr>
              <a:t>간접효과   </a:t>
            </a:r>
            <a:r>
              <a:rPr lang="ko-KR" altLang="en-US" sz="1500" b="1">
                <a:solidFill>
                  <a:srgbClr val="ff0000"/>
                </a:solidFill>
                <a:latin typeface="나눔고딕"/>
                <a:ea typeface="나눔고딕"/>
              </a:rPr>
              <a:t>조절된 매개지수</a:t>
            </a:r>
            <a:r>
              <a:rPr lang="ko-KR" altLang="en-US" b="1">
                <a:solidFill>
                  <a:srgbClr val="ff0000"/>
                </a:solidFill>
                <a:latin typeface="나눔고딕"/>
                <a:ea typeface="나눔고딕"/>
              </a:rPr>
              <a:t> </a:t>
            </a:r>
            <a:endParaRPr lang="ko-KR" altLang="en-US" b="1">
              <a:solidFill>
                <a:srgbClr val="ff0000"/>
              </a:solidFill>
              <a:latin typeface="나눔고딕"/>
              <a:ea typeface="나눔고딕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78794" y="1750868"/>
            <a:ext cx="5213206" cy="3719945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23/27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7105644" y="591910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>
            <a:endCxn id="20" idx="1"/>
          </p:cNvCxnSpPr>
          <p:nvPr/>
        </p:nvCxnSpPr>
        <p:spPr>
          <a:xfrm flipV="1">
            <a:off x="0" y="775253"/>
            <a:ext cx="7210445" cy="2459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68658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병렬다중매개모형과 조절효과</a:t>
            </a:r>
            <a:endParaRPr lang="ko-KR" altLang="en-US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060" y="1319213"/>
            <a:ext cx="5080288" cy="4981575"/>
          </a:xfrm>
          <a:prstGeom prst="rect">
            <a:avLst/>
          </a:prstGeom>
        </p:spPr>
      </p:pic>
      <p:sp>
        <p:nvSpPr>
          <p:cNvPr id="25" name="직사각형 21"/>
          <p:cNvSpPr/>
          <p:nvPr/>
        </p:nvSpPr>
        <p:spPr>
          <a:xfrm>
            <a:off x="6096000" y="1567858"/>
            <a:ext cx="4800272" cy="4477352"/>
          </a:xfrm>
          <a:prstGeom prst="rect">
            <a:avLst/>
          </a:prstGeom>
          <a:solidFill>
            <a:srgbClr val="f2f2f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X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 : POS (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조직지원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M1 : JS (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직무만족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M2 : AC (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조직몰입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W 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: FIT (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개인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-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조직 적합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Y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 : REMAIN (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잔류의도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조직지원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(X)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이 직무만족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(M1)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과 조직몰입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(M2)</a:t>
            </a: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에 각각 거쳐 기업에 잔류하려는 의도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(Y)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에 영향을 미치는데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 개인과 조직간의 성격 등의 일치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(W)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 정도가 각 경로의 영향을 조절하는가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?</a:t>
            </a: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24/27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7105644" y="591910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>
            <a:endCxn id="20" idx="1"/>
          </p:cNvCxnSpPr>
          <p:nvPr/>
        </p:nvCxnSpPr>
        <p:spPr>
          <a:xfrm flipV="1">
            <a:off x="0" y="775253"/>
            <a:ext cx="7210445" cy="2459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68658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병렬다중매개모형과 조절효과</a:t>
            </a:r>
            <a:endParaRPr lang="ko-KR" altLang="en-US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739" y="1268989"/>
            <a:ext cx="5533159" cy="1514475"/>
          </a:xfrm>
          <a:prstGeom prst="rect">
            <a:avLst/>
          </a:prstGeom>
        </p:spPr>
      </p:pic>
      <p:sp>
        <p:nvSpPr>
          <p:cNvPr id="24" name="직사각형 25"/>
          <p:cNvSpPr/>
          <p:nvPr/>
        </p:nvSpPr>
        <p:spPr>
          <a:xfrm>
            <a:off x="5986575" y="1192343"/>
            <a:ext cx="6014602" cy="4473313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ㅍ</a:t>
            </a:r>
            <a:endParaRPr lang="ko-KR" altLang="en-US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5782" y="3384405"/>
            <a:ext cx="5600268" cy="102897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721" y="4479348"/>
            <a:ext cx="5623646" cy="1041111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1248072" y="3851996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3599882" y="3865850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1244610" y="5147396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3631055" y="5126615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223270" y="2952750"/>
                <a:ext cx="1714500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X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223270" y="2952750"/>
                <a:ext cx="1714500" cy="4762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223270" y="5722505"/>
                <a:ext cx="304800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=0.5836*0.4189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&gt;0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223270" y="5722505"/>
                <a:ext cx="3048000" cy="4476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sp>
        <p:nvSpPr>
          <p:cNvPr id="42" name=""/>
          <p:cNvSpPr txBox="1"/>
          <p:nvPr/>
        </p:nvSpPr>
        <p:spPr>
          <a:xfrm>
            <a:off x="3186546" y="5744585"/>
            <a:ext cx="2718954" cy="36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</a:t>
            </a:r>
            <a:r>
              <a:rPr lang="ko-KR" altLang="en-US"/>
              <a:t> 양의 간접효과 발생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6146765" y="1295255"/>
                <a:ext cx="1714500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X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6146765" y="1295255"/>
                <a:ext cx="1714500" cy="4762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"/>
              <p:cNvSpPr/>
              <p:nvPr/>
            </p:nvSpPr>
            <p:spPr>
              <a:xfrm>
                <a:off x="6096000" y="4106100"/>
                <a:ext cx="304800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=0.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5162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*0.5189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&gt;0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7" name=""/>
              <p:cNvSpPr txBox="1"/>
              <p:nvPr/>
            </p:nvSpPr>
            <p:spPr>
              <a:xfrm>
                <a:off x="6096000" y="4106100"/>
                <a:ext cx="3048000" cy="4476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p:sp>
        <p:nvSpPr>
          <p:cNvPr id="48" name=""/>
          <p:cNvSpPr txBox="1"/>
          <p:nvPr/>
        </p:nvSpPr>
        <p:spPr>
          <a:xfrm>
            <a:off x="9133812" y="4152289"/>
            <a:ext cx="2718953" cy="366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</a:t>
            </a:r>
            <a:r>
              <a:rPr lang="ko-KR" altLang="en-US"/>
              <a:t>  양의 간접효과 발생</a:t>
            </a:r>
            <a:endParaRPr lang="ko-KR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095999" y="2947987"/>
            <a:ext cx="5726369" cy="962025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7081514" y="3715038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096000" y="1819276"/>
            <a:ext cx="5715002" cy="933450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9571868" y="3694256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>
            <a:off x="7095369" y="2291483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9533768" y="2288020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25"/>
          <p:cNvSpPr/>
          <p:nvPr/>
        </p:nvSpPr>
        <p:spPr>
          <a:xfrm>
            <a:off x="177426" y="1192343"/>
            <a:ext cx="5809162" cy="5024268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ㅍ</a:t>
            </a:r>
            <a:endParaRPr lang="ko-KR" altLang="en-US"/>
          </a:p>
        </p:txBody>
      </p:sp>
      <p:sp>
        <p:nvSpPr>
          <p:cNvPr id="56" name=""/>
          <p:cNvSpPr txBox="1"/>
          <p:nvPr/>
        </p:nvSpPr>
        <p:spPr>
          <a:xfrm>
            <a:off x="6096000" y="4815728"/>
            <a:ext cx="3814669" cy="3639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"/>
              <p:cNvSpPr/>
              <p:nvPr/>
            </p:nvSpPr>
            <p:spPr>
              <a:xfrm>
                <a:off x="6202456" y="4717957"/>
                <a:ext cx="57150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57" name=""/>
              <p:cNvSpPr txBox="1"/>
              <p:nvPr/>
            </p:nvSpPr>
            <p:spPr>
              <a:xfrm>
                <a:off x="6202456" y="4717957"/>
                <a:ext cx="571500" cy="4476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p:sp>
        <p:nvSpPr>
          <p:cNvPr id="58" name=""/>
          <p:cNvSpPr txBox="1"/>
          <p:nvPr/>
        </p:nvSpPr>
        <p:spPr>
          <a:xfrm>
            <a:off x="6698314" y="4759698"/>
            <a:ext cx="5176185" cy="6390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회귀식이 다르기 때문에 직렬다중매개모형과</a:t>
            </a:r>
            <a:endParaRPr lang="ko-KR" altLang="en-US"/>
          </a:p>
          <a:p>
            <a:pPr>
              <a:defRPr/>
            </a:pPr>
            <a:r>
              <a:rPr lang="ko-KR" altLang="en-US"/>
              <a:t>회귀계수</a:t>
            </a:r>
            <a:r>
              <a:rPr lang="en-US" altLang="ko-KR"/>
              <a:t>(</a:t>
            </a:r>
            <a:r>
              <a:rPr lang="ko-KR" altLang="en-US"/>
              <a:t>    </a:t>
            </a:r>
            <a:r>
              <a:rPr lang="en-US" altLang="ko-KR"/>
              <a:t>)</a:t>
            </a:r>
            <a:r>
              <a:rPr lang="ko-KR" altLang="en-US"/>
              <a:t>가 다름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"/>
              <p:cNvSpPr/>
              <p:nvPr/>
            </p:nvSpPr>
            <p:spPr>
              <a:xfrm>
                <a:off x="7645739" y="4996679"/>
                <a:ext cx="59055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59" name=""/>
              <p:cNvSpPr txBox="1"/>
              <p:nvPr/>
            </p:nvSpPr>
            <p:spPr>
              <a:xfrm>
                <a:off x="7645739" y="4996679"/>
                <a:ext cx="590550" cy="4476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p:sp>
        <p:nvSpPr>
          <p:cNvPr id="60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25/27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25"/>
          <p:cNvSpPr/>
          <p:nvPr/>
        </p:nvSpPr>
        <p:spPr>
          <a:xfrm>
            <a:off x="7374246" y="1599049"/>
            <a:ext cx="4306866" cy="4124029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20846904">
            <a:off x="7105644" y="591910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>
            <a:endCxn id="20" idx="1"/>
          </p:cNvCxnSpPr>
          <p:nvPr/>
        </p:nvCxnSpPr>
        <p:spPr>
          <a:xfrm flipV="1">
            <a:off x="0" y="775253"/>
            <a:ext cx="7210445" cy="2459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68658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병렬다중매개모형과 조절효과</a:t>
            </a:r>
            <a:endParaRPr lang="ko-KR" altLang="en-US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7451146" y="1673681"/>
            <a:ext cx="2788230" cy="39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  <a:latin typeface="나눔고딕"/>
                <a:ea typeface="나눔고딕"/>
              </a:rPr>
              <a:t>조절된 매개지수</a:t>
            </a:r>
            <a:endParaRPr lang="ko-KR" altLang="en-US" sz="20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25" name="직사각형 25"/>
          <p:cNvSpPr/>
          <p:nvPr/>
        </p:nvSpPr>
        <p:spPr>
          <a:xfrm>
            <a:off x="4888221" y="1608574"/>
            <a:ext cx="2478067" cy="4124029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9853" y="2010641"/>
            <a:ext cx="4049058" cy="1521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"/>
              <p:cNvSpPr/>
              <p:nvPr/>
            </p:nvSpPr>
            <p:spPr>
              <a:xfrm>
                <a:off x="519546" y="1589665"/>
                <a:ext cx="1504950" cy="4286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 xml:space="preserve">X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 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9" name=""/>
              <p:cNvSpPr txBox="1"/>
              <p:nvPr/>
            </p:nvSpPr>
            <p:spPr>
              <a:xfrm>
                <a:off x="519546" y="1589665"/>
                <a:ext cx="1504950" cy="428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"/>
              <p:cNvSpPr/>
              <p:nvPr/>
            </p:nvSpPr>
            <p:spPr>
              <a:xfrm>
                <a:off x="520903" y="3700275"/>
                <a:ext cx="1504950" cy="4286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 xml:space="preserve">X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 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" name=""/>
              <p:cNvSpPr txBox="1"/>
              <p:nvPr/>
            </p:nvSpPr>
            <p:spPr>
              <a:xfrm>
                <a:off x="520903" y="3700275"/>
                <a:ext cx="1504950" cy="4286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5048250" y="2158259"/>
                <a:ext cx="209550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=0.1225 (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양수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5048250" y="2158259"/>
                <a:ext cx="2095500" cy="4095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5048251" y="4244030"/>
                <a:ext cx="209550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=0.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1488 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양수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5048251" y="4244030"/>
                <a:ext cx="2095500" cy="4095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5081587" y="2846416"/>
                <a:ext cx="202882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5081587" y="2846416"/>
                <a:ext cx="2028825" cy="3905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5105401" y="4837579"/>
                <a:ext cx="19812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5105401" y="4837579"/>
                <a:ext cx="1981200" cy="3905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sp>
        <p:nvSpPr>
          <p:cNvPr id="41" name=""/>
          <p:cNvSpPr/>
          <p:nvPr/>
        </p:nvSpPr>
        <p:spPr>
          <a:xfrm>
            <a:off x="1106691" y="3311237"/>
            <a:ext cx="554181" cy="1177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1116216" y="5138405"/>
            <a:ext cx="554181" cy="1177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2519339" y="5022952"/>
            <a:ext cx="1440006" cy="21442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5672137" y="3188017"/>
            <a:ext cx="1296353" cy="240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(</a:t>
            </a:r>
            <a:r>
              <a:rPr lang="ko-KR" altLang="en-US" sz="1000"/>
              <a:t>양수</a:t>
            </a:r>
            <a:r>
              <a:rPr lang="en-US" altLang="ko-KR" sz="1000"/>
              <a:t>)</a:t>
            </a:r>
            <a:r>
              <a:rPr lang="ko-KR" altLang="en-US" sz="1000"/>
              <a:t>      </a:t>
            </a:r>
            <a:r>
              <a:rPr lang="en-US" altLang="ko-KR" sz="1000"/>
              <a:t>(</a:t>
            </a:r>
            <a:r>
              <a:rPr lang="ko-KR" altLang="en-US" sz="1000"/>
              <a:t>양수</a:t>
            </a:r>
            <a:r>
              <a:rPr lang="en-US" altLang="ko-KR" sz="1000"/>
              <a:t>)</a:t>
            </a:r>
            <a:r>
              <a:rPr lang="ko-KR" altLang="en-US" sz="1000"/>
              <a:t>    </a:t>
            </a:r>
            <a:endParaRPr lang="ko-KR" altLang="en-US" sz="1000"/>
          </a:p>
        </p:txBody>
      </p:sp>
      <p:sp>
        <p:nvSpPr>
          <p:cNvPr id="47" name=""/>
          <p:cNvSpPr/>
          <p:nvPr/>
        </p:nvSpPr>
        <p:spPr>
          <a:xfrm>
            <a:off x="5929312" y="2578417"/>
            <a:ext cx="166687" cy="2476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5634038" y="5185241"/>
            <a:ext cx="1343976" cy="24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(</a:t>
            </a:r>
            <a:r>
              <a:rPr lang="ko-KR" altLang="en-US" sz="1000"/>
              <a:t>양수</a:t>
            </a:r>
            <a:r>
              <a:rPr lang="en-US" altLang="ko-KR" sz="1000"/>
              <a:t>)</a:t>
            </a:r>
            <a:r>
              <a:rPr lang="ko-KR" altLang="en-US" sz="1000"/>
              <a:t>       </a:t>
            </a:r>
            <a:r>
              <a:rPr lang="en-US" altLang="ko-KR" sz="1000"/>
              <a:t>(</a:t>
            </a:r>
            <a:r>
              <a:rPr lang="ko-KR" altLang="en-US" sz="1000"/>
              <a:t>양수</a:t>
            </a:r>
            <a:r>
              <a:rPr lang="en-US" altLang="ko-KR" sz="1000"/>
              <a:t>)</a:t>
            </a:r>
            <a:r>
              <a:rPr lang="ko-KR" altLang="en-US" sz="1000"/>
              <a:t>    </a:t>
            </a:r>
            <a:endParaRPr lang="ko-KR" altLang="en-US" sz="1000"/>
          </a:p>
        </p:txBody>
      </p:sp>
      <p:sp>
        <p:nvSpPr>
          <p:cNvPr id="49" name=""/>
          <p:cNvSpPr/>
          <p:nvPr/>
        </p:nvSpPr>
        <p:spPr>
          <a:xfrm>
            <a:off x="5929313" y="4594691"/>
            <a:ext cx="166687" cy="2476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60947" y="4166067"/>
            <a:ext cx="4029075" cy="1495425"/>
          </a:xfrm>
          <a:prstGeom prst="rect">
            <a:avLst/>
          </a:prstGeom>
        </p:spPr>
      </p:pic>
      <p:sp>
        <p:nvSpPr>
          <p:cNvPr id="53" name=""/>
          <p:cNvSpPr/>
          <p:nvPr/>
        </p:nvSpPr>
        <p:spPr>
          <a:xfrm>
            <a:off x="1091003" y="5471358"/>
            <a:ext cx="554181" cy="1177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2474890" y="5330366"/>
            <a:ext cx="1458682" cy="27045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2459202" y="3158546"/>
            <a:ext cx="1458682" cy="27045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843242" y="2266389"/>
            <a:ext cx="3651250" cy="634999"/>
          </a:xfrm>
          <a:prstGeom prst="roundRect">
            <a:avLst>
              <a:gd name="adj" fmla="val 16667"/>
            </a:avLst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852767" y="4409514"/>
            <a:ext cx="3651250" cy="634999"/>
          </a:xfrm>
          <a:prstGeom prst="roundRect">
            <a:avLst>
              <a:gd name="adj" fmla="val 16667"/>
            </a:avLst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"/>
          <p:cNvSpPr txBox="1"/>
          <p:nvPr/>
        </p:nvSpPr>
        <p:spPr>
          <a:xfrm>
            <a:off x="7484874" y="2124075"/>
            <a:ext cx="4172904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latin typeface="나눔고딕"/>
                <a:ea typeface="나눔고딕"/>
              </a:rPr>
              <a:t>1.</a:t>
            </a:r>
            <a:r>
              <a:rPr lang="ko-KR" altLang="en-US" sz="1500">
                <a:latin typeface="나눔고딕"/>
                <a:ea typeface="나눔고딕"/>
              </a:rPr>
              <a:t> </a:t>
            </a:r>
            <a:r>
              <a:rPr lang="en-US" altLang="ko-KR" sz="1500">
                <a:latin typeface="나눔고딕"/>
                <a:ea typeface="나눔고딕"/>
              </a:rPr>
              <a:t>2</a:t>
            </a:r>
            <a:r>
              <a:rPr lang="ko-KR" altLang="en-US" sz="1500">
                <a:latin typeface="나눔고딕"/>
                <a:ea typeface="나눔고딕"/>
              </a:rPr>
              <a:t>가지 간접효과 모두 부트스트랩 신뢰구간이</a:t>
            </a:r>
            <a:endParaRPr lang="ko-KR" altLang="en-US" sz="1500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1500">
                <a:latin typeface="나눔고딕"/>
                <a:ea typeface="나눔고딕"/>
              </a:rPr>
              <a:t>    </a:t>
            </a:r>
            <a:r>
              <a:rPr lang="en-US" altLang="ko-KR" sz="1500">
                <a:latin typeface="나눔고딕"/>
                <a:ea typeface="나눔고딕"/>
              </a:rPr>
              <a:t>0</a:t>
            </a:r>
            <a:r>
              <a:rPr lang="ko-KR" altLang="en-US" sz="1500">
                <a:latin typeface="나눔고딕"/>
                <a:ea typeface="나눔고딕"/>
              </a:rPr>
              <a:t>을 포함하지 않으므로 </a:t>
            </a:r>
            <a:endParaRPr lang="ko-KR" altLang="en-US" sz="1500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1500" b="1">
                <a:solidFill>
                  <a:srgbClr val="ff0000"/>
                </a:solidFill>
                <a:latin typeface="나눔고딕"/>
                <a:ea typeface="나눔고딕"/>
              </a:rPr>
              <a:t>    조절된 매개지수 유의 </a:t>
            </a:r>
            <a:r>
              <a:rPr lang="en-US" altLang="ko-KR" sz="1500" b="1">
                <a:solidFill>
                  <a:srgbClr val="ff0000"/>
                </a:solidFill>
                <a:latin typeface="나눔고딕"/>
                <a:ea typeface="나눔고딕"/>
              </a:rPr>
              <a:t>=</a:t>
            </a:r>
            <a:r>
              <a:rPr lang="ko-KR" altLang="en-US" sz="1500" b="1">
                <a:solidFill>
                  <a:srgbClr val="ff0000"/>
                </a:solidFill>
                <a:latin typeface="나눔고딕"/>
                <a:ea typeface="나눔고딕"/>
              </a:rPr>
              <a:t> 조절효과가 있다</a:t>
            </a:r>
            <a:endParaRPr lang="ko-KR" altLang="en-US" sz="1500" b="1">
              <a:solidFill>
                <a:srgbClr val="ff0000"/>
              </a:solidFill>
              <a:latin typeface="나눔고딕"/>
              <a:ea typeface="나눔고딕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500938" y="3243262"/>
            <a:ext cx="3629024" cy="5457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  <a:latin typeface="나눔고딕"/>
                <a:ea typeface="나눔고딕"/>
              </a:rPr>
              <a:t>2.</a:t>
            </a:r>
            <a:r>
              <a:rPr lang="ko-KR" altLang="en-US" sz="1500">
                <a:solidFill>
                  <a:schemeClr val="dk1"/>
                </a:solidFill>
                <a:latin typeface="나눔고딕"/>
                <a:ea typeface="나눔고딕"/>
              </a:rPr>
              <a:t> 조절된 매개지수가 양수이므로 </a:t>
            </a:r>
            <a:endParaRPr lang="ko-KR" altLang="en-US" sz="1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1500">
                <a:solidFill>
                  <a:schemeClr val="dk1"/>
                </a:solidFill>
                <a:latin typeface="나눔고딕"/>
                <a:ea typeface="나눔고딕"/>
              </a:rPr>
              <a:t>    양의 간접효과가 강화된다 </a:t>
            </a:r>
            <a:r>
              <a:rPr lang="en-US" altLang="ko-KR" sz="1500">
                <a:solidFill>
                  <a:schemeClr val="dk1"/>
                </a:solidFill>
                <a:latin typeface="나눔고딕"/>
                <a:ea typeface="나눔고딕"/>
              </a:rPr>
              <a:t>(</a:t>
            </a:r>
            <a:r>
              <a:rPr lang="ko-KR" altLang="en-US" sz="1500" b="1">
                <a:solidFill>
                  <a:srgbClr val="ff0000"/>
                </a:solidFill>
                <a:latin typeface="나눔고딕"/>
                <a:ea typeface="나눔고딕"/>
              </a:rPr>
              <a:t>상승효과</a:t>
            </a:r>
            <a:r>
              <a:rPr lang="en-US" altLang="ko-KR" sz="1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1500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462839" y="4510086"/>
            <a:ext cx="3629024" cy="77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dk1"/>
                </a:solidFill>
                <a:latin typeface="나눔고딕"/>
                <a:ea typeface="나눔고딕"/>
              </a:rPr>
              <a:t>1.</a:t>
            </a:r>
            <a:r>
              <a:rPr lang="ko-KR" altLang="en-US" sz="1500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en-US" altLang="ko-KR" sz="1500"/>
              <a:t>W(FIT)</a:t>
            </a:r>
            <a:r>
              <a:rPr lang="ko-KR" altLang="en-US" sz="1500"/>
              <a:t>의 값이 중간 값 이상일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     경우에만 간접효과가 유의하다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2.</a:t>
            </a:r>
            <a:r>
              <a:rPr lang="ko-KR" altLang="en-US" sz="1500"/>
              <a:t> </a:t>
            </a:r>
            <a:r>
              <a:rPr lang="en-US" altLang="ko-KR" sz="1500"/>
              <a:t>W</a:t>
            </a:r>
            <a:r>
              <a:rPr lang="ko-KR" altLang="en-US" sz="1500"/>
              <a:t>값이 커질수록 효과가 증가한다</a:t>
            </a:r>
            <a:endParaRPr lang="ko-KR" altLang="en-US" sz="1500"/>
          </a:p>
        </p:txBody>
      </p:sp>
      <p:sp>
        <p:nvSpPr>
          <p:cNvPr id="69" name=""/>
          <p:cNvSpPr txBox="1"/>
          <p:nvPr/>
        </p:nvSpPr>
        <p:spPr>
          <a:xfrm>
            <a:off x="7470198" y="4073234"/>
            <a:ext cx="2788230" cy="39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  <a:latin typeface="나눔고딕"/>
                <a:ea typeface="나눔고딕"/>
              </a:rPr>
              <a:t>조건부효과의 추세</a:t>
            </a:r>
            <a:endParaRPr lang="ko-KR" altLang="en-US" sz="20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421695" y="1110958"/>
            <a:ext cx="3374970" cy="43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  <a:latin typeface="나눔고딕"/>
                <a:ea typeface="나눔고딕"/>
              </a:rPr>
              <a:t>결론 </a:t>
            </a:r>
            <a:r>
              <a:rPr lang="en-US" altLang="ko-KR" sz="2300" b="1">
                <a:solidFill>
                  <a:schemeClr val="dk1"/>
                </a:solidFill>
                <a:latin typeface="나눔고딕"/>
                <a:ea typeface="나눔고딕"/>
              </a:rPr>
              <a:t>:</a:t>
            </a:r>
            <a:r>
              <a:rPr lang="ko-KR" altLang="en-US" sz="2300" b="1">
                <a:solidFill>
                  <a:schemeClr val="dk1"/>
                </a:solidFill>
                <a:latin typeface="나눔고딕"/>
                <a:ea typeface="나눔고딕"/>
              </a:rPr>
              <a:t> 조절효과가 있는가</a:t>
            </a:r>
            <a:r>
              <a:rPr lang="en-US" altLang="ko-KR" sz="2300" b="1">
                <a:solidFill>
                  <a:schemeClr val="dk1"/>
                </a:solidFill>
                <a:latin typeface="나눔고딕"/>
                <a:ea typeface="나눔고딕"/>
              </a:rPr>
              <a:t>?</a:t>
            </a:r>
            <a:endParaRPr lang="en-US" altLang="ko-KR" sz="23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4932810" y="1695345"/>
            <a:ext cx="2788230" cy="39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  <a:latin typeface="나눔고딕"/>
                <a:ea typeface="나눔고딕"/>
              </a:rPr>
              <a:t>조건부 간접효과</a:t>
            </a:r>
            <a:endParaRPr lang="ko-KR" altLang="en-US" sz="20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26/27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1" animBg="1"/>
      <p:bldP spid="68" grpId="2" animBg="1"/>
      <p:bldP spid="69" grpId="3" animBg="1"/>
    </p:bld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7105644" y="591910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>
            <a:endCxn id="20" idx="1"/>
          </p:cNvCxnSpPr>
          <p:nvPr/>
        </p:nvCxnSpPr>
        <p:spPr>
          <a:xfrm flipV="1">
            <a:off x="0" y="775253"/>
            <a:ext cx="7210445" cy="2459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68658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병렬다중매개모형과 조절효과</a:t>
            </a:r>
            <a:endParaRPr lang="ko-KR" altLang="en-US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343" y="1604962"/>
            <a:ext cx="5132021" cy="4381500"/>
          </a:xfrm>
          <a:prstGeom prst="rect">
            <a:avLst/>
          </a:prstGeom>
        </p:spPr>
      </p:pic>
      <p:sp>
        <p:nvSpPr>
          <p:cNvPr id="23" name="직사각형 21"/>
          <p:cNvSpPr/>
          <p:nvPr/>
        </p:nvSpPr>
        <p:spPr>
          <a:xfrm>
            <a:off x="5743575" y="1775676"/>
            <a:ext cx="5152697" cy="3799345"/>
          </a:xfrm>
          <a:prstGeom prst="rect">
            <a:avLst/>
          </a:prstGeom>
          <a:solidFill>
            <a:srgbClr val="f2f2f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조직지원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(X)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이 높을수록 직무만족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(M1)(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또는 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조직몰입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(M2))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을 거쳐 잔류의도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(Y)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를 높이는 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  <a:latin typeface="나눔고딕"/>
                <a:ea typeface="나눔고딕"/>
              </a:rPr>
              <a:t>양의 간접효과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가 발생하고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개인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조직 간의 성격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(W)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이 일치할수록 잔류의도가 더 증가하는 </a:t>
            </a:r>
            <a:r>
              <a:rPr lang="ko-KR" altLang="en-US">
                <a:solidFill>
                  <a:srgbClr val="ff0000"/>
                </a:solidFill>
                <a:latin typeface="나눔고딕"/>
                <a:ea typeface="나눔고딕"/>
              </a:rPr>
              <a:t>상승효과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가 나타난다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.</a:t>
            </a: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다만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 모든 사람들에게서 나타나는게 아니라 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개인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-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조직 간의 성격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(W)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이 비교적 많이 일치하는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사람에게 유의하게 나타난다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.</a:t>
            </a: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1447318" y="6364432"/>
            <a:ext cx="952499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27/27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19"/>
          <p:cNvSpPr/>
          <p:nvPr/>
        </p:nvSpPr>
        <p:spPr>
          <a:xfrm rot="20846904">
            <a:off x="9152998" y="3267823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이등변 삼각형 18"/>
          <p:cNvSpPr/>
          <p:nvPr/>
        </p:nvSpPr>
        <p:spPr>
          <a:xfrm rot="20301030">
            <a:off x="3213142" y="2762285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6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12"/>
          <p:cNvSpPr/>
          <p:nvPr/>
        </p:nvSpPr>
        <p:spPr>
          <a:xfrm rot="19252052">
            <a:off x="3037488" y="3290737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3897358" y="2657576"/>
            <a:ext cx="4932317" cy="77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5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84</a:t>
            </a:r>
            <a:endParaRPr lang="en-US" altLang="ko-KR" sz="45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84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02083" y="1571324"/>
            <a:ext cx="4488544" cy="37153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2398568" y="5524500"/>
            <a:ext cx="2147455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개념모형</a:t>
            </a:r>
            <a:endParaRPr lang="ko-KR" altLang="en-US" b="1">
              <a:latin typeface="함초롬돋움"/>
              <a:cs typeface="함초롬돋움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9868" y="1962150"/>
            <a:ext cx="4356325" cy="2899064"/>
          </a:xfrm>
          <a:prstGeom prst="rect">
            <a:avLst/>
          </a:prstGeom>
        </p:spPr>
      </p:pic>
      <p:sp>
        <p:nvSpPr>
          <p:cNvPr id="30" name="직사각형 22"/>
          <p:cNvSpPr/>
          <p:nvPr/>
        </p:nvSpPr>
        <p:spPr>
          <a:xfrm>
            <a:off x="6269182" y="1571324"/>
            <a:ext cx="4994843" cy="3715352"/>
          </a:xfrm>
          <a:prstGeom prst="rect">
            <a:avLst/>
          </a:prstGeom>
          <a:solidFill>
            <a:srgbClr val="f2f2f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6762750" y="2485159"/>
            <a:ext cx="2857502" cy="439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간접효과</a:t>
            </a:r>
            <a:endParaRPr lang="ko-KR" altLang="en-US" sz="23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8743086" y="1981200"/>
                <a:ext cx="2105025" cy="14478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1.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2.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latin typeface="Cambria Math"/>
                          <a:sym typeface="Cambria Math"/>
                        </a:rPr>
                        <m:t xml:space="preserve">3.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X→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17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17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7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 i="1">
                          <a:latin typeface="Cambria Math"/>
                          <a:sym typeface="Cambria Math"/>
                        </a:rPr>
                        <m:t>𝑌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8743086" y="1981200"/>
                <a:ext cx="2105025" cy="1447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33" name=""/>
          <p:cNvSpPr txBox="1"/>
          <p:nvPr/>
        </p:nvSpPr>
        <p:spPr>
          <a:xfrm>
            <a:off x="6793921" y="3879272"/>
            <a:ext cx="2857501" cy="443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직접효과</a:t>
            </a:r>
            <a:endParaRPr lang="ko-KR" altLang="en-US" sz="23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9221068" y="3874509"/>
                <a:ext cx="78105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9221068" y="3874509"/>
                <a:ext cx="781050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35" name=""/>
          <p:cNvSpPr txBox="1"/>
          <p:nvPr/>
        </p:nvSpPr>
        <p:spPr>
          <a:xfrm>
            <a:off x="11447318" y="6364432"/>
            <a:ext cx="744681" cy="3583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4/27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25"/>
          <p:cNvSpPr/>
          <p:nvPr/>
        </p:nvSpPr>
        <p:spPr>
          <a:xfrm>
            <a:off x="498221" y="1375085"/>
            <a:ext cx="5286051" cy="4576034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84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"/>
              <p:cNvSpPr/>
              <p:nvPr/>
            </p:nvSpPr>
            <p:spPr>
              <a:xfrm>
                <a:off x="845560" y="2305050"/>
                <a:ext cx="3895725" cy="1123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    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+(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" name=""/>
              <p:cNvSpPr txBox="1"/>
              <p:nvPr/>
            </p:nvSpPr>
            <p:spPr>
              <a:xfrm>
                <a:off x="845560" y="2305050"/>
                <a:ext cx="3895725" cy="1123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876733" y="3636818"/>
                <a:ext cx="4648200" cy="1123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    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+(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21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23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876733" y="3636818"/>
                <a:ext cx="4648200" cy="1123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918731" y="4943043"/>
                <a:ext cx="32194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Y=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`</m:t>
                          </m:r>
                        </m:sup>
                      </m:sSup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918731" y="4943043"/>
                <a:ext cx="3219450" cy="5048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34" name=""/>
          <p:cNvSpPr txBox="1"/>
          <p:nvPr/>
        </p:nvSpPr>
        <p:spPr>
          <a:xfrm>
            <a:off x="632112" y="1489362"/>
            <a:ext cx="2164774" cy="470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회귀식</a:t>
            </a:r>
            <a:endParaRPr lang="en-US" altLang="ko-KR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35" name="직사각형 25"/>
          <p:cNvSpPr/>
          <p:nvPr/>
        </p:nvSpPr>
        <p:spPr>
          <a:xfrm>
            <a:off x="6286500" y="1388939"/>
            <a:ext cx="5286051" cy="4576034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ㅍ</a:t>
            </a: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6430239" y="1503218"/>
            <a:ext cx="2164774" cy="47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latin typeface="나눔고딕"/>
                <a:ea typeface="나눔고딕"/>
              </a:rPr>
              <a:t>조건부 효과</a:t>
            </a:r>
            <a:endParaRPr lang="en-US" altLang="ko-KR" sz="2500" b="1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6600823" y="2266083"/>
                <a:ext cx="24193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𝑋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6600823" y="2266083"/>
                <a:ext cx="2419350" cy="5048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6597360" y="3800041"/>
                <a:ext cx="24193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𝑋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6597360" y="3800041"/>
                <a:ext cx="2419350" cy="5048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1333563"/>
            <a:ext cx="5488391" cy="4623890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11447318" y="6364432"/>
            <a:ext cx="744681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5/27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84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5"/>
          <p:cNvSpPr/>
          <p:nvPr/>
        </p:nvSpPr>
        <p:spPr>
          <a:xfrm>
            <a:off x="359676" y="1375085"/>
            <a:ext cx="6290505" cy="4853125"/>
          </a:xfrm>
          <a:prstGeom prst="rect">
            <a:avLst/>
          </a:prstGeom>
          <a:solidFill>
            <a:srgbClr val="f2f2f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528203" y="1489362"/>
            <a:ext cx="3619501" cy="47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조건부 간접효과</a:t>
            </a:r>
            <a:endParaRPr lang="en-US" altLang="ko-KR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414338" y="2101560"/>
                <a:ext cx="4981575" cy="819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414338" y="2101560"/>
                <a:ext cx="4981575" cy="8191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428192" y="3209925"/>
                <a:ext cx="4981575" cy="819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428192" y="3209925"/>
                <a:ext cx="4981575" cy="8191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409574" y="4297507"/>
                <a:ext cx="5686425" cy="819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X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Y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)*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*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solidFill>
                            <a:srgbClr val="0000ff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409574" y="4297507"/>
                <a:ext cx="5686425" cy="819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54968" y="1700180"/>
            <a:ext cx="4775039" cy="3739861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2831522" y="5316680"/>
            <a:ext cx="3792682" cy="3669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0000ff"/>
                </a:solidFill>
                <a:latin typeface="나눔고딕"/>
                <a:ea typeface="나눔고딕"/>
              </a:rPr>
              <a:t>             간접효과   </a:t>
            </a:r>
            <a:r>
              <a:rPr lang="ko-KR" altLang="en-US" b="1">
                <a:solidFill>
                  <a:srgbClr val="ff0000"/>
                </a:solidFill>
                <a:latin typeface="나눔고딕"/>
                <a:ea typeface="나눔고딕"/>
              </a:rPr>
              <a:t>조절된 매개지수 </a:t>
            </a:r>
            <a:endParaRPr lang="ko-KR" altLang="en-US" b="1">
              <a:solidFill>
                <a:srgbClr val="ff0000"/>
              </a:solidFill>
              <a:latin typeface="나눔고딕"/>
              <a:ea typeface="나눔고딕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447318" y="6364432"/>
            <a:ext cx="744681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6/27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84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435" y="1579419"/>
            <a:ext cx="5378565" cy="4495800"/>
          </a:xfrm>
          <a:prstGeom prst="rect">
            <a:avLst/>
          </a:prstGeom>
        </p:spPr>
      </p:pic>
      <p:sp>
        <p:nvSpPr>
          <p:cNvPr id="43" name="직사각형 21"/>
          <p:cNvSpPr/>
          <p:nvPr/>
        </p:nvSpPr>
        <p:spPr>
          <a:xfrm>
            <a:off x="6314536" y="1567858"/>
            <a:ext cx="4800272" cy="4477352"/>
          </a:xfrm>
          <a:prstGeom prst="rect">
            <a:avLst/>
          </a:prstGeom>
          <a:solidFill>
            <a:srgbClr val="f2f2f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X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 : POS (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조직지원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M1 : JS (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직무만족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M2 : AC (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조직몰입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W 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: FIT (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개인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-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조직 적합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Y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 : REMAIN (</a:t>
            </a:r>
            <a:r>
              <a:rPr lang="ko-KR" altLang="en-US" sz="2500">
                <a:solidFill>
                  <a:schemeClr val="dk1"/>
                </a:solidFill>
                <a:latin typeface="나눔고딕"/>
                <a:ea typeface="나눔고딕"/>
              </a:rPr>
              <a:t>잔류의도</a:t>
            </a:r>
            <a:r>
              <a:rPr lang="en-US" altLang="ko-KR" sz="2500">
                <a:solidFill>
                  <a:schemeClr val="dk1"/>
                </a:solidFill>
                <a:latin typeface="나눔고딕"/>
                <a:ea typeface="나눔고딕"/>
              </a:rPr>
              <a:t>)</a:t>
            </a: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endParaRPr lang="en-US" altLang="ko-KR" sz="2500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조직지원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(X)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이 직무만족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(M1)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과 조직몰입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(M2)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 을 순차적으로 경유하여 기업에 잔류하려는 </a:t>
            </a:r>
            <a:endParaRPr lang="ko-KR" altLang="en-US">
              <a:solidFill>
                <a:schemeClr val="dk1"/>
              </a:solidFill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의도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(Y)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에 영향을 미치는데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 개인과 조직간의 성격 등의 일치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(W)</a:t>
            </a:r>
            <a:r>
              <a:rPr lang="ko-KR" altLang="en-US">
                <a:solidFill>
                  <a:schemeClr val="dk1"/>
                </a:solidFill>
                <a:latin typeface="나눔고딕"/>
                <a:ea typeface="나눔고딕"/>
              </a:rPr>
              <a:t> 정도가 그 영향을 조절하는가</a:t>
            </a:r>
            <a:r>
              <a:rPr lang="en-US" altLang="ko-KR">
                <a:solidFill>
                  <a:schemeClr val="dk1"/>
                </a:solidFill>
                <a:latin typeface="나눔고딕"/>
                <a:ea typeface="나눔고딕"/>
              </a:rPr>
              <a:t>?</a:t>
            </a:r>
            <a:endParaRPr lang="en-US" altLang="ko-KR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447318" y="6364432"/>
            <a:ext cx="744681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7/27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25"/>
          <p:cNvSpPr/>
          <p:nvPr/>
        </p:nvSpPr>
        <p:spPr>
          <a:xfrm>
            <a:off x="200026" y="1296252"/>
            <a:ext cx="5701686" cy="4455995"/>
          </a:xfrm>
          <a:prstGeom prst="rect">
            <a:avLst/>
          </a:prstGeom>
          <a:solidFill>
            <a:schemeClr val="l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ㅍ</a:t>
            </a:r>
            <a:endParaRPr lang="ko-KR" altLang="en-US"/>
          </a:p>
        </p:txBody>
      </p:sp>
      <p:sp>
        <p:nvSpPr>
          <p:cNvPr id="55" name="직사각형 25"/>
          <p:cNvSpPr/>
          <p:nvPr/>
        </p:nvSpPr>
        <p:spPr>
          <a:xfrm>
            <a:off x="5935808" y="1301973"/>
            <a:ext cx="6117323" cy="4473313"/>
          </a:xfrm>
          <a:prstGeom prst="rect">
            <a:avLst/>
          </a:prstGeom>
          <a:solidFill>
            <a:schemeClr val="l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ㅍ</a:t>
            </a:r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84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393" y="2059132"/>
            <a:ext cx="5484235" cy="1735281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400028"/>
            <a:ext cx="5756132" cy="1028972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89939" y="3494971"/>
            <a:ext cx="5762192" cy="1041111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>
            <a:off x="7098290" y="2867619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9554010" y="2898792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"/>
          <p:cNvSpPr/>
          <p:nvPr/>
        </p:nvSpPr>
        <p:spPr>
          <a:xfrm>
            <a:off x="7094828" y="4163019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9567864" y="4142238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6073488" y="1968373"/>
                <a:ext cx="1714500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X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6073488" y="1968373"/>
                <a:ext cx="1714500" cy="4762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"/>
              <p:cNvSpPr/>
              <p:nvPr/>
            </p:nvSpPr>
            <p:spPr>
              <a:xfrm>
                <a:off x="6073488" y="4738128"/>
                <a:ext cx="304800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=0.5836*0.4189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&gt;0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2" name=""/>
              <p:cNvSpPr txBox="1"/>
              <p:nvPr/>
            </p:nvSpPr>
            <p:spPr>
              <a:xfrm>
                <a:off x="6073488" y="4738128"/>
                <a:ext cx="3048000" cy="4476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sp>
        <p:nvSpPr>
          <p:cNvPr id="53" name=""/>
          <p:cNvSpPr txBox="1"/>
          <p:nvPr/>
        </p:nvSpPr>
        <p:spPr>
          <a:xfrm>
            <a:off x="9209946" y="4760208"/>
            <a:ext cx="2718954" cy="3623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:</a:t>
            </a:r>
            <a:r>
              <a:rPr lang="ko-KR" altLang="en-US"/>
              <a:t>  양의 간접효과 발생</a:t>
            </a:r>
            <a:endParaRPr lang="ko-KR" altLang="en-US"/>
          </a:p>
        </p:txBody>
      </p:sp>
      <p:sp>
        <p:nvSpPr>
          <p:cNvPr id="57" name=""/>
          <p:cNvSpPr txBox="1"/>
          <p:nvPr/>
        </p:nvSpPr>
        <p:spPr>
          <a:xfrm>
            <a:off x="6096000" y="1381988"/>
            <a:ext cx="2788229" cy="47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간접효과</a:t>
            </a:r>
            <a:endParaRPr lang="ko-KR" altLang="en-US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"/>
              <p:cNvSpPr/>
              <p:nvPr/>
            </p:nvSpPr>
            <p:spPr>
              <a:xfrm>
                <a:off x="429923" y="3965863"/>
                <a:ext cx="3781425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9" name=""/>
              <p:cNvSpPr txBox="1"/>
              <p:nvPr/>
            </p:nvSpPr>
            <p:spPr>
              <a:xfrm>
                <a:off x="429923" y="3965863"/>
                <a:ext cx="3781425" cy="4762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"/>
              <p:cNvSpPr/>
              <p:nvPr/>
            </p:nvSpPr>
            <p:spPr>
              <a:xfrm>
                <a:off x="426460" y="4552949"/>
                <a:ext cx="4533900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60" name=""/>
              <p:cNvSpPr txBox="1"/>
              <p:nvPr/>
            </p:nvSpPr>
            <p:spPr>
              <a:xfrm>
                <a:off x="426460" y="4552949"/>
                <a:ext cx="4533900" cy="4762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"/>
              <p:cNvSpPr/>
              <p:nvPr/>
            </p:nvSpPr>
            <p:spPr>
              <a:xfrm>
                <a:off x="433821" y="5097175"/>
                <a:ext cx="32194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Y=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`</m:t>
                          </m:r>
                        </m:sup>
                      </m:sSup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61" name=""/>
              <p:cNvSpPr txBox="1"/>
              <p:nvPr/>
            </p:nvSpPr>
            <p:spPr>
              <a:xfrm>
                <a:off x="433821" y="5097175"/>
                <a:ext cx="3219450" cy="5048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sp>
        <p:nvSpPr>
          <p:cNvPr id="62" name=""/>
          <p:cNvSpPr txBox="1"/>
          <p:nvPr/>
        </p:nvSpPr>
        <p:spPr>
          <a:xfrm>
            <a:off x="360218" y="1447797"/>
            <a:ext cx="2788229" cy="47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solidFill>
                  <a:schemeClr val="dk1"/>
                </a:solidFill>
                <a:latin typeface="나눔고딕"/>
                <a:ea typeface="나눔고딕"/>
              </a:rPr>
              <a:t>데이터 분석</a:t>
            </a:r>
            <a:endParaRPr lang="ko-KR" altLang="en-US" sz="2500" b="1">
              <a:solidFill>
                <a:schemeClr val="dk1"/>
              </a:solidFill>
              <a:latin typeface="나눔고딕"/>
              <a:ea typeface="나눔고딕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447318" y="6364432"/>
            <a:ext cx="744681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8/27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25"/>
          <p:cNvSpPr/>
          <p:nvPr/>
        </p:nvSpPr>
        <p:spPr>
          <a:xfrm>
            <a:off x="135084" y="1140983"/>
            <a:ext cx="5745848" cy="4576034"/>
          </a:xfrm>
          <a:prstGeom prst="rect">
            <a:avLst/>
          </a:prstGeom>
          <a:solidFill>
            <a:schemeClr val="l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ㅍ</a:t>
            </a:r>
            <a:endParaRPr lang="ko-KR" altLang="en-US"/>
          </a:p>
        </p:txBody>
      </p:sp>
      <p:sp>
        <p:nvSpPr>
          <p:cNvPr id="56" name="직사각형 25"/>
          <p:cNvSpPr/>
          <p:nvPr/>
        </p:nvSpPr>
        <p:spPr>
          <a:xfrm>
            <a:off x="5888184" y="1140982"/>
            <a:ext cx="6117323" cy="4576034"/>
          </a:xfrm>
          <a:prstGeom prst="rect">
            <a:avLst/>
          </a:prstGeom>
          <a:solidFill>
            <a:schemeClr val="l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ㅍ</a:t>
            </a:r>
            <a:endParaRPr lang="ko-KR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8318" y="1821873"/>
            <a:ext cx="5324475" cy="1066800"/>
          </a:xfrm>
          <a:prstGeom prst="rect">
            <a:avLst/>
          </a:prstGeom>
        </p:spPr>
      </p:pic>
      <p:sp>
        <p:nvSpPr>
          <p:cNvPr id="20" name="이등변 삼각형 19"/>
          <p:cNvSpPr/>
          <p:nvPr/>
        </p:nvSpPr>
        <p:spPr>
          <a:xfrm rot="20846904">
            <a:off x="6101189" y="609229"/>
            <a:ext cx="408722" cy="322354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20301030">
            <a:off x="266107" y="133134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99849"/>
            <a:ext cx="63055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19252052">
            <a:off x="90453" y="661586"/>
            <a:ext cx="423691" cy="36363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823" y="245595"/>
            <a:ext cx="2770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i="0" spc="600">
                <a:ln w="0"/>
                <a:solidFill>
                  <a:schemeClr val="accent5">
                    <a:lumMod val="75000"/>
                  </a:schemeClr>
                </a:solidFill>
                <a:latin typeface="나눔고딕"/>
                <a:ea typeface="나눔고딕"/>
              </a:rPr>
              <a:t>model 84</a:t>
            </a:r>
            <a:endParaRPr lang="en-US" altLang="ko-KR" sz="3600" b="1" i="0" spc="600">
              <a:ln w="0"/>
              <a:solidFill>
                <a:schemeClr val="accent5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이등변 삼각형 14"/>
          <p:cNvSpPr/>
          <p:nvPr/>
        </p:nvSpPr>
        <p:spPr>
          <a:xfrm rot="19252052">
            <a:off x="10916900" y="5595954"/>
            <a:ext cx="977473" cy="838928"/>
          </a:xfrm>
          <a:prstGeom prst="triangle">
            <a:avLst>
              <a:gd name="adj" fmla="val 5008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20846904">
            <a:off x="11418241" y="5566567"/>
            <a:ext cx="536870" cy="423423"/>
          </a:xfrm>
          <a:prstGeom prst="triangle">
            <a:avLst>
              <a:gd name="adj" fmla="val 50089"/>
            </a:avLst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0301030">
            <a:off x="10657532" y="6194330"/>
            <a:ext cx="475228" cy="380676"/>
          </a:xfrm>
          <a:prstGeom prst="triangle">
            <a:avLst>
              <a:gd name="adj" fmla="val 500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1319211" y="2229138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3601749" y="2260310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346363" y="1295255"/>
                <a:ext cx="1714500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X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346363" y="1295255"/>
                <a:ext cx="1714500" cy="476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"/>
              <p:cNvSpPr/>
              <p:nvPr/>
            </p:nvSpPr>
            <p:spPr>
              <a:xfrm>
                <a:off x="295597" y="4106100"/>
                <a:ext cx="304800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=0.2154*0.5189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&gt;0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2" name=""/>
              <p:cNvSpPr txBox="1"/>
              <p:nvPr/>
            </p:nvSpPr>
            <p:spPr>
              <a:xfrm>
                <a:off x="295597" y="4106100"/>
                <a:ext cx="3048000" cy="44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53" name=""/>
          <p:cNvSpPr txBox="1"/>
          <p:nvPr/>
        </p:nvSpPr>
        <p:spPr>
          <a:xfrm>
            <a:off x="371999" y="4671833"/>
            <a:ext cx="2718953" cy="3662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:</a:t>
            </a:r>
            <a:r>
              <a:rPr lang="ko-KR" altLang="en-US"/>
              <a:t>  양의 간접효과 발생</a:t>
            </a:r>
            <a:endParaRPr lang="ko-KR" alt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5762" y="2947987"/>
            <a:ext cx="5324475" cy="962025"/>
          </a:xfrm>
          <a:prstGeom prst="rect">
            <a:avLst/>
          </a:prstGeom>
        </p:spPr>
      </p:pic>
      <p:sp>
        <p:nvSpPr>
          <p:cNvPr id="48" name=""/>
          <p:cNvSpPr/>
          <p:nvPr/>
        </p:nvSpPr>
        <p:spPr>
          <a:xfrm>
            <a:off x="1298430" y="3680401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3580966" y="3694256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"/>
              <p:cNvSpPr/>
              <p:nvPr/>
            </p:nvSpPr>
            <p:spPr>
              <a:xfrm>
                <a:off x="5888182" y="1257152"/>
                <a:ext cx="2447925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X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→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→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𝑀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Y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8" name=""/>
              <p:cNvSpPr txBox="1"/>
              <p:nvPr/>
            </p:nvSpPr>
            <p:spPr>
              <a:xfrm>
                <a:off x="5888182" y="1257152"/>
                <a:ext cx="2447925" cy="4762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pic>
        <p:nvPicPr>
          <p:cNvPr id="5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1796183"/>
            <a:ext cx="5323176" cy="1028972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6999576" y="2281092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9299432" y="2260310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96000" y="2878282"/>
            <a:ext cx="5324475" cy="1084118"/>
          </a:xfrm>
          <a:prstGeom prst="rect">
            <a:avLst/>
          </a:prstGeom>
        </p:spPr>
      </p:pic>
      <p:sp>
        <p:nvSpPr>
          <p:cNvPr id="63" name=""/>
          <p:cNvSpPr/>
          <p:nvPr/>
        </p:nvSpPr>
        <p:spPr>
          <a:xfrm>
            <a:off x="6978793" y="3429000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"/>
          <p:cNvSpPr/>
          <p:nvPr/>
        </p:nvSpPr>
        <p:spPr>
          <a:xfrm>
            <a:off x="9313284" y="3429000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096000" y="4087524"/>
            <a:ext cx="5324475" cy="962025"/>
          </a:xfrm>
          <a:prstGeom prst="rect">
            <a:avLst/>
          </a:prstGeom>
        </p:spPr>
      </p:pic>
      <p:sp>
        <p:nvSpPr>
          <p:cNvPr id="66" name=""/>
          <p:cNvSpPr/>
          <p:nvPr/>
        </p:nvSpPr>
        <p:spPr>
          <a:xfrm>
            <a:off x="7008668" y="4819938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"/>
          <p:cNvSpPr/>
          <p:nvPr/>
        </p:nvSpPr>
        <p:spPr>
          <a:xfrm>
            <a:off x="9291203" y="4833793"/>
            <a:ext cx="554181" cy="1558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"/>
              <p:cNvSpPr/>
              <p:nvPr/>
            </p:nvSpPr>
            <p:spPr>
              <a:xfrm>
                <a:off x="6096000" y="5162549"/>
                <a:ext cx="410527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11</m:t>
                          </m:r>
                        </m:sub>
                      </m:sSub>
                      <m:r>
                        <a:rPr sz="1800" i="1">
                          <a:solidFill>
                            <a:srgbClr val="0000ff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sSub>
                        <m:sSubPr>
                          <m:ctrlP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ff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=0.5836*0.5153*0.5189&gt;0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8" name=""/>
              <p:cNvSpPr txBox="1"/>
              <p:nvPr/>
            </p:nvSpPr>
            <p:spPr>
              <a:xfrm>
                <a:off x="6096000" y="5162549"/>
                <a:ext cx="4105275" cy="4476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p:sp>
        <p:nvSpPr>
          <p:cNvPr id="70" name=""/>
          <p:cNvSpPr txBox="1"/>
          <p:nvPr/>
        </p:nvSpPr>
        <p:spPr>
          <a:xfrm>
            <a:off x="10208148" y="5179086"/>
            <a:ext cx="2139983" cy="362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</a:t>
            </a:r>
            <a:r>
              <a:rPr lang="ko-KR" altLang="en-US"/>
              <a:t>  양의 간접효과</a:t>
            </a:r>
            <a:endParaRPr lang="ko-KR" altLang="en-US"/>
          </a:p>
        </p:txBody>
      </p:sp>
      <p:sp>
        <p:nvSpPr>
          <p:cNvPr id="71" name=""/>
          <p:cNvSpPr txBox="1"/>
          <p:nvPr/>
        </p:nvSpPr>
        <p:spPr>
          <a:xfrm>
            <a:off x="225136" y="5957454"/>
            <a:ext cx="9438408" cy="641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각각의 회귀계수가 유의하지 않다고 해서 그들의 선형식인 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조절된 매개지수가 유의하지 않은 것은 아니다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447318" y="6364432"/>
            <a:ext cx="744681" cy="35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9/27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441</ep:Words>
  <ep:PresentationFormat>와이드스크린</ep:PresentationFormat>
  <ep:Paragraphs>160</ep:Paragraphs>
  <ep:Slides>27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2022-05-24T05:24:49.000</dcterms:created>
  <dc:creator>조경은[ 직원 / 학술정보인프라부 ]</dc:creator>
  <cp:lastModifiedBy>cody9</cp:lastModifiedBy>
  <dcterms:modified xsi:type="dcterms:W3CDTF">2023-01-05T19:45:07.013</dcterms:modified>
  <cp:revision>99</cp:revision>
  <dc:title>PowerPoint 프레젠테이션</dc:title>
  <cp:version>1000.0000.01</cp:version>
</cp:coreProperties>
</file>