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725" y="5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83C70B3-A85B-4893-8529-716E48644102}" type="datetime1">
              <a:rPr lang="ko-KR" altLang="en-US"/>
              <a:pPr lvl="0">
                <a:defRPr/>
              </a:pPr>
              <a:t>2022-08-28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FE665E8-8507-4D67-82D4-C9D87A54105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FE665E8-8507-4D67-82D4-C9D87A541055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B696B-EBF7-4182-BA10-44714482C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CD9808-D6AE-4B51-A2CD-3E4BEEE84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107CE-C609-4DC0-8A8D-43B653A9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14F92-BF42-40B5-AC2F-ACCC7770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E4843E-B395-4D64-BE2F-8C6C64E1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83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44800-E686-4F5A-894B-C8BA119D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8E175-639C-43BB-92F1-BB91F6A0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66AF8-37DE-4809-85F1-1D5B2C80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45B36-5B0B-44FA-A233-290702C1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82504-5648-41C8-8834-4F742AA7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1D6B81-E524-4B30-877F-C9AA8C6A8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1D5305-4EEA-47F2-B3A2-D9F11E825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E5710-9FA6-43FD-87A2-6827C63C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C08FF-1F1B-4392-9401-3FBD1611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F9E04-082E-4BB4-8DB6-6A622FF5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2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2B06D-A330-4484-B444-86273B55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6886E-1B5B-4B76-B272-ACDA660E3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9E9B9-D9B6-4322-B3CF-A4BC00DD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C614B-10C1-44A2-91C6-25D3FFBC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817A4-DD4E-4F69-A783-70F61A8B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17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2ADC1-31BC-4C7E-B5B9-F451F6B0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82E764-7F64-4237-B990-AFFF2348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39836-C944-49B4-AE0B-ABD9626C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C594D-30C3-4DE3-8152-A7F57615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DC4CC-B7D4-4C16-A00A-1EE86ED1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8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6C6DB-AFC6-4366-8E3D-CEFEC761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2421E-9303-48A0-B00F-C5159F0F2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4FC65C-EC33-4788-9C75-5FDD77F99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D58B0-95AE-4322-8ECD-66BCA0E4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A40D9F-4941-4F57-9319-4CF4EC8F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5F6A5F-67C1-4B39-AFE9-F770D99D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5948F-AF32-4996-871C-D34354CC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34890E-6864-49D7-A0B8-24E50202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B5851E-6756-4EB1-A5BD-08A36A45C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0F1496-2B9F-42CE-862E-08EBE4C02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4862E6-E0A5-449B-AAF9-92322D4FA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D14407-51C0-42F3-8CD0-3C975EB9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6E6ADE-4E04-4A46-8582-472E53B4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BE1BFD-6F12-4EFF-9319-07FBDE90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4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5D1F1-D444-4D7E-BF7B-7B0C33E3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01F1F-883F-4667-9076-6BFAB1CF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BD2203-AC27-4725-AEEF-D705633D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F32416-2360-458B-8FE3-8114C37B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7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4B4101-A33D-41C1-B473-FF657D0E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E19C46-32CC-4540-9194-D515C688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A7B040-49C1-4A68-87A1-CEC64A88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2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7BDC4-CC69-4EB1-961A-167A6DE2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5F715-FCAD-4FAD-AF16-84A19182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22AB61-7086-4F9D-8978-6B1737293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46CAF-B872-459C-A21F-6BB2185D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B33D3B-29CF-47F3-9F36-34578BE0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78FA0-E26D-4345-9292-F246D908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9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37898-6AAB-4002-9199-8717F5B8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21E82F-8368-4A64-8EC1-83D49BC4E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94CD06-D3BC-4830-B088-31C008D19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DCAA68-3469-4DF2-AFBB-ADD1A167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4F648-BD25-4962-9601-B7B8023E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A2E1B3-1FE2-4711-8AB2-82CE04F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14242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785E5-6C6C-4869-B8BC-F9FB2809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BC46B-E342-4F4E-8CC2-502AB186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490E7-6972-4224-8D7F-FD5DF2881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7153-12C2-4655-8764-D37E061E760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52E86-3681-4E5F-8B4E-40A5B1E3B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31A79-F5E2-4758-BB67-C1638119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6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gif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gif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jpeg"  /><Relationship Id="rId4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gif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gi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/>
          <p:cNvSpPr/>
          <p:nvPr/>
        </p:nvSpPr>
        <p:spPr>
          <a:xfrm>
            <a:off x="-1" y="0"/>
            <a:ext cx="238023" cy="6857999"/>
          </a:xfrm>
          <a:prstGeom prst="rect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" name=""/>
          <p:cNvSpPr txBox="1"/>
          <p:nvPr/>
        </p:nvSpPr>
        <p:spPr>
          <a:xfrm>
            <a:off x="1651000" y="2217487"/>
            <a:ext cx="7436185" cy="8476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5000"/>
              <a:t>머신러닝</a:t>
            </a:r>
            <a:endParaRPr lang="ko-KR" altLang="en-US" sz="5000"/>
          </a:p>
        </p:txBody>
      </p:sp>
      <p:sp>
        <p:nvSpPr>
          <p:cNvPr id="113" name=""/>
          <p:cNvSpPr txBox="1"/>
          <p:nvPr/>
        </p:nvSpPr>
        <p:spPr>
          <a:xfrm>
            <a:off x="1746249" y="3247390"/>
            <a:ext cx="2936875" cy="363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18010374</a:t>
            </a:r>
            <a:r>
              <a:rPr lang="ko-KR" altLang="en-US"/>
              <a:t> 김범석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34674" y="230147"/>
            <a:ext cx="646331" cy="358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0e1d4"/>
                </a:solidFill>
                <a:latin typeface="David"/>
                <a:cs typeface="David"/>
              </a:rPr>
              <a:t>선형분류</a:t>
            </a:r>
            <a:endParaRPr lang="ko-KR" altLang="en-US" b="1">
              <a:solidFill>
                <a:srgbClr val="f0e1d4"/>
              </a:solidFill>
              <a:latin typeface="David"/>
              <a:cs typeface="David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17604" y="258799"/>
            <a:ext cx="2526761" cy="263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cb3700"/>
                </a:solidFill>
                <a:latin typeface="맑은 고딕 Semilight"/>
                <a:ea typeface="맑은 고딕 Semilight"/>
                <a:cs typeface="맑은 고딕 Semilight"/>
              </a:rPr>
              <a:t>2-3. Support Vector Machine (SVM)</a:t>
            </a:r>
            <a:endParaRPr lang="en-US" altLang="ko-KR" sz="1200" b="1">
              <a:solidFill>
                <a:srgbClr val="cb3700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-157895"/>
            <a:ext cx="6153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rgbClr val="f0e1d4"/>
                </a:solidFill>
                <a:latin typeface="Adobe 명조 Std M"/>
                <a:ea typeface="Adobe 명조 Std M"/>
                <a:cs typeface="David"/>
              </a:rPr>
              <a:t>2</a:t>
            </a:r>
            <a:endParaRPr lang="ko-KR" altLang="en-US" sz="6000" b="1">
              <a:solidFill>
                <a:srgbClr val="f0e1d4"/>
              </a:solidFill>
              <a:latin typeface="Adobe 명조 Std M"/>
              <a:ea typeface="Adobe 명조 Std M"/>
              <a:cs typeface="David"/>
            </a:endParaRPr>
          </a:p>
        </p:txBody>
      </p:sp>
      <p:pic>
        <p:nvPicPr>
          <p:cNvPr id="94" name=""/>
          <p:cNvPicPr>
            <a:picLocks noChangeAspect="1"/>
          </p:cNvPicPr>
          <p:nvPr/>
        </p:nvPicPr>
        <p:blipFill rotWithShape="1">
          <a:blip r:embed="rId2"/>
          <a:srcRect l="12450" t="8930" b="7650"/>
          <a:stretch>
            <a:fillRect/>
          </a:stretch>
        </p:blipFill>
        <p:spPr>
          <a:xfrm>
            <a:off x="6380078" y="1560428"/>
            <a:ext cx="4833787" cy="4087645"/>
          </a:xfrm>
          <a:prstGeom prst="rect">
            <a:avLst/>
          </a:prstGeom>
        </p:spPr>
      </p:pic>
      <p:pic>
        <p:nvPicPr>
          <p:cNvPr id="95" name=""/>
          <p:cNvPicPr>
            <a:picLocks noChangeAspect="1"/>
          </p:cNvPicPr>
          <p:nvPr/>
        </p:nvPicPr>
        <p:blipFill rotWithShape="1">
          <a:blip r:embed="rId3"/>
          <a:srcRect l="6950" r="-600" b="5040"/>
          <a:stretch>
            <a:fillRect/>
          </a:stretch>
        </p:blipFill>
        <p:spPr>
          <a:xfrm>
            <a:off x="1137883" y="1466425"/>
            <a:ext cx="4763138" cy="4054898"/>
          </a:xfrm>
          <a:prstGeom prst="rect">
            <a:avLst/>
          </a:prstGeom>
        </p:spPr>
      </p:pic>
      <p:sp>
        <p:nvSpPr>
          <p:cNvPr id="96" name=""/>
          <p:cNvSpPr txBox="1"/>
          <p:nvPr/>
        </p:nvSpPr>
        <p:spPr>
          <a:xfrm>
            <a:off x="2428039" y="5760119"/>
            <a:ext cx="1453816" cy="39112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2D</a:t>
            </a:r>
            <a:endParaRPr lang="en-US" altLang="ko-KR" sz="2000" b="1"/>
          </a:p>
        </p:txBody>
      </p:sp>
      <p:sp>
        <p:nvSpPr>
          <p:cNvPr id="97" name=""/>
          <p:cNvSpPr txBox="1"/>
          <p:nvPr/>
        </p:nvSpPr>
        <p:spPr>
          <a:xfrm>
            <a:off x="8262018" y="5862388"/>
            <a:ext cx="1453816" cy="39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/>
              <a:t>3D</a:t>
            </a:r>
            <a:endParaRPr lang="en-US" altLang="ko-KR" sz="2000" b="1"/>
          </a:p>
        </p:txBody>
      </p:sp>
      <p:cxnSp>
        <p:nvCxnSpPr>
          <p:cNvPr id="98" name=""/>
          <p:cNvCxnSpPr/>
          <p:nvPr/>
        </p:nvCxnSpPr>
        <p:spPr>
          <a:xfrm rot="5400000" flipH="1" flipV="1">
            <a:off x="6072187" y="4119563"/>
            <a:ext cx="1730372" cy="1016000"/>
          </a:xfrm>
          <a:prstGeom prst="curvedConnector3">
            <a:avLst>
              <a:gd name="adj1" fmla="val 50000"/>
            </a:avLst>
          </a:prstGeom>
          <a:ln>
            <a:solidFill>
              <a:srgbClr val="cb37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"/>
          <p:cNvSpPr txBox="1"/>
          <p:nvPr/>
        </p:nvSpPr>
        <p:spPr>
          <a:xfrm>
            <a:off x="5905500" y="5524498"/>
            <a:ext cx="1762125" cy="6362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초평면</a:t>
            </a:r>
            <a:r>
              <a:rPr lang="en-US" altLang="ko-KR"/>
              <a:t>(hyperplane)</a:t>
            </a:r>
            <a:endParaRPr lang="en-US" altLang="ko-KR"/>
          </a:p>
        </p:txBody>
      </p:sp>
      <p:cxnSp>
        <p:nvCxnSpPr>
          <p:cNvPr id="101" name=""/>
          <p:cNvCxnSpPr/>
          <p:nvPr/>
        </p:nvCxnSpPr>
        <p:spPr>
          <a:xfrm rot="16200000" flipV="1">
            <a:off x="4262438" y="3373436"/>
            <a:ext cx="2682873" cy="1492250"/>
          </a:xfrm>
          <a:prstGeom prst="curvedConnector3">
            <a:avLst>
              <a:gd name="adj1" fmla="val 50000"/>
            </a:avLst>
          </a:prstGeom>
          <a:ln>
            <a:solidFill>
              <a:srgbClr val="cb37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"/>
          <p:cNvSpPr txBox="1"/>
          <p:nvPr/>
        </p:nvSpPr>
        <p:spPr>
          <a:xfrm>
            <a:off x="11223622" y="6334123"/>
            <a:ext cx="968378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10/17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34674" y="230147"/>
            <a:ext cx="646331" cy="358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0e1d4"/>
                </a:solidFill>
                <a:latin typeface="David"/>
                <a:cs typeface="David"/>
              </a:rPr>
              <a:t>선형분류</a:t>
            </a:r>
            <a:endParaRPr lang="ko-KR" altLang="en-US" b="1">
              <a:solidFill>
                <a:srgbClr val="f0e1d4"/>
              </a:solidFill>
              <a:latin typeface="David"/>
              <a:cs typeface="David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17604" y="258799"/>
            <a:ext cx="2526761" cy="263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cb3700"/>
                </a:solidFill>
                <a:latin typeface="맑은 고딕 Semilight"/>
                <a:ea typeface="맑은 고딕 Semilight"/>
                <a:cs typeface="맑은 고딕 Semilight"/>
              </a:rPr>
              <a:t>2-3. Support Vector Machine (SVM)</a:t>
            </a:r>
            <a:endParaRPr lang="en-US" altLang="ko-KR" sz="1200" b="1">
              <a:solidFill>
                <a:srgbClr val="cb3700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-157895"/>
            <a:ext cx="6153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rgbClr val="f0e1d4"/>
                </a:solidFill>
                <a:latin typeface="Adobe 명조 Std M"/>
                <a:ea typeface="Adobe 명조 Std M"/>
                <a:cs typeface="David"/>
              </a:rPr>
              <a:t>2</a:t>
            </a:r>
            <a:endParaRPr lang="ko-KR" altLang="en-US" sz="6000" b="1">
              <a:solidFill>
                <a:srgbClr val="f0e1d4"/>
              </a:solidFill>
              <a:latin typeface="Adobe 명조 Std M"/>
              <a:ea typeface="Adobe 명조 Std M"/>
              <a:cs typeface="David"/>
            </a:endParaRPr>
          </a:p>
        </p:txBody>
      </p:sp>
      <p:pic>
        <p:nvPicPr>
          <p:cNvPr id="10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7481" y="1648889"/>
            <a:ext cx="4763071" cy="4466470"/>
          </a:xfrm>
          <a:prstGeom prst="rect">
            <a:avLst/>
          </a:prstGeom>
        </p:spPr>
      </p:pic>
      <p:sp>
        <p:nvSpPr>
          <p:cNvPr id="101" name=""/>
          <p:cNvSpPr txBox="1"/>
          <p:nvPr/>
        </p:nvSpPr>
        <p:spPr>
          <a:xfrm>
            <a:off x="6365872" y="2460625"/>
            <a:ext cx="5429252" cy="19665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300" b="1"/>
              <a:t>SVM</a:t>
            </a:r>
            <a:endParaRPr lang="en-US" altLang="ko-KR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ko-KR" altLang="en-US" sz="2000"/>
              <a:t>장점 </a:t>
            </a:r>
            <a:r>
              <a:rPr lang="en-US" altLang="ko-KR" sz="2000"/>
              <a:t>:</a:t>
            </a:r>
            <a:r>
              <a:rPr lang="ko-KR" altLang="en-US" sz="2000"/>
              <a:t> 데이터가 다차원일 경우 효율적이다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단점 </a:t>
            </a:r>
            <a:r>
              <a:rPr lang="en-US" altLang="ko-KR" sz="2000"/>
              <a:t>:</a:t>
            </a:r>
            <a:r>
              <a:rPr lang="ko-KR" altLang="en-US" sz="2000"/>
              <a:t> 데이터가 너무 많으면 </a:t>
            </a:r>
            <a:r>
              <a:rPr lang="en-US" altLang="ko-KR" sz="2000"/>
              <a:t>hyperplane</a:t>
            </a:r>
            <a:r>
              <a:rPr lang="ko-KR" altLang="en-US" sz="2000"/>
              <a:t>을 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       찾는데 오래걸린다</a:t>
            </a:r>
            <a:endParaRPr lang="ko-KR" altLang="en-US" sz="2000"/>
          </a:p>
        </p:txBody>
      </p:sp>
      <p:sp>
        <p:nvSpPr>
          <p:cNvPr id="102" name=""/>
          <p:cNvSpPr txBox="1"/>
          <p:nvPr/>
        </p:nvSpPr>
        <p:spPr>
          <a:xfrm>
            <a:off x="11223622" y="6334123"/>
            <a:ext cx="968378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11/17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34674" y="230147"/>
            <a:ext cx="646331" cy="358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0e1d4"/>
                </a:solidFill>
                <a:latin typeface="David"/>
                <a:cs typeface="David"/>
              </a:rPr>
              <a:t>분류 </a:t>
            </a:r>
            <a:r>
              <a:rPr lang="en-US" altLang="ko-KR" b="1">
                <a:solidFill>
                  <a:srgbClr val="f0e1d4"/>
                </a:solidFill>
                <a:latin typeface="David"/>
                <a:cs typeface="David"/>
              </a:rPr>
              <a:t>-</a:t>
            </a:r>
            <a:r>
              <a:rPr lang="ko-KR" altLang="en-US" b="1">
                <a:solidFill>
                  <a:srgbClr val="f0e1d4"/>
                </a:solidFill>
                <a:latin typeface="David"/>
                <a:cs typeface="David"/>
              </a:rPr>
              <a:t> 트리</a:t>
            </a:r>
            <a:endParaRPr lang="ko-KR" altLang="en-US" b="1">
              <a:solidFill>
                <a:srgbClr val="f0e1d4"/>
              </a:solidFill>
              <a:latin typeface="David"/>
              <a:cs typeface="David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17604" y="258799"/>
            <a:ext cx="1250411" cy="263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cb3700"/>
                </a:solidFill>
                <a:latin typeface="맑은 고딕 Semilight"/>
                <a:ea typeface="맑은 고딕 Semilight"/>
                <a:cs typeface="맑은 고딕 Semilight"/>
              </a:rPr>
              <a:t>3-1. Decision Tree</a:t>
            </a:r>
            <a:endParaRPr lang="en-US" altLang="ko-KR" sz="1200" b="1">
              <a:solidFill>
                <a:srgbClr val="cb3700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-157895"/>
            <a:ext cx="6153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rgbClr val="f0e1d4"/>
                </a:solidFill>
                <a:latin typeface="Adobe 명조 Std M"/>
                <a:ea typeface="Adobe 명조 Std M"/>
                <a:cs typeface="David"/>
              </a:rPr>
              <a:t>3</a:t>
            </a:r>
            <a:endParaRPr lang="en-US" altLang="ko-KR" sz="6000" b="1">
              <a:solidFill>
                <a:srgbClr val="f0e1d4"/>
              </a:solidFill>
              <a:latin typeface="Adobe 명조 Std M"/>
              <a:ea typeface="Adobe 명조 Std M"/>
              <a:cs typeface="David"/>
            </a:endParaRPr>
          </a:p>
        </p:txBody>
      </p:sp>
      <p:pic>
        <p:nvPicPr>
          <p:cNvPr id="8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78175" y="2056648"/>
            <a:ext cx="5168900" cy="3724119"/>
          </a:xfrm>
          <a:prstGeom prst="rect">
            <a:avLst/>
          </a:prstGeom>
        </p:spPr>
      </p:pic>
      <p:sp>
        <p:nvSpPr>
          <p:cNvPr id="86" name=""/>
          <p:cNvSpPr txBox="1"/>
          <p:nvPr/>
        </p:nvSpPr>
        <p:spPr>
          <a:xfrm>
            <a:off x="4294187" y="1317622"/>
            <a:ext cx="3063875" cy="39497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/>
              <a:t>Decision Tree</a:t>
            </a:r>
            <a:endParaRPr lang="en-US" altLang="ko-KR" sz="2000" b="1"/>
          </a:p>
        </p:txBody>
      </p:sp>
      <p:cxnSp>
        <p:nvCxnSpPr>
          <p:cNvPr id="87" name=""/>
          <p:cNvCxnSpPr/>
          <p:nvPr/>
        </p:nvCxnSpPr>
        <p:spPr>
          <a:xfrm flipV="1">
            <a:off x="6349999" y="2555875"/>
            <a:ext cx="2333626" cy="61912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"/>
          <p:cNvSpPr txBox="1"/>
          <p:nvPr/>
        </p:nvSpPr>
        <p:spPr>
          <a:xfrm>
            <a:off x="8810624" y="2365375"/>
            <a:ext cx="2190750" cy="3663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가지치기</a:t>
            </a:r>
            <a:r>
              <a:rPr lang="en-US" altLang="ko-KR"/>
              <a:t>(pruning)</a:t>
            </a:r>
            <a:endParaRPr lang="en-US" altLang="ko-KR"/>
          </a:p>
        </p:txBody>
      </p:sp>
      <p:sp>
        <p:nvSpPr>
          <p:cNvPr id="89" name=""/>
          <p:cNvSpPr txBox="1"/>
          <p:nvPr/>
        </p:nvSpPr>
        <p:spPr>
          <a:xfrm>
            <a:off x="11223622" y="6334123"/>
            <a:ext cx="968378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12/17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34674" y="230147"/>
            <a:ext cx="646331" cy="358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0e1d4"/>
                </a:solidFill>
                <a:latin typeface="David"/>
                <a:cs typeface="David"/>
              </a:rPr>
              <a:t>분류 </a:t>
            </a:r>
            <a:r>
              <a:rPr lang="en-US" altLang="ko-KR" b="1">
                <a:solidFill>
                  <a:srgbClr val="f0e1d4"/>
                </a:solidFill>
                <a:latin typeface="David"/>
                <a:cs typeface="David"/>
              </a:rPr>
              <a:t>-</a:t>
            </a:r>
            <a:r>
              <a:rPr lang="ko-KR" altLang="en-US" b="1">
                <a:solidFill>
                  <a:srgbClr val="f0e1d4"/>
                </a:solidFill>
                <a:latin typeface="David"/>
                <a:cs typeface="David"/>
              </a:rPr>
              <a:t> 트리</a:t>
            </a:r>
            <a:endParaRPr lang="ko-KR" altLang="en-US" b="1">
              <a:solidFill>
                <a:srgbClr val="f0e1d4"/>
              </a:solidFill>
              <a:latin typeface="David"/>
              <a:cs typeface="David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17604" y="258799"/>
            <a:ext cx="1250411" cy="263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cb3700"/>
                </a:solidFill>
                <a:latin typeface="맑은 고딕 Semilight"/>
                <a:ea typeface="맑은 고딕 Semilight"/>
                <a:cs typeface="맑은 고딕 Semilight"/>
              </a:rPr>
              <a:t>3-2. </a:t>
            </a:r>
            <a:r>
              <a:rPr lang="ko-KR" altLang="en-US" sz="1200" b="1">
                <a:solidFill>
                  <a:srgbClr val="cb3700"/>
                </a:solidFill>
                <a:latin typeface="맑은 고딕 Semilight"/>
                <a:ea typeface="맑은 고딕 Semilight"/>
                <a:cs typeface="맑은 고딕 Semilight"/>
              </a:rPr>
              <a:t>앙상블</a:t>
            </a:r>
            <a:endParaRPr lang="ko-KR" altLang="en-US" sz="1200" b="1">
              <a:solidFill>
                <a:srgbClr val="cb3700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-157895"/>
            <a:ext cx="6153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rgbClr val="f0e1d4"/>
                </a:solidFill>
                <a:latin typeface="Adobe 명조 Std M"/>
                <a:ea typeface="Adobe 명조 Std M"/>
                <a:cs typeface="David"/>
              </a:rPr>
              <a:t>3</a:t>
            </a:r>
            <a:endParaRPr lang="en-US" altLang="ko-KR" sz="6000" b="1">
              <a:solidFill>
                <a:srgbClr val="f0e1d4"/>
              </a:solidFill>
              <a:latin typeface="Adobe 명조 Std M"/>
              <a:ea typeface="Adobe 명조 Std M"/>
              <a:cs typeface="David"/>
            </a:endParaRPr>
          </a:p>
        </p:txBody>
      </p:sp>
      <p:pic>
        <p:nvPicPr>
          <p:cNvPr id="8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9923" y="1738311"/>
            <a:ext cx="7742903" cy="4167187"/>
          </a:xfrm>
          <a:prstGeom prst="rect">
            <a:avLst/>
          </a:prstGeom>
        </p:spPr>
      </p:pic>
      <p:sp>
        <p:nvSpPr>
          <p:cNvPr id="88" name=""/>
          <p:cNvSpPr txBox="1"/>
          <p:nvPr/>
        </p:nvSpPr>
        <p:spPr>
          <a:xfrm>
            <a:off x="4802187" y="6000750"/>
            <a:ext cx="2587625" cy="3886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/>
              <a:t>앙상블</a:t>
            </a:r>
            <a:endParaRPr lang="ko-KR" altLang="en-US" sz="2000" b="1"/>
          </a:p>
        </p:txBody>
      </p:sp>
      <p:sp>
        <p:nvSpPr>
          <p:cNvPr id="89" name=""/>
          <p:cNvSpPr txBox="1"/>
          <p:nvPr/>
        </p:nvSpPr>
        <p:spPr>
          <a:xfrm>
            <a:off x="11223622" y="6334123"/>
            <a:ext cx="968378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13/17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34674" y="230147"/>
            <a:ext cx="646331" cy="358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0e1d4"/>
                </a:solidFill>
                <a:latin typeface="David"/>
                <a:cs typeface="David"/>
              </a:rPr>
              <a:t>분류 </a:t>
            </a:r>
            <a:r>
              <a:rPr lang="en-US" altLang="ko-KR" b="1">
                <a:solidFill>
                  <a:srgbClr val="f0e1d4"/>
                </a:solidFill>
                <a:latin typeface="David"/>
                <a:cs typeface="David"/>
              </a:rPr>
              <a:t>-</a:t>
            </a:r>
            <a:r>
              <a:rPr lang="ko-KR" altLang="en-US" b="1">
                <a:solidFill>
                  <a:srgbClr val="f0e1d4"/>
                </a:solidFill>
                <a:latin typeface="David"/>
                <a:cs typeface="David"/>
              </a:rPr>
              <a:t> 트리</a:t>
            </a:r>
            <a:endParaRPr lang="ko-KR" altLang="en-US" b="1">
              <a:solidFill>
                <a:srgbClr val="f0e1d4"/>
              </a:solidFill>
              <a:latin typeface="David"/>
              <a:cs typeface="David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17604" y="258799"/>
            <a:ext cx="1755236" cy="263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cb3700"/>
                </a:solidFill>
                <a:latin typeface="맑은 고딕 Semilight"/>
                <a:ea typeface="맑은 고딕 Semilight"/>
                <a:cs typeface="맑은 고딕 Semilight"/>
              </a:rPr>
              <a:t>3-2. bagging / boosting</a:t>
            </a:r>
            <a:endParaRPr lang="en-US" altLang="ko-KR" sz="1200" b="1">
              <a:solidFill>
                <a:srgbClr val="cb3700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-157895"/>
            <a:ext cx="6153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rgbClr val="f0e1d4"/>
                </a:solidFill>
                <a:latin typeface="Adobe 명조 Std M"/>
                <a:ea typeface="Adobe 명조 Std M"/>
                <a:cs typeface="David"/>
              </a:rPr>
              <a:t>3</a:t>
            </a:r>
            <a:endParaRPr lang="ko-KR" altLang="en-US" sz="6000" b="1">
              <a:solidFill>
                <a:srgbClr val="f0e1d4"/>
              </a:solidFill>
              <a:latin typeface="Adobe 명조 Std M"/>
              <a:ea typeface="Adobe 명조 Std M"/>
              <a:cs typeface="David"/>
            </a:endParaRPr>
          </a:p>
        </p:txBody>
      </p:sp>
      <p:pic>
        <p:nvPicPr>
          <p:cNvPr id="28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6445" y="1544803"/>
            <a:ext cx="7619109" cy="4537074"/>
          </a:xfrm>
          <a:prstGeom prst="rect">
            <a:avLst/>
          </a:prstGeom>
        </p:spPr>
      </p:pic>
      <p:sp>
        <p:nvSpPr>
          <p:cNvPr id="289" name=""/>
          <p:cNvSpPr txBox="1"/>
          <p:nvPr/>
        </p:nvSpPr>
        <p:spPr>
          <a:xfrm>
            <a:off x="11223622" y="6334123"/>
            <a:ext cx="968378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14/17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34674" y="230147"/>
            <a:ext cx="646331" cy="358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0e1d4"/>
                </a:solidFill>
                <a:latin typeface="David"/>
                <a:cs typeface="David"/>
              </a:rPr>
              <a:t>분류 </a:t>
            </a:r>
            <a:r>
              <a:rPr lang="en-US" altLang="ko-KR" b="1">
                <a:solidFill>
                  <a:srgbClr val="f0e1d4"/>
                </a:solidFill>
                <a:latin typeface="David"/>
                <a:cs typeface="David"/>
              </a:rPr>
              <a:t>-</a:t>
            </a:r>
            <a:r>
              <a:rPr lang="ko-KR" altLang="en-US" b="1">
                <a:solidFill>
                  <a:srgbClr val="f0e1d4"/>
                </a:solidFill>
                <a:latin typeface="David"/>
                <a:cs typeface="David"/>
              </a:rPr>
              <a:t> 트리</a:t>
            </a:r>
            <a:endParaRPr lang="ko-KR" altLang="en-US" b="1">
              <a:solidFill>
                <a:srgbClr val="f0e1d4"/>
              </a:solidFill>
              <a:latin typeface="David"/>
              <a:cs typeface="David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17604" y="258799"/>
            <a:ext cx="1078961" cy="263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cb3700"/>
                </a:solidFill>
                <a:latin typeface="맑은 고딕 Semilight"/>
                <a:ea typeface="맑은 고딕 Semilight"/>
                <a:cs typeface="맑은 고딕 Semilight"/>
              </a:rPr>
              <a:t>3-2. bagging / boosting</a:t>
            </a:r>
            <a:endParaRPr lang="en-US" altLang="ko-KR" sz="1200" b="1">
              <a:solidFill>
                <a:srgbClr val="cb3700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0" y="-157895"/>
            <a:ext cx="6153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rgbClr val="f0e1d4"/>
                </a:solidFill>
                <a:latin typeface="Adobe 명조 Std M"/>
                <a:ea typeface="Adobe 명조 Std M"/>
                <a:cs typeface="David"/>
              </a:rPr>
              <a:t>3</a:t>
            </a:r>
            <a:endParaRPr lang="ko-KR" altLang="en-US" sz="6000" b="1">
              <a:solidFill>
                <a:srgbClr val="f0e1d4"/>
              </a:solidFill>
              <a:latin typeface="Adobe 명조 Std M"/>
              <a:ea typeface="Adobe 명조 Std M"/>
              <a:cs typeface="David"/>
            </a:endParaRPr>
          </a:p>
        </p:txBody>
      </p:sp>
      <p:pic>
        <p:nvPicPr>
          <p:cNvPr id="9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66636" y="2292433"/>
            <a:ext cx="7315200" cy="3228975"/>
          </a:xfrm>
          <a:prstGeom prst="rect">
            <a:avLst/>
          </a:prstGeom>
        </p:spPr>
      </p:pic>
      <p:sp>
        <p:nvSpPr>
          <p:cNvPr id="94" name=""/>
          <p:cNvSpPr txBox="1"/>
          <p:nvPr/>
        </p:nvSpPr>
        <p:spPr>
          <a:xfrm>
            <a:off x="1841499" y="1539875"/>
            <a:ext cx="2762250" cy="420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/>
              <a:t>Boosting</a:t>
            </a:r>
            <a:endParaRPr lang="en-US" altLang="ko-KR" sz="2200" b="1"/>
          </a:p>
        </p:txBody>
      </p:sp>
      <p:sp>
        <p:nvSpPr>
          <p:cNvPr id="95" name=""/>
          <p:cNvSpPr txBox="1"/>
          <p:nvPr/>
        </p:nvSpPr>
        <p:spPr>
          <a:xfrm>
            <a:off x="11223622" y="6334123"/>
            <a:ext cx="968378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15/17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34674" y="230147"/>
            <a:ext cx="1185541" cy="358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0e1d4"/>
                </a:solidFill>
                <a:latin typeface="David"/>
                <a:cs typeface="David"/>
              </a:rPr>
              <a:t>최신 동향</a:t>
            </a:r>
            <a:endParaRPr lang="ko-KR" altLang="en-US" b="1">
              <a:solidFill>
                <a:srgbClr val="f0e1d4"/>
              </a:solidFill>
              <a:latin typeface="David"/>
              <a:cs typeface="David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17604" y="258799"/>
            <a:ext cx="1126586" cy="263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cb3700"/>
                </a:solidFill>
                <a:latin typeface="맑은 고딕 Semilight"/>
                <a:ea typeface="맑은 고딕 Semilight"/>
                <a:cs typeface="맑은 고딕 Semilight"/>
              </a:rPr>
              <a:t>4-1. LigntGBM</a:t>
            </a:r>
            <a:endParaRPr lang="en-US" altLang="ko-KR" sz="1200" b="1">
              <a:solidFill>
                <a:srgbClr val="cb3700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0" y="-157895"/>
            <a:ext cx="6153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rgbClr val="f0e1d4"/>
                </a:solidFill>
                <a:latin typeface="Adobe 명조 Std M"/>
                <a:ea typeface="Adobe 명조 Std M"/>
                <a:cs typeface="David"/>
              </a:rPr>
              <a:t>4</a:t>
            </a:r>
            <a:endParaRPr lang="en-US" altLang="ko-KR" sz="6000" b="1">
              <a:solidFill>
                <a:srgbClr val="f0e1d4"/>
              </a:solidFill>
              <a:latin typeface="Adobe 명조 Std M"/>
              <a:ea typeface="Adobe 명조 Std M"/>
              <a:cs typeface="David"/>
            </a:endParaRPr>
          </a:p>
        </p:txBody>
      </p:sp>
      <p:pic>
        <p:nvPicPr>
          <p:cNvPr id="9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7974" y="1355726"/>
            <a:ext cx="6731051" cy="5053110"/>
          </a:xfrm>
          <a:prstGeom prst="rect">
            <a:avLst/>
          </a:prstGeom>
        </p:spPr>
      </p:pic>
      <p:cxnSp>
        <p:nvCxnSpPr>
          <p:cNvPr id="95" name=""/>
          <p:cNvCxnSpPr/>
          <p:nvPr/>
        </p:nvCxnSpPr>
        <p:spPr>
          <a:xfrm>
            <a:off x="5730873" y="2333625"/>
            <a:ext cx="13811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"/>
          <p:cNvCxnSpPr/>
          <p:nvPr/>
        </p:nvCxnSpPr>
        <p:spPr>
          <a:xfrm>
            <a:off x="587374" y="2540000"/>
            <a:ext cx="3286126" cy="15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"/>
          <p:cNvCxnSpPr/>
          <p:nvPr/>
        </p:nvCxnSpPr>
        <p:spPr>
          <a:xfrm>
            <a:off x="5080000" y="5842000"/>
            <a:ext cx="20319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"/>
          <p:cNvCxnSpPr/>
          <p:nvPr/>
        </p:nvCxnSpPr>
        <p:spPr>
          <a:xfrm>
            <a:off x="587374" y="6048374"/>
            <a:ext cx="6524625" cy="158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"/>
          <p:cNvCxnSpPr/>
          <p:nvPr/>
        </p:nvCxnSpPr>
        <p:spPr>
          <a:xfrm>
            <a:off x="565151" y="6280150"/>
            <a:ext cx="20319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"/>
          <p:cNvCxnSpPr/>
          <p:nvPr/>
        </p:nvCxnSpPr>
        <p:spPr>
          <a:xfrm>
            <a:off x="4857750" y="3429000"/>
            <a:ext cx="22701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"/>
          <p:cNvCxnSpPr/>
          <p:nvPr/>
        </p:nvCxnSpPr>
        <p:spPr>
          <a:xfrm>
            <a:off x="603250" y="3651250"/>
            <a:ext cx="34607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"/>
          <p:cNvCxnSpPr/>
          <p:nvPr/>
        </p:nvCxnSpPr>
        <p:spPr>
          <a:xfrm>
            <a:off x="1825621" y="4524375"/>
            <a:ext cx="53022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"/>
          <p:cNvCxnSpPr/>
          <p:nvPr/>
        </p:nvCxnSpPr>
        <p:spPr>
          <a:xfrm flipV="1">
            <a:off x="619124" y="4746626"/>
            <a:ext cx="46196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"/>
          <p:cNvSpPr/>
          <p:nvPr/>
        </p:nvSpPr>
        <p:spPr>
          <a:xfrm>
            <a:off x="3873500" y="3190875"/>
            <a:ext cx="619124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05" name=""/>
          <p:cNvSpPr/>
          <p:nvPr/>
        </p:nvSpPr>
        <p:spPr>
          <a:xfrm>
            <a:off x="1000125" y="4286250"/>
            <a:ext cx="428624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06" name=""/>
          <p:cNvSpPr/>
          <p:nvPr/>
        </p:nvSpPr>
        <p:spPr>
          <a:xfrm>
            <a:off x="539750" y="1428750"/>
            <a:ext cx="3619499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107" name=""/>
          <p:cNvCxnSpPr/>
          <p:nvPr/>
        </p:nvCxnSpPr>
        <p:spPr>
          <a:xfrm flipV="1">
            <a:off x="7175500" y="4445001"/>
            <a:ext cx="269874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"/>
          <p:cNvSpPr txBox="1"/>
          <p:nvPr/>
        </p:nvSpPr>
        <p:spPr>
          <a:xfrm>
            <a:off x="7492998" y="4270375"/>
            <a:ext cx="4064000" cy="6426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EFB : </a:t>
            </a:r>
            <a:r>
              <a:rPr lang="ko-KR" altLang="en-US"/>
              <a:t>상호배타적 </a:t>
            </a:r>
            <a:r>
              <a:rPr lang="en-US" altLang="ko-KR"/>
              <a:t>feature</a:t>
            </a:r>
            <a:r>
              <a:rPr lang="ko-KR" altLang="en-US"/>
              <a:t>를 묶는다</a:t>
            </a:r>
            <a:endParaRPr lang="ko-KR" altLang="en-US"/>
          </a:p>
          <a:p>
            <a:pPr>
              <a:defRPr/>
            </a:pPr>
            <a:r>
              <a:rPr lang="ko-KR" altLang="en-US">
                <a:solidFill>
                  <a:srgbClr val="0000ff"/>
                </a:solidFill>
              </a:rPr>
              <a:t> </a:t>
            </a:r>
            <a:r>
              <a:rPr lang="en-US" altLang="ko-KR">
                <a:solidFill>
                  <a:srgbClr val="0000ff"/>
                </a:solidFill>
              </a:rPr>
              <a:t>-</a:t>
            </a:r>
            <a:r>
              <a:rPr lang="ko-KR" altLang="en-US">
                <a:solidFill>
                  <a:srgbClr val="0000ff"/>
                </a:solidFill>
              </a:rPr>
              <a:t> </a:t>
            </a:r>
            <a:r>
              <a:rPr lang="en-US" altLang="ko-KR">
                <a:solidFill>
                  <a:srgbClr val="0000ff"/>
                </a:solidFill>
              </a:rPr>
              <a:t>feature </a:t>
            </a:r>
            <a:r>
              <a:rPr lang="ko-KR" altLang="en-US">
                <a:solidFill>
                  <a:srgbClr val="0000ff"/>
                </a:solidFill>
              </a:rPr>
              <a:t>수 감소</a:t>
            </a:r>
            <a:endParaRPr lang="ko-KR" altLang="en-US">
              <a:solidFill>
                <a:srgbClr val="0000ff"/>
              </a:solidFill>
            </a:endParaRPr>
          </a:p>
        </p:txBody>
      </p:sp>
      <p:cxnSp>
        <p:nvCxnSpPr>
          <p:cNvPr id="109" name=""/>
          <p:cNvCxnSpPr/>
          <p:nvPr/>
        </p:nvCxnSpPr>
        <p:spPr>
          <a:xfrm flipV="1">
            <a:off x="7153275" y="3428999"/>
            <a:ext cx="269874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"/>
          <p:cNvSpPr txBox="1"/>
          <p:nvPr/>
        </p:nvSpPr>
        <p:spPr>
          <a:xfrm>
            <a:off x="7454898" y="3245802"/>
            <a:ext cx="4064000" cy="638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GOSS : </a:t>
            </a:r>
            <a:r>
              <a:rPr lang="ko-KR" altLang="en-US"/>
              <a:t>작은 </a:t>
            </a:r>
            <a:r>
              <a:rPr lang="en-US" altLang="ko-KR"/>
              <a:t>gradient</a:t>
            </a:r>
            <a:r>
              <a:rPr lang="ko-KR" altLang="en-US"/>
              <a:t> 제외한다</a:t>
            </a:r>
            <a:endParaRPr lang="ko-KR" altLang="en-US"/>
          </a:p>
          <a:p>
            <a:pPr>
              <a:defRPr/>
            </a:pPr>
            <a:r>
              <a:rPr lang="en-US" altLang="ko-KR"/>
              <a:t> </a:t>
            </a:r>
            <a:r>
              <a:rPr lang="en-US" altLang="ko-KR">
                <a:solidFill>
                  <a:srgbClr val="0000ff"/>
                </a:solidFill>
              </a:rPr>
              <a:t>-</a:t>
            </a:r>
            <a:r>
              <a:rPr lang="en-US" altLang="ko-KR"/>
              <a:t> </a:t>
            </a:r>
            <a:r>
              <a:rPr lang="ko-KR" altLang="en-US">
                <a:solidFill>
                  <a:srgbClr val="0000ff"/>
                </a:solidFill>
              </a:rPr>
              <a:t>데이터 크기 감소</a:t>
            </a:r>
            <a:r>
              <a:rPr lang="ko-KR" altLang="en-US"/>
              <a:t> </a:t>
            </a:r>
            <a:endParaRPr lang="ko-KR" altLang="en-US"/>
          </a:p>
        </p:txBody>
      </p:sp>
      <p:cxnSp>
        <p:nvCxnSpPr>
          <p:cNvPr id="111" name=""/>
          <p:cNvCxnSpPr/>
          <p:nvPr/>
        </p:nvCxnSpPr>
        <p:spPr>
          <a:xfrm flipV="1">
            <a:off x="7194550" y="2216149"/>
            <a:ext cx="269874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"/>
          <p:cNvSpPr txBox="1"/>
          <p:nvPr/>
        </p:nvSpPr>
        <p:spPr>
          <a:xfrm>
            <a:off x="7527923" y="2048827"/>
            <a:ext cx="4064000" cy="902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GBDT </a:t>
            </a:r>
            <a:r>
              <a:rPr lang="ko-KR" altLang="en-US">
                <a:solidFill>
                  <a:srgbClr val="ff0000"/>
                </a:solidFill>
              </a:rPr>
              <a:t>문제점</a:t>
            </a:r>
            <a:r>
              <a:rPr lang="en-US" altLang="ko-KR"/>
              <a:t> : </a:t>
            </a:r>
            <a:endParaRPr lang="en-US" altLang="ko-KR"/>
          </a:p>
          <a:p>
            <a:pPr>
              <a:defRPr/>
            </a:pPr>
            <a:r>
              <a:rPr lang="en-US" altLang="ko-KR"/>
              <a:t>feature</a:t>
            </a:r>
            <a:r>
              <a:rPr lang="ko-KR" altLang="en-US"/>
              <a:t>의 차원이 높거나 데이터의 크기가 크면 시간이 오래걸림</a:t>
            </a:r>
            <a:r>
              <a:rPr lang="en-US" altLang="ko-KR"/>
              <a:t>.</a:t>
            </a:r>
            <a:endParaRPr lang="en-US" altLang="ko-KR"/>
          </a:p>
        </p:txBody>
      </p:sp>
      <p:cxnSp>
        <p:nvCxnSpPr>
          <p:cNvPr id="113" name=""/>
          <p:cNvCxnSpPr/>
          <p:nvPr/>
        </p:nvCxnSpPr>
        <p:spPr>
          <a:xfrm rot="5400000">
            <a:off x="8897937" y="5341938"/>
            <a:ext cx="460374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"/>
          <p:cNvSpPr txBox="1"/>
          <p:nvPr/>
        </p:nvSpPr>
        <p:spPr>
          <a:xfrm>
            <a:off x="7619999" y="5651500"/>
            <a:ext cx="3619500" cy="3663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정확도 유지 </a:t>
            </a:r>
            <a:r>
              <a:rPr lang="en-US" altLang="ko-KR"/>
              <a:t>+</a:t>
            </a:r>
            <a:r>
              <a:rPr lang="ko-KR" altLang="en-US"/>
              <a:t> 학습속도 증가</a:t>
            </a:r>
            <a:endParaRPr lang="ko-KR" altLang="en-US"/>
          </a:p>
        </p:txBody>
      </p:sp>
      <p:sp>
        <p:nvSpPr>
          <p:cNvPr id="116" name=""/>
          <p:cNvSpPr txBox="1"/>
          <p:nvPr/>
        </p:nvSpPr>
        <p:spPr>
          <a:xfrm>
            <a:off x="11223622" y="6334123"/>
            <a:ext cx="968378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16/17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34674" y="230147"/>
            <a:ext cx="646331" cy="358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0e1d4"/>
                </a:solidFill>
                <a:latin typeface="David"/>
                <a:cs typeface="David"/>
              </a:rPr>
              <a:t>최신 동향</a:t>
            </a:r>
            <a:endParaRPr lang="ko-KR" altLang="en-US" b="1">
              <a:solidFill>
                <a:srgbClr val="f0e1d4"/>
              </a:solidFill>
              <a:latin typeface="David"/>
              <a:cs typeface="David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17604" y="258799"/>
            <a:ext cx="1078961" cy="263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cb3700"/>
                </a:solidFill>
                <a:latin typeface="맑은 고딕 Semilight"/>
                <a:ea typeface="맑은 고딕 Semilight"/>
                <a:cs typeface="맑은 고딕 Semilight"/>
              </a:rPr>
              <a:t>4-2. MLOps</a:t>
            </a:r>
            <a:endParaRPr lang="en-US" altLang="ko-KR" sz="1200" b="1">
              <a:solidFill>
                <a:srgbClr val="cb3700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0" y="-157895"/>
            <a:ext cx="6153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rgbClr val="f0e1d4"/>
                </a:solidFill>
                <a:latin typeface="Adobe 명조 Std M"/>
                <a:ea typeface="Adobe 명조 Std M"/>
                <a:cs typeface="David"/>
              </a:rPr>
              <a:t>4</a:t>
            </a:r>
            <a:endParaRPr lang="en-US" altLang="ko-KR" sz="6000" b="1">
              <a:solidFill>
                <a:srgbClr val="f0e1d4"/>
              </a:solidFill>
              <a:latin typeface="Adobe 명조 Std M"/>
              <a:ea typeface="Adobe 명조 Std M"/>
              <a:cs typeface="David"/>
            </a:endParaRPr>
          </a:p>
        </p:txBody>
      </p:sp>
      <p:pic>
        <p:nvPicPr>
          <p:cNvPr id="9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4150" y="2338386"/>
            <a:ext cx="5291850" cy="3076577"/>
          </a:xfrm>
          <a:prstGeom prst="rect">
            <a:avLst/>
          </a:prstGeom>
        </p:spPr>
      </p:pic>
      <p:sp>
        <p:nvSpPr>
          <p:cNvPr id="95" name=""/>
          <p:cNvSpPr txBox="1"/>
          <p:nvPr/>
        </p:nvSpPr>
        <p:spPr>
          <a:xfrm>
            <a:off x="6381748" y="2384423"/>
            <a:ext cx="5207000" cy="4140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100" b="1"/>
              <a:t>MLOps = ML + DevOps </a:t>
            </a:r>
            <a:endParaRPr lang="en-US" altLang="ko-KR" sz="2100" b="1"/>
          </a:p>
        </p:txBody>
      </p:sp>
      <p:sp>
        <p:nvSpPr>
          <p:cNvPr id="96" name=""/>
          <p:cNvSpPr txBox="1"/>
          <p:nvPr/>
        </p:nvSpPr>
        <p:spPr>
          <a:xfrm>
            <a:off x="6397625" y="2799080"/>
            <a:ext cx="4794252" cy="9105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ML </a:t>
            </a:r>
            <a:r>
              <a:rPr lang="ko-KR" altLang="en-US"/>
              <a:t>시스템 개발</a:t>
            </a:r>
            <a:r>
              <a:rPr lang="en-US" altLang="ko-KR"/>
              <a:t>(Dev)</a:t>
            </a:r>
            <a:r>
              <a:rPr lang="ko-KR" altLang="en-US"/>
              <a:t>과 </a:t>
            </a:r>
            <a:r>
              <a:rPr lang="en-US" altLang="ko-KR"/>
              <a:t>ML </a:t>
            </a:r>
            <a:r>
              <a:rPr lang="ko-KR" altLang="en-US"/>
              <a:t>시스템 운영</a:t>
            </a:r>
            <a:r>
              <a:rPr lang="en-US" altLang="ko-KR"/>
              <a:t>(Ops)</a:t>
            </a:r>
            <a:r>
              <a:rPr lang="ko-KR" altLang="en-US"/>
              <a:t>을 통합하는 것을 목표로 하는 </a:t>
            </a:r>
            <a:endParaRPr lang="en-US" altLang="ko-KR"/>
          </a:p>
          <a:p>
            <a:pPr>
              <a:defRPr/>
            </a:pPr>
            <a:r>
              <a:rPr lang="en-US" altLang="ko-KR"/>
              <a:t>ML </a:t>
            </a:r>
            <a:r>
              <a:rPr lang="ko-KR" altLang="en-US"/>
              <a:t>엔지니어링 문화 및 방식</a:t>
            </a:r>
            <a:endParaRPr lang="ko-KR" altLang="en-US"/>
          </a:p>
        </p:txBody>
      </p:sp>
      <p:sp>
        <p:nvSpPr>
          <p:cNvPr id="97" name=""/>
          <p:cNvSpPr txBox="1"/>
          <p:nvPr/>
        </p:nvSpPr>
        <p:spPr>
          <a:xfrm>
            <a:off x="6429374" y="4175125"/>
            <a:ext cx="4492626" cy="11855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*</a:t>
            </a:r>
            <a:r>
              <a:rPr lang="ko-KR" altLang="en-US" b="1"/>
              <a:t> </a:t>
            </a:r>
            <a:r>
              <a:rPr lang="en-US" altLang="ko-KR" b="1"/>
              <a:t>DevOps = development + operation</a:t>
            </a:r>
            <a:r>
              <a:rPr lang="en-US" altLang="ko-KR"/>
              <a:t>  </a:t>
            </a:r>
            <a:endParaRPr lang="en-US" altLang="ko-KR"/>
          </a:p>
          <a:p>
            <a:pPr>
              <a:defRPr/>
            </a:pPr>
            <a:r>
              <a:rPr lang="ko-KR" altLang="en-US"/>
              <a:t>시스템 개발자와 운영 담당자 사이의 소통</a:t>
            </a:r>
            <a:r>
              <a:rPr lang="en-US" altLang="ko-KR"/>
              <a:t>,</a:t>
            </a:r>
            <a:r>
              <a:rPr lang="ko-KR" altLang="en-US"/>
              <a:t> 협업</a:t>
            </a:r>
            <a:r>
              <a:rPr lang="en-US" altLang="ko-KR"/>
              <a:t>,</a:t>
            </a:r>
            <a:r>
              <a:rPr lang="ko-KR" altLang="en-US"/>
              <a:t> 통합 및 자동화를 강조하는 </a:t>
            </a:r>
            <a:endParaRPr lang="ko-KR" altLang="en-US"/>
          </a:p>
          <a:p>
            <a:pPr>
              <a:defRPr/>
            </a:pPr>
            <a:r>
              <a:rPr lang="ko-KR" altLang="en-US"/>
              <a:t>소프트웨어 개발 방법론</a:t>
            </a:r>
            <a:endParaRPr lang="ko-KR" altLang="en-US"/>
          </a:p>
        </p:txBody>
      </p:sp>
      <p:sp>
        <p:nvSpPr>
          <p:cNvPr id="98" name=""/>
          <p:cNvSpPr txBox="1"/>
          <p:nvPr/>
        </p:nvSpPr>
        <p:spPr>
          <a:xfrm>
            <a:off x="11223622" y="6334123"/>
            <a:ext cx="968378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17/17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0" y="4007579"/>
            <a:ext cx="12191999" cy="28502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00338" y="3673596"/>
            <a:ext cx="1087501" cy="286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rgbClr val="cb3700"/>
                </a:solidFill>
                <a:latin typeface="David"/>
                <a:cs typeface="David"/>
              </a:rPr>
              <a:t>머신러닝</a:t>
            </a:r>
            <a:endParaRPr lang="ko-KR" altLang="en-US" sz="1300" b="1">
              <a:solidFill>
                <a:srgbClr val="cb3700"/>
              </a:solidFill>
              <a:latin typeface="David"/>
              <a:cs typeface="Davi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157895"/>
            <a:ext cx="6153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rgbClr val="f0e1d4"/>
                </a:solidFill>
                <a:latin typeface="Adobe 명조 Std M"/>
                <a:ea typeface="Adobe 명조 Std M"/>
                <a:cs typeface="David"/>
              </a:rPr>
              <a:t>0</a:t>
            </a:r>
            <a:endParaRPr lang="ko-KR" altLang="en-US" sz="6000" b="1">
              <a:solidFill>
                <a:srgbClr val="f0e1d4"/>
              </a:solidFill>
              <a:latin typeface="Adobe 명조 Std M"/>
              <a:ea typeface="Adobe 명조 Std M"/>
              <a:cs typeface="David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755358" y="3668493"/>
            <a:ext cx="275021" cy="275021"/>
          </a:xfrm>
          <a:prstGeom prst="ellipse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b="1"/>
              <a:t>1</a:t>
            </a:r>
            <a:endParaRPr lang="ko-KR" altLang="en-US" sz="1300" b="1"/>
          </a:p>
        </p:txBody>
      </p:sp>
      <p:cxnSp>
        <p:nvCxnSpPr>
          <p:cNvPr id="9" name="직선 연결선 8"/>
          <p:cNvCxnSpPr/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4674" y="230147"/>
            <a:ext cx="646331" cy="358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0e1d4"/>
                </a:solidFill>
                <a:latin typeface="David"/>
                <a:cs typeface="David"/>
              </a:rPr>
              <a:t>목차</a:t>
            </a:r>
            <a:endParaRPr lang="ko-KR" altLang="en-US" b="1">
              <a:solidFill>
                <a:srgbClr val="f0e1d4"/>
              </a:solidFill>
              <a:latin typeface="David"/>
              <a:cs typeface="Davi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57695" y="3676931"/>
            <a:ext cx="1801070" cy="283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rgbClr val="cb3700"/>
                </a:solidFill>
                <a:latin typeface="David"/>
                <a:cs typeface="David"/>
              </a:rPr>
              <a:t>지도학습 </a:t>
            </a:r>
            <a:r>
              <a:rPr lang="en-US" altLang="ko-KR" sz="1300" b="1">
                <a:solidFill>
                  <a:srgbClr val="cb3700"/>
                </a:solidFill>
                <a:latin typeface="David"/>
                <a:cs typeface="David"/>
              </a:rPr>
              <a:t>-</a:t>
            </a:r>
            <a:r>
              <a:rPr lang="ko-KR" altLang="en-US" sz="1300" b="1">
                <a:solidFill>
                  <a:srgbClr val="cb3700"/>
                </a:solidFill>
                <a:latin typeface="David"/>
                <a:cs typeface="David"/>
              </a:rPr>
              <a:t> 선형분류</a:t>
            </a:r>
            <a:endParaRPr lang="ko-KR" altLang="en-US" sz="1300" b="1">
              <a:solidFill>
                <a:srgbClr val="cb3700"/>
              </a:solidFill>
              <a:latin typeface="David"/>
              <a:cs typeface="David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312715" y="3668494"/>
            <a:ext cx="275021" cy="275021"/>
          </a:xfrm>
          <a:prstGeom prst="ellipse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b="1"/>
              <a:t>2</a:t>
            </a:r>
            <a:endParaRPr lang="ko-KR" altLang="en-US" sz="1300" b="1"/>
          </a:p>
        </p:txBody>
      </p:sp>
      <p:sp>
        <p:nvSpPr>
          <p:cNvPr id="37" name="TextBox 36"/>
          <p:cNvSpPr txBox="1"/>
          <p:nvPr/>
        </p:nvSpPr>
        <p:spPr>
          <a:xfrm>
            <a:off x="6096000" y="3676929"/>
            <a:ext cx="2249765" cy="283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rgbClr val="cb3700"/>
                </a:solidFill>
                <a:latin typeface="David"/>
                <a:cs typeface="David"/>
              </a:rPr>
              <a:t>지도학습 </a:t>
            </a:r>
            <a:r>
              <a:rPr lang="en-US" altLang="ko-KR" sz="1300" b="1">
                <a:solidFill>
                  <a:srgbClr val="cb3700"/>
                </a:solidFill>
                <a:latin typeface="David"/>
                <a:cs typeface="David"/>
              </a:rPr>
              <a:t>- </a:t>
            </a:r>
            <a:r>
              <a:rPr lang="ko-KR" altLang="en-US" sz="1300" b="1">
                <a:solidFill>
                  <a:srgbClr val="cb3700"/>
                </a:solidFill>
                <a:latin typeface="David"/>
                <a:cs typeface="David"/>
              </a:rPr>
              <a:t>트리 기반 분류 </a:t>
            </a:r>
            <a:endParaRPr lang="ko-KR" altLang="en-US" sz="1300" b="1">
              <a:solidFill>
                <a:srgbClr val="cb3700"/>
              </a:solidFill>
              <a:latin typeface="David"/>
              <a:cs typeface="David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851020" y="3668492"/>
            <a:ext cx="275021" cy="275021"/>
          </a:xfrm>
          <a:prstGeom prst="ellipse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b="1"/>
              <a:t>3</a:t>
            </a:r>
            <a:endParaRPr lang="ko-KR" altLang="en-US" sz="1300" b="1"/>
          </a:p>
        </p:txBody>
      </p:sp>
      <p:cxnSp>
        <p:nvCxnSpPr>
          <p:cNvPr id="30" name="직선 연결선 29"/>
          <p:cNvCxnSpPr/>
          <p:nvPr/>
        </p:nvCxnSpPr>
        <p:spPr>
          <a:xfrm rot="5400000">
            <a:off x="1847945" y="3045421"/>
            <a:ext cx="0" cy="1910153"/>
          </a:xfrm>
          <a:prstGeom prst="line">
            <a:avLst/>
          </a:prstGeom>
          <a:ln w="9525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5400000">
            <a:off x="4405302" y="3045422"/>
            <a:ext cx="0" cy="1910153"/>
          </a:xfrm>
          <a:prstGeom prst="line">
            <a:avLst/>
          </a:prstGeom>
          <a:ln w="9525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>
            <a:off x="6943607" y="3045420"/>
            <a:ext cx="0" cy="1910153"/>
          </a:xfrm>
          <a:prstGeom prst="line">
            <a:avLst/>
          </a:prstGeom>
          <a:ln w="9525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81928" y="3676400"/>
            <a:ext cx="1191686" cy="284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rgbClr val="cb3700"/>
                </a:solidFill>
                <a:latin typeface="David"/>
                <a:cs typeface="David"/>
              </a:rPr>
              <a:t>최신 동향</a:t>
            </a:r>
            <a:endParaRPr lang="ko-KR" altLang="en-US" sz="1300" b="1">
              <a:solidFill>
                <a:srgbClr val="cb3700"/>
              </a:solidFill>
              <a:latin typeface="David"/>
              <a:cs typeface="David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427424" y="3667963"/>
            <a:ext cx="275021" cy="275021"/>
          </a:xfrm>
          <a:prstGeom prst="ellipse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b="1"/>
              <a:t>4</a:t>
            </a:r>
            <a:endParaRPr lang="ko-KR" altLang="en-US" sz="1300" b="1"/>
          </a:p>
        </p:txBody>
      </p:sp>
      <p:sp>
        <p:nvSpPr>
          <p:cNvPr id="43" name="TextBox 42"/>
          <p:cNvSpPr txBox="1"/>
          <p:nvPr/>
        </p:nvSpPr>
        <p:spPr>
          <a:xfrm>
            <a:off x="929737" y="4006167"/>
            <a:ext cx="1895377" cy="592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1-1. </a:t>
            </a: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머신러닝의 분류</a:t>
            </a:r>
            <a:endParaRPr lang="ko-KR" altLang="en-US" sz="11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1-2.</a:t>
            </a: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 지도학습</a:t>
            </a:r>
            <a:endParaRPr lang="ko-KR" altLang="en-US" sz="11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1-3.</a:t>
            </a: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 비지도학습</a:t>
            </a:r>
            <a:endParaRPr lang="ko-KR" altLang="en-US" sz="11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87094" y="4009503"/>
            <a:ext cx="2223421" cy="589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2-1. LPM</a:t>
            </a:r>
            <a:endParaRPr lang="en-US" altLang="ko-KR" sz="11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2-2. Logistic Regression</a:t>
            </a:r>
            <a:endParaRPr lang="en-US" altLang="ko-KR" sz="11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2-3. SVM</a:t>
            </a:r>
            <a:endParaRPr lang="en-US" altLang="ko-KR" sz="11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25399" y="4009501"/>
            <a:ext cx="2232141" cy="589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3-1. Decision Tree</a:t>
            </a:r>
            <a:endParaRPr lang="en-US" altLang="ko-KR" sz="11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3-2. </a:t>
            </a: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앙상블</a:t>
            </a:r>
            <a:endParaRPr lang="ko-KR" altLang="en-US" sz="11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3-3.</a:t>
            </a: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bagging/boosting</a:t>
            </a:r>
            <a:endParaRPr lang="en-US" altLang="ko-KR" sz="11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rot="5400000">
            <a:off x="9520011" y="3045419"/>
            <a:ext cx="0" cy="1910153"/>
          </a:xfrm>
          <a:prstGeom prst="line">
            <a:avLst/>
          </a:prstGeom>
          <a:ln w="9525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598748" y="4009499"/>
            <a:ext cx="1401295" cy="417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4-1. LightGBM</a:t>
            </a:r>
            <a:endParaRPr lang="en-US" altLang="ko-KR" sz="11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4-2. MLOps</a:t>
            </a:r>
            <a:endParaRPr lang="en-US" altLang="ko-KR" sz="11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1429998" y="6349999"/>
            <a:ext cx="762001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2/17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0" y="-157895"/>
            <a:ext cx="6153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rgbClr val="f0e1d4"/>
                </a:solidFill>
                <a:latin typeface="Adobe 명조 Std M"/>
                <a:ea typeface="Adobe 명조 Std M"/>
                <a:cs typeface="David"/>
              </a:rPr>
              <a:t>1</a:t>
            </a:r>
            <a:endParaRPr lang="ko-KR" altLang="en-US" sz="6000" b="1">
              <a:solidFill>
                <a:srgbClr val="f0e1d4"/>
              </a:solidFill>
              <a:latin typeface="Adobe 명조 Std M"/>
              <a:ea typeface="Adobe 명조 Std M"/>
              <a:cs typeface="David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4674" y="230147"/>
            <a:ext cx="1107996" cy="358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0e1d4"/>
                </a:solidFill>
                <a:latin typeface="David"/>
                <a:cs typeface="David"/>
              </a:rPr>
              <a:t>머신러닝</a:t>
            </a:r>
            <a:endParaRPr lang="ko-KR" altLang="en-US" b="1">
              <a:solidFill>
                <a:srgbClr val="f0e1d4"/>
              </a:solidFill>
              <a:latin typeface="David"/>
              <a:cs typeface="David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17604" y="258799"/>
            <a:ext cx="1555211" cy="263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cb3700"/>
                </a:solidFill>
                <a:latin typeface="맑은 고딕 Semilight"/>
                <a:ea typeface="맑은 고딕 Semilight"/>
                <a:cs typeface="맑은 고딕 Semilight"/>
              </a:rPr>
              <a:t>1-1. </a:t>
            </a:r>
            <a:r>
              <a:rPr lang="ko-KR" altLang="en-US" sz="1200" b="1">
                <a:solidFill>
                  <a:srgbClr val="cb3700"/>
                </a:solidFill>
                <a:latin typeface="맑은 고딕 Semilight"/>
                <a:ea typeface="맑은 고딕 Semilight"/>
                <a:cs typeface="맑은 고딕 Semilight"/>
              </a:rPr>
              <a:t>머신러닝의 분류</a:t>
            </a:r>
            <a:endParaRPr lang="ko-KR" altLang="en-US" sz="1200" b="1">
              <a:solidFill>
                <a:srgbClr val="cb3700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6945" y="1738979"/>
            <a:ext cx="10218110" cy="4335601"/>
          </a:xfrm>
          <a:prstGeom prst="rect">
            <a:avLst/>
          </a:prstGeom>
        </p:spPr>
      </p:pic>
      <p:sp>
        <p:nvSpPr>
          <p:cNvPr id="56" name=""/>
          <p:cNvSpPr txBox="1"/>
          <p:nvPr/>
        </p:nvSpPr>
        <p:spPr>
          <a:xfrm>
            <a:off x="11429998" y="6349999"/>
            <a:ext cx="762001" cy="3632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3/17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34674" y="230147"/>
            <a:ext cx="646331" cy="358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0e1d4"/>
                </a:solidFill>
                <a:latin typeface="David"/>
                <a:cs typeface="David"/>
              </a:rPr>
              <a:t>머신러닝</a:t>
            </a:r>
            <a:endParaRPr lang="ko-KR" altLang="en-US" b="1">
              <a:solidFill>
                <a:srgbClr val="f0e1d4"/>
              </a:solidFill>
              <a:latin typeface="David"/>
              <a:cs typeface="David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17604" y="258799"/>
            <a:ext cx="1078961" cy="263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cb3700"/>
                </a:solidFill>
                <a:latin typeface="맑은 고딕 Semilight"/>
                <a:ea typeface="맑은 고딕 Semilight"/>
                <a:cs typeface="맑은 고딕 Semilight"/>
              </a:rPr>
              <a:t>1-2. </a:t>
            </a:r>
            <a:r>
              <a:rPr lang="ko-KR" altLang="en-US" sz="1200" b="1">
                <a:solidFill>
                  <a:srgbClr val="cb3700"/>
                </a:solidFill>
                <a:latin typeface="맑은 고딕 Semilight"/>
                <a:ea typeface="맑은 고딕 Semilight"/>
                <a:cs typeface="맑은 고딕 Semilight"/>
              </a:rPr>
              <a:t>지도학습</a:t>
            </a:r>
            <a:endParaRPr lang="ko-KR" altLang="en-US" sz="1200" b="1">
              <a:solidFill>
                <a:srgbClr val="cb3700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-157895"/>
            <a:ext cx="6153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rgbClr val="f0e1d4"/>
                </a:solidFill>
                <a:latin typeface="Adobe 명조 Std M"/>
                <a:ea typeface="Adobe 명조 Std M"/>
                <a:cs typeface="David"/>
              </a:rPr>
              <a:t>1</a:t>
            </a:r>
            <a:endParaRPr lang="en-US" altLang="ko-KR" sz="6000" b="1">
              <a:solidFill>
                <a:srgbClr val="f0e1d4"/>
              </a:solidFill>
              <a:latin typeface="Adobe 명조 Std M"/>
              <a:ea typeface="Adobe 명조 Std M"/>
              <a:cs typeface="David"/>
            </a:endParaRPr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1273" y="1429618"/>
            <a:ext cx="9172574" cy="4538513"/>
          </a:xfrm>
          <a:prstGeom prst="rect">
            <a:avLst/>
          </a:prstGeom>
        </p:spPr>
      </p:pic>
      <p:sp>
        <p:nvSpPr>
          <p:cNvPr id="93" name=""/>
          <p:cNvSpPr txBox="1"/>
          <p:nvPr/>
        </p:nvSpPr>
        <p:spPr>
          <a:xfrm>
            <a:off x="11429998" y="6349999"/>
            <a:ext cx="762001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4/17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34674" y="230147"/>
            <a:ext cx="646331" cy="358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0e1d4"/>
                </a:solidFill>
                <a:latin typeface="David"/>
                <a:cs typeface="David"/>
              </a:rPr>
              <a:t>머신러닝</a:t>
            </a:r>
            <a:endParaRPr lang="ko-KR" altLang="en-US" b="1">
              <a:solidFill>
                <a:srgbClr val="f0e1d4"/>
              </a:solidFill>
              <a:latin typeface="David"/>
              <a:cs typeface="David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17604" y="258799"/>
            <a:ext cx="1078961" cy="263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cb3700"/>
                </a:solidFill>
                <a:latin typeface="맑은 고딕 Semilight"/>
                <a:ea typeface="맑은 고딕 Semilight"/>
                <a:cs typeface="맑은 고딕 Semilight"/>
              </a:rPr>
              <a:t>1-2. </a:t>
            </a:r>
            <a:r>
              <a:rPr lang="ko-KR" altLang="en-US" sz="1200" b="1">
                <a:solidFill>
                  <a:srgbClr val="cb3700"/>
                </a:solidFill>
                <a:latin typeface="맑은 고딕 Semilight"/>
                <a:ea typeface="맑은 고딕 Semilight"/>
                <a:cs typeface="맑은 고딕 Semilight"/>
              </a:rPr>
              <a:t>지도학습</a:t>
            </a:r>
            <a:endParaRPr lang="ko-KR" altLang="en-US" sz="1200" b="1">
              <a:solidFill>
                <a:srgbClr val="cb3700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-157895"/>
            <a:ext cx="6153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rgbClr val="f0e1d4"/>
                </a:solidFill>
                <a:latin typeface="Adobe 명조 Std M"/>
                <a:ea typeface="Adobe 명조 Std M"/>
                <a:cs typeface="David"/>
              </a:rPr>
              <a:t>1</a:t>
            </a:r>
            <a:endParaRPr lang="en-US" altLang="ko-KR" sz="6000" b="1">
              <a:solidFill>
                <a:srgbClr val="f0e1d4"/>
              </a:solidFill>
              <a:latin typeface="Adobe 명조 Std M"/>
              <a:ea typeface="Adobe 명조 Std M"/>
              <a:cs typeface="David"/>
            </a:endParaRPr>
          </a:p>
        </p:txBody>
      </p:sp>
      <p:pic>
        <p:nvPicPr>
          <p:cNvPr id="8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8257" y="1414965"/>
            <a:ext cx="3708733" cy="4346172"/>
          </a:xfrm>
          <a:prstGeom prst="rect">
            <a:avLst/>
          </a:prstGeom>
        </p:spPr>
      </p:pic>
      <p:pic>
        <p:nvPicPr>
          <p:cNvPr id="89" name=""/>
          <p:cNvPicPr>
            <a:picLocks noChangeAspect="1"/>
          </p:cNvPicPr>
          <p:nvPr/>
        </p:nvPicPr>
        <p:blipFill rotWithShape="1">
          <a:blip r:embed="rId3"/>
          <a:srcRect l="13400" r="14620"/>
          <a:stretch>
            <a:fillRect/>
          </a:stretch>
        </p:blipFill>
        <p:spPr>
          <a:xfrm>
            <a:off x="6345323" y="2994465"/>
            <a:ext cx="2408990" cy="2022034"/>
          </a:xfrm>
          <a:prstGeom prst="rect">
            <a:avLst/>
          </a:prstGeom>
        </p:spPr>
      </p:pic>
      <p:pic>
        <p:nvPicPr>
          <p:cNvPr id="9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41995" y="2617870"/>
            <a:ext cx="2129589" cy="2706352"/>
          </a:xfrm>
          <a:prstGeom prst="rect">
            <a:avLst/>
          </a:prstGeom>
        </p:spPr>
      </p:pic>
      <p:sp>
        <p:nvSpPr>
          <p:cNvPr id="91" name=""/>
          <p:cNvSpPr txBox="1"/>
          <p:nvPr/>
        </p:nvSpPr>
        <p:spPr>
          <a:xfrm>
            <a:off x="2714624" y="5968998"/>
            <a:ext cx="2143125" cy="3632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MNIST</a:t>
            </a:r>
            <a:endParaRPr lang="en-US" altLang="ko-KR" b="1"/>
          </a:p>
        </p:txBody>
      </p:sp>
      <p:sp>
        <p:nvSpPr>
          <p:cNvPr id="92" name=""/>
          <p:cNvSpPr txBox="1"/>
          <p:nvPr/>
        </p:nvSpPr>
        <p:spPr>
          <a:xfrm>
            <a:off x="11429998" y="6349999"/>
            <a:ext cx="762001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5/17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34674" y="230147"/>
            <a:ext cx="646331" cy="358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0e1d4"/>
                </a:solidFill>
                <a:latin typeface="David"/>
                <a:cs typeface="David"/>
              </a:rPr>
              <a:t>머신러닝</a:t>
            </a:r>
            <a:endParaRPr lang="ko-KR" altLang="en-US" b="1">
              <a:solidFill>
                <a:srgbClr val="f0e1d4"/>
              </a:solidFill>
              <a:latin typeface="David"/>
              <a:cs typeface="David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17604" y="258799"/>
            <a:ext cx="1231361" cy="263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cb3700"/>
                </a:solidFill>
                <a:latin typeface="맑은 고딕 Semilight"/>
                <a:ea typeface="맑은 고딕 Semilight"/>
                <a:cs typeface="맑은 고딕 Semilight"/>
              </a:rPr>
              <a:t>1-3. </a:t>
            </a:r>
            <a:r>
              <a:rPr lang="ko-KR" altLang="en-US" sz="1200" b="1">
                <a:solidFill>
                  <a:srgbClr val="cb3700"/>
                </a:solidFill>
                <a:latin typeface="맑은 고딕 Semilight"/>
                <a:ea typeface="맑은 고딕 Semilight"/>
                <a:cs typeface="맑은 고딕 Semilight"/>
              </a:rPr>
              <a:t>비지도학습</a:t>
            </a:r>
            <a:endParaRPr lang="ko-KR" altLang="en-US" sz="1200" b="1">
              <a:solidFill>
                <a:srgbClr val="cb3700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-157895"/>
            <a:ext cx="6153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rgbClr val="f0e1d4"/>
                </a:solidFill>
                <a:latin typeface="Adobe 명조 Std M"/>
                <a:ea typeface="Adobe 명조 Std M"/>
                <a:cs typeface="David"/>
              </a:rPr>
              <a:t>1</a:t>
            </a:r>
            <a:endParaRPr lang="en-US" altLang="ko-KR" sz="6000" b="1">
              <a:solidFill>
                <a:srgbClr val="f0e1d4"/>
              </a:solidFill>
              <a:latin typeface="Adobe 명조 Std M"/>
              <a:ea typeface="Adobe 명조 Std M"/>
              <a:cs typeface="David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6413499" y="5397498"/>
            <a:ext cx="4270376" cy="3759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900"/>
              <a:t>ex) K-means clustering</a:t>
            </a:r>
            <a:endParaRPr lang="en-US" altLang="ko-KR" sz="1900"/>
          </a:p>
        </p:txBody>
      </p:sp>
      <p:pic>
        <p:nvPicPr>
          <p:cNvPr id="9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89148" y="1517650"/>
            <a:ext cx="7195671" cy="3822700"/>
          </a:xfrm>
          <a:prstGeom prst="rect">
            <a:avLst/>
          </a:prstGeom>
        </p:spPr>
      </p:pic>
      <p:sp>
        <p:nvSpPr>
          <p:cNvPr id="96" name=""/>
          <p:cNvSpPr txBox="1"/>
          <p:nvPr/>
        </p:nvSpPr>
        <p:spPr>
          <a:xfrm>
            <a:off x="5048250" y="1793875"/>
            <a:ext cx="1047750" cy="3663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b="1"/>
              <a:t>vs</a:t>
            </a:r>
            <a:endParaRPr lang="en-US" altLang="ko-KR" b="1"/>
          </a:p>
        </p:txBody>
      </p:sp>
      <p:sp>
        <p:nvSpPr>
          <p:cNvPr id="97" name=""/>
          <p:cNvSpPr txBox="1"/>
          <p:nvPr/>
        </p:nvSpPr>
        <p:spPr>
          <a:xfrm>
            <a:off x="11429998" y="6349999"/>
            <a:ext cx="762001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6/17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34674" y="230147"/>
            <a:ext cx="646331" cy="358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0e1d4"/>
                </a:solidFill>
                <a:latin typeface="David"/>
                <a:cs typeface="David"/>
              </a:rPr>
              <a:t>지도학습</a:t>
            </a:r>
            <a:endParaRPr lang="ko-KR" altLang="en-US" b="1">
              <a:solidFill>
                <a:srgbClr val="f0e1d4"/>
              </a:solidFill>
              <a:latin typeface="David"/>
              <a:cs typeface="David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17604" y="258799"/>
            <a:ext cx="1231361" cy="263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cb3700"/>
                </a:solidFill>
                <a:latin typeface="맑은 고딕 Semilight"/>
                <a:ea typeface="맑은 고딕 Semilight"/>
                <a:cs typeface="맑은 고딕 Semilight"/>
              </a:rPr>
              <a:t>2-0.</a:t>
            </a:r>
            <a:r>
              <a:rPr lang="ko-KR" altLang="en-US" sz="1200" b="1">
                <a:solidFill>
                  <a:srgbClr val="cb3700"/>
                </a:solidFill>
                <a:latin typeface="맑은 고딕 Semilight"/>
                <a:ea typeface="맑은 고딕 Semilight"/>
                <a:cs typeface="맑은 고딕 Semilight"/>
              </a:rPr>
              <a:t>지도학습의 분류</a:t>
            </a:r>
            <a:endParaRPr lang="ko-KR" altLang="en-US" sz="1200" b="1">
              <a:solidFill>
                <a:srgbClr val="cb3700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-157895"/>
            <a:ext cx="6153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rgbClr val="f0e1d4"/>
                </a:solidFill>
                <a:latin typeface="Adobe 명조 Std M"/>
                <a:ea typeface="Adobe 명조 Std M"/>
                <a:cs typeface="David"/>
              </a:rPr>
              <a:t>2</a:t>
            </a:r>
            <a:endParaRPr lang="ko-KR" altLang="en-US" sz="6000" b="1">
              <a:solidFill>
                <a:srgbClr val="f0e1d4"/>
              </a:solidFill>
              <a:latin typeface="Adobe 명조 Std M"/>
              <a:ea typeface="Adobe 명조 Std M"/>
              <a:cs typeface="David"/>
            </a:endParaRPr>
          </a:p>
        </p:txBody>
      </p:sp>
      <p:sp>
        <p:nvSpPr>
          <p:cNvPr id="94" name=""/>
          <p:cNvSpPr/>
          <p:nvPr/>
        </p:nvSpPr>
        <p:spPr>
          <a:xfrm>
            <a:off x="571498" y="3087687"/>
            <a:ext cx="2333624" cy="1079499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지도학습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"/>
          <p:cNvSpPr/>
          <p:nvPr/>
        </p:nvSpPr>
        <p:spPr>
          <a:xfrm rot="19329726">
            <a:off x="2809873" y="2532062"/>
            <a:ext cx="1524000" cy="3968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6" name=""/>
          <p:cNvSpPr/>
          <p:nvPr/>
        </p:nvSpPr>
        <p:spPr>
          <a:xfrm rot="21559596">
            <a:off x="2994204" y="3429934"/>
            <a:ext cx="1364888" cy="4267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7" name=""/>
          <p:cNvSpPr/>
          <p:nvPr/>
        </p:nvSpPr>
        <p:spPr>
          <a:xfrm rot="2422983">
            <a:off x="2797173" y="4365624"/>
            <a:ext cx="1524000" cy="3968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8" name=""/>
          <p:cNvSpPr/>
          <p:nvPr/>
        </p:nvSpPr>
        <p:spPr>
          <a:xfrm>
            <a:off x="4413249" y="1563687"/>
            <a:ext cx="2143124" cy="109537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선형 예측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"/>
          <p:cNvSpPr/>
          <p:nvPr/>
        </p:nvSpPr>
        <p:spPr>
          <a:xfrm>
            <a:off x="4406898" y="4667251"/>
            <a:ext cx="2143124" cy="109537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트리 기반 분류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"/>
          <p:cNvSpPr/>
          <p:nvPr/>
        </p:nvSpPr>
        <p:spPr>
          <a:xfrm>
            <a:off x="4422771" y="3079750"/>
            <a:ext cx="2143124" cy="109537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선형 분류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"/>
          <p:cNvSpPr/>
          <p:nvPr/>
        </p:nvSpPr>
        <p:spPr>
          <a:xfrm>
            <a:off x="6683373" y="1928812"/>
            <a:ext cx="1714500" cy="3968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2" name=""/>
          <p:cNvSpPr/>
          <p:nvPr/>
        </p:nvSpPr>
        <p:spPr>
          <a:xfrm>
            <a:off x="6708773" y="3429000"/>
            <a:ext cx="1714500" cy="3968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" name=""/>
          <p:cNvSpPr/>
          <p:nvPr/>
        </p:nvSpPr>
        <p:spPr>
          <a:xfrm>
            <a:off x="6702424" y="4995861"/>
            <a:ext cx="1714500" cy="3968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" name=""/>
          <p:cNvSpPr txBox="1"/>
          <p:nvPr/>
        </p:nvSpPr>
        <p:spPr>
          <a:xfrm>
            <a:off x="8508997" y="1960562"/>
            <a:ext cx="2539999" cy="361633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/>
              <a:t>회귀</a:t>
            </a:r>
            <a:endParaRPr lang="ko-KR" altLang="en-US"/>
          </a:p>
        </p:txBody>
      </p:sp>
      <p:sp>
        <p:nvSpPr>
          <p:cNvPr id="106" name=""/>
          <p:cNvSpPr txBox="1"/>
          <p:nvPr/>
        </p:nvSpPr>
        <p:spPr>
          <a:xfrm>
            <a:off x="8559797" y="3176428"/>
            <a:ext cx="3314702" cy="907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/>
              <a:t>Linear Probability Model</a:t>
            </a:r>
            <a:endParaRPr lang="en-US" altLang="ko-KR"/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/>
              <a:t>Logistic Regression</a:t>
            </a:r>
            <a:endParaRPr lang="en-US" altLang="ko-KR"/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/>
              <a:t>Support Vector Machines</a:t>
            </a:r>
            <a:endParaRPr lang="en-US" altLang="ko-KR"/>
          </a:p>
        </p:txBody>
      </p:sp>
      <p:sp>
        <p:nvSpPr>
          <p:cNvPr id="108" name=""/>
          <p:cNvSpPr txBox="1"/>
          <p:nvPr/>
        </p:nvSpPr>
        <p:spPr>
          <a:xfrm>
            <a:off x="8559797" y="4757577"/>
            <a:ext cx="3314702" cy="909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/>
              <a:t>Decision Tree</a:t>
            </a:r>
            <a:endParaRPr lang="en-US" altLang="ko-KR"/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/>
              <a:t>Bagging</a:t>
            </a:r>
            <a:endParaRPr lang="en-US" altLang="ko-KR"/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/>
              <a:t>Boosting</a:t>
            </a:r>
            <a:endParaRPr lang="en-US" altLang="ko-KR"/>
          </a:p>
        </p:txBody>
      </p:sp>
      <p:sp>
        <p:nvSpPr>
          <p:cNvPr id="109" name=""/>
          <p:cNvSpPr txBox="1"/>
          <p:nvPr/>
        </p:nvSpPr>
        <p:spPr>
          <a:xfrm>
            <a:off x="11429998" y="6349999"/>
            <a:ext cx="762001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7/17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98173" y="190500"/>
            <a:ext cx="1169667" cy="360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0e1d4"/>
                </a:solidFill>
                <a:latin typeface="David"/>
                <a:cs typeface="David"/>
              </a:rPr>
              <a:t>지도학습 </a:t>
            </a:r>
            <a:endParaRPr lang="ko-KR" altLang="en-US" b="1">
              <a:solidFill>
                <a:srgbClr val="f0e1d4"/>
              </a:solidFill>
              <a:latin typeface="David"/>
              <a:cs typeface="David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17604" y="258799"/>
            <a:ext cx="1231361" cy="263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cb3700"/>
                </a:solidFill>
                <a:latin typeface="맑은 고딕 Semilight"/>
                <a:ea typeface="맑은 고딕 Semilight"/>
                <a:cs typeface="맑은 고딕 Semilight"/>
              </a:rPr>
              <a:t>2-1. </a:t>
            </a:r>
            <a:r>
              <a:rPr lang="ko-KR" altLang="en-US" sz="1200" b="1">
                <a:solidFill>
                  <a:srgbClr val="cb3700"/>
                </a:solidFill>
                <a:latin typeface="맑은 고딕 Semilight"/>
                <a:ea typeface="맑은 고딕 Semilight"/>
                <a:cs typeface="맑은 고딕 Semilight"/>
              </a:rPr>
              <a:t>선형분류</a:t>
            </a:r>
            <a:endParaRPr lang="ko-KR" altLang="en-US" sz="1200" b="1">
              <a:solidFill>
                <a:srgbClr val="cb3700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-157895"/>
            <a:ext cx="6153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rgbClr val="f0e1d4"/>
                </a:solidFill>
                <a:latin typeface="Adobe 명조 Std M"/>
                <a:ea typeface="Adobe 명조 Std M"/>
                <a:cs typeface="David"/>
              </a:rPr>
              <a:t>2</a:t>
            </a:r>
            <a:endParaRPr lang="ko-KR" altLang="en-US" sz="6000" b="1">
              <a:solidFill>
                <a:srgbClr val="f0e1d4"/>
              </a:solidFill>
              <a:latin typeface="Adobe 명조 Std M"/>
              <a:ea typeface="Adobe 명조 Std M"/>
              <a:cs typeface="David"/>
            </a:endParaRPr>
          </a:p>
        </p:txBody>
      </p:sp>
      <p:pic>
        <p:nvPicPr>
          <p:cNvPr id="9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3327" y="1688370"/>
            <a:ext cx="7419642" cy="4718768"/>
          </a:xfrm>
          <a:prstGeom prst="rect">
            <a:avLst/>
          </a:prstGeom>
        </p:spPr>
      </p:pic>
      <p:sp>
        <p:nvSpPr>
          <p:cNvPr id="94" name=""/>
          <p:cNvSpPr txBox="1"/>
          <p:nvPr/>
        </p:nvSpPr>
        <p:spPr>
          <a:xfrm>
            <a:off x="682623" y="1206500"/>
            <a:ext cx="3143250" cy="3917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Q. </a:t>
            </a:r>
            <a:r>
              <a:rPr lang="ko-KR" altLang="en-US" sz="2000" b="1"/>
              <a:t>이 모형은 적절한가</a:t>
            </a:r>
            <a:r>
              <a:rPr lang="en-US" altLang="ko-KR" sz="2000" b="1"/>
              <a:t>?</a:t>
            </a:r>
            <a:endParaRPr lang="en-US" altLang="ko-KR" sz="2000" b="1"/>
          </a:p>
        </p:txBody>
      </p:sp>
      <p:sp>
        <p:nvSpPr>
          <p:cNvPr id="95" name=""/>
          <p:cNvSpPr/>
          <p:nvPr/>
        </p:nvSpPr>
        <p:spPr>
          <a:xfrm>
            <a:off x="6937374" y="2492375"/>
            <a:ext cx="873124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6" name=""/>
          <p:cNvSpPr/>
          <p:nvPr/>
        </p:nvSpPr>
        <p:spPr>
          <a:xfrm>
            <a:off x="3025773" y="5010149"/>
            <a:ext cx="365124" cy="3809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7" name=""/>
          <p:cNvSpPr txBox="1"/>
          <p:nvPr/>
        </p:nvSpPr>
        <p:spPr>
          <a:xfrm>
            <a:off x="11429998" y="6349999"/>
            <a:ext cx="762001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8/17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34674" y="230147"/>
            <a:ext cx="646331" cy="358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0e1d4"/>
                </a:solidFill>
                <a:latin typeface="David"/>
                <a:cs typeface="David"/>
              </a:rPr>
              <a:t>선형분류</a:t>
            </a:r>
            <a:endParaRPr lang="ko-KR" altLang="en-US" b="1">
              <a:solidFill>
                <a:srgbClr val="f0e1d4"/>
              </a:solidFill>
              <a:latin typeface="David"/>
              <a:cs typeface="David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17604" y="258799"/>
            <a:ext cx="1231361" cy="263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cb3700"/>
                </a:solidFill>
                <a:latin typeface="맑은 고딕 Semilight"/>
                <a:ea typeface="맑은 고딕 Semilight"/>
                <a:cs typeface="맑은 고딕 Semilight"/>
              </a:rPr>
              <a:t>2-2. LPM / Logistic Regression</a:t>
            </a:r>
            <a:endParaRPr lang="en-US" altLang="ko-KR" sz="1200" b="1">
              <a:solidFill>
                <a:srgbClr val="cb3700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-157895"/>
            <a:ext cx="6153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rgbClr val="f0e1d4"/>
                </a:solidFill>
                <a:latin typeface="Adobe 명조 Std M"/>
                <a:ea typeface="Adobe 명조 Std M"/>
                <a:cs typeface="David"/>
              </a:rPr>
              <a:t>2</a:t>
            </a:r>
            <a:endParaRPr lang="ko-KR" altLang="en-US" sz="6000" b="1">
              <a:solidFill>
                <a:srgbClr val="f0e1d4"/>
              </a:solidFill>
              <a:latin typeface="Adobe 명조 Std M"/>
              <a:ea typeface="Adobe 명조 Std M"/>
              <a:cs typeface="David"/>
            </a:endParaRPr>
          </a:p>
        </p:txBody>
      </p:sp>
      <p:pic>
        <p:nvPicPr>
          <p:cNvPr id="93" name=""/>
          <p:cNvPicPr>
            <a:picLocks noChangeAspect="1"/>
          </p:cNvPicPr>
          <p:nvPr/>
        </p:nvPicPr>
        <p:blipFill rotWithShape="1">
          <a:blip r:embed="rId2"/>
          <a:srcRect t="13390" r="-800"/>
          <a:stretch>
            <a:fillRect/>
          </a:stretch>
        </p:blipFill>
        <p:spPr>
          <a:xfrm>
            <a:off x="1164150" y="2274971"/>
            <a:ext cx="9943076" cy="3184524"/>
          </a:xfrm>
          <a:prstGeom prst="rect">
            <a:avLst/>
          </a:prstGeom>
        </p:spPr>
      </p:pic>
      <p:sp>
        <p:nvSpPr>
          <p:cNvPr id="94" name=""/>
          <p:cNvSpPr txBox="1"/>
          <p:nvPr/>
        </p:nvSpPr>
        <p:spPr>
          <a:xfrm>
            <a:off x="2642769" y="1682750"/>
            <a:ext cx="2406317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 b="1"/>
              <a:t>LPM</a:t>
            </a:r>
            <a:endParaRPr lang="en-US" altLang="ko-KR" sz="2100" b="1"/>
          </a:p>
        </p:txBody>
      </p:sp>
      <p:sp>
        <p:nvSpPr>
          <p:cNvPr id="95" name=""/>
          <p:cNvSpPr txBox="1"/>
          <p:nvPr/>
        </p:nvSpPr>
        <p:spPr>
          <a:xfrm>
            <a:off x="7240166" y="1676398"/>
            <a:ext cx="2692068" cy="407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 b="1"/>
              <a:t>Logistic Regression</a:t>
            </a:r>
            <a:endParaRPr lang="en-US" altLang="ko-KR" sz="2100" b="1"/>
          </a:p>
        </p:txBody>
      </p:sp>
      <p:sp>
        <p:nvSpPr>
          <p:cNvPr id="96" name=""/>
          <p:cNvSpPr txBox="1"/>
          <p:nvPr/>
        </p:nvSpPr>
        <p:spPr>
          <a:xfrm>
            <a:off x="11429998" y="6349999"/>
            <a:ext cx="762001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9/17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268</ep:Words>
  <ep:PresentationFormat>와이드스크린</ep:PresentationFormat>
  <ep:Paragraphs>125</ep:Paragraphs>
  <ep:Slides>17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2021-01-27T06:04:35.000</dcterms:created>
  <dc:creator>이선주 [twinklecream]</dc:creator>
  <cp:lastModifiedBy>cody9</cp:lastModifiedBy>
  <dcterms:modified xsi:type="dcterms:W3CDTF">2022-08-28T14:44:18.120</dcterms:modified>
  <cp:revision>63</cp:revision>
  <dc:title>PowerPoint 프레젠테이션</dc:title>
  <cp:version>1000.0000.01</cp:version>
</cp:coreProperties>
</file>