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90" y="882"/>
      </p:cViewPr>
      <p:guideLst>
        <p:guide orient="horz" pos="2155"/>
        <p:guide pos="31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presProps" Target="presProps.xml"  /><Relationship Id="rId35" Type="http://schemas.openxmlformats.org/officeDocument/2006/relationships/viewProps" Target="viewProps.xml"  /><Relationship Id="rId36" Type="http://schemas.openxmlformats.org/officeDocument/2006/relationships/theme" Target="theme/theme1.xml"  /><Relationship Id="rId37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6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7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96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1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5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0401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3FAFA-C17B-4B30-86ED-634781A7C00A}" type="datetimeFigureOut">
              <a:rPr lang="ko-KR" altLang="en-US" smtClean="0"/>
              <a:t>2021-08-04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49668-B9B1-4690-9C82-1107A3A105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52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gif"  /><Relationship Id="rId3" Type="http://schemas.openxmlformats.org/officeDocument/2006/relationships/image" Target="../media/image39.gif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48.png"  /><Relationship Id="rId2" Type="http://schemas.openxmlformats.org/officeDocument/2006/relationships/image" Target="../media/image40.gif"  /><Relationship Id="rId3" Type="http://schemas.openxmlformats.org/officeDocument/2006/relationships/image" Target="../media/image41.gif"  /><Relationship Id="rId4" Type="http://schemas.openxmlformats.org/officeDocument/2006/relationships/image" Target="../media/image42.gif"  /><Relationship Id="rId5" Type="http://schemas.openxmlformats.org/officeDocument/2006/relationships/image" Target="../media/image43.png"  /><Relationship Id="rId6" Type="http://schemas.openxmlformats.org/officeDocument/2006/relationships/image" Target="../media/image44.png"  /><Relationship Id="rId7" Type="http://schemas.openxmlformats.org/officeDocument/2006/relationships/image" Target="../media/image45.png"  /><Relationship Id="rId8" Type="http://schemas.openxmlformats.org/officeDocument/2006/relationships/image" Target="../media/image46.png"  /><Relationship Id="rId9" Type="http://schemas.openxmlformats.org/officeDocument/2006/relationships/image" Target="../media/image4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gif"  /><Relationship Id="rId3" Type="http://schemas.openxmlformats.org/officeDocument/2006/relationships/image" Target="../media/image5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1.gif"  /><Relationship Id="rId3" Type="http://schemas.openxmlformats.org/officeDocument/2006/relationships/image" Target="../media/image52.gif"  /><Relationship Id="rId4" Type="http://schemas.openxmlformats.org/officeDocument/2006/relationships/image" Target="../media/image53.png"  /><Relationship Id="rId5" Type="http://schemas.openxmlformats.org/officeDocument/2006/relationships/image" Target="../media/image5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gif"  /><Relationship Id="rId3" Type="http://schemas.openxmlformats.org/officeDocument/2006/relationships/image" Target="../media/image56.png"  /><Relationship Id="rId4" Type="http://schemas.openxmlformats.org/officeDocument/2006/relationships/image" Target="../media/image1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7.gif"  /><Relationship Id="rId3" Type="http://schemas.openxmlformats.org/officeDocument/2006/relationships/image" Target="../media/image58.gif"  /><Relationship Id="rId4" Type="http://schemas.openxmlformats.org/officeDocument/2006/relationships/image" Target="../media/image59.gif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5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67.png"  /><Relationship Id="rId2" Type="http://schemas.openxmlformats.org/officeDocument/2006/relationships/image" Target="../media/image63.gif"  /><Relationship Id="rId3" Type="http://schemas.openxmlformats.org/officeDocument/2006/relationships/image" Target="../media/image59.gif"  /><Relationship Id="rId4" Type="http://schemas.openxmlformats.org/officeDocument/2006/relationships/image" Target="../media/image60.png"  /><Relationship Id="rId5" Type="http://schemas.openxmlformats.org/officeDocument/2006/relationships/image" Target="../media/image64.gif"  /><Relationship Id="rId6" Type="http://schemas.openxmlformats.org/officeDocument/2006/relationships/image" Target="../media/image61.png"  /><Relationship Id="rId7" Type="http://schemas.openxmlformats.org/officeDocument/2006/relationships/image" Target="../media/image65.png"  /><Relationship Id="rId8" Type="http://schemas.openxmlformats.org/officeDocument/2006/relationships/image" Target="../media/image62.png"  /><Relationship Id="rId9" Type="http://schemas.openxmlformats.org/officeDocument/2006/relationships/image" Target="../media/image66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8.png"  /><Relationship Id="rId3" Type="http://schemas.openxmlformats.org/officeDocument/2006/relationships/image" Target="../media/image69.gif"  /><Relationship Id="rId4" Type="http://schemas.openxmlformats.org/officeDocument/2006/relationships/image" Target="../media/image70.gif"  /><Relationship Id="rId5" Type="http://schemas.openxmlformats.org/officeDocument/2006/relationships/image" Target="../media/image71.gif"  /><Relationship Id="rId6" Type="http://schemas.openxmlformats.org/officeDocument/2006/relationships/image" Target="../media/image72.gif"  /><Relationship Id="rId7" Type="http://schemas.openxmlformats.org/officeDocument/2006/relationships/image" Target="../media/image7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4.png"  /><Relationship Id="rId3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5.gif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6.gif"  /><Relationship Id="rId3" Type="http://schemas.openxmlformats.org/officeDocument/2006/relationships/image" Target="../media/image77.gif"  /><Relationship Id="rId4" Type="http://schemas.openxmlformats.org/officeDocument/2006/relationships/image" Target="../media/image78.png"  /><Relationship Id="rId5" Type="http://schemas.openxmlformats.org/officeDocument/2006/relationships/image" Target="../media/image79.gif"  /><Relationship Id="rId6" Type="http://schemas.openxmlformats.org/officeDocument/2006/relationships/image" Target="../media/image80.gif"  /><Relationship Id="rId7" Type="http://schemas.openxmlformats.org/officeDocument/2006/relationships/image" Target="../media/image81.gif"  /><Relationship Id="rId8" Type="http://schemas.openxmlformats.org/officeDocument/2006/relationships/image" Target="../media/image61.png"  /><Relationship Id="rId9" Type="http://schemas.openxmlformats.org/officeDocument/2006/relationships/image" Target="../media/image8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3.gif"  /><Relationship Id="rId3" Type="http://schemas.openxmlformats.org/officeDocument/2006/relationships/image" Target="../media/image84.gif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5.gif"  /><Relationship Id="rId3" Type="http://schemas.openxmlformats.org/officeDocument/2006/relationships/image" Target="../media/image86.gif"  /><Relationship Id="rId4" Type="http://schemas.openxmlformats.org/officeDocument/2006/relationships/image" Target="../media/image87.gif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8.gif"  /><Relationship Id="rId3" Type="http://schemas.openxmlformats.org/officeDocument/2006/relationships/image" Target="../media/image89.png"  /><Relationship Id="rId4" Type="http://schemas.openxmlformats.org/officeDocument/2006/relationships/image" Target="../media/image90.png"  /><Relationship Id="rId5" Type="http://schemas.openxmlformats.org/officeDocument/2006/relationships/image" Target="../media/image91.gif"  /><Relationship Id="rId6" Type="http://schemas.openxmlformats.org/officeDocument/2006/relationships/image" Target="../media/image92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3.gif"  /><Relationship Id="rId3" Type="http://schemas.openxmlformats.org/officeDocument/2006/relationships/image" Target="../media/image94.gif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5.gif"  /><Relationship Id="rId3" Type="http://schemas.openxmlformats.org/officeDocument/2006/relationships/image" Target="../media/image96.gif"  /><Relationship Id="rId4" Type="http://schemas.openxmlformats.org/officeDocument/2006/relationships/image" Target="../media/image97.gif"  /><Relationship Id="rId5" Type="http://schemas.openxmlformats.org/officeDocument/2006/relationships/image" Target="../media/image98.gif"  /><Relationship Id="rId6" Type="http://schemas.openxmlformats.org/officeDocument/2006/relationships/image" Target="../media/image99.gif"  /><Relationship Id="rId7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0.png"  /><Relationship Id="rId3" Type="http://schemas.openxmlformats.org/officeDocument/2006/relationships/image" Target="../media/image101.gif"  /><Relationship Id="rId4" Type="http://schemas.openxmlformats.org/officeDocument/2006/relationships/image" Target="../media/image102.gif"  /><Relationship Id="rId5" Type="http://schemas.openxmlformats.org/officeDocument/2006/relationships/image" Target="../media/image103.gif"  /><Relationship Id="rId6" Type="http://schemas.openxmlformats.org/officeDocument/2006/relationships/image" Target="../media/image104.png"  /><Relationship Id="rId7" Type="http://schemas.openxmlformats.org/officeDocument/2006/relationships/image" Target="../media/image105.png"  /><Relationship Id="rId8" Type="http://schemas.openxmlformats.org/officeDocument/2006/relationships/image" Target="../media/image106.gif"  /><Relationship Id="rId9" Type="http://schemas.openxmlformats.org/officeDocument/2006/relationships/image" Target="../media/image10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8.png"  /><Relationship Id="rId3" Type="http://schemas.openxmlformats.org/officeDocument/2006/relationships/image" Target="../media/image109.png"  /><Relationship Id="rId4" Type="http://schemas.openxmlformats.org/officeDocument/2006/relationships/image" Target="../media/image110.png"  /><Relationship Id="rId5" Type="http://schemas.openxmlformats.org/officeDocument/2006/relationships/image" Target="../media/image111.gif"  /><Relationship Id="rId6" Type="http://schemas.openxmlformats.org/officeDocument/2006/relationships/image" Target="../media/image112.gif"  /><Relationship Id="rId7" Type="http://schemas.openxmlformats.org/officeDocument/2006/relationships/image" Target="../media/image113.gif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21.png"  /><Relationship Id="rId11" Type="http://schemas.openxmlformats.org/officeDocument/2006/relationships/image" Target="../media/image122.png"  /><Relationship Id="rId12" Type="http://schemas.openxmlformats.org/officeDocument/2006/relationships/image" Target="../media/image123.png"  /><Relationship Id="rId13" Type="http://schemas.openxmlformats.org/officeDocument/2006/relationships/image" Target="../media/image124.png"  /><Relationship Id="rId2" Type="http://schemas.openxmlformats.org/officeDocument/2006/relationships/image" Target="../media/image108.png"  /><Relationship Id="rId3" Type="http://schemas.openxmlformats.org/officeDocument/2006/relationships/image" Target="../media/image114.png"  /><Relationship Id="rId4" Type="http://schemas.openxmlformats.org/officeDocument/2006/relationships/image" Target="../media/image115.png"  /><Relationship Id="rId5" Type="http://schemas.openxmlformats.org/officeDocument/2006/relationships/image" Target="../media/image116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Relationship Id="rId8" Type="http://schemas.openxmlformats.org/officeDocument/2006/relationships/image" Target="../media/image119.png"  /><Relationship Id="rId9" Type="http://schemas.openxmlformats.org/officeDocument/2006/relationships/image" Target="../media/image12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5.png"  /><Relationship Id="rId3" Type="http://schemas.openxmlformats.org/officeDocument/2006/relationships/image" Target="../media/image126.png"  /><Relationship Id="rId4" Type="http://schemas.openxmlformats.org/officeDocument/2006/relationships/image" Target="../media/image127.gif"  /><Relationship Id="rId5" Type="http://schemas.openxmlformats.org/officeDocument/2006/relationships/image" Target="../media/image128.png"  /><Relationship Id="rId6" Type="http://schemas.openxmlformats.org/officeDocument/2006/relationships/image" Target="../media/image129.png"  /><Relationship Id="rId7" Type="http://schemas.openxmlformats.org/officeDocument/2006/relationships/image" Target="../media/image130.png"  /><Relationship Id="rId8" Type="http://schemas.openxmlformats.org/officeDocument/2006/relationships/image" Target="../media/image131.png"  /><Relationship Id="rId9" Type="http://schemas.openxmlformats.org/officeDocument/2006/relationships/image" Target="../media/image13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gif"  /><Relationship Id="rId4" Type="http://schemas.openxmlformats.org/officeDocument/2006/relationships/image" Target="../media/image3.png"  /><Relationship Id="rId5" Type="http://schemas.openxmlformats.org/officeDocument/2006/relationships/image" Target="../media/image4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.gif"  /><Relationship Id="rId11" Type="http://schemas.openxmlformats.org/officeDocument/2006/relationships/image" Target="../media/image13.png"  /><Relationship Id="rId12" Type="http://schemas.openxmlformats.org/officeDocument/2006/relationships/image" Target="../media/image14.png"  /><Relationship Id="rId13" Type="http://schemas.openxmlformats.org/officeDocument/2006/relationships/image" Target="../media/image15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Relationship Id="rId8" Type="http://schemas.openxmlformats.org/officeDocument/2006/relationships/image" Target="../media/image11.png"  /><Relationship Id="rId9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gif"  /><Relationship Id="rId4" Type="http://schemas.openxmlformats.org/officeDocument/2006/relationships/image" Target="../media/image18.gif"  /><Relationship Id="rId5" Type="http://schemas.openxmlformats.org/officeDocument/2006/relationships/image" Target="../media/image19.gif"  /><Relationship Id="rId6" Type="http://schemas.openxmlformats.org/officeDocument/2006/relationships/image" Target="../media/image20.gif"  /><Relationship Id="rId7" Type="http://schemas.openxmlformats.org/officeDocument/2006/relationships/image" Target="../media/image21.gif"  /><Relationship Id="rId8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gif"  /><Relationship Id="rId3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Relationship Id="rId7" Type="http://schemas.openxmlformats.org/officeDocument/2006/relationships/image" Target="../media/image29.png"  /><Relationship Id="rId8" Type="http://schemas.openxmlformats.org/officeDocument/2006/relationships/image" Target="../media/image3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gif"  /><Relationship Id="rId3" Type="http://schemas.openxmlformats.org/officeDocument/2006/relationships/image" Target="../media/image32.png"  /><Relationship Id="rId4" Type="http://schemas.openxmlformats.org/officeDocument/2006/relationships/image" Target="../media/image33.gif"  /><Relationship Id="rId5" Type="http://schemas.openxmlformats.org/officeDocument/2006/relationships/image" Target="../media/image34.gif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2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1820712"/>
            <a:ext cx="7128124" cy="677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9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여러가지 형태의 퍼지숫자</a:t>
            </a:r>
            <a:endParaRPr lang="ko-KR" altLang="en-US" sz="39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7462" y="2649553"/>
            <a:ext cx="5041232" cy="358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18010374 </a:t>
            </a:r>
            <a:r>
              <a:rPr lang="ko-KR" altLang="en-US">
                <a:solidFill>
                  <a:schemeClr val="tx2">
                    <a:lumMod val="75000"/>
                  </a:schemeClr>
                </a:solidFill>
                <a:latin typeface="에스코어 드림 4 Regular"/>
                <a:ea typeface="에스코어 드림 4 Regular"/>
              </a:rPr>
              <a:t>김범석</a:t>
            </a:r>
            <a:endParaRPr lang="ko-KR" altLang="en-US">
              <a:solidFill>
                <a:schemeClr val="tx2">
                  <a:lumMod val="75000"/>
                </a:schemeClr>
              </a:solidFill>
              <a:latin typeface="에스코어 드림 4 Regular"/>
              <a:ea typeface="에스코어 드림 4 Regular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920916"/>
            <a:ext cx="9906000" cy="193708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6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62992" y="1768928"/>
            <a:ext cx="3380014" cy="4408715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0164" y="1724023"/>
            <a:ext cx="1848896" cy="10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00767" y="1646464"/>
            <a:ext cx="1129393" cy="3614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1)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5154" y="3057525"/>
            <a:ext cx="2100942" cy="3714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9649" y="3595688"/>
            <a:ext cx="7546522" cy="1119187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95450" y="4736646"/>
            <a:ext cx="3257550" cy="16859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1008289" y="2083933"/>
                <a:ext cx="126682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A, y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z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1008289" y="2083933"/>
                <a:ext cx="1266825" cy="771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1081768" y="3048000"/>
                <a:ext cx="104775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z=8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1081768" y="3048000"/>
                <a:ext cx="1047750" cy="3810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125129" y="5346247"/>
                <a:ext cx="5810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⟺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125129" y="5346247"/>
                <a:ext cx="581025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5864680" y="5326516"/>
                <a:ext cx="26765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5864680" y="5326516"/>
                <a:ext cx="26765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1538288" y="1625372"/>
                <a:ext cx="10191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1538288" y="1625372"/>
                <a:ext cx="10191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493258" y="4759096"/>
                <a:ext cx="1295400" cy="333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>모든 z에 적용</m:t>
                      </m:r>
                      <m:r>
                        <a:rPr sz="1200">
                          <a:latin typeface="Cambria Math"/>
                          <a:sym typeface="Cambria Math"/>
                        </a:rPr>
                        <m:t xml:space="preserve"> :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493258" y="4759096"/>
                <a:ext cx="1295400" cy="3333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00767" y="1469571"/>
            <a:ext cx="1129393" cy="366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2)</a:t>
            </a:r>
            <a:r>
              <a:rPr lang="ko-KR" altLang="en-US">
                <a:latin typeface="나눔고딕"/>
                <a:ea typeface="나눔고딕"/>
              </a:rPr>
              <a:t> 곱셈</a:t>
            </a:r>
            <a:endParaRPr lang="ko-KR" altLang="en-US">
              <a:latin typeface="나눔고딕"/>
              <a:ea typeface="나눔고딕"/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219" y="1929492"/>
            <a:ext cx="3574596" cy="46031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1497466" y="1448480"/>
                <a:ext cx="96202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1497466" y="1448480"/>
                <a:ext cx="962025" cy="4095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3639">
            <a:off x="928687" y="2480582"/>
            <a:ext cx="5593316" cy="1406978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36540">
            <a:off x="973591" y="4506686"/>
            <a:ext cx="6896326" cy="1790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51101" y="1802265"/>
                <a:ext cx="31242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1)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8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2=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51101" y="1802265"/>
                <a:ext cx="3124200" cy="6191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681037" y="3995737"/>
                <a:ext cx="3848100" cy="6191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z=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y=12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          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=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4=4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2.5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4.8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681037" y="3995737"/>
                <a:ext cx="3848100" cy="6191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이용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14/32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41255">
            <a:off x="1018493" y="1619250"/>
            <a:ext cx="6290582" cy="3800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2241096" y="5680301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2241096" y="5680301"/>
                <a:ext cx="2324100" cy="438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1638980" y="5686426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1638980" y="5686426"/>
                <a:ext cx="504825" cy="4381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5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곱셈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6698" y="3267075"/>
            <a:ext cx="4577799" cy="116749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1908" y="4550909"/>
            <a:ext cx="3362325" cy="18383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19124" y="444885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19124" y="4448855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4953000" y="5145540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4953000" y="5145540"/>
                <a:ext cx="523875" cy="4667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792560" y="5176837"/>
                <a:ext cx="2324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(2, 8, 24)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792560" y="5176837"/>
                <a:ext cx="2324100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8243911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근삿값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나눗셈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95940">
            <a:off x="762680" y="3228975"/>
            <a:ext cx="4917621" cy="4953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8739" y="1600199"/>
            <a:ext cx="2647950" cy="156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3631" y="1275669"/>
                <a:ext cx="11334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3631" y="1275669"/>
                <a:ext cx="113347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36888" y="3944711"/>
            <a:ext cx="4438650" cy="21526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646339" y="3890961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646339" y="3890961"/>
                <a:ext cx="476250" cy="4095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364060" y="5027158"/>
                <a:ext cx="26098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/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0.17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364060" y="5027158"/>
                <a:ext cx="2609850" cy="4381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830660" y="5036683"/>
                <a:ext cx="52387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2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830660" y="5036683"/>
                <a:ext cx="523875" cy="466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349523" y="3429000"/>
                <a:ext cx="3905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349523" y="3429000"/>
                <a:ext cx="390525" cy="3619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4318227" y="3248025"/>
                <a:ext cx="3714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/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4318227" y="3248025"/>
                <a:ext cx="371475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729460" y="3040381"/>
            <a:ext cx="8447077" cy="77723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사다리꼴 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686480" y="1583870"/>
                <a:ext cx="204787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4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686480" y="1583870"/>
                <a:ext cx="2047875" cy="447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4439" y="2300969"/>
            <a:ext cx="3594748" cy="305888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17572" y="2281237"/>
            <a:ext cx="4801739" cy="2676525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42845" y="4977493"/>
            <a:ext cx="3057525" cy="3048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74" y="6122536"/>
            <a:ext cx="3674656" cy="50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476250" y="5657169"/>
                <a:ext cx="14287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476250" y="5657169"/>
                <a:ext cx="142875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19/32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1567890">
            <a:off x="643846" y="2174293"/>
            <a:ext cx="7719527" cy="21828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3104147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571500" dist="63500" dir="5700000">
              <a:prstClr val="black">
                <a:alpha val="7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1235605"/>
            <a:ext cx="3104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에스코어 드림 8 Heavy"/>
                <a:ea typeface="에스코어 드림 8 Heavy"/>
              </a:rPr>
              <a:t>목차</a:t>
            </a:r>
            <a:endParaRPr lang="ko-KR" altLang="en-US" sz="2800">
              <a:solidFill>
                <a:schemeClr val="bg1"/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2345" y="1398890"/>
            <a:ext cx="5041232" cy="313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1.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2.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en-US" altLang="ko-KR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3. L-R 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4.</a:t>
            </a:r>
            <a:r>
              <a:rPr lang="ko-KR" altLang="en-US" sz="20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퍼지숫자의 순서</a:t>
            </a:r>
            <a:endParaRPr lang="ko-KR" altLang="en-US" sz="20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7276" y="1524000"/>
            <a:ext cx="5159828" cy="261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3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7353" y="1397453"/>
            <a:ext cx="1201582" cy="530931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519" y="1906360"/>
            <a:ext cx="1466556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748392" y="2949752"/>
                <a:ext cx="1659834" cy="479247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748392" y="2949752"/>
                <a:ext cx="1659834" cy="4792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1203" y="3513088"/>
            <a:ext cx="2798674" cy="110250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6"/>
          <a:srcRect l="-1560" t="27330"/>
          <a:stretch>
            <a:fillRect/>
          </a:stretch>
        </p:blipFill>
        <p:spPr>
          <a:xfrm>
            <a:off x="4953000" y="3061606"/>
            <a:ext cx="4420961" cy="1917246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471307" y="1899557"/>
            <a:ext cx="4109873" cy="85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4476750" y="3019425"/>
                <a:ext cx="4762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4476750" y="3019425"/>
                <a:ext cx="476250" cy="4095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5523139" y="5340124"/>
                <a:ext cx="248602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∙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)B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≅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[2, 15, 30,72]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5523139" y="5340124"/>
                <a:ext cx="2486025" cy="3810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사다리꼴 퍼지숫자 근삿값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3155" y="1724025"/>
            <a:ext cx="6596514" cy="3695700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95536" y="5371420"/>
            <a:ext cx="282892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플랫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23/32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2820" y="2770414"/>
            <a:ext cx="4953000" cy="2895600"/>
          </a:xfrm>
          <a:prstGeom prst="rect">
            <a:avLst/>
          </a:prstGeom>
        </p:spPr>
      </p:pic>
      <p:pic>
        <p:nvPicPr>
          <p:cNvPr id="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1440315"/>
            <a:ext cx="2824110" cy="997403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392135" y="5752420"/>
            <a:ext cx="12573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4500">
                <a:solidFill>
                  <a:schemeClr val="lt1"/>
                </a:solidFill>
              </a:rPr>
              <a:t>L-R </a:t>
            </a:r>
            <a:r>
              <a:rPr lang="ko-KR" altLang="en-US" sz="4500">
                <a:solidFill>
                  <a:schemeClr val="lt1"/>
                </a:solidFill>
              </a:rPr>
              <a:t>퍼지숫자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344" y="1468891"/>
            <a:ext cx="4106199" cy="117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5184321" y="1592715"/>
                <a:ext cx="1895475" cy="885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m : 평균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: 폭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L( ), R( ) : 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5184321" y="1592715"/>
                <a:ext cx="1895475" cy="8858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597353" y="2867704"/>
                <a:ext cx="119062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*참조함수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597353" y="2867704"/>
                <a:ext cx="1190625" cy="3905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70172" y="3246663"/>
            <a:ext cx="4119541" cy="12899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696684" y="4733924"/>
                <a:ext cx="2133600" cy="9906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&lt;간단한 표현&gt;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700">
                          <a:latin typeface="Cambria Math"/>
                          <a:sym typeface="Cambria Math"/>
                        </a:rPr>
                        <m:t xml:space="preserve">       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(m,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7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696684" y="4733924"/>
                <a:ext cx="2133600" cy="9906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980" y="1435553"/>
            <a:ext cx="2202724" cy="155121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18115" y="1485899"/>
            <a:ext cx="5457080" cy="476191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360594" y="4014113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2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910" y="1496785"/>
            <a:ext cx="1592035" cy="979713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940" y="2906484"/>
            <a:ext cx="3827689" cy="3241274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2949" y="2721428"/>
            <a:ext cx="895615" cy="426483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456464" y="4221616"/>
            <a:ext cx="2598420" cy="1476375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332639" y="2095501"/>
            <a:ext cx="2364071" cy="16736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5276849" y="1561418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5276849" y="1561418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L-R 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28/32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03477" y="1410379"/>
                <a:ext cx="942975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iv) 곱셈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03477" y="1410379"/>
                <a:ext cx="942975" cy="390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420" y="3646714"/>
            <a:ext cx="1653940" cy="864317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7044" y="2847975"/>
            <a:ext cx="3095625" cy="781050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35466" y="1832202"/>
            <a:ext cx="4440210" cy="4585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786491" y="2445880"/>
                <a:ext cx="981075" cy="3714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4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786491" y="2445880"/>
                <a:ext cx="981075" cy="3714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6018" y="4672692"/>
                <a:ext cx="2409825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(1.8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2.1)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)=1  (2.9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𝑥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3.3)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6018" y="4672692"/>
                <a:ext cx="2409825" cy="8286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1569808">
            <a:off x="1111546" y="5646542"/>
            <a:ext cx="6523845" cy="6861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743630" y="5697310"/>
                <a:ext cx="4095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743630" y="5697310"/>
                <a:ext cx="409575" cy="4095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437156" y="3040442"/>
            <a:ext cx="5031685" cy="7771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500">
                <a:solidFill>
                  <a:schemeClr val="lt1"/>
                </a:solidFill>
              </a:rPr>
              <a:t>퍼지숫자의 순서</a:t>
            </a:r>
            <a:endParaRPr lang="ko-KR" altLang="en-US" sz="45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2585357"/>
            <a:ext cx="9906000" cy="1687285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232799" y="3040442"/>
            <a:ext cx="9481221" cy="70097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4000">
                <a:solidFill>
                  <a:schemeClr val="lt1"/>
                </a:solidFill>
              </a:rPr>
              <a:t>삼각 퍼지숫자</a:t>
            </a:r>
            <a:endParaRPr lang="ko-KR" altLang="en-US" sz="4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850448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30/32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597353" y="3254878"/>
                <a:ext cx="1222902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1) Join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⊔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597353" y="3254878"/>
                <a:ext cx="1222902" cy="34824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613682" y="4982985"/>
                <a:ext cx="1311988" cy="348243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2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)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Meet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(⊓)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613682" y="4982985"/>
                <a:ext cx="1311988" cy="3482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4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992" y="3642001"/>
            <a:ext cx="3454598" cy="1020435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04786" y="5420454"/>
            <a:ext cx="3322285" cy="95795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50930">
            <a:off x="1211583" y="1498573"/>
            <a:ext cx="4616780" cy="1291799"/>
          </a:xfrm>
          <a:prstGeom prst="rect">
            <a:avLst/>
          </a:prstGeom>
        </p:spPr>
      </p:pic>
      <p:sp>
        <p:nvSpPr>
          <p:cNvPr id="4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707571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31/32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1670277" y="477609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⊑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1670277" y="477609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602115" y="1413782"/>
                <a:ext cx="3286125" cy="10096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A="두어"=</m:t>
                      </m:r>
                      <m:d>
                        <m:dPr>
                          <m:begChr m:val="{"/>
                          <m:endChr m:val="}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0">
                          <a:latin typeface="Cambria Math"/>
                          <a:sym typeface="Cambria Math"/>
                        </a:rPr>
                        <m:t>B="서너"=</m:t>
                      </m:r>
                      <m:d>
                        <m:dPr>
                          <m:begChr m:val="{"/>
                          <m:endChr m:val="}"/>
                          <m:ctrlPr>
                            <a:rPr sz="1800" i="0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800" i="0">
                              <a:latin typeface="Cambria Math"/>
                              <a:sym typeface="Cambria Math"/>
                            </a:rPr>
                            <m:t>(3, 1), (4, 0.5)</m:t>
                          </m:r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602115" y="1413782"/>
                <a:ext cx="3286125" cy="10096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79677" y="3224212"/>
                <a:ext cx="981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i) z=2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79677" y="3224212"/>
                <a:ext cx="981075" cy="4095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898752" y="3673928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  or  2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898752" y="3673928"/>
                <a:ext cx="2209800" cy="3810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921203" y="4054928"/>
                <a:ext cx="30289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1, 1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21203" y="4054928"/>
                <a:ext cx="3028950" cy="7143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723219" y="4859791"/>
                <a:ext cx="10477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i) z=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723219" y="4859791"/>
                <a:ext cx="1047750" cy="4095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942294" y="5309507"/>
                <a:ext cx="22098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x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y=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3  or  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942294" y="5309507"/>
                <a:ext cx="2209800" cy="3810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964746" y="5690507"/>
                <a:ext cx="3371850" cy="7143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𝜇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⊓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𝐵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𝑧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∨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⋀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               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0.5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964746" y="5690507"/>
                <a:ext cx="3371850" cy="7143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cxnSp>
        <p:nvCxnSpPr>
          <p:cNvPr id="47" name=""/>
          <p:cNvCxnSpPr/>
          <p:nvPr/>
        </p:nvCxnSpPr>
        <p:spPr>
          <a:xfrm rot="16200000" flipH="1">
            <a:off x="2408471" y="3959684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240111" y="1533525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(2, 1), (3,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A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240111" y="1533525"/>
                <a:ext cx="2609850" cy="3619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5256439" y="2080532"/>
                <a:ext cx="2609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A⊔B=</m:t>
                      </m:r>
                      <m:d>
                        <m:dPr>
                          <m:begChr m:val="{"/>
                          <m:endChr m:val="}"/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1), 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4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, 0.5)</m:t>
                          </m:r>
                        </m:e>
                      </m:d>
                      <m:r>
                        <a:rPr sz="15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5256439" y="2080532"/>
                <a:ext cx="2609850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"/>
              <p:cNvSpPr/>
              <p:nvPr/>
            </p:nvSpPr>
            <p:spPr>
              <a:xfrm>
                <a:off x="5382305" y="2653393"/>
                <a:ext cx="1019175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 xml:space="preserve">  A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⊑</m:t>
                      </m:r>
                      <m:r>
                        <a:rPr sz="16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0" name=""/>
              <p:cNvSpPr txBox="1"/>
              <p:nvPr/>
            </p:nvSpPr>
            <p:spPr>
              <a:xfrm>
                <a:off x="5382305" y="2653393"/>
                <a:ext cx="1019175" cy="38100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580344" y="2690812"/>
                <a:ext cx="158115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&lt;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⊓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 적용 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580344" y="2690812"/>
                <a:ext cx="1581150" cy="4381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1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순서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(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)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28339" y="6422571"/>
            <a:ext cx="707572" cy="300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32/32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649865" y="442231"/>
                <a:ext cx="619125" cy="6667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3500">
                          <a:latin typeface="Cambria Math"/>
                          <a:sym typeface="Cambria Math"/>
                        </a:rPr>
                        <m:t>≤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649865" y="442231"/>
                <a:ext cx="619125" cy="6667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33" name=""/>
          <p:cNvSpPr txBox="1"/>
          <p:nvPr/>
        </p:nvSpPr>
        <p:spPr>
          <a:xfrm>
            <a:off x="483053" y="1496785"/>
            <a:ext cx="713287" cy="358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정의</a:t>
            </a:r>
            <a:r>
              <a:rPr lang="en-US" altLang="ko-KR"/>
              <a:t>:</a:t>
            </a:r>
            <a:endParaRPr lang="en-US" altLang="ko-KR"/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1216" y="1519759"/>
            <a:ext cx="4336989" cy="2335302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rcRect r="500" b="67840"/>
          <a:stretch>
            <a:fillRect/>
          </a:stretch>
        </p:blipFill>
        <p:spPr>
          <a:xfrm>
            <a:off x="952499" y="3909332"/>
            <a:ext cx="2735034" cy="7548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339497" y="3904567"/>
                <a:ext cx="600075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ex)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339497" y="3904567"/>
                <a:ext cx="600075" cy="4095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027408" y="5916386"/>
                <a:ext cx="885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A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20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027408" y="5916386"/>
                <a:ext cx="885825" cy="4381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3405187" y="4816927"/>
                <a:ext cx="2343150" cy="1609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>ii) 0.5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&lt;α≤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1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 { 2 },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                 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S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u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p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=2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 { 3 },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=3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                 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S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u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p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=3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3405187" y="4816927"/>
                <a:ext cx="2343150" cy="16097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72205" y="4803323"/>
                <a:ext cx="2476500" cy="1609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>i) 0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≤α≤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0.5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= { 2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, 3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},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=2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                 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S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u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p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3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 { 3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, 4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},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I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n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f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=3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                  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Su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p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  <m:sSub>
                        <m:sSubPr>
                          <m:ctrlPr>
                            <a:rPr sz="15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5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=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>4</m:t>
                      </m:r>
                      <m:r>
                        <a:rPr sz="1500" i="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72205" y="4803323"/>
                <a:ext cx="2476500" cy="16097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6364062" y="5099957"/>
                <a:ext cx="2076450" cy="6858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0">
                          <a:latin typeface="Cambria Math"/>
                          <a:sym typeface="Cambria Math"/>
                        </a:rPr>
                        <m:t>∴</m:t>
                      </m:r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Sup </m:t>
                      </m:r>
                      <m:sSub>
                        <m:sSubPr>
                          <m:ctrlPr>
                            <a:rPr sz="16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600" i="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Sup </m:t>
                      </m:r>
                      <m:sSub>
                        <m:sSubPr>
                          <m:ctrlPr>
                            <a:rPr sz="16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    Inf </m:t>
                      </m:r>
                      <m:sSub>
                        <m:sSubPr>
                          <m:ctrlPr>
                            <a:rPr sz="16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A</m:t>
                          </m:r>
                        </m:e>
                        <m:sub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  </m:t>
                      </m:r>
                      <m:r>
                        <a:rPr sz="1600" i="0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600" i="0">
                          <a:latin typeface="Cambria Math"/>
                          <a:sym typeface="Cambria Math"/>
                        </a:rPr>
                        <m:t xml:space="preserve">  Inf </m:t>
                      </m:r>
                      <m:sSub>
                        <m:sSubPr>
                          <m:ctrlPr>
                            <a:rPr sz="1600" i="0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B</m:t>
                          </m:r>
                        </m:e>
                        <m:sub>
                          <m:r>
                            <a:rPr sz="1600" i="0">
                              <a:latin typeface="Cambria Math"/>
                              <a:sym typeface="Cambria Math"/>
                            </a:rPr>
                            <m:t>α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6364062" y="5099957"/>
                <a:ext cx="2076450" cy="6858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48" y="484797"/>
            <a:ext cx="6774338" cy="618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4/32</a:t>
            </a:r>
            <a:endParaRPr lang="en-US" altLang="ko-KR" sz="1400">
              <a:solidFill>
                <a:schemeClr val="tx1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814" y="2702925"/>
            <a:ext cx="3789017" cy="251350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36647" y="2767012"/>
            <a:ext cx="4465044" cy="24397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"/>
              <p:cNvSpPr/>
              <p:nvPr/>
            </p:nvSpPr>
            <p:spPr>
              <a:xfrm>
                <a:off x="689200" y="1613127"/>
                <a:ext cx="1724025" cy="447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" name=""/>
              <p:cNvSpPr txBox="1"/>
              <p:nvPr/>
            </p:nvSpPr>
            <p:spPr>
              <a:xfrm>
                <a:off x="689200" y="1613127"/>
                <a:ext cx="1724025" cy="447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pic>
        <p:nvPicPr>
          <p:cNvPr id="3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70085" y="5342845"/>
            <a:ext cx="246697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 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5/32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20485" y="1497466"/>
                <a:ext cx="1466850" cy="5048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sz="2000" i="1">
                              <a:latin typeface="Cambria Math"/>
                              <a:sym typeface="Cambria Math"/>
                            </a:rPr>
                          </m:ctrlPr>
                        </m:sPrePr>
                        <m:sub/>
                        <m:sup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∀</m:t>
                          </m:r>
                        </m:sup>
                        <m:e>
                          <m:r>
                            <a:rPr sz="20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e>
                      </m:sPre>
                      <m:r>
                        <a:rPr sz="2000" i="1">
                          <a:latin typeface="Cambria Math"/>
                          <a:sym typeface="Cambria Math"/>
                        </a:rPr>
                        <m:t>∈</m:t>
                      </m:r>
                      <m:r>
                        <a:rPr sz="2000" i="1">
                          <a:latin typeface="Cambria Math"/>
                          <a:sym typeface="Cambria Math"/>
                        </a:rPr>
                        <m:t>[0, 1]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20485" y="1497466"/>
                <a:ext cx="1466850" cy="5048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"/>
              <p:cNvSpPr/>
              <p:nvPr/>
            </p:nvSpPr>
            <p:spPr>
              <a:xfrm>
                <a:off x="721179" y="2167617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4" name=""/>
              <p:cNvSpPr txBox="1"/>
              <p:nvPr/>
            </p:nvSpPr>
            <p:spPr>
              <a:xfrm>
                <a:off x="721179" y="2167617"/>
                <a:ext cx="1524000" cy="78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696686" y="3038475"/>
                <a:ext cx="1524000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696686" y="3038475"/>
                <a:ext cx="1524000" cy="781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3217407" y="2485344"/>
                <a:ext cx="2409825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3217407" y="2485344"/>
                <a:ext cx="2409825" cy="4667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3220129" y="3195637"/>
                <a:ext cx="262890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3220129" y="3195637"/>
                <a:ext cx="2628900" cy="4667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98739" y="4340678"/>
                <a:ext cx="4371975" cy="9525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𝛼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, 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3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𝛼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    =[(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, -(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𝛼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98739" y="4340678"/>
                <a:ext cx="4371975" cy="9525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2428194" y="2801710"/>
                <a:ext cx="504825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⇒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2428194" y="2801710"/>
                <a:ext cx="504825" cy="4381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p:pic>
        <p:nvPicPr>
          <p:cNvPr id="41" name="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389790" y="3950834"/>
            <a:ext cx="3867381" cy="2113189"/>
          </a:xfrm>
          <a:prstGeom prst="rect">
            <a:avLst/>
          </a:prstGeom>
        </p:spPr>
      </p:pic>
      <p:cxnSp>
        <p:nvCxnSpPr>
          <p:cNvPr id="42" name=""/>
          <p:cNvCxnSpPr/>
          <p:nvPr/>
        </p:nvCxnSpPr>
        <p:spPr>
          <a:xfrm>
            <a:off x="6340928" y="4912178"/>
            <a:ext cx="11702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"/>
          <p:cNvCxnSpPr/>
          <p:nvPr/>
        </p:nvCxnSpPr>
        <p:spPr>
          <a:xfrm rot="16200000" flipH="1">
            <a:off x="6266089" y="5306785"/>
            <a:ext cx="802822" cy="13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/>
          <p:cNvCxnSpPr/>
          <p:nvPr/>
        </p:nvCxnSpPr>
        <p:spPr>
          <a:xfrm rot="16200000" flipH="1">
            <a:off x="7139668" y="5282292"/>
            <a:ext cx="802822" cy="13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"/>
              <p:cNvSpPr/>
              <p:nvPr/>
            </p:nvSpPr>
            <p:spPr>
              <a:xfrm>
                <a:off x="5982380" y="4744810"/>
                <a:ext cx="3905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5" name=""/>
              <p:cNvSpPr txBox="1"/>
              <p:nvPr/>
            </p:nvSpPr>
            <p:spPr>
              <a:xfrm>
                <a:off x="5982380" y="4744810"/>
                <a:ext cx="390525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6413047" y="5673498"/>
                <a:ext cx="5905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6413047" y="5673498"/>
                <a:ext cx="590550" cy="4095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"/>
              <p:cNvSpPr/>
              <p:nvPr/>
            </p:nvSpPr>
            <p:spPr>
              <a:xfrm>
                <a:off x="7300233" y="5649005"/>
                <a:ext cx="590550" cy="4095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  <m:sup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(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𝛼</m:t>
                          </m:r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47" name=""/>
              <p:cNvSpPr txBox="1"/>
              <p:nvPr/>
            </p:nvSpPr>
            <p:spPr>
              <a:xfrm>
                <a:off x="7300233" y="5649005"/>
                <a:ext cx="590550" cy="4095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0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  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절단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6/32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642256" y="1516516"/>
                <a:ext cx="16954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A=(-5, -1, 1)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642256" y="1516516"/>
                <a:ext cx="1695450" cy="3619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6134" y="1961155"/>
            <a:ext cx="3677330" cy="2495346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1076" y="2075766"/>
            <a:ext cx="4433207" cy="3075808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43500" y="5104040"/>
            <a:ext cx="3895725" cy="323850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65402" y="4405312"/>
            <a:ext cx="3286125" cy="16668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89226" y="6176281"/>
            <a:ext cx="2466975" cy="438150"/>
          </a:xfrm>
          <a:prstGeom prst="rect">
            <a:avLst/>
          </a:prstGeom>
        </p:spPr>
      </p:pic>
      <p:cxnSp>
        <p:nvCxnSpPr>
          <p:cNvPr id="40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"/>
              <p:cNvSpPr/>
              <p:nvPr/>
            </p:nvSpPr>
            <p:spPr>
              <a:xfrm>
                <a:off x="3745366" y="529317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α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1" name=""/>
              <p:cNvSpPr txBox="1"/>
              <p:nvPr/>
            </p:nvSpPr>
            <p:spPr>
              <a:xfrm>
                <a:off x="3745366" y="529317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</a:t>
            </a:r>
            <a:endParaRPr lang="ko-KR" altLang="en-US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7/32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2462" y="2190750"/>
            <a:ext cx="8073884" cy="1891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22539" y="1644422"/>
                <a:ext cx="1276350" cy="4667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000">
                          <a:latin typeface="Cambria Math"/>
                          <a:sym typeface="Cambria Math"/>
                        </a:rPr>
                        <m:t>&lt;특징&gt;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22539" y="1644422"/>
                <a:ext cx="1276350" cy="4667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8/32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"/>
              <p:cNvSpPr/>
              <p:nvPr/>
            </p:nvSpPr>
            <p:spPr>
              <a:xfrm>
                <a:off x="771525" y="1583871"/>
                <a:ext cx="156210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>𝐵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7" name=""/>
              <p:cNvSpPr txBox="1"/>
              <p:nvPr/>
            </p:nvSpPr>
            <p:spPr>
              <a:xfrm>
                <a:off x="771525" y="1583871"/>
                <a:ext cx="1562100" cy="828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777648" y="3014662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(+)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+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777648" y="3014662"/>
                <a:ext cx="3371850" cy="82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793977" y="4344761"/>
                <a:ext cx="3371850" cy="8286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)B=(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r>
                        <a:rPr sz="1500" i="1">
                          <a:latin typeface="Cambria Math"/>
                          <a:sym typeface="Cambria Math"/>
                        </a:rPr>
                        <m:t>) 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/>
                          <a:sym typeface="Cambria Math"/>
                        </a:rPr>
                        <m:t xml:space="preserve">   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               =(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𝑏</m:t>
                          </m:r>
                        </m:e>
                        <m:sub>
                          <m:r>
                            <a:rPr sz="1500" i="1">
                              <a:solidFill>
                                <a:srgbClr val="ff0000"/>
                              </a:solidFill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793977" y="4344761"/>
                <a:ext cx="3371850" cy="8286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 txBox="1"/>
          <p:nvPr/>
        </p:nvSpPr>
        <p:spPr>
          <a:xfrm>
            <a:off x="741588" y="2544535"/>
            <a:ext cx="1469572" cy="3586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1.</a:t>
            </a:r>
            <a:r>
              <a:rPr lang="ko-KR" altLang="en-US">
                <a:latin typeface="나눔고딕"/>
                <a:ea typeface="나눔고딕"/>
              </a:rPr>
              <a:t> 덧셈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57915" y="3880756"/>
            <a:ext cx="1469573" cy="365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2.</a:t>
            </a:r>
            <a:r>
              <a:rPr lang="ko-KR" altLang="en-US">
                <a:latin typeface="나눔고딕"/>
                <a:ea typeface="나눔고딕"/>
              </a:rPr>
              <a:t> 뺄셈</a:t>
            </a: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74243" y="5230585"/>
            <a:ext cx="1469573" cy="365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latin typeface="나눔고딕"/>
                <a:ea typeface="나눔고딕"/>
              </a:rPr>
              <a:t>3.</a:t>
            </a:r>
            <a:r>
              <a:rPr lang="ko-KR" altLang="en-US">
                <a:latin typeface="나눔고딕"/>
                <a:ea typeface="나눔고딕"/>
              </a:rPr>
              <a:t> 대칭</a:t>
            </a:r>
            <a:endParaRPr lang="ko-KR" altLang="en-US">
              <a:latin typeface="나눔고딕"/>
              <a:ea typeface="나눔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"/>
              <p:cNvSpPr/>
              <p:nvPr/>
            </p:nvSpPr>
            <p:spPr>
              <a:xfrm>
                <a:off x="1080407" y="5710237"/>
                <a:ext cx="24384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-(A)=(-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3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, -</m:t>
                      </m:r>
                      <m:sSub>
                        <m:sSubPr>
                          <m:ctrlPr>
                            <a:rPr sz="15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𝑎</m:t>
                          </m:r>
                        </m:e>
                        <m:sub>
                          <m:r>
                            <a:rPr sz="1500" i="1">
                              <a:latin typeface="Cambria Math"/>
                              <a:sym typeface="Cambria Math"/>
                            </a:rPr>
                            <m:t>1</m:t>
                          </m:r>
                        </m:sub>
                      </m:sSub>
                      <m:r>
                        <a:rPr sz="15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4" name=""/>
              <p:cNvSpPr txBox="1"/>
              <p:nvPr/>
            </p:nvSpPr>
            <p:spPr>
              <a:xfrm>
                <a:off x="1080407" y="5710237"/>
                <a:ext cx="2438400" cy="3905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cxnSp>
        <p:nvCxnSpPr>
          <p:cNvPr id="45" name=""/>
          <p:cNvCxnSpPr/>
          <p:nvPr/>
        </p:nvCxnSpPr>
        <p:spPr>
          <a:xfrm rot="16200000" flipH="1">
            <a:off x="1966238" y="3973292"/>
            <a:ext cx="5075464" cy="13594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4708071" y="1947861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0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6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4708071" y="1947861"/>
                <a:ext cx="1552575" cy="7715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"/>
              <p:cNvSpPr/>
              <p:nvPr/>
            </p:nvSpPr>
            <p:spPr>
              <a:xfrm>
                <a:off x="4732563" y="1479776"/>
                <a:ext cx="1028700" cy="390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&lt;예시&gt;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2" name=""/>
              <p:cNvSpPr txBox="1"/>
              <p:nvPr/>
            </p:nvSpPr>
            <p:spPr>
              <a:xfrm>
                <a:off x="4732563" y="1479776"/>
                <a:ext cx="1028700" cy="3905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"/>
              <p:cNvSpPr/>
              <p:nvPr/>
            </p:nvSpPr>
            <p:spPr>
              <a:xfrm>
                <a:off x="4778829" y="2982005"/>
                <a:ext cx="2381250" cy="1219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1.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2.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A(-)B=(-9, 2, 5)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 xml:space="preserve">3.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-(A)=(-4, -2, 3)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53" name=""/>
              <p:cNvSpPr txBox="1"/>
              <p:nvPr/>
            </p:nvSpPr>
            <p:spPr>
              <a:xfrm>
                <a:off x="4778829" y="2982005"/>
                <a:ext cx="2381250" cy="12192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7462" y="471190"/>
            <a:ext cx="7509124" cy="622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삼각 퍼지숫자의 연산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-</a:t>
            </a:r>
            <a:r>
              <a:rPr lang="ko-KR" altLang="en-US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 소속함수 </a:t>
            </a:r>
            <a:r>
              <a:rPr lang="en-US" altLang="ko-KR" sz="3500">
                <a:solidFill>
                  <a:schemeClr val="tx2">
                    <a:lumMod val="75000"/>
                  </a:schemeClr>
                </a:solidFill>
                <a:latin typeface="에스코어 드림 8 Heavy"/>
                <a:ea typeface="에스코어 드림 8 Heavy"/>
              </a:rPr>
              <a:t>x</a:t>
            </a:r>
            <a:endParaRPr lang="en-US" altLang="ko-KR" sz="3500">
              <a:solidFill>
                <a:schemeClr val="tx2">
                  <a:lumMod val="75000"/>
                </a:schemeClr>
              </a:solidFill>
              <a:latin typeface="에스코어 드림 8 Heavy"/>
              <a:ea typeface="에스코어 드림 8 Heavy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9348537" y="1614190"/>
            <a:ext cx="0" cy="4827748"/>
          </a:xfrm>
          <a:prstGeom prst="line">
            <a:avLst/>
          </a:prstGeom>
          <a:ln w="9525" cmpd="sng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 txBox="1"/>
          <p:nvPr/>
        </p:nvSpPr>
        <p:spPr>
          <a:xfrm>
            <a:off x="9055552" y="6463393"/>
            <a:ext cx="639537" cy="297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>
                <a:latin typeface="함초롬돋움"/>
                <a:ea typeface="함초롬돋움"/>
                <a:cs typeface="함초롬돋움"/>
              </a:rPr>
              <a:t>9/32</a:t>
            </a:r>
            <a:endParaRPr lang="en-US" altLang="ko-KR" sz="1400"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7699" y="2597601"/>
            <a:ext cx="5573038" cy="20097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559254" y="1301521"/>
                <a:ext cx="1750822" cy="50551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&lt;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α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-절단&gt;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559254" y="1301521"/>
                <a:ext cx="1750822" cy="5055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244" y="4712832"/>
            <a:ext cx="3205730" cy="480859"/>
          </a:xfrm>
          <a:prstGeom prst="rect">
            <a:avLst/>
          </a:prstGeom>
        </p:spPr>
      </p:pic>
      <p:pic>
        <p:nvPicPr>
          <p:cNvPr id="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8457" y="5439455"/>
            <a:ext cx="2416627" cy="9247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"/>
              <p:cNvSpPr/>
              <p:nvPr/>
            </p:nvSpPr>
            <p:spPr>
              <a:xfrm>
                <a:off x="4384223" y="5567360"/>
                <a:ext cx="2687881" cy="468529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A(+)B=(-4, 2, 10)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8" name=""/>
              <p:cNvSpPr txBox="1"/>
              <p:nvPr/>
            </p:nvSpPr>
            <p:spPr>
              <a:xfrm>
                <a:off x="4384223" y="5567360"/>
                <a:ext cx="2687881" cy="46852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"/>
              <p:cNvSpPr/>
              <p:nvPr/>
            </p:nvSpPr>
            <p:spPr>
              <a:xfrm>
                <a:off x="3425598" y="5537426"/>
                <a:ext cx="678135" cy="530178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⇔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9" name=""/>
              <p:cNvSpPr txBox="1"/>
              <p:nvPr/>
            </p:nvSpPr>
            <p:spPr>
              <a:xfrm>
                <a:off x="3425598" y="5537426"/>
                <a:ext cx="678135" cy="5301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297314" y="5580290"/>
                <a:ext cx="466725" cy="5143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2500">
                          <a:latin typeface="Cambria Math"/>
                          <a:sym typeface="Cambria Math"/>
                        </a:rPr>
                        <m:t>∴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297314" y="5580290"/>
                <a:ext cx="466725" cy="5143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"/>
              <p:cNvSpPr/>
              <p:nvPr/>
            </p:nvSpPr>
            <p:spPr>
              <a:xfrm>
                <a:off x="680356" y="1825396"/>
                <a:ext cx="1552575" cy="7715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A=(-3, 2, 4)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>
                          <a:latin typeface="Cambria Math"/>
                          <a:sym typeface="Cambria Math"/>
                        </a:rPr>
                        <m:t xml:space="preserve"> 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500">
                          <a:latin typeface="Cambria Math"/>
                          <a:sym typeface="Cambria Math"/>
                        </a:rPr>
                        <m:t>B=(-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1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0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 xml:space="preserve">, 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6</m:t>
                      </m:r>
                      <m:r>
                        <a:rPr sz="15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2" name=""/>
              <p:cNvSpPr txBox="1"/>
              <p:nvPr/>
            </p:nvSpPr>
            <p:spPr>
              <a:xfrm>
                <a:off x="680356" y="1825396"/>
                <a:ext cx="1552575" cy="7715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A4 용지(210x297mm)</ep:PresentationFormat>
  <ep:Paragraphs>71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2021-08-04T07:21:17.000</dcterms:created>
  <dc:creator>postmath</dc:creator>
  <cp:lastModifiedBy>cody9</cp:lastModifiedBy>
  <dcterms:modified xsi:type="dcterms:W3CDTF">2022-08-25T19:16:09.310</dcterms:modified>
  <cp:revision>159</cp:revision>
  <dc:title>PowerPoint 프레젠테이션</dc:title>
  <cp:version>1000.0000.01</cp:version>
</cp:coreProperties>
</file>