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5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82" y="115"/>
      </p:cViewPr>
      <p:guideLst>
        <p:guide orient="horz" pos="215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presProps" Target="presProps.xml"  /><Relationship Id="rId23" Type="http://schemas.openxmlformats.org/officeDocument/2006/relationships/viewProps" Target="viewProps.xml"  /><Relationship Id="rId24" Type="http://schemas.openxmlformats.org/officeDocument/2006/relationships/theme" Target="theme/theme1.xml"  /><Relationship Id="rId25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Title Slide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0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F8166F1F-CE9B-4651-A6AA-CD717754106B}" type="datetime1">
              <a:rPr lang="en-US"/>
              <a:pPr lvl="0">
                <a:defRPr/>
              </a:pPr>
              <a:t>11/18/2022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1393E5F-521B-4CAD-9D3A-AE923D912DCE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Title and Vertical Text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76116CE-C4A3-4A05-B2D7-7C2E9A889C0F}" type="datetime1">
              <a:rPr lang="en-US"/>
              <a:pPr lvl="0">
                <a:defRPr/>
              </a:pPr>
              <a:t>11/18/2022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1393E5F-521B-4CAD-9D3A-AE923D912DCE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Vertical Title and Text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idx="0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76116CE-C4A3-4A05-B2D7-7C2E9A889C0F}" type="datetime1">
              <a:rPr lang="en-US"/>
              <a:pPr lvl="0">
                <a:defRPr/>
              </a:pPr>
              <a:t>11/18/2022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1393E5F-521B-4CAD-9D3A-AE923D912DCE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Title and Content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76116CE-C4A3-4A05-B2D7-7C2E9A889C0F}" type="datetime1">
              <a:rPr lang="en-US"/>
              <a:pPr lvl="0">
                <a:defRPr/>
              </a:pPr>
              <a:t>11/18/2022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1393E5F-521B-4CAD-9D3A-AE923D912DCE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Section Header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76116CE-C4A3-4A05-B2D7-7C2E9A889C0F}" type="datetime1">
              <a:rPr lang="en-US"/>
              <a:pPr lvl="0">
                <a:defRPr/>
              </a:pPr>
              <a:t>11/18/2022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1393E5F-521B-4CAD-9D3A-AE923D912DCE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Two Content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76116CE-C4A3-4A05-B2D7-7C2E9A889C0F}" type="datetime1">
              <a:rPr lang="en-US"/>
              <a:pPr lvl="0">
                <a:defRPr/>
              </a:pPr>
              <a:t>11/18/2022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1393E5F-521B-4CAD-9D3A-AE923D912DCE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Compariso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76116CE-C4A3-4A05-B2D7-7C2E9A889C0F}" type="datetime1">
              <a:rPr lang="en-US"/>
              <a:pPr lvl="0">
                <a:defRPr/>
              </a:pPr>
              <a:t>11/18/2022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1393E5F-521B-4CAD-9D3A-AE923D912DCE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Title Only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76116CE-C4A3-4A05-B2D7-7C2E9A889C0F}" type="datetime1">
              <a:rPr lang="en-US"/>
              <a:pPr lvl="0">
                <a:defRPr/>
              </a:pPr>
              <a:t>11/18/2022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1393E5F-521B-4CAD-9D3A-AE923D912DCE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Blank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76116CE-C4A3-4A05-B2D7-7C2E9A889C0F}" type="datetime1">
              <a:rPr lang="en-US"/>
              <a:pPr lvl="0">
                <a:defRPr/>
              </a:pPr>
              <a:t>11/18/2022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1393E5F-521B-4CAD-9D3A-AE923D912DCE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Content with Captio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76116CE-C4A3-4A05-B2D7-7C2E9A889C0F}" type="datetime1">
              <a:rPr lang="en-US"/>
              <a:pPr lvl="0">
                <a:defRPr/>
              </a:pPr>
              <a:t>11/18/2022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1393E5F-521B-4CAD-9D3A-AE923D912DCE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Picture with Captio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76116CE-C4A3-4A05-B2D7-7C2E9A889C0F}" type="datetime1">
              <a:rPr lang="en-US"/>
              <a:pPr lvl="0">
                <a:defRPr/>
              </a:pPr>
              <a:t>11/18/2022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1393E5F-521B-4CAD-9D3A-AE923D912DCE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Office Them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F8166F1F-CE9B-4651-A6AA-CD717754106B}" type="datetime1">
              <a:rPr lang="en-US"/>
              <a:pPr lvl="0">
                <a:defRPr/>
              </a:pPr>
              <a:t>11/18/2022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F7021451-1387-4CA6-816F-3879F97B5CBC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ransition xmlns:mc="http://schemas.openxmlformats.org/markup-compatibility/2006" xmlns:hp="http://schemas.haansoft.com/office/presentation/8.0" mc:Ignorable="hp" hp:hslDur="50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1.gif"  /><Relationship Id="rId3" Type="http://schemas.openxmlformats.org/officeDocument/2006/relationships/image" Target="../media/image19.gif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png"  /><Relationship Id="rId3" Type="http://schemas.openxmlformats.org/officeDocument/2006/relationships/image" Target="../media/image2.png"  /><Relationship Id="rId4" Type="http://schemas.openxmlformats.org/officeDocument/2006/relationships/image" Target="../media/image5.gif"  /><Relationship Id="rId5" Type="http://schemas.openxmlformats.org/officeDocument/2006/relationships/image" Target="../media/image22.gif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3.gif"  /><Relationship Id="rId3" Type="http://schemas.openxmlformats.org/officeDocument/2006/relationships/image" Target="../media/image9.png"  /><Relationship Id="rId4" Type="http://schemas.openxmlformats.org/officeDocument/2006/relationships/image" Target="../media/image22.gif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4.gif"  /><Relationship Id="rId3" Type="http://schemas.openxmlformats.org/officeDocument/2006/relationships/image" Target="../media/image22.gif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2.gif"  /><Relationship Id="rId3" Type="http://schemas.openxmlformats.org/officeDocument/2006/relationships/image" Target="../media/image13.png"  /><Relationship Id="rId4" Type="http://schemas.openxmlformats.org/officeDocument/2006/relationships/image" Target="../media/image25.gif"  /><Relationship Id="rId5" Type="http://schemas.openxmlformats.org/officeDocument/2006/relationships/image" Target="../media/image15.png"  /><Relationship Id="rId6" Type="http://schemas.openxmlformats.org/officeDocument/2006/relationships/image" Target="../media/image26.gif"  /><Relationship Id="rId7" Type="http://schemas.openxmlformats.org/officeDocument/2006/relationships/image" Target="../media/image27.gif"  /><Relationship Id="rId8" Type="http://schemas.openxmlformats.org/officeDocument/2006/relationships/image" Target="../media/image13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2.gif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8.gif"  /><Relationship Id="rId3" Type="http://schemas.openxmlformats.org/officeDocument/2006/relationships/image" Target="../media/image22.gif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4.gif"  /><Relationship Id="rId3" Type="http://schemas.openxmlformats.org/officeDocument/2006/relationships/image" Target="../media/image29.gif"  /><Relationship Id="rId4" Type="http://schemas.openxmlformats.org/officeDocument/2006/relationships/image" Target="../media/image30.gif"  /><Relationship Id="rId5" Type="http://schemas.openxmlformats.org/officeDocument/2006/relationships/image" Target="../media/image31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7.gif"  /><Relationship Id="rId3" Type="http://schemas.openxmlformats.org/officeDocument/2006/relationships/image" Target="../media/image32.gif"  /><Relationship Id="rId4" Type="http://schemas.openxmlformats.org/officeDocument/2006/relationships/image" Target="../media/image33.gif"  /><Relationship Id="rId5" Type="http://schemas.openxmlformats.org/officeDocument/2006/relationships/image" Target="../media/image34.gif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5.gif"  /><Relationship Id="rId3" Type="http://schemas.openxmlformats.org/officeDocument/2006/relationships/image" Target="../media/image36.gif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7.gif"  /><Relationship Id="rId3" Type="http://schemas.openxmlformats.org/officeDocument/2006/relationships/image" Target="../media/image38.png"  /><Relationship Id="rId4" Type="http://schemas.openxmlformats.org/officeDocument/2006/relationships/image" Target="../media/image39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png"  /><Relationship Id="rId3" Type="http://schemas.openxmlformats.org/officeDocument/2006/relationships/image" Target="../media/image3.gif"  /><Relationship Id="rId4" Type="http://schemas.openxmlformats.org/officeDocument/2006/relationships/image" Target="../media/image4.png"  /><Relationship Id="rId5" Type="http://schemas.openxmlformats.org/officeDocument/2006/relationships/image" Target="../media/image2.png"  /><Relationship Id="rId6" Type="http://schemas.openxmlformats.org/officeDocument/2006/relationships/image" Target="../media/image5.gif"  /><Relationship Id="rId7" Type="http://schemas.openxmlformats.org/officeDocument/2006/relationships/image" Target="../media/image6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7.gif"  /><Relationship Id="rId3" Type="http://schemas.openxmlformats.org/officeDocument/2006/relationships/image" Target="../media/image8.gif"  /><Relationship Id="rId4" Type="http://schemas.openxmlformats.org/officeDocument/2006/relationships/image" Target="../media/image9.png"  /><Relationship Id="rId5" Type="http://schemas.openxmlformats.org/officeDocument/2006/relationships/image" Target="../media/image10.png"  /><Relationship Id="rId6" Type="http://schemas.openxmlformats.org/officeDocument/2006/relationships/image" Target="../media/image5.gif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.gif"  /><Relationship Id="rId3" Type="http://schemas.openxmlformats.org/officeDocument/2006/relationships/image" Target="../media/image11.gif"  /><Relationship Id="rId4" Type="http://schemas.openxmlformats.org/officeDocument/2006/relationships/image" Target="../media/image12.gif"  /><Relationship Id="rId5" Type="http://schemas.openxmlformats.org/officeDocument/2006/relationships/image" Target="../media/image13.png"  /><Relationship Id="rId6" Type="http://schemas.openxmlformats.org/officeDocument/2006/relationships/image" Target="../media/image14.png"  /><Relationship Id="rId7" Type="http://schemas.openxmlformats.org/officeDocument/2006/relationships/image" Target="../media/image15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1.gif"  /><Relationship Id="rId3" Type="http://schemas.openxmlformats.org/officeDocument/2006/relationships/image" Target="../media/image5.gif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6.gif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7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8.gif"  /><Relationship Id="rId3" Type="http://schemas.openxmlformats.org/officeDocument/2006/relationships/image" Target="../media/image19.gif"  /><Relationship Id="rId4" Type="http://schemas.openxmlformats.org/officeDocument/2006/relationships/image" Target="../media/image5.gif"  /><Relationship Id="rId5" Type="http://schemas.openxmlformats.org/officeDocument/2006/relationships/image" Target="../media/image20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1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62000" y="647700"/>
            <a:ext cx="16687800" cy="8991600"/>
          </a:xfrm>
          <a:prstGeom prst="rect">
            <a:avLst/>
          </a:prstGeom>
          <a:ln>
            <a:solidFill>
              <a:srgbClr val="58ccff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003" name="그룹 1003"/>
          <p:cNvGrpSpPr/>
          <p:nvPr/>
        </p:nvGrpSpPr>
        <p:grpSpPr>
          <a:xfrm rot="0">
            <a:off x="5050450" y="5061037"/>
            <a:ext cx="8080309" cy="993231"/>
            <a:chOff x="5050450" y="5061037"/>
            <a:chExt cx="8080309" cy="99323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5050450" y="5061037"/>
              <a:ext cx="8080309" cy="993231"/>
            </a:xfrm>
            <a:prstGeom prst="rect">
              <a:avLst/>
            </a:prstGeom>
          </p:spPr>
        </p:pic>
      </p:grpSp>
      <p:sp>
        <p:nvSpPr>
          <p:cNvPr id="38" name="Object 38"/>
          <p:cNvSpPr txBox="1"/>
          <p:nvPr/>
        </p:nvSpPr>
        <p:spPr>
          <a:xfrm>
            <a:off x="2991100" y="3478530"/>
            <a:ext cx="12629901" cy="132969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>
              <a:defRPr/>
            </a:pPr>
            <a:r>
              <a:rPr lang="ko-KR" altLang="en-US" sz="8100" kern="0" spc="-500">
                <a:solidFill>
                  <a:srgbClr val="58ccff"/>
                </a:solidFill>
                <a:latin typeface="a타이틀고딕3"/>
                <a:ea typeface="a타이틀고딕3"/>
                <a:cs typeface="NanumSquareRoundOTF Regular"/>
              </a:rPr>
              <a:t>다중조절모형</a:t>
            </a:r>
            <a:endParaRPr lang="ko-KR" altLang="en-US" sz="8100" kern="0" spc="-500">
              <a:solidFill>
                <a:srgbClr val="58ccff"/>
              </a:solidFill>
              <a:latin typeface="a타이틀고딕3"/>
              <a:ea typeface="a타이틀고딕3"/>
              <a:cs typeface="NanumSquareRoundOTF Regular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248398" y="5164455"/>
            <a:ext cx="5562601" cy="8287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4800" kern="0" spc="-300">
                <a:solidFill>
                  <a:srgbClr val="ffffff"/>
                </a:solidFill>
                <a:latin typeface="a타이틀고딕2"/>
                <a:ea typeface="a타이틀고딕2"/>
                <a:cs typeface="NanumSquareRoundOTF Light"/>
              </a:rPr>
              <a:t>18010374</a:t>
            </a:r>
            <a:r>
              <a:rPr lang="ko-KR" altLang="en-US" sz="4800" kern="0" spc="-300">
                <a:solidFill>
                  <a:srgbClr val="ffffff"/>
                </a:solidFill>
                <a:latin typeface="a타이틀고딕2"/>
                <a:ea typeface="a타이틀고딕2"/>
                <a:cs typeface="NanumSquareRoundOTF Light"/>
              </a:rPr>
              <a:t> 김범석</a:t>
            </a:r>
            <a:endParaRPr lang="ko-KR" altLang="en-US" sz="4800" kern="0" spc="-300">
              <a:solidFill>
                <a:srgbClr val="ffffff"/>
              </a:solidFill>
              <a:latin typeface="a타이틀고딕2"/>
              <a:ea typeface="a타이틀고딕2"/>
              <a:cs typeface="NanumSquareRoundOTF 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762000" y="647700"/>
            <a:ext cx="16687800" cy="8991600"/>
          </a:xfrm>
          <a:prstGeom prst="rect">
            <a:avLst/>
          </a:prstGeom>
          <a:ln>
            <a:solidFill>
              <a:srgbClr val="58ccff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Object 5"/>
          <p:cNvSpPr txBox="1"/>
          <p:nvPr/>
        </p:nvSpPr>
        <p:spPr>
          <a:xfrm>
            <a:off x="1353347" y="1087755"/>
            <a:ext cx="10918313" cy="100774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en-US" altLang="ko-KR" sz="6000" kern="0" spc="-400">
                <a:solidFill>
                  <a:srgbClr val="58ccff"/>
                </a:solidFill>
                <a:latin typeface="a타이틀고딕3"/>
                <a:ea typeface="a타이틀고딕3"/>
                <a:cs typeface="NanumSquareRoundOTF Regular"/>
              </a:rPr>
              <a:t>1</a:t>
            </a:r>
            <a:r>
              <a:rPr lang="en-US" sz="6000" kern="0" spc="-400">
                <a:solidFill>
                  <a:srgbClr val="58ccff"/>
                </a:solidFill>
                <a:latin typeface="a타이틀고딕3"/>
                <a:ea typeface="a타이틀고딕3"/>
                <a:cs typeface="NanumSquareRoundOTF Regular"/>
              </a:rPr>
              <a:t>. </a:t>
            </a:r>
            <a:r>
              <a:rPr lang="ko-KR" altLang="en-US" sz="6000" kern="0" spc="-400">
                <a:solidFill>
                  <a:srgbClr val="58ccff"/>
                </a:solidFill>
                <a:latin typeface="a타이틀고딕3"/>
                <a:ea typeface="a타이틀고딕3"/>
                <a:cs typeface="NanumSquareRoundOTF Regular"/>
              </a:rPr>
              <a:t>가산다중조절모형</a:t>
            </a:r>
            <a:r>
              <a:rPr lang="en-US" sz="6000" kern="0" spc="-400">
                <a:solidFill>
                  <a:srgbClr val="58ccff"/>
                </a:solidFill>
                <a:latin typeface="a타이틀고딕3"/>
                <a:ea typeface="a타이틀고딕3"/>
                <a:cs typeface="NanumSquareRoundOTF Regular"/>
              </a:rPr>
              <a:t> </a:t>
            </a:r>
            <a:endParaRPr lang="en-US" sz="6000" kern="0" spc="-400">
              <a:solidFill>
                <a:srgbClr val="58ccff"/>
              </a:solidFill>
              <a:latin typeface="a타이틀고딕3"/>
              <a:ea typeface="a타이틀고딕3"/>
              <a:cs typeface="NanumSquareRoundOTF Regular"/>
            </a:endParaRPr>
          </a:p>
        </p:txBody>
      </p:sp>
      <p:pic>
        <p:nvPicPr>
          <p:cNvPr id="2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147382" y="2247899"/>
            <a:ext cx="6083218" cy="7010400"/>
          </a:xfrm>
          <a:prstGeom prst="rect">
            <a:avLst/>
          </a:prstGeom>
        </p:spPr>
      </p:pic>
      <p:pic>
        <p:nvPicPr>
          <p:cNvPr id="25" name=""/>
          <p:cNvPicPr>
            <a:picLocks noChangeAspect="1"/>
          </p:cNvPicPr>
          <p:nvPr/>
        </p:nvPicPr>
        <p:blipFill rotWithShape="1">
          <a:blip r:embed="rId3"/>
          <a:srcRect b="54910"/>
          <a:stretch>
            <a:fillRect/>
          </a:stretch>
        </p:blipFill>
        <p:spPr>
          <a:xfrm>
            <a:off x="1447799" y="2400300"/>
            <a:ext cx="7086600" cy="3650674"/>
          </a:xfrm>
          <a:prstGeom prst="rect">
            <a:avLst/>
          </a:prstGeom>
        </p:spPr>
      </p:pic>
      <p:sp>
        <p:nvSpPr>
          <p:cNvPr id="26" name=""/>
          <p:cNvSpPr txBox="1"/>
          <p:nvPr/>
        </p:nvSpPr>
        <p:spPr>
          <a:xfrm>
            <a:off x="1295400" y="6591300"/>
            <a:ext cx="7968615" cy="9029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b="1">
                <a:latin typeface="나눔고딕"/>
                <a:ea typeface="나눔고딕"/>
              </a:rPr>
              <a:t>b4 = 0.2045 </a:t>
            </a:r>
            <a:endParaRPr lang="en-US" altLang="ko-KR">
              <a:latin typeface="나눔고딕"/>
              <a:ea typeface="나눔고딕"/>
            </a:endParaRPr>
          </a:p>
          <a:p>
            <a:pPr>
              <a:defRPr/>
            </a:pPr>
            <a:r>
              <a:rPr lang="en-US" altLang="ko-KR">
                <a:latin typeface="나눔고딕"/>
                <a:ea typeface="나눔고딕"/>
              </a:rPr>
              <a:t>-&gt; X</a:t>
            </a:r>
            <a:r>
              <a:rPr lang="ko-KR" altLang="en-US">
                <a:latin typeface="나눔고딕"/>
                <a:ea typeface="나눔고딕"/>
              </a:rPr>
              <a:t>가</a:t>
            </a:r>
            <a:r>
              <a:rPr lang="en-US" altLang="ko-KR">
                <a:latin typeface="나눔고딕"/>
                <a:ea typeface="나눔고딕"/>
              </a:rPr>
              <a:t> Y</a:t>
            </a:r>
            <a:r>
              <a:rPr lang="ko-KR" altLang="en-US">
                <a:latin typeface="나눔고딕"/>
                <a:ea typeface="나눔고딕"/>
              </a:rPr>
              <a:t>에 미치는 영향은 연령</a:t>
            </a:r>
            <a:r>
              <a:rPr lang="en-US" altLang="ko-KR">
                <a:latin typeface="나눔고딕"/>
                <a:ea typeface="나눔고딕"/>
              </a:rPr>
              <a:t>(Z)</a:t>
            </a:r>
            <a:r>
              <a:rPr lang="ko-KR" altLang="en-US">
                <a:latin typeface="나눔고딕"/>
                <a:ea typeface="나눔고딕"/>
              </a:rPr>
              <a:t>에 관계없이 남자</a:t>
            </a:r>
            <a:r>
              <a:rPr lang="en-US" altLang="ko-KR">
                <a:latin typeface="나눔고딕"/>
                <a:ea typeface="나눔고딕"/>
              </a:rPr>
              <a:t>(W=1)</a:t>
            </a:r>
            <a:r>
              <a:rPr lang="ko-KR" altLang="en-US">
                <a:latin typeface="나눔고딕"/>
                <a:ea typeface="나눔고딕"/>
              </a:rPr>
              <a:t>가 여자</a:t>
            </a:r>
            <a:r>
              <a:rPr lang="en-US" altLang="ko-KR">
                <a:latin typeface="나눔고딕"/>
                <a:ea typeface="나눔고딕"/>
              </a:rPr>
              <a:t>(W=0)</a:t>
            </a:r>
            <a:r>
              <a:rPr lang="ko-KR" altLang="en-US">
                <a:latin typeface="나눔고딕"/>
                <a:ea typeface="나눔고딕"/>
              </a:rPr>
              <a:t>보다      </a:t>
            </a:r>
            <a:endParaRPr lang="ko-KR" altLang="en-US">
              <a:latin typeface="나눔고딕"/>
              <a:ea typeface="나눔고딕"/>
            </a:endParaRPr>
          </a:p>
          <a:p>
            <a:pPr>
              <a:defRPr/>
            </a:pPr>
            <a:r>
              <a:rPr lang="ko-KR" altLang="en-US">
                <a:latin typeface="나눔고딕"/>
                <a:ea typeface="나눔고딕"/>
              </a:rPr>
              <a:t>    </a:t>
            </a:r>
            <a:r>
              <a:rPr lang="en-US" altLang="ko-KR">
                <a:latin typeface="나눔고딕"/>
                <a:ea typeface="나눔고딕"/>
              </a:rPr>
              <a:t>0.204</a:t>
            </a:r>
            <a:r>
              <a:rPr lang="ko-KR" altLang="en-US">
                <a:latin typeface="나눔고딕"/>
                <a:ea typeface="나눔고딕"/>
              </a:rPr>
              <a:t> 크다</a:t>
            </a:r>
            <a:r>
              <a:rPr lang="en-US" altLang="ko-KR">
                <a:latin typeface="나눔고딕"/>
                <a:ea typeface="나눔고딕"/>
              </a:rPr>
              <a:t>.</a:t>
            </a:r>
            <a:r>
              <a:rPr lang="ko-KR" altLang="en-US">
                <a:latin typeface="나눔고딕"/>
                <a:ea typeface="나눔고딕"/>
              </a:rPr>
              <a:t> </a:t>
            </a:r>
            <a:r>
              <a:rPr lang="en-US" altLang="ko-KR">
                <a:latin typeface="나눔고딕"/>
                <a:ea typeface="나눔고딕"/>
              </a:rPr>
              <a:t> (</a:t>
            </a:r>
            <a:r>
              <a:rPr lang="ko-KR" altLang="en-US">
                <a:latin typeface="나눔고딕"/>
                <a:ea typeface="나눔고딕"/>
              </a:rPr>
              <a:t>연령에 관계없이 남녀직선의 기울기 차이 동일</a:t>
            </a:r>
            <a:r>
              <a:rPr lang="en-US" altLang="ko-KR">
                <a:latin typeface="나눔고딕"/>
                <a:ea typeface="나눔고딕"/>
              </a:rPr>
              <a:t>)</a:t>
            </a:r>
            <a:endParaRPr lang="en-US" altLang="ko-KR">
              <a:latin typeface="나눔고딕"/>
              <a:ea typeface="나눔고딕"/>
            </a:endParaRPr>
          </a:p>
        </p:txBody>
      </p:sp>
      <p:sp>
        <p:nvSpPr>
          <p:cNvPr id="27" name=""/>
          <p:cNvSpPr/>
          <p:nvPr/>
        </p:nvSpPr>
        <p:spPr>
          <a:xfrm>
            <a:off x="3124200" y="4686300"/>
            <a:ext cx="609600" cy="228600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32" name=""/>
          <p:cNvSpPr/>
          <p:nvPr/>
        </p:nvSpPr>
        <p:spPr>
          <a:xfrm>
            <a:off x="3124200" y="5143500"/>
            <a:ext cx="609600" cy="228600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33" name=""/>
          <p:cNvSpPr txBox="1"/>
          <p:nvPr/>
        </p:nvSpPr>
        <p:spPr>
          <a:xfrm>
            <a:off x="1295400" y="7745730"/>
            <a:ext cx="7696200" cy="910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>
                <a:latin typeface="나눔고딕"/>
                <a:ea typeface="나눔고딕"/>
              </a:rPr>
              <a:t>b5 = 0.0047 </a:t>
            </a:r>
            <a:endParaRPr lang="en-US" altLang="ko-KR" b="1">
              <a:latin typeface="나눔고딕"/>
              <a:ea typeface="나눔고딕"/>
            </a:endParaRPr>
          </a:p>
          <a:p>
            <a:pPr>
              <a:defRPr/>
            </a:pPr>
            <a:r>
              <a:rPr lang="en-US" altLang="ko-KR">
                <a:latin typeface="나눔고딕"/>
                <a:ea typeface="나눔고딕"/>
              </a:rPr>
              <a:t>-&gt; X</a:t>
            </a:r>
            <a:r>
              <a:rPr lang="ko-KR" altLang="en-US">
                <a:latin typeface="나눔고딕"/>
                <a:ea typeface="나눔고딕"/>
              </a:rPr>
              <a:t>가</a:t>
            </a:r>
            <a:r>
              <a:rPr lang="en-US" altLang="ko-KR">
                <a:latin typeface="나눔고딕"/>
                <a:ea typeface="나눔고딕"/>
              </a:rPr>
              <a:t> Y</a:t>
            </a:r>
            <a:r>
              <a:rPr lang="ko-KR" altLang="en-US">
                <a:latin typeface="나눔고딕"/>
                <a:ea typeface="나눔고딕"/>
              </a:rPr>
              <a:t>에 미치는 영향은 성별</a:t>
            </a:r>
            <a:r>
              <a:rPr lang="en-US" altLang="ko-KR">
                <a:latin typeface="나눔고딕"/>
                <a:ea typeface="나눔고딕"/>
              </a:rPr>
              <a:t>(W)</a:t>
            </a:r>
            <a:r>
              <a:rPr lang="ko-KR" altLang="en-US">
                <a:latin typeface="나눔고딕"/>
                <a:ea typeface="나눔고딕"/>
              </a:rPr>
              <a:t>에 관계없이 연령이 </a:t>
            </a:r>
            <a:r>
              <a:rPr lang="en-US" altLang="ko-KR">
                <a:latin typeface="나눔고딕"/>
                <a:ea typeface="나눔고딕"/>
              </a:rPr>
              <a:t>1</a:t>
            </a:r>
            <a:r>
              <a:rPr lang="ko-KR" altLang="en-US">
                <a:latin typeface="나눔고딕"/>
                <a:ea typeface="나눔고딕"/>
              </a:rPr>
              <a:t>살 더 많을수록 </a:t>
            </a:r>
            <a:r>
              <a:rPr lang="en-US" altLang="ko-KR">
                <a:latin typeface="나눔고딕"/>
                <a:ea typeface="나눔고딕"/>
              </a:rPr>
              <a:t>   </a:t>
            </a:r>
            <a:endParaRPr lang="en-US" altLang="ko-KR">
              <a:latin typeface="나눔고딕"/>
              <a:ea typeface="나눔고딕"/>
            </a:endParaRPr>
          </a:p>
          <a:p>
            <a:pPr>
              <a:defRPr/>
            </a:pPr>
            <a:r>
              <a:rPr lang="en-US" altLang="ko-KR">
                <a:latin typeface="나눔고딕"/>
                <a:ea typeface="나눔고딕"/>
              </a:rPr>
              <a:t>    0.0047</a:t>
            </a:r>
            <a:r>
              <a:rPr lang="ko-KR" altLang="en-US">
                <a:latin typeface="나눔고딕"/>
                <a:ea typeface="나눔고딕"/>
              </a:rPr>
              <a:t> 크다</a:t>
            </a:r>
            <a:r>
              <a:rPr lang="en-US" altLang="ko-KR">
                <a:latin typeface="나눔고딕"/>
                <a:ea typeface="나눔고딕"/>
              </a:rPr>
              <a:t>.</a:t>
            </a:r>
            <a:r>
              <a:rPr lang="ko-KR" altLang="en-US">
                <a:latin typeface="나눔고딕"/>
                <a:ea typeface="나눔고딕"/>
              </a:rPr>
              <a:t> </a:t>
            </a:r>
            <a:r>
              <a:rPr lang="en-US" altLang="ko-KR">
                <a:latin typeface="나눔고딕"/>
                <a:ea typeface="나눔고딕"/>
              </a:rPr>
              <a:t>(</a:t>
            </a:r>
            <a:r>
              <a:rPr lang="ko-KR" altLang="en-US">
                <a:latin typeface="나눔고딕"/>
                <a:ea typeface="나눔고딕"/>
              </a:rPr>
              <a:t>남녀 관계없이 연령에 따른 차이 동일</a:t>
            </a:r>
            <a:r>
              <a:rPr lang="en-US" altLang="ko-KR">
                <a:latin typeface="나눔고딕"/>
                <a:ea typeface="나눔고딕"/>
              </a:rPr>
              <a:t>)</a:t>
            </a:r>
            <a:endParaRPr lang="en-US" altLang="ko-KR">
              <a:latin typeface="나눔고딕"/>
              <a:ea typeface="나눔고딕"/>
            </a:endParaRPr>
          </a:p>
        </p:txBody>
      </p:sp>
      <p:sp>
        <p:nvSpPr>
          <p:cNvPr id="35" name=""/>
          <p:cNvSpPr txBox="1"/>
          <p:nvPr/>
        </p:nvSpPr>
        <p:spPr>
          <a:xfrm>
            <a:off x="16459200" y="9029700"/>
            <a:ext cx="1219200" cy="541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/>
              <a:t>10/20</a:t>
            </a:r>
            <a:endParaRPr lang="en-US" altLang="ko-KR" sz="3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762000" y="647700"/>
            <a:ext cx="16687800" cy="8991600"/>
          </a:xfrm>
          <a:prstGeom prst="rect">
            <a:avLst/>
          </a:prstGeom>
          <a:ln>
            <a:solidFill>
              <a:srgbClr val="58ccff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Object 5"/>
          <p:cNvSpPr txBox="1"/>
          <p:nvPr/>
        </p:nvSpPr>
        <p:spPr>
          <a:xfrm>
            <a:off x="1353347" y="1087755"/>
            <a:ext cx="10918313" cy="100774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en-US" altLang="ko-KR" sz="6000" kern="0" spc="-400">
                <a:solidFill>
                  <a:srgbClr val="58ccff"/>
                </a:solidFill>
                <a:latin typeface="a타이틀고딕3"/>
                <a:ea typeface="a타이틀고딕3"/>
                <a:cs typeface="NanumSquareRoundOTF Regular"/>
              </a:rPr>
              <a:t>2</a:t>
            </a:r>
            <a:r>
              <a:rPr lang="en-US" sz="6000" kern="0" spc="-400">
                <a:solidFill>
                  <a:srgbClr val="58ccff"/>
                </a:solidFill>
                <a:latin typeface="a타이틀고딕3"/>
                <a:ea typeface="a타이틀고딕3"/>
                <a:cs typeface="NanumSquareRoundOTF Regular"/>
              </a:rPr>
              <a:t>. </a:t>
            </a:r>
            <a:r>
              <a:rPr lang="ko-KR" altLang="en-US" sz="6000" kern="0" spc="-400">
                <a:solidFill>
                  <a:srgbClr val="58ccff"/>
                </a:solidFill>
                <a:latin typeface="a타이틀고딕3"/>
                <a:ea typeface="a타이틀고딕3"/>
                <a:cs typeface="NanumSquareRoundOTF Regular"/>
              </a:rPr>
              <a:t>조절된 조절모형</a:t>
            </a:r>
            <a:r>
              <a:rPr lang="en-US" sz="6000" kern="0" spc="-400">
                <a:solidFill>
                  <a:srgbClr val="58ccff"/>
                </a:solidFill>
                <a:latin typeface="a타이틀고딕3"/>
                <a:ea typeface="a타이틀고딕3"/>
                <a:cs typeface="NanumSquareRoundOTF Regular"/>
              </a:rPr>
              <a:t> </a:t>
            </a:r>
            <a:endParaRPr lang="en-US" sz="6000" kern="0" spc="-400">
              <a:solidFill>
                <a:srgbClr val="58ccff"/>
              </a:solidFill>
              <a:latin typeface="a타이틀고딕3"/>
              <a:ea typeface="a타이틀고딕3"/>
              <a:cs typeface="NanumSquareRoundOTF Regular"/>
            </a:endParaRPr>
          </a:p>
        </p:txBody>
      </p:sp>
      <p:grpSp>
        <p:nvGrpSpPr>
          <p:cNvPr id="24" name="그룹 1001"/>
          <p:cNvGrpSpPr/>
          <p:nvPr/>
        </p:nvGrpSpPr>
        <p:grpSpPr>
          <a:xfrm rot="0">
            <a:off x="1447800" y="2850056"/>
            <a:ext cx="4707524" cy="845644"/>
            <a:chOff x="787107" y="1810149"/>
            <a:chExt cx="4707524" cy="845644"/>
          </a:xfrm>
        </p:grpSpPr>
        <p:pic>
          <p:nvPicPr>
            <p:cNvPr id="25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787107" y="1810149"/>
              <a:ext cx="4707524" cy="845644"/>
            </a:xfrm>
            <a:prstGeom prst="rect">
              <a:avLst/>
            </a:prstGeom>
          </p:spPr>
        </p:pic>
      </p:grpSp>
      <p:sp>
        <p:nvSpPr>
          <p:cNvPr id="26" name="Object 6"/>
          <p:cNvSpPr txBox="1"/>
          <p:nvPr/>
        </p:nvSpPr>
        <p:spPr>
          <a:xfrm>
            <a:off x="1905000" y="2933700"/>
            <a:ext cx="8143007" cy="65341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ko-KR" altLang="en-US" sz="3700" kern="0" spc="-200">
                <a:solidFill>
                  <a:srgbClr val="ffffff"/>
                </a:solidFill>
                <a:latin typeface="a타이틀고딕2"/>
                <a:ea typeface="a타이틀고딕2"/>
                <a:cs typeface="NanumSquareRoundOTF Regular"/>
              </a:rPr>
              <a:t>가산다중조절모형</a:t>
            </a:r>
            <a:endParaRPr lang="ko-KR" altLang="en-US" sz="3700" kern="0" spc="-200">
              <a:solidFill>
                <a:srgbClr val="ffffff"/>
              </a:solidFill>
              <a:latin typeface="a타이틀고딕2"/>
              <a:ea typeface="a타이틀고딕2"/>
              <a:cs typeface="NanumSquareRoundOTF Regular"/>
            </a:endParaRPr>
          </a:p>
        </p:txBody>
      </p:sp>
      <p:grpSp>
        <p:nvGrpSpPr>
          <p:cNvPr id="27" name="그룹 1001"/>
          <p:cNvGrpSpPr/>
          <p:nvPr/>
        </p:nvGrpSpPr>
        <p:grpSpPr>
          <a:xfrm rot="0">
            <a:off x="1540876" y="6057900"/>
            <a:ext cx="4707524" cy="845644"/>
            <a:chOff x="787107" y="1810149"/>
            <a:chExt cx="4707524" cy="845644"/>
          </a:xfrm>
        </p:grpSpPr>
        <p:pic>
          <p:nvPicPr>
            <p:cNvPr id="28" name="Object 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787107" y="1810149"/>
              <a:ext cx="4707524" cy="845644"/>
            </a:xfrm>
            <a:prstGeom prst="rect">
              <a:avLst/>
            </a:prstGeom>
          </p:spPr>
        </p:pic>
      </p:grpSp>
      <p:sp>
        <p:nvSpPr>
          <p:cNvPr id="29" name="Object 6"/>
          <p:cNvSpPr txBox="1"/>
          <p:nvPr/>
        </p:nvSpPr>
        <p:spPr>
          <a:xfrm>
            <a:off x="2133600" y="6134100"/>
            <a:ext cx="8143007" cy="65341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ko-KR" altLang="en-US" sz="3700" kern="0" spc="-200">
                <a:solidFill>
                  <a:srgbClr val="ffffff"/>
                </a:solidFill>
                <a:latin typeface="a타이틀고딕2"/>
                <a:ea typeface="a타이틀고딕2"/>
                <a:cs typeface="NanumSquareRoundOTF Regular"/>
              </a:rPr>
              <a:t>조절된 조절모형</a:t>
            </a:r>
            <a:endParaRPr lang="ko-KR" altLang="en-US" sz="3700" kern="0" spc="-200">
              <a:solidFill>
                <a:srgbClr val="ffffff"/>
              </a:solidFill>
              <a:latin typeface="a타이틀고딕2"/>
              <a:ea typeface="a타이틀고딕2"/>
              <a:cs typeface="NanumSquareRoundOTF Regular"/>
            </a:endParaRPr>
          </a:p>
        </p:txBody>
      </p:sp>
      <p:sp>
        <p:nvSpPr>
          <p:cNvPr id="40" name=""/>
          <p:cNvSpPr txBox="1"/>
          <p:nvPr/>
        </p:nvSpPr>
        <p:spPr>
          <a:xfrm>
            <a:off x="1600200" y="4838700"/>
            <a:ext cx="7239000" cy="54102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3000">
                <a:latin typeface="나눔고딕"/>
                <a:ea typeface="나눔고딕"/>
                <a:cs typeface="함초롬돋움"/>
              </a:rPr>
              <a:t>ex) </a:t>
            </a:r>
            <a:r>
              <a:rPr lang="ko-KR" altLang="en-US" sz="3000">
                <a:latin typeface="나눔고딕"/>
                <a:ea typeface="나눔고딕"/>
                <a:cs typeface="함초롬돋움"/>
              </a:rPr>
              <a:t>연령이 달라도 성별에 따른 차이는 같다</a:t>
            </a:r>
            <a:endParaRPr lang="ko-KR" altLang="en-US" sz="3000">
              <a:latin typeface="나눔고딕"/>
              <a:ea typeface="나눔고딕"/>
              <a:cs typeface="함초롬돋움"/>
            </a:endParaRPr>
          </a:p>
        </p:txBody>
      </p:sp>
      <p:sp>
        <p:nvSpPr>
          <p:cNvPr id="41" name=""/>
          <p:cNvSpPr txBox="1"/>
          <p:nvPr/>
        </p:nvSpPr>
        <p:spPr>
          <a:xfrm>
            <a:off x="1600200" y="8023860"/>
            <a:ext cx="8077200" cy="5467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>
                <a:latin typeface="나눔고딕"/>
                <a:ea typeface="나눔고딕"/>
                <a:cs typeface="함초롬돋움"/>
              </a:rPr>
              <a:t>ex) </a:t>
            </a:r>
            <a:r>
              <a:rPr lang="ko-KR" altLang="en-US" sz="3000">
                <a:latin typeface="나눔고딕"/>
                <a:ea typeface="나눔고딕"/>
                <a:cs typeface="함초롬돋움"/>
              </a:rPr>
              <a:t>연령이 다르면 성별에 따른 차이도 다르다</a:t>
            </a:r>
            <a:endParaRPr lang="ko-KR" altLang="en-US" sz="3000">
              <a:latin typeface="나눔고딕"/>
              <a:ea typeface="나눔고딕"/>
              <a:cs typeface="함초롬돋움"/>
            </a:endParaRPr>
          </a:p>
        </p:txBody>
      </p:sp>
      <p:pic>
        <p:nvPicPr>
          <p:cNvPr id="42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524000" y="3848100"/>
            <a:ext cx="10101262" cy="907649"/>
          </a:xfrm>
          <a:prstGeom prst="rect">
            <a:avLst/>
          </a:prstGeom>
        </p:spPr>
      </p:pic>
      <p:pic>
        <p:nvPicPr>
          <p:cNvPr id="43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447800" y="6972300"/>
            <a:ext cx="13929361" cy="1066800"/>
          </a:xfrm>
          <a:prstGeom prst="rect">
            <a:avLst/>
          </a:prstGeom>
        </p:spPr>
      </p:pic>
      <p:sp>
        <p:nvSpPr>
          <p:cNvPr id="44" name=""/>
          <p:cNvSpPr/>
          <p:nvPr/>
        </p:nvSpPr>
        <p:spPr>
          <a:xfrm>
            <a:off x="10439400" y="7200900"/>
            <a:ext cx="3733800" cy="533400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45" name=""/>
          <p:cNvSpPr txBox="1"/>
          <p:nvPr/>
        </p:nvSpPr>
        <p:spPr>
          <a:xfrm>
            <a:off x="16154400" y="9029700"/>
            <a:ext cx="1224916" cy="541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/>
              <a:t>11/20</a:t>
            </a:r>
            <a:endParaRPr lang="en-US" altLang="ko-KR" sz="3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762000" y="647700"/>
            <a:ext cx="16687800" cy="8991600"/>
          </a:xfrm>
          <a:prstGeom prst="rect">
            <a:avLst/>
          </a:prstGeom>
          <a:ln>
            <a:solidFill>
              <a:srgbClr val="58ccff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Object 5"/>
          <p:cNvSpPr txBox="1"/>
          <p:nvPr/>
        </p:nvSpPr>
        <p:spPr>
          <a:xfrm>
            <a:off x="1353347" y="1087755"/>
            <a:ext cx="10918313" cy="100774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en-US" altLang="ko-KR" sz="6000" kern="0" spc="-400">
                <a:solidFill>
                  <a:srgbClr val="58ccff"/>
                </a:solidFill>
                <a:latin typeface="a타이틀고딕3"/>
                <a:ea typeface="a타이틀고딕3"/>
                <a:cs typeface="NanumSquareRoundOTF Regular"/>
              </a:rPr>
              <a:t>2</a:t>
            </a:r>
            <a:r>
              <a:rPr lang="en-US" sz="6000" kern="0" spc="-400">
                <a:solidFill>
                  <a:srgbClr val="58ccff"/>
                </a:solidFill>
                <a:latin typeface="a타이틀고딕3"/>
                <a:ea typeface="a타이틀고딕3"/>
                <a:cs typeface="NanumSquareRoundOTF Regular"/>
              </a:rPr>
              <a:t>. </a:t>
            </a:r>
            <a:r>
              <a:rPr lang="ko-KR" altLang="en-US" sz="6000" kern="0" spc="-400">
                <a:solidFill>
                  <a:srgbClr val="58ccff"/>
                </a:solidFill>
                <a:latin typeface="a타이틀고딕3"/>
                <a:ea typeface="a타이틀고딕3"/>
                <a:cs typeface="NanumSquareRoundOTF Regular"/>
              </a:rPr>
              <a:t>조절된 조절모형</a:t>
            </a:r>
            <a:r>
              <a:rPr lang="en-US" sz="6000" kern="0" spc="-400">
                <a:solidFill>
                  <a:srgbClr val="58ccff"/>
                </a:solidFill>
                <a:latin typeface="a타이틀고딕3"/>
                <a:ea typeface="a타이틀고딕3"/>
                <a:cs typeface="NanumSquareRoundOTF Regular"/>
              </a:rPr>
              <a:t> </a:t>
            </a:r>
            <a:endParaRPr lang="en-US" sz="6000" kern="0" spc="-400">
              <a:solidFill>
                <a:srgbClr val="58ccff"/>
              </a:solidFill>
              <a:latin typeface="a타이틀고딕3"/>
              <a:ea typeface="a타이틀고딕3"/>
              <a:cs typeface="NanumSquareRoundOTF Regular"/>
            </a:endParaRPr>
          </a:p>
        </p:txBody>
      </p:sp>
      <p:pic>
        <p:nvPicPr>
          <p:cNvPr id="2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66800" y="4305300"/>
            <a:ext cx="8839200" cy="35052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5" name=""/>
              <p:cNvSpPr/>
              <p:nvPr/>
            </p:nvSpPr>
            <p:spPr>
              <a:xfrm>
                <a:off x="4238625" y="8420100"/>
                <a:ext cx="2162175" cy="55245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500">
                          <a:latin typeface="Cambria Math"/>
                          <a:sym typeface="Cambria Math"/>
                        </a:rPr>
                        <m:t>&lt;</m:t>
                      </m:r>
                      <m:r>
                        <a:rPr sz="2500">
                          <a:latin typeface="Cambria Math"/>
                          <a:sym typeface="Cambria Math"/>
                        </a:rPr>
                        <m:t>개념모형</m:t>
                      </m:r>
                      <m:r>
                        <a:rPr sz="2500">
                          <a:latin typeface="Cambria Math"/>
                          <a:sym typeface="Cambria Math"/>
                        </a:rPr>
                        <m:t>&gt;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25" name=""/>
              <p:cNvSpPr txBox="1"/>
              <p:nvPr/>
            </p:nvSpPr>
            <p:spPr>
              <a:xfrm>
                <a:off x="4238625" y="8420100"/>
                <a:ext cx="2162175" cy="55245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</p:sp>
        </mc:Fallback>
      </mc:AlternateContent>
      <p:pic>
        <p:nvPicPr>
          <p:cNvPr id="30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158239" y="2705100"/>
            <a:ext cx="13929361" cy="1066800"/>
          </a:xfrm>
          <a:prstGeom prst="rect">
            <a:avLst/>
          </a:prstGeom>
        </p:spPr>
      </p:pic>
      <p:sp>
        <p:nvSpPr>
          <p:cNvPr id="31" name=""/>
          <p:cNvSpPr txBox="1"/>
          <p:nvPr/>
        </p:nvSpPr>
        <p:spPr>
          <a:xfrm>
            <a:off x="10439400" y="5516880"/>
            <a:ext cx="5029200" cy="115824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3500">
                <a:latin typeface="나눔고딕"/>
                <a:ea typeface="나눔고딕"/>
              </a:rPr>
              <a:t>W : </a:t>
            </a:r>
            <a:r>
              <a:rPr lang="ko-KR" altLang="en-US" sz="3500">
                <a:latin typeface="나눔고딕"/>
                <a:ea typeface="나눔고딕"/>
              </a:rPr>
              <a:t>제</a:t>
            </a:r>
            <a:r>
              <a:rPr lang="en-US" altLang="ko-KR" sz="3500">
                <a:latin typeface="나눔고딕"/>
                <a:ea typeface="나눔고딕"/>
              </a:rPr>
              <a:t>1</a:t>
            </a:r>
            <a:r>
              <a:rPr lang="ko-KR" altLang="en-US" sz="3500">
                <a:latin typeface="나눔고딕"/>
                <a:ea typeface="나눔고딕"/>
              </a:rPr>
              <a:t> 조절변수</a:t>
            </a:r>
            <a:endParaRPr lang="ko-KR" altLang="en-US" sz="3500">
              <a:latin typeface="나눔고딕"/>
              <a:ea typeface="나눔고딕"/>
            </a:endParaRPr>
          </a:p>
          <a:p>
            <a:pPr>
              <a:defRPr/>
            </a:pPr>
            <a:r>
              <a:rPr lang="ko-KR" altLang="en-US" sz="3500">
                <a:latin typeface="나눔고딕"/>
                <a:ea typeface="나눔고딕"/>
              </a:rPr>
              <a:t> </a:t>
            </a:r>
            <a:r>
              <a:rPr lang="en-US" altLang="ko-KR" sz="3500">
                <a:latin typeface="나눔고딕"/>
                <a:ea typeface="나눔고딕"/>
              </a:rPr>
              <a:t>Z </a:t>
            </a:r>
            <a:r>
              <a:rPr lang="ko-KR" altLang="en-US" sz="3500">
                <a:latin typeface="나눔고딕"/>
                <a:ea typeface="나눔고딕"/>
              </a:rPr>
              <a:t> </a:t>
            </a:r>
            <a:r>
              <a:rPr lang="en-US" altLang="ko-KR" sz="3500">
                <a:latin typeface="나눔고딕"/>
                <a:ea typeface="나눔고딕"/>
              </a:rPr>
              <a:t>: </a:t>
            </a:r>
            <a:r>
              <a:rPr lang="ko-KR" altLang="en-US" sz="3500">
                <a:latin typeface="나눔고딕"/>
                <a:ea typeface="나눔고딕"/>
              </a:rPr>
              <a:t>제</a:t>
            </a:r>
            <a:r>
              <a:rPr lang="en-US" altLang="ko-KR" sz="3500">
                <a:latin typeface="나눔고딕"/>
                <a:ea typeface="나눔고딕"/>
              </a:rPr>
              <a:t>2</a:t>
            </a:r>
            <a:r>
              <a:rPr lang="ko-KR" altLang="en-US" sz="3500">
                <a:latin typeface="나눔고딕"/>
                <a:ea typeface="나눔고딕"/>
              </a:rPr>
              <a:t> 조절변수</a:t>
            </a:r>
            <a:endParaRPr lang="ko-KR" altLang="en-US" sz="3500">
              <a:latin typeface="나눔고딕"/>
              <a:ea typeface="나눔고딕"/>
            </a:endParaRPr>
          </a:p>
        </p:txBody>
      </p:sp>
      <p:sp>
        <p:nvSpPr>
          <p:cNvPr id="32" name=""/>
          <p:cNvSpPr txBox="1"/>
          <p:nvPr/>
        </p:nvSpPr>
        <p:spPr>
          <a:xfrm>
            <a:off x="16154400" y="9029700"/>
            <a:ext cx="1224916" cy="541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/>
              <a:t>12/20</a:t>
            </a:r>
            <a:endParaRPr lang="en-US" altLang="ko-KR" sz="3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762000" y="647700"/>
            <a:ext cx="16687800" cy="8991600"/>
          </a:xfrm>
          <a:prstGeom prst="rect">
            <a:avLst/>
          </a:prstGeom>
          <a:ln>
            <a:solidFill>
              <a:srgbClr val="58ccff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Object 5"/>
          <p:cNvSpPr txBox="1"/>
          <p:nvPr/>
        </p:nvSpPr>
        <p:spPr>
          <a:xfrm>
            <a:off x="1353347" y="1087755"/>
            <a:ext cx="10918313" cy="100774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en-US" altLang="ko-KR" sz="6000" kern="0" spc="-400">
                <a:solidFill>
                  <a:srgbClr val="58ccff"/>
                </a:solidFill>
                <a:latin typeface="a타이틀고딕3"/>
                <a:ea typeface="a타이틀고딕3"/>
                <a:cs typeface="NanumSquareRoundOTF Regular"/>
              </a:rPr>
              <a:t>2</a:t>
            </a:r>
            <a:r>
              <a:rPr lang="en-US" sz="6000" kern="0" spc="-400">
                <a:solidFill>
                  <a:srgbClr val="58ccff"/>
                </a:solidFill>
                <a:latin typeface="a타이틀고딕3"/>
                <a:ea typeface="a타이틀고딕3"/>
                <a:cs typeface="NanumSquareRoundOTF Regular"/>
              </a:rPr>
              <a:t>. </a:t>
            </a:r>
            <a:r>
              <a:rPr lang="ko-KR" altLang="en-US" sz="6000" kern="0" spc="-400">
                <a:solidFill>
                  <a:srgbClr val="58ccff"/>
                </a:solidFill>
                <a:latin typeface="a타이틀고딕3"/>
                <a:ea typeface="a타이틀고딕3"/>
                <a:cs typeface="NanumSquareRoundOTF Regular"/>
              </a:rPr>
              <a:t>조절된 조절모형</a:t>
            </a:r>
            <a:r>
              <a:rPr lang="en-US" sz="6000" kern="0" spc="-400">
                <a:solidFill>
                  <a:srgbClr val="58ccff"/>
                </a:solidFill>
                <a:latin typeface="a타이틀고딕3"/>
                <a:ea typeface="a타이틀고딕3"/>
                <a:cs typeface="NanumSquareRoundOTF Regular"/>
              </a:rPr>
              <a:t> </a:t>
            </a:r>
            <a:endParaRPr lang="en-US" sz="6000" kern="0" spc="-400">
              <a:solidFill>
                <a:srgbClr val="58ccff"/>
              </a:solidFill>
              <a:latin typeface="a타이틀고딕3"/>
              <a:ea typeface="a타이틀고딕3"/>
              <a:cs typeface="NanumSquareRoundOTF Regular"/>
            </a:endParaRPr>
          </a:p>
        </p:txBody>
      </p:sp>
      <p:pic>
        <p:nvPicPr>
          <p:cNvPr id="2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71600" y="3758934"/>
            <a:ext cx="9220200" cy="5063115"/>
          </a:xfrm>
          <a:prstGeom prst="rect">
            <a:avLst/>
          </a:prstGeom>
        </p:spPr>
      </p:pic>
      <p:pic>
        <p:nvPicPr>
          <p:cNvPr id="2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219200" y="2552700"/>
            <a:ext cx="13929361" cy="1066800"/>
          </a:xfrm>
          <a:prstGeom prst="rect">
            <a:avLst/>
          </a:prstGeom>
        </p:spPr>
      </p:pic>
      <p:sp>
        <p:nvSpPr>
          <p:cNvPr id="26" name=""/>
          <p:cNvSpPr txBox="1"/>
          <p:nvPr/>
        </p:nvSpPr>
        <p:spPr>
          <a:xfrm>
            <a:off x="10896600" y="4297680"/>
            <a:ext cx="4648200" cy="222504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3500">
                <a:latin typeface="나눔고딕"/>
                <a:ea typeface="나눔고딕"/>
              </a:rPr>
              <a:t>W : </a:t>
            </a:r>
            <a:r>
              <a:rPr lang="ko-KR" altLang="en-US" sz="3500">
                <a:latin typeface="나눔고딕"/>
                <a:ea typeface="나눔고딕"/>
              </a:rPr>
              <a:t>성별</a:t>
            </a:r>
            <a:endParaRPr lang="ko-KR" altLang="en-US" sz="3500">
              <a:latin typeface="나눔고딕"/>
              <a:ea typeface="나눔고딕"/>
            </a:endParaRPr>
          </a:p>
          <a:p>
            <a:pPr>
              <a:defRPr/>
            </a:pPr>
            <a:r>
              <a:rPr lang="en-US" altLang="ko-KR" sz="3500">
                <a:latin typeface="나눔고딕"/>
                <a:ea typeface="나눔고딕"/>
              </a:rPr>
              <a:t>Z : </a:t>
            </a:r>
            <a:r>
              <a:rPr lang="ko-KR" altLang="en-US" sz="3500">
                <a:latin typeface="나눔고딕"/>
                <a:ea typeface="나눔고딕"/>
              </a:rPr>
              <a:t>연령</a:t>
            </a:r>
            <a:endParaRPr lang="ko-KR" altLang="en-US" sz="3500">
              <a:latin typeface="나눔고딕"/>
              <a:ea typeface="나눔고딕"/>
            </a:endParaRPr>
          </a:p>
          <a:p>
            <a:pPr>
              <a:defRPr/>
            </a:pPr>
            <a:endParaRPr lang="ko-KR" altLang="en-US" sz="3500">
              <a:latin typeface="나눔고딕"/>
              <a:ea typeface="나눔고딕"/>
            </a:endParaRPr>
          </a:p>
          <a:p>
            <a:pPr>
              <a:defRPr/>
            </a:pPr>
            <a:endParaRPr lang="ko-KR" altLang="en-US" sz="3500">
              <a:latin typeface="나눔고딕"/>
              <a:ea typeface="나눔고딕"/>
            </a:endParaRPr>
          </a:p>
        </p:txBody>
      </p:sp>
      <p:sp>
        <p:nvSpPr>
          <p:cNvPr id="27" name=""/>
          <p:cNvSpPr txBox="1"/>
          <p:nvPr/>
        </p:nvSpPr>
        <p:spPr>
          <a:xfrm>
            <a:off x="16154400" y="9029700"/>
            <a:ext cx="1224916" cy="541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/>
              <a:t>13/20</a:t>
            </a:r>
            <a:endParaRPr lang="en-US" altLang="ko-KR" sz="3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762000" y="647700"/>
            <a:ext cx="16687800" cy="8991600"/>
          </a:xfrm>
          <a:prstGeom prst="rect">
            <a:avLst/>
          </a:prstGeom>
          <a:ln>
            <a:solidFill>
              <a:srgbClr val="58ccff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Object 5"/>
          <p:cNvSpPr txBox="1"/>
          <p:nvPr/>
        </p:nvSpPr>
        <p:spPr>
          <a:xfrm>
            <a:off x="1353347" y="1087755"/>
            <a:ext cx="10918313" cy="100774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en-US" altLang="ko-KR" sz="6000" kern="0" spc="-400">
                <a:solidFill>
                  <a:srgbClr val="58ccff"/>
                </a:solidFill>
                <a:latin typeface="a타이틀고딕3"/>
                <a:ea typeface="a타이틀고딕3"/>
                <a:cs typeface="NanumSquareRoundOTF Regular"/>
              </a:rPr>
              <a:t>2</a:t>
            </a:r>
            <a:r>
              <a:rPr lang="en-US" sz="6000" kern="0" spc="-400">
                <a:solidFill>
                  <a:srgbClr val="58ccff"/>
                </a:solidFill>
                <a:latin typeface="a타이틀고딕3"/>
                <a:ea typeface="a타이틀고딕3"/>
                <a:cs typeface="NanumSquareRoundOTF Regular"/>
              </a:rPr>
              <a:t>. </a:t>
            </a:r>
            <a:r>
              <a:rPr lang="ko-KR" altLang="en-US" sz="6000" kern="0" spc="-400">
                <a:solidFill>
                  <a:srgbClr val="58ccff"/>
                </a:solidFill>
                <a:latin typeface="a타이틀고딕3"/>
                <a:ea typeface="a타이틀고딕3"/>
                <a:cs typeface="NanumSquareRoundOTF Regular"/>
              </a:rPr>
              <a:t>조절된 조절모형</a:t>
            </a:r>
            <a:r>
              <a:rPr lang="en-US" sz="6000" kern="0" spc="-400">
                <a:solidFill>
                  <a:srgbClr val="58ccff"/>
                </a:solidFill>
                <a:latin typeface="a타이틀고딕3"/>
                <a:ea typeface="a타이틀고딕3"/>
                <a:cs typeface="NanumSquareRoundOTF Regular"/>
              </a:rPr>
              <a:t> </a:t>
            </a:r>
            <a:endParaRPr lang="en-US" sz="6000" kern="0" spc="-400">
              <a:solidFill>
                <a:srgbClr val="58ccff"/>
              </a:solidFill>
              <a:latin typeface="a타이틀고딕3"/>
              <a:ea typeface="a타이틀고딕3"/>
              <a:cs typeface="NanumSquareRoundOTF Regular"/>
            </a:endParaRPr>
          </a:p>
        </p:txBody>
      </p:sp>
      <p:pic>
        <p:nvPicPr>
          <p:cNvPr id="2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82039" y="2476500"/>
            <a:ext cx="13929361" cy="10668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5" name=""/>
              <p:cNvSpPr/>
              <p:nvPr/>
            </p:nvSpPr>
            <p:spPr>
              <a:xfrm>
                <a:off x="6096000" y="3562350"/>
                <a:ext cx="457200" cy="59055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3000">
                          <a:latin typeface="Cambria Math"/>
                          <a:sym typeface="Cambria Math"/>
                        </a:rPr>
                        <m:t>↓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25" name=""/>
              <p:cNvSpPr txBox="1"/>
              <p:nvPr/>
            </p:nvSpPr>
            <p:spPr>
              <a:xfrm>
                <a:off x="6096000" y="3562350"/>
                <a:ext cx="457200" cy="59055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</p:sp>
        </mc:Fallback>
      </mc:AlternateContent>
      <p:pic>
        <p:nvPicPr>
          <p:cNvPr id="2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143000" y="4143375"/>
            <a:ext cx="12678055" cy="100012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7" name=""/>
              <p:cNvSpPr/>
              <p:nvPr/>
            </p:nvSpPr>
            <p:spPr>
              <a:xfrm>
                <a:off x="1409700" y="7734300"/>
                <a:ext cx="3009900" cy="63817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3000">
                          <a:latin typeface="Cambria Math"/>
                          <a:sym typeface="Cambria Math"/>
                        </a:rPr>
                        <m:t>&lt;조건부 효과&gt;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27" name=""/>
              <p:cNvSpPr txBox="1"/>
              <p:nvPr/>
            </p:nvSpPr>
            <p:spPr>
              <a:xfrm>
                <a:off x="1409700" y="7734300"/>
                <a:ext cx="3009900" cy="63817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</p:sp>
        </mc:Fallback>
      </mc:AlternateContent>
      <p:pic>
        <p:nvPicPr>
          <p:cNvPr id="28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330233" y="8343900"/>
            <a:ext cx="6594566" cy="990600"/>
          </a:xfrm>
          <a:prstGeom prst="rect">
            <a:avLst/>
          </a:prstGeom>
        </p:spPr>
      </p:pic>
      <p:sp>
        <p:nvSpPr>
          <p:cNvPr id="29" name=""/>
          <p:cNvSpPr/>
          <p:nvPr/>
        </p:nvSpPr>
        <p:spPr>
          <a:xfrm>
            <a:off x="10058400" y="2705100"/>
            <a:ext cx="3733800" cy="533400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pic>
        <p:nvPicPr>
          <p:cNvPr id="30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143000" y="5755105"/>
            <a:ext cx="13258800" cy="98859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1" name=""/>
              <p:cNvSpPr/>
              <p:nvPr/>
            </p:nvSpPr>
            <p:spPr>
              <a:xfrm>
                <a:off x="6172200" y="5143500"/>
                <a:ext cx="457200" cy="59055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3000">
                          <a:latin typeface="Cambria Math"/>
                          <a:sym typeface="Cambria Math"/>
                        </a:rPr>
                        <m:t>↓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31" name=""/>
              <p:cNvSpPr txBox="1"/>
              <p:nvPr/>
            </p:nvSpPr>
            <p:spPr>
              <a:xfrm>
                <a:off x="6172200" y="5143500"/>
                <a:ext cx="457200" cy="59055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</p:sp>
        </mc:Fallback>
      </mc:AlternateContent>
      <p:cxnSp>
        <p:nvCxnSpPr>
          <p:cNvPr id="32" name=""/>
          <p:cNvCxnSpPr/>
          <p:nvPr/>
        </p:nvCxnSpPr>
        <p:spPr>
          <a:xfrm>
            <a:off x="3352800" y="6515100"/>
            <a:ext cx="21336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"/>
          <p:cNvCxnSpPr/>
          <p:nvPr/>
        </p:nvCxnSpPr>
        <p:spPr>
          <a:xfrm>
            <a:off x="6096000" y="6591300"/>
            <a:ext cx="19812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"/>
          <p:cNvSpPr txBox="1"/>
          <p:nvPr/>
        </p:nvSpPr>
        <p:spPr>
          <a:xfrm>
            <a:off x="16154400" y="9029700"/>
            <a:ext cx="1224916" cy="541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/>
              <a:t>14/20</a:t>
            </a:r>
            <a:endParaRPr lang="en-US" altLang="ko-KR" sz="3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762000" y="647700"/>
            <a:ext cx="16687800" cy="8991600"/>
          </a:xfrm>
          <a:prstGeom prst="rect">
            <a:avLst/>
          </a:prstGeom>
          <a:ln>
            <a:solidFill>
              <a:srgbClr val="58ccff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Object 5"/>
          <p:cNvSpPr txBox="1"/>
          <p:nvPr/>
        </p:nvSpPr>
        <p:spPr>
          <a:xfrm>
            <a:off x="1353347" y="1087755"/>
            <a:ext cx="10918313" cy="100774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en-US" altLang="ko-KR" sz="6000" kern="0" spc="-400">
                <a:solidFill>
                  <a:srgbClr val="58ccff"/>
                </a:solidFill>
                <a:latin typeface="a타이틀고딕3"/>
                <a:ea typeface="a타이틀고딕3"/>
                <a:cs typeface="NanumSquareRoundOTF Regular"/>
              </a:rPr>
              <a:t>2</a:t>
            </a:r>
            <a:r>
              <a:rPr lang="en-US" sz="6000" kern="0" spc="-400">
                <a:solidFill>
                  <a:srgbClr val="58ccff"/>
                </a:solidFill>
                <a:latin typeface="a타이틀고딕3"/>
                <a:ea typeface="a타이틀고딕3"/>
                <a:cs typeface="NanumSquareRoundOTF Regular"/>
              </a:rPr>
              <a:t>. </a:t>
            </a:r>
            <a:r>
              <a:rPr lang="ko-KR" altLang="en-US" sz="6000" kern="0" spc="-400">
                <a:solidFill>
                  <a:srgbClr val="58ccff"/>
                </a:solidFill>
                <a:latin typeface="a타이틀고딕3"/>
                <a:ea typeface="a타이틀고딕3"/>
                <a:cs typeface="NanumSquareRoundOTF Regular"/>
              </a:rPr>
              <a:t>조절된 조절모형</a:t>
            </a:r>
            <a:r>
              <a:rPr lang="en-US" sz="6000" kern="0" spc="-400">
                <a:solidFill>
                  <a:srgbClr val="58ccff"/>
                </a:solidFill>
                <a:latin typeface="a타이틀고딕3"/>
                <a:ea typeface="a타이틀고딕3"/>
                <a:cs typeface="NanumSquareRoundOTF Regular"/>
              </a:rPr>
              <a:t> </a:t>
            </a:r>
            <a:endParaRPr lang="en-US" sz="6000" kern="0" spc="-400">
              <a:solidFill>
                <a:srgbClr val="58ccff"/>
              </a:solidFill>
              <a:latin typeface="a타이틀고딕3"/>
              <a:ea typeface="a타이틀고딕3"/>
              <a:cs typeface="NanumSquareRoundOTF Regular"/>
            </a:endParaRPr>
          </a:p>
        </p:txBody>
      </p:sp>
      <p:graphicFrame>
        <p:nvGraphicFramePr>
          <p:cNvPr id="24" name=""/>
          <p:cNvGraphicFramePr>
            <a:graphicFrameLocks noGrp="1"/>
          </p:cNvGraphicFramePr>
          <p:nvPr/>
        </p:nvGraphicFramePr>
        <p:xfrm>
          <a:off x="1216393" y="3482340"/>
          <a:ext cx="15855214" cy="53187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699284"/>
                <a:gridCol w="13155930"/>
              </a:tblGrid>
              <a:tr h="76410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40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rPr>
                        <a:t>회귀계수</a:t>
                      </a:r>
                      <a:endParaRPr lang="ko-KR" altLang="en-US" sz="4000">
                        <a:solidFill>
                          <a:schemeClr val="dk1"/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6a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4000">
                          <a:solidFill>
                            <a:schemeClr val="dk1"/>
                          </a:solidFill>
                        </a:rPr>
                        <a:t>효과</a:t>
                      </a:r>
                      <a:endParaRPr lang="ko-KR" altLang="en-US" sz="4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6a7d8"/>
                    </a:solidFill>
                  </a:tcPr>
                </a:tc>
              </a:tr>
              <a:tr h="73413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40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rPr>
                        <a:t>b1</a:t>
                      </a:r>
                      <a:endParaRPr lang="en-US" altLang="ko-KR" sz="4000">
                        <a:solidFill>
                          <a:schemeClr val="dk1"/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3000">
                          <a:latin typeface="나눔고딕"/>
                          <a:ea typeface="나눔고딕"/>
                        </a:rPr>
                        <a:t>W=Z=0</a:t>
                      </a:r>
                      <a:r>
                        <a:rPr lang="ko-KR" altLang="en-US" sz="3000">
                          <a:latin typeface="나눔고딕"/>
                          <a:ea typeface="나눔고딕"/>
                        </a:rPr>
                        <a:t>인 경우 </a:t>
                      </a:r>
                      <a:r>
                        <a:rPr lang="en-US" altLang="ko-KR" sz="3000">
                          <a:latin typeface="나눔고딕"/>
                          <a:ea typeface="나눔고딕"/>
                        </a:rPr>
                        <a:t>X</a:t>
                      </a:r>
                      <a:r>
                        <a:rPr lang="ko-KR" altLang="en-US" sz="3000">
                          <a:latin typeface="나눔고딕"/>
                          <a:ea typeface="나눔고딕"/>
                        </a:rPr>
                        <a:t>가 </a:t>
                      </a:r>
                      <a:r>
                        <a:rPr lang="en-US" altLang="ko-KR" sz="3000">
                          <a:latin typeface="나눔고딕"/>
                          <a:ea typeface="나눔고딕"/>
                        </a:rPr>
                        <a:t>Y</a:t>
                      </a:r>
                      <a:r>
                        <a:rPr lang="ko-KR" altLang="en-US" sz="3000">
                          <a:latin typeface="나눔고딕"/>
                          <a:ea typeface="나눔고딕"/>
                        </a:rPr>
                        <a:t>에 미치는 영향</a:t>
                      </a:r>
                      <a:endParaRPr lang="ko-KR" altLang="en-US" sz="3000">
                        <a:latin typeface="나눔고딕"/>
                        <a:ea typeface="나눔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6410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4000">
                          <a:latin typeface="나눔고딕"/>
                          <a:ea typeface="나눔고딕"/>
                        </a:rPr>
                        <a:t>b2</a:t>
                      </a:r>
                      <a:endParaRPr lang="en-US" altLang="ko-KR" sz="4000">
                        <a:latin typeface="나눔고딕"/>
                        <a:ea typeface="나눔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3000">
                          <a:latin typeface="나눔고딕"/>
                          <a:ea typeface="나눔고딕"/>
                        </a:rPr>
                        <a:t>X=Z=0</a:t>
                      </a:r>
                      <a:r>
                        <a:rPr lang="ko-KR" altLang="en-US" sz="3000">
                          <a:latin typeface="나눔고딕"/>
                          <a:ea typeface="나눔고딕"/>
                        </a:rPr>
                        <a:t>인 경우 </a:t>
                      </a:r>
                      <a:r>
                        <a:rPr lang="en-US" altLang="ko-KR" sz="3000">
                          <a:latin typeface="나눔고딕"/>
                          <a:ea typeface="나눔고딕"/>
                        </a:rPr>
                        <a:t>W</a:t>
                      </a:r>
                      <a:r>
                        <a:rPr lang="ko-KR" altLang="en-US" sz="3000">
                          <a:latin typeface="나눔고딕"/>
                          <a:ea typeface="나눔고딕"/>
                        </a:rPr>
                        <a:t>가 </a:t>
                      </a:r>
                      <a:r>
                        <a:rPr lang="en-US" altLang="ko-KR" sz="3000">
                          <a:latin typeface="나눔고딕"/>
                          <a:ea typeface="나눔고딕"/>
                        </a:rPr>
                        <a:t>Y</a:t>
                      </a:r>
                      <a:r>
                        <a:rPr lang="ko-KR" altLang="en-US" sz="3000">
                          <a:latin typeface="나눔고딕"/>
                          <a:ea typeface="나눔고딕"/>
                        </a:rPr>
                        <a:t>에 미치는 영향</a:t>
                      </a:r>
                      <a:endParaRPr lang="ko-KR" altLang="en-US" sz="3000">
                        <a:latin typeface="나눔고딕"/>
                        <a:ea typeface="나눔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6410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4000">
                          <a:latin typeface="나눔고딕"/>
                          <a:ea typeface="나눔고딕"/>
                        </a:rPr>
                        <a:t>b3</a:t>
                      </a:r>
                      <a:endParaRPr lang="en-US" altLang="ko-KR" sz="4000">
                        <a:latin typeface="나눔고딕"/>
                        <a:ea typeface="나눔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3000">
                          <a:latin typeface="나눔고딕"/>
                          <a:ea typeface="나눔고딕"/>
                        </a:rPr>
                        <a:t>X=W=0</a:t>
                      </a:r>
                      <a:r>
                        <a:rPr lang="ko-KR" altLang="en-US" sz="3000">
                          <a:latin typeface="나눔고딕"/>
                          <a:ea typeface="나눔고딕"/>
                        </a:rPr>
                        <a:t>인 경우 </a:t>
                      </a:r>
                      <a:r>
                        <a:rPr lang="en-US" altLang="ko-KR" sz="3000">
                          <a:latin typeface="나눔고딕"/>
                          <a:ea typeface="나눔고딕"/>
                        </a:rPr>
                        <a:t>Z</a:t>
                      </a:r>
                      <a:r>
                        <a:rPr lang="ko-KR" altLang="en-US" sz="3000">
                          <a:latin typeface="나눔고딕"/>
                          <a:ea typeface="나눔고딕"/>
                        </a:rPr>
                        <a:t>가 </a:t>
                      </a:r>
                      <a:r>
                        <a:rPr lang="en-US" altLang="ko-KR" sz="3000">
                          <a:latin typeface="나눔고딕"/>
                          <a:ea typeface="나눔고딕"/>
                        </a:rPr>
                        <a:t>Y</a:t>
                      </a:r>
                      <a:r>
                        <a:rPr lang="ko-KR" altLang="en-US" sz="3000">
                          <a:latin typeface="나눔고딕"/>
                          <a:ea typeface="나눔고딕"/>
                        </a:rPr>
                        <a:t>에 미치는 영향</a:t>
                      </a:r>
                      <a:endParaRPr lang="ko-KR" altLang="en-US" sz="3000">
                        <a:latin typeface="나눔고딕"/>
                        <a:ea typeface="나눔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6410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4000">
                          <a:latin typeface="나눔고딕"/>
                          <a:ea typeface="나눔고딕"/>
                        </a:rPr>
                        <a:t>b4</a:t>
                      </a:r>
                      <a:endParaRPr lang="en-US" altLang="ko-KR" sz="4000">
                        <a:latin typeface="나눔고딕"/>
                        <a:ea typeface="나눔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3000">
                          <a:latin typeface="나눔고딕"/>
                          <a:ea typeface="나눔고딕"/>
                        </a:rPr>
                        <a:t>Z=0</a:t>
                      </a:r>
                      <a:r>
                        <a:rPr lang="ko-KR" altLang="en-US" sz="3000">
                          <a:latin typeface="나눔고딕"/>
                          <a:ea typeface="나눔고딕"/>
                        </a:rPr>
                        <a:t>인 경우에 </a:t>
                      </a:r>
                      <a:r>
                        <a:rPr lang="en-US" altLang="ko-KR" sz="3000">
                          <a:latin typeface="나눔고딕"/>
                          <a:ea typeface="나눔고딕"/>
                        </a:rPr>
                        <a:t>X</a:t>
                      </a:r>
                      <a:r>
                        <a:rPr lang="ko-KR" altLang="en-US" sz="3000">
                          <a:latin typeface="나눔고딕"/>
                          <a:ea typeface="나눔고딕"/>
                        </a:rPr>
                        <a:t>와 </a:t>
                      </a:r>
                      <a:r>
                        <a:rPr lang="en-US" altLang="ko-KR" sz="3000">
                          <a:latin typeface="나눔고딕"/>
                          <a:ea typeface="나눔고딕"/>
                        </a:rPr>
                        <a:t>W</a:t>
                      </a:r>
                      <a:r>
                        <a:rPr lang="ko-KR" altLang="en-US" sz="3000">
                          <a:latin typeface="나눔고딕"/>
                          <a:ea typeface="나눔고딕"/>
                        </a:rPr>
                        <a:t>의 조건부 상호효과</a:t>
                      </a:r>
                      <a:endParaRPr lang="ko-KR" altLang="en-US" sz="3000">
                        <a:latin typeface="나눔고딕"/>
                        <a:ea typeface="나눔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6410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4000">
                          <a:latin typeface="나눔고딕"/>
                          <a:ea typeface="나눔고딕"/>
                        </a:rPr>
                        <a:t>b5</a:t>
                      </a:r>
                      <a:endParaRPr lang="en-US" altLang="ko-KR" sz="4000">
                        <a:latin typeface="나눔고딕"/>
                        <a:ea typeface="나눔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3000">
                          <a:latin typeface="나눔고딕"/>
                          <a:ea typeface="나눔고딕"/>
                        </a:rPr>
                        <a:t>W=0</a:t>
                      </a:r>
                      <a:r>
                        <a:rPr lang="ko-KR" altLang="en-US" sz="3000">
                          <a:latin typeface="나눔고딕"/>
                          <a:ea typeface="나눔고딕"/>
                        </a:rPr>
                        <a:t>인 경우에 </a:t>
                      </a:r>
                      <a:r>
                        <a:rPr lang="en-US" altLang="ko-KR" sz="3000">
                          <a:latin typeface="나눔고딕"/>
                          <a:ea typeface="나눔고딕"/>
                        </a:rPr>
                        <a:t>X</a:t>
                      </a:r>
                      <a:r>
                        <a:rPr lang="ko-KR" altLang="en-US" sz="3000">
                          <a:latin typeface="나눔고딕"/>
                          <a:ea typeface="나눔고딕"/>
                        </a:rPr>
                        <a:t>와 </a:t>
                      </a:r>
                      <a:r>
                        <a:rPr lang="en-US" altLang="ko-KR" sz="3000">
                          <a:latin typeface="나눔고딕"/>
                          <a:ea typeface="나눔고딕"/>
                        </a:rPr>
                        <a:t>W</a:t>
                      </a:r>
                      <a:r>
                        <a:rPr lang="ko-KR" altLang="en-US" sz="3000">
                          <a:latin typeface="나눔고딕"/>
                          <a:ea typeface="나눔고딕"/>
                        </a:rPr>
                        <a:t>의 조건부 상호효과</a:t>
                      </a:r>
                      <a:endParaRPr lang="ko-KR" altLang="en-US" sz="3000">
                        <a:latin typeface="나눔고딕"/>
                        <a:ea typeface="나눔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6410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4000">
                          <a:latin typeface="나눔고딕"/>
                          <a:ea typeface="나눔고딕"/>
                        </a:rPr>
                        <a:t>b6</a:t>
                      </a:r>
                      <a:endParaRPr lang="en-US" altLang="ko-KR" sz="4000">
                        <a:latin typeface="나눔고딕"/>
                        <a:ea typeface="나눔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3000">
                          <a:latin typeface="나눔고딕"/>
                          <a:ea typeface="나눔고딕"/>
                        </a:rPr>
                        <a:t>X=0</a:t>
                      </a:r>
                      <a:r>
                        <a:rPr lang="ko-KR" altLang="en-US" sz="3000">
                          <a:latin typeface="나눔고딕"/>
                          <a:ea typeface="나눔고딕"/>
                        </a:rPr>
                        <a:t>인 경우에 </a:t>
                      </a:r>
                      <a:r>
                        <a:rPr lang="en-US" altLang="ko-KR" sz="3000">
                          <a:latin typeface="나눔고딕"/>
                          <a:ea typeface="나눔고딕"/>
                        </a:rPr>
                        <a:t>X</a:t>
                      </a:r>
                      <a:r>
                        <a:rPr lang="ko-KR" altLang="en-US" sz="3000">
                          <a:latin typeface="나눔고딕"/>
                          <a:ea typeface="나눔고딕"/>
                        </a:rPr>
                        <a:t>와 </a:t>
                      </a:r>
                      <a:r>
                        <a:rPr lang="en-US" altLang="ko-KR" sz="3000">
                          <a:latin typeface="나눔고딕"/>
                          <a:ea typeface="나눔고딕"/>
                        </a:rPr>
                        <a:t>W</a:t>
                      </a:r>
                      <a:r>
                        <a:rPr lang="ko-KR" altLang="en-US" sz="3000">
                          <a:latin typeface="나눔고딕"/>
                          <a:ea typeface="나눔고딕"/>
                        </a:rPr>
                        <a:t>의 조건부 상호효과</a:t>
                      </a:r>
                      <a:endParaRPr lang="ko-KR" altLang="en-US" sz="3000">
                        <a:latin typeface="나눔고딕"/>
                        <a:ea typeface="나눔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2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19200" y="2324100"/>
            <a:ext cx="13929361" cy="1066800"/>
          </a:xfrm>
          <a:prstGeom prst="rect">
            <a:avLst/>
          </a:prstGeom>
        </p:spPr>
      </p:pic>
      <p:sp>
        <p:nvSpPr>
          <p:cNvPr id="26" name=""/>
          <p:cNvSpPr txBox="1"/>
          <p:nvPr/>
        </p:nvSpPr>
        <p:spPr>
          <a:xfrm>
            <a:off x="16154400" y="9029700"/>
            <a:ext cx="1224916" cy="541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/>
              <a:t>15/20</a:t>
            </a:r>
            <a:endParaRPr lang="en-US" altLang="ko-KR" sz="3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762000" y="647700"/>
            <a:ext cx="16687800" cy="8991600"/>
          </a:xfrm>
          <a:prstGeom prst="rect">
            <a:avLst/>
          </a:prstGeom>
          <a:ln>
            <a:solidFill>
              <a:srgbClr val="58ccff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Object 5"/>
          <p:cNvSpPr txBox="1"/>
          <p:nvPr/>
        </p:nvSpPr>
        <p:spPr>
          <a:xfrm>
            <a:off x="1353347" y="1087755"/>
            <a:ext cx="10918313" cy="100774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en-US" altLang="ko-KR" sz="6000" kern="0" spc="-400">
                <a:solidFill>
                  <a:srgbClr val="58ccff"/>
                </a:solidFill>
                <a:latin typeface="a타이틀고딕3"/>
                <a:ea typeface="a타이틀고딕3"/>
                <a:cs typeface="NanumSquareRoundOTF Regular"/>
              </a:rPr>
              <a:t>2</a:t>
            </a:r>
            <a:r>
              <a:rPr lang="en-US" sz="6000" kern="0" spc="-400">
                <a:solidFill>
                  <a:srgbClr val="58ccff"/>
                </a:solidFill>
                <a:latin typeface="a타이틀고딕3"/>
                <a:ea typeface="a타이틀고딕3"/>
                <a:cs typeface="NanumSquareRoundOTF Regular"/>
              </a:rPr>
              <a:t>. </a:t>
            </a:r>
            <a:r>
              <a:rPr lang="ko-KR" altLang="en-US" sz="6000" kern="0" spc="-400">
                <a:solidFill>
                  <a:srgbClr val="58ccff"/>
                </a:solidFill>
                <a:latin typeface="a타이틀고딕3"/>
                <a:ea typeface="a타이틀고딕3"/>
                <a:cs typeface="NanumSquareRoundOTF Regular"/>
              </a:rPr>
              <a:t>조절된 조절모형</a:t>
            </a:r>
            <a:r>
              <a:rPr lang="en-US" sz="6000" kern="0" spc="-400">
                <a:solidFill>
                  <a:srgbClr val="58ccff"/>
                </a:solidFill>
                <a:latin typeface="a타이틀고딕3"/>
                <a:ea typeface="a타이틀고딕3"/>
                <a:cs typeface="NanumSquareRoundOTF Regular"/>
              </a:rPr>
              <a:t> </a:t>
            </a:r>
            <a:endParaRPr lang="en-US" sz="6000" kern="0" spc="-400">
              <a:solidFill>
                <a:srgbClr val="58ccff"/>
              </a:solidFill>
              <a:latin typeface="a타이틀고딕3"/>
              <a:ea typeface="a타이틀고딕3"/>
              <a:cs typeface="NanumSquareRoundOTF Regular"/>
            </a:endParaRPr>
          </a:p>
        </p:txBody>
      </p:sp>
      <p:sp>
        <p:nvSpPr>
          <p:cNvPr id="26" name=""/>
          <p:cNvSpPr/>
          <p:nvPr/>
        </p:nvSpPr>
        <p:spPr>
          <a:xfrm>
            <a:off x="2286000" y="2857500"/>
            <a:ext cx="381000" cy="6172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pic>
        <p:nvPicPr>
          <p:cNvPr id="2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09259" y="3086100"/>
            <a:ext cx="9839741" cy="2743200"/>
          </a:xfrm>
          <a:prstGeom prst="rect">
            <a:avLst/>
          </a:prstGeom>
        </p:spPr>
      </p:pic>
      <p:sp>
        <p:nvSpPr>
          <p:cNvPr id="28" name=""/>
          <p:cNvSpPr txBox="1"/>
          <p:nvPr/>
        </p:nvSpPr>
        <p:spPr>
          <a:xfrm>
            <a:off x="1219200" y="2385060"/>
            <a:ext cx="5105400" cy="62484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3500">
                <a:latin typeface="나눔고딕"/>
                <a:ea typeface="나눔고딕"/>
              </a:rPr>
              <a:t>&lt;</a:t>
            </a:r>
            <a:r>
              <a:rPr lang="ko-KR" altLang="en-US" sz="3500">
                <a:latin typeface="나눔고딕"/>
                <a:ea typeface="나눔고딕"/>
              </a:rPr>
              <a:t>조절된 조절효과의 유형</a:t>
            </a:r>
            <a:r>
              <a:rPr lang="en-US" altLang="ko-KR" sz="3500">
                <a:latin typeface="나눔고딕"/>
                <a:ea typeface="나눔고딕"/>
              </a:rPr>
              <a:t>&gt;</a:t>
            </a:r>
            <a:endParaRPr lang="en-US" altLang="ko-KR" sz="3500">
              <a:latin typeface="나눔고딕"/>
              <a:ea typeface="나눔고딕"/>
            </a:endParaRPr>
          </a:p>
        </p:txBody>
      </p:sp>
      <p:pic>
        <p:nvPicPr>
          <p:cNvPr id="2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82038" y="5981700"/>
            <a:ext cx="13929361" cy="1066800"/>
          </a:xfrm>
          <a:prstGeom prst="rect">
            <a:avLst/>
          </a:prstGeom>
        </p:spPr>
      </p:pic>
      <p:sp>
        <p:nvSpPr>
          <p:cNvPr id="31" name=""/>
          <p:cNvSpPr/>
          <p:nvPr/>
        </p:nvSpPr>
        <p:spPr>
          <a:xfrm>
            <a:off x="3048000" y="6286500"/>
            <a:ext cx="914400" cy="533400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32" name=""/>
          <p:cNvSpPr/>
          <p:nvPr/>
        </p:nvSpPr>
        <p:spPr>
          <a:xfrm>
            <a:off x="6781800" y="6134100"/>
            <a:ext cx="1447800" cy="685800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33" name=""/>
          <p:cNvSpPr/>
          <p:nvPr/>
        </p:nvSpPr>
        <p:spPr>
          <a:xfrm>
            <a:off x="11811000" y="6134100"/>
            <a:ext cx="1905000" cy="609600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35" name=""/>
          <p:cNvGraphicFramePr>
            <a:graphicFrameLocks noGrp="1"/>
          </p:cNvGraphicFramePr>
          <p:nvPr/>
        </p:nvGraphicFramePr>
        <p:xfrm>
          <a:off x="1219200" y="7124700"/>
          <a:ext cx="12344398" cy="21336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200398"/>
                <a:gridCol w="9144000"/>
              </a:tblGrid>
              <a:tr h="53340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25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b1,</a:t>
                      </a:r>
                      <a:r>
                        <a:rPr lang="ko-KR" altLang="en-US" sz="25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 </a:t>
                      </a:r>
                      <a:r>
                        <a:rPr lang="en-US" altLang="ko-KR" sz="25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b4 </a:t>
                      </a:r>
                      <a:r>
                        <a:rPr lang="ko-KR" altLang="en-US" sz="25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부호 같을 때</a:t>
                      </a:r>
                      <a:endParaRPr lang="ko-KR" altLang="en-US" sz="2500">
                        <a:solidFill>
                          <a:schemeClr val="tx1"/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2500" b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X-&gt;Y</a:t>
                      </a:r>
                      <a:r>
                        <a:rPr lang="ko-KR" altLang="en-US" sz="2500" b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의 양</a:t>
                      </a:r>
                      <a:r>
                        <a:rPr lang="en-US" altLang="ko-KR" sz="2500" b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(</a:t>
                      </a:r>
                      <a:r>
                        <a:rPr lang="ko-KR" altLang="en-US" sz="2500" b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또는 음</a:t>
                      </a:r>
                      <a:r>
                        <a:rPr lang="en-US" altLang="ko-KR" sz="2500" b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)</a:t>
                      </a:r>
                      <a:r>
                        <a:rPr lang="ko-KR" altLang="en-US" sz="2500" b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의 관계가 더 커짐 </a:t>
                      </a:r>
                      <a:r>
                        <a:rPr lang="en-US" altLang="ko-KR" sz="2500" b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(</a:t>
                      </a:r>
                      <a:r>
                        <a:rPr lang="ko-KR" altLang="en-US" sz="2500" b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상승효과</a:t>
                      </a:r>
                      <a:r>
                        <a:rPr lang="en-US" altLang="ko-KR" sz="2500" b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)</a:t>
                      </a:r>
                      <a:endParaRPr lang="en-US" altLang="ko-KR" sz="2500" b="0">
                        <a:solidFill>
                          <a:schemeClr val="tx1"/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53340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2500" b="1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b1,</a:t>
                      </a:r>
                      <a:r>
                        <a:rPr lang="ko-KR" altLang="en-US" sz="2500" b="1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 </a:t>
                      </a:r>
                      <a:r>
                        <a:rPr lang="en-US" altLang="ko-KR" sz="2500" b="1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b4 </a:t>
                      </a:r>
                      <a:r>
                        <a:rPr lang="ko-KR" altLang="en-US" sz="2500" b="1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부호 다를 때</a:t>
                      </a:r>
                      <a:endParaRPr lang="ko-KR" altLang="en-US" sz="2500" b="1">
                        <a:solidFill>
                          <a:schemeClr val="tx1"/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2500" b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X-&gt;Y</a:t>
                      </a:r>
                      <a:r>
                        <a:rPr lang="ko-KR" altLang="en-US" sz="2500" b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의 양</a:t>
                      </a:r>
                      <a:r>
                        <a:rPr lang="en-US" altLang="ko-KR" sz="2500" b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(</a:t>
                      </a:r>
                      <a:r>
                        <a:rPr lang="ko-KR" altLang="en-US" sz="2500" b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또는 음</a:t>
                      </a:r>
                      <a:r>
                        <a:rPr lang="en-US" altLang="ko-KR" sz="2500" b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)</a:t>
                      </a:r>
                      <a:r>
                        <a:rPr lang="ko-KR" altLang="en-US" sz="2500" b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의 관계가 완화됨 </a:t>
                      </a:r>
                      <a:r>
                        <a:rPr lang="en-US" altLang="ko-KR" sz="2500" b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(</a:t>
                      </a:r>
                      <a:r>
                        <a:rPr lang="ko-KR" altLang="en-US" sz="2500" b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완충효과</a:t>
                      </a:r>
                      <a:r>
                        <a:rPr lang="en-US" altLang="ko-KR" sz="2500" b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)</a:t>
                      </a:r>
                      <a:endParaRPr lang="en-US" altLang="ko-KR" sz="2500" b="0">
                        <a:solidFill>
                          <a:schemeClr val="tx1"/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53340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2500" b="1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b4,</a:t>
                      </a:r>
                      <a:r>
                        <a: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 </a:t>
                      </a:r>
                      <a:r>
                        <a:rPr xmlns:mc="http://schemas.openxmlformats.org/markup-compatibility/2006" xmlns:hp="http://schemas.haansoft.com/office/presentation/8.0" kumimoji="0" lang="en-US" altLang="ko-KR" sz="2500" b="1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b7 </a:t>
                      </a:r>
                      <a:r>
                        <a: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부호 같을 때</a:t>
                      </a:r>
                      <a:endPara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25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상승효과 또는 완충효과를 강화함</a:t>
                      </a:r>
                      <a:endParaRPr lang="ko-KR" altLang="en-US" sz="2500">
                        <a:solidFill>
                          <a:schemeClr val="tx1"/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53340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2500" b="1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b4,</a:t>
                      </a:r>
                      <a:r>
                        <a: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 </a:t>
                      </a:r>
                      <a:r>
                        <a:rPr xmlns:mc="http://schemas.openxmlformats.org/markup-compatibility/2006" xmlns:hp="http://schemas.haansoft.com/office/presentation/8.0" kumimoji="0" lang="en-US" altLang="ko-KR" sz="2500" b="1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b7 </a:t>
                      </a:r>
                      <a:r>
                        <a: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부호 다를 때</a:t>
                      </a:r>
                      <a:endPara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25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상승효과 또는 완충효과를 약화함</a:t>
                      </a:r>
                      <a:endParaRPr lang="ko-KR" altLang="en-US" sz="2500">
                        <a:solidFill>
                          <a:schemeClr val="tx1"/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6" name=""/>
          <p:cNvSpPr txBox="1"/>
          <p:nvPr/>
        </p:nvSpPr>
        <p:spPr>
          <a:xfrm>
            <a:off x="16154400" y="9029700"/>
            <a:ext cx="1224916" cy="541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/>
              <a:t>16/20</a:t>
            </a:r>
            <a:endParaRPr lang="en-US" altLang="ko-KR" sz="3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762000" y="647700"/>
            <a:ext cx="16687800" cy="8991600"/>
          </a:xfrm>
          <a:prstGeom prst="rect">
            <a:avLst/>
          </a:prstGeom>
          <a:ln>
            <a:solidFill>
              <a:srgbClr val="58ccff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Object 5"/>
          <p:cNvSpPr txBox="1"/>
          <p:nvPr/>
        </p:nvSpPr>
        <p:spPr>
          <a:xfrm>
            <a:off x="1353347" y="1087755"/>
            <a:ext cx="10918313" cy="100774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en-US" altLang="ko-KR" sz="6000" kern="0" spc="-400">
                <a:solidFill>
                  <a:srgbClr val="58ccff"/>
                </a:solidFill>
                <a:latin typeface="a타이틀고딕3"/>
                <a:ea typeface="a타이틀고딕3"/>
                <a:cs typeface="NanumSquareRoundOTF Regular"/>
              </a:rPr>
              <a:t>2</a:t>
            </a:r>
            <a:r>
              <a:rPr lang="en-US" sz="6000" kern="0" spc="-400">
                <a:solidFill>
                  <a:srgbClr val="58ccff"/>
                </a:solidFill>
                <a:latin typeface="a타이틀고딕3"/>
                <a:ea typeface="a타이틀고딕3"/>
                <a:cs typeface="NanumSquareRoundOTF Regular"/>
              </a:rPr>
              <a:t>. </a:t>
            </a:r>
            <a:r>
              <a:rPr lang="ko-KR" altLang="en-US" sz="6000" kern="0" spc="-400">
                <a:solidFill>
                  <a:srgbClr val="58ccff"/>
                </a:solidFill>
                <a:latin typeface="a타이틀고딕3"/>
                <a:ea typeface="a타이틀고딕3"/>
                <a:cs typeface="NanumSquareRoundOTF Regular"/>
              </a:rPr>
              <a:t>조절된 조절모형</a:t>
            </a:r>
            <a:r>
              <a:rPr lang="en-US" sz="6000" kern="0" spc="-400">
                <a:solidFill>
                  <a:srgbClr val="58ccff"/>
                </a:solidFill>
                <a:latin typeface="a타이틀고딕3"/>
                <a:ea typeface="a타이틀고딕3"/>
                <a:cs typeface="NanumSquareRoundOTF Regular"/>
              </a:rPr>
              <a:t> </a:t>
            </a:r>
            <a:endParaRPr lang="en-US" sz="6000" kern="0" spc="-400">
              <a:solidFill>
                <a:srgbClr val="58ccff"/>
              </a:solidFill>
              <a:latin typeface="a타이틀고딕3"/>
              <a:ea typeface="a타이틀고딕3"/>
              <a:cs typeface="NanumSquareRoundOTF Regular"/>
            </a:endParaRPr>
          </a:p>
        </p:txBody>
      </p:sp>
      <p:pic>
        <p:nvPicPr>
          <p:cNvPr id="2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64793" y="3373942"/>
            <a:ext cx="8079206" cy="4436558"/>
          </a:xfrm>
          <a:prstGeom prst="rect">
            <a:avLst/>
          </a:prstGeom>
        </p:spPr>
      </p:pic>
      <p:pic>
        <p:nvPicPr>
          <p:cNvPr id="2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144000" y="4695825"/>
            <a:ext cx="8056789" cy="2428874"/>
          </a:xfrm>
          <a:prstGeom prst="rect">
            <a:avLst/>
          </a:prstGeom>
        </p:spPr>
      </p:pic>
      <p:pic>
        <p:nvPicPr>
          <p:cNvPr id="31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9144000" y="3390900"/>
            <a:ext cx="8077200" cy="1448904"/>
          </a:xfrm>
          <a:prstGeom prst="rect">
            <a:avLst/>
          </a:prstGeom>
        </p:spPr>
      </p:pic>
      <p:sp>
        <p:nvSpPr>
          <p:cNvPr id="32" name=""/>
          <p:cNvSpPr/>
          <p:nvPr/>
        </p:nvSpPr>
        <p:spPr>
          <a:xfrm>
            <a:off x="14097000" y="6210300"/>
            <a:ext cx="6096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33" name=""/>
          <p:cNvSpPr txBox="1"/>
          <p:nvPr/>
        </p:nvSpPr>
        <p:spPr>
          <a:xfrm>
            <a:off x="9144000" y="7414259"/>
            <a:ext cx="6324600" cy="115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500">
                <a:latin typeface="나눔고딕"/>
                <a:ea typeface="나눔고딕"/>
              </a:rPr>
              <a:t>b7 : p</a:t>
            </a:r>
            <a:r>
              <a:rPr lang="ko-KR" altLang="en-US" sz="3500">
                <a:latin typeface="나눔고딕"/>
                <a:ea typeface="나눔고딕"/>
              </a:rPr>
              <a:t>값 </a:t>
            </a:r>
            <a:r>
              <a:rPr lang="en-US" altLang="ko-KR" sz="3500">
                <a:latin typeface="나눔고딕"/>
                <a:ea typeface="나눔고딕"/>
              </a:rPr>
              <a:t>=</a:t>
            </a:r>
            <a:r>
              <a:rPr lang="ko-KR" altLang="en-US" sz="3500">
                <a:latin typeface="나눔고딕"/>
                <a:ea typeface="나눔고딕"/>
              </a:rPr>
              <a:t> </a:t>
            </a:r>
            <a:r>
              <a:rPr lang="en-US" altLang="ko-KR" sz="3500">
                <a:latin typeface="나눔고딕"/>
                <a:ea typeface="나눔고딕"/>
              </a:rPr>
              <a:t>0.0364</a:t>
            </a:r>
            <a:r>
              <a:rPr lang="ko-KR" altLang="en-US" sz="3500">
                <a:latin typeface="나눔고딕"/>
                <a:ea typeface="나눔고딕"/>
              </a:rPr>
              <a:t> </a:t>
            </a:r>
            <a:r>
              <a:rPr lang="en-US" altLang="ko-KR" sz="3500">
                <a:latin typeface="나눔고딕"/>
                <a:ea typeface="나눔고딕"/>
              </a:rPr>
              <a:t>&lt;</a:t>
            </a:r>
            <a:r>
              <a:rPr lang="ko-KR" altLang="en-US" sz="3500">
                <a:latin typeface="나눔고딕"/>
                <a:ea typeface="나눔고딕"/>
              </a:rPr>
              <a:t> </a:t>
            </a:r>
            <a:r>
              <a:rPr lang="en-US" altLang="ko-KR" sz="3500">
                <a:latin typeface="나눔고딕"/>
                <a:ea typeface="나눔고딕"/>
              </a:rPr>
              <a:t>0.05</a:t>
            </a:r>
            <a:r>
              <a:rPr lang="ko-KR" altLang="en-US" sz="3500">
                <a:latin typeface="나눔고딕"/>
                <a:ea typeface="나눔고딕"/>
              </a:rPr>
              <a:t> 이므로 유의하다</a:t>
            </a:r>
            <a:endParaRPr lang="ko-KR" altLang="en-US" sz="3500">
              <a:latin typeface="나눔고딕"/>
              <a:ea typeface="나눔고딕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"/>
              <p:cNvSpPr/>
              <p:nvPr/>
            </p:nvSpPr>
            <p:spPr>
              <a:xfrm>
                <a:off x="9144000" y="8696325"/>
                <a:ext cx="7981950" cy="63817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3000">
                          <a:latin typeface="Cambria Math"/>
                          <a:sym typeface="Cambria Math"/>
                        </a:rPr>
                        <m:t>∴</m:t>
                      </m:r>
                      <m:r>
                        <a:rPr sz="3000">
                          <a:latin typeface="Cambria Math"/>
                          <a:sym typeface="Cambria Math"/>
                        </a:rPr>
                        <m:t xml:space="preserve"> </m:t>
                      </m:r>
                      <m:r>
                        <a:rPr sz="3000">
                          <a:latin typeface="Cambria Math"/>
                          <a:sym typeface="Cambria Math"/>
                        </a:rPr>
                        <m:t>연령</m:t>
                      </m:r>
                      <m:r>
                        <a:rPr sz="3000">
                          <a:latin typeface="Cambria Math"/>
                          <a:sym typeface="Cambria Math"/>
                        </a:rPr>
                        <m:t>(Z)</m:t>
                      </m:r>
                      <m:r>
                        <a:rPr sz="3000">
                          <a:latin typeface="Cambria Math"/>
                          <a:sym typeface="Cambria Math"/>
                        </a:rPr>
                        <m:t>이 성별</m:t>
                      </m:r>
                      <m:r>
                        <a:rPr sz="3000">
                          <a:latin typeface="Cambria Math"/>
                          <a:sym typeface="Cambria Math"/>
                        </a:rPr>
                        <m:t>(W)</m:t>
                      </m:r>
                      <m:r>
                        <a:rPr sz="3000">
                          <a:latin typeface="Cambria Math"/>
                          <a:sym typeface="Cambria Math"/>
                        </a:rPr>
                        <m:t>의 조절효과를 조절한다.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34" name=""/>
              <p:cNvSpPr txBox="1"/>
              <p:nvPr/>
            </p:nvSpPr>
            <p:spPr>
              <a:xfrm>
                <a:off x="9144000" y="8696325"/>
                <a:ext cx="7981950" cy="63817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</p:sp>
        </mc:Fallback>
      </mc:AlternateContent>
      <p:sp>
        <p:nvSpPr>
          <p:cNvPr id="35" name=""/>
          <p:cNvSpPr txBox="1"/>
          <p:nvPr/>
        </p:nvSpPr>
        <p:spPr>
          <a:xfrm>
            <a:off x="16306800" y="9745980"/>
            <a:ext cx="1224916" cy="548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/>
              <a:t>17/20</a:t>
            </a:r>
            <a:endParaRPr lang="en-US" altLang="ko-KR" sz="3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762000" y="647700"/>
            <a:ext cx="16687800" cy="8991600"/>
          </a:xfrm>
          <a:prstGeom prst="rect">
            <a:avLst/>
          </a:prstGeom>
          <a:ln>
            <a:solidFill>
              <a:srgbClr val="58ccff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Object 5"/>
          <p:cNvSpPr txBox="1"/>
          <p:nvPr/>
        </p:nvSpPr>
        <p:spPr>
          <a:xfrm>
            <a:off x="1353347" y="1087755"/>
            <a:ext cx="10918313" cy="100774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en-US" altLang="ko-KR" sz="6000" kern="0" spc="-400">
                <a:solidFill>
                  <a:srgbClr val="58ccff"/>
                </a:solidFill>
                <a:latin typeface="a타이틀고딕3"/>
                <a:ea typeface="a타이틀고딕3"/>
                <a:cs typeface="NanumSquareRoundOTF Regular"/>
              </a:rPr>
              <a:t>2</a:t>
            </a:r>
            <a:r>
              <a:rPr lang="en-US" sz="6000" kern="0" spc="-400">
                <a:solidFill>
                  <a:srgbClr val="58ccff"/>
                </a:solidFill>
                <a:latin typeface="a타이틀고딕3"/>
                <a:ea typeface="a타이틀고딕3"/>
                <a:cs typeface="NanumSquareRoundOTF Regular"/>
              </a:rPr>
              <a:t>. </a:t>
            </a:r>
            <a:r>
              <a:rPr lang="ko-KR" altLang="en-US" sz="6000" kern="0" spc="-400">
                <a:solidFill>
                  <a:srgbClr val="58ccff"/>
                </a:solidFill>
                <a:latin typeface="a타이틀고딕3"/>
                <a:ea typeface="a타이틀고딕3"/>
                <a:cs typeface="NanumSquareRoundOTF Regular"/>
              </a:rPr>
              <a:t>조절된 조절모형</a:t>
            </a:r>
            <a:r>
              <a:rPr lang="en-US" sz="6000" kern="0" spc="-400">
                <a:solidFill>
                  <a:srgbClr val="58ccff"/>
                </a:solidFill>
                <a:latin typeface="a타이틀고딕3"/>
                <a:ea typeface="a타이틀고딕3"/>
                <a:cs typeface="NanumSquareRoundOTF Regular"/>
              </a:rPr>
              <a:t> </a:t>
            </a:r>
            <a:endParaRPr lang="en-US" sz="6000" kern="0" spc="-400">
              <a:solidFill>
                <a:srgbClr val="58ccff"/>
              </a:solidFill>
              <a:latin typeface="a타이틀고딕3"/>
              <a:ea typeface="a타이틀고딕3"/>
              <a:cs typeface="NanumSquareRoundOTF Regular"/>
            </a:endParaRPr>
          </a:p>
        </p:txBody>
      </p:sp>
      <p:pic>
        <p:nvPicPr>
          <p:cNvPr id="2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95400" y="2476500"/>
            <a:ext cx="11125200" cy="829510"/>
          </a:xfrm>
          <a:prstGeom prst="rect">
            <a:avLst/>
          </a:prstGeom>
        </p:spPr>
      </p:pic>
      <p:pic>
        <p:nvPicPr>
          <p:cNvPr id="2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 rot="78435">
            <a:off x="1383417" y="4205319"/>
            <a:ext cx="2959990" cy="693978"/>
          </a:xfrm>
          <a:prstGeom prst="rect">
            <a:avLst/>
          </a:prstGeom>
        </p:spPr>
      </p:pic>
      <p:sp>
        <p:nvSpPr>
          <p:cNvPr id="26" name=""/>
          <p:cNvSpPr txBox="1"/>
          <p:nvPr/>
        </p:nvSpPr>
        <p:spPr>
          <a:xfrm>
            <a:off x="1371600" y="3619500"/>
            <a:ext cx="4648200" cy="61722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3500">
                <a:latin typeface="나눔고딕"/>
                <a:ea typeface="나눔고딕"/>
              </a:rPr>
              <a:t>&lt;XW</a:t>
            </a:r>
            <a:r>
              <a:rPr lang="ko-KR" altLang="en-US" sz="3500">
                <a:latin typeface="나눔고딕"/>
                <a:ea typeface="나눔고딕"/>
              </a:rPr>
              <a:t>의 조건부 효과</a:t>
            </a:r>
            <a:r>
              <a:rPr lang="en-US" altLang="ko-KR" sz="3500">
                <a:latin typeface="나눔고딕"/>
                <a:ea typeface="나눔고딕"/>
              </a:rPr>
              <a:t>&gt;</a:t>
            </a:r>
            <a:endParaRPr lang="en-US" altLang="ko-KR" sz="3500">
              <a:latin typeface="나눔고딕"/>
              <a:ea typeface="나눔고딕"/>
            </a:endParaRPr>
          </a:p>
        </p:txBody>
      </p:sp>
      <p:pic>
        <p:nvPicPr>
          <p:cNvPr id="27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68148">
            <a:off x="1375567" y="5857981"/>
            <a:ext cx="6516068" cy="946591"/>
          </a:xfrm>
          <a:prstGeom prst="rect">
            <a:avLst/>
          </a:prstGeom>
        </p:spPr>
      </p:pic>
      <p:sp>
        <p:nvSpPr>
          <p:cNvPr id="28" name=""/>
          <p:cNvSpPr txBox="1"/>
          <p:nvPr/>
        </p:nvSpPr>
        <p:spPr>
          <a:xfrm>
            <a:off x="1447800" y="5143500"/>
            <a:ext cx="4648200" cy="624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500">
                <a:latin typeface="나눔고딕"/>
                <a:ea typeface="나눔고딕"/>
              </a:rPr>
              <a:t>&lt;</a:t>
            </a:r>
            <a:r>
              <a:rPr lang="ko-KR" altLang="en-US" sz="3500">
                <a:latin typeface="나눔고딕"/>
                <a:ea typeface="나눔고딕"/>
              </a:rPr>
              <a:t>추정된 표준오차</a:t>
            </a:r>
            <a:r>
              <a:rPr lang="en-US" altLang="ko-KR" sz="3500">
                <a:latin typeface="나눔고딕"/>
                <a:ea typeface="나눔고딕"/>
              </a:rPr>
              <a:t>&gt;</a:t>
            </a:r>
            <a:endParaRPr lang="en-US" altLang="ko-KR" sz="3500">
              <a:latin typeface="나눔고딕"/>
              <a:ea typeface="나눔고딕"/>
            </a:endParaRPr>
          </a:p>
        </p:txBody>
      </p:sp>
      <p:sp>
        <p:nvSpPr>
          <p:cNvPr id="30" name=""/>
          <p:cNvSpPr/>
          <p:nvPr/>
        </p:nvSpPr>
        <p:spPr>
          <a:xfrm>
            <a:off x="5486400" y="2628900"/>
            <a:ext cx="1600200" cy="533400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pic>
        <p:nvPicPr>
          <p:cNvPr id="31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8833006" y="4457700"/>
            <a:ext cx="8372087" cy="2209800"/>
          </a:xfrm>
          <a:prstGeom prst="rect">
            <a:avLst/>
          </a:prstGeom>
        </p:spPr>
      </p:pic>
      <p:sp>
        <p:nvSpPr>
          <p:cNvPr id="32" name=""/>
          <p:cNvSpPr txBox="1"/>
          <p:nvPr/>
        </p:nvSpPr>
        <p:spPr>
          <a:xfrm>
            <a:off x="8839200" y="3695700"/>
            <a:ext cx="4648200" cy="617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500">
                <a:latin typeface="나눔고딕"/>
                <a:ea typeface="나눔고딕"/>
              </a:rPr>
              <a:t>&lt;</a:t>
            </a:r>
            <a:r>
              <a:rPr lang="ko-KR" altLang="en-US" sz="3500">
                <a:latin typeface="나눔고딕"/>
                <a:ea typeface="나눔고딕"/>
              </a:rPr>
              <a:t>검정 결과</a:t>
            </a:r>
            <a:r>
              <a:rPr lang="en-US" altLang="ko-KR" sz="3500">
                <a:latin typeface="나눔고딕"/>
                <a:ea typeface="나눔고딕"/>
              </a:rPr>
              <a:t>&gt;</a:t>
            </a:r>
            <a:endParaRPr lang="en-US" altLang="ko-KR" sz="3500">
              <a:latin typeface="나눔고딕"/>
              <a:ea typeface="나눔고딕"/>
            </a:endParaRPr>
          </a:p>
        </p:txBody>
      </p:sp>
      <p:sp>
        <p:nvSpPr>
          <p:cNvPr id="33" name=""/>
          <p:cNvSpPr txBox="1"/>
          <p:nvPr/>
        </p:nvSpPr>
        <p:spPr>
          <a:xfrm>
            <a:off x="16154400" y="9029700"/>
            <a:ext cx="1224916" cy="541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/>
              <a:t>18/20</a:t>
            </a:r>
            <a:endParaRPr lang="en-US" altLang="ko-KR" sz="3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762000" y="647700"/>
            <a:ext cx="16687800" cy="8991600"/>
          </a:xfrm>
          <a:prstGeom prst="rect">
            <a:avLst/>
          </a:prstGeom>
          <a:ln>
            <a:solidFill>
              <a:srgbClr val="58ccff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Object 5"/>
          <p:cNvSpPr txBox="1"/>
          <p:nvPr/>
        </p:nvSpPr>
        <p:spPr>
          <a:xfrm>
            <a:off x="1353347" y="1087755"/>
            <a:ext cx="10918313" cy="100774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en-US" altLang="ko-KR" sz="6000" kern="0" spc="-400">
                <a:solidFill>
                  <a:srgbClr val="58ccff"/>
                </a:solidFill>
                <a:latin typeface="a타이틀고딕3"/>
                <a:ea typeface="a타이틀고딕3"/>
                <a:cs typeface="NanumSquareRoundOTF Regular"/>
              </a:rPr>
              <a:t>2</a:t>
            </a:r>
            <a:r>
              <a:rPr lang="en-US" sz="6000" kern="0" spc="-400">
                <a:solidFill>
                  <a:srgbClr val="58ccff"/>
                </a:solidFill>
                <a:latin typeface="a타이틀고딕3"/>
                <a:ea typeface="a타이틀고딕3"/>
                <a:cs typeface="NanumSquareRoundOTF Regular"/>
              </a:rPr>
              <a:t>. </a:t>
            </a:r>
            <a:r>
              <a:rPr lang="ko-KR" altLang="en-US" sz="6000" kern="0" spc="-400">
                <a:solidFill>
                  <a:srgbClr val="58ccff"/>
                </a:solidFill>
                <a:latin typeface="a타이틀고딕3"/>
                <a:ea typeface="a타이틀고딕3"/>
                <a:cs typeface="NanumSquareRoundOTF Regular"/>
              </a:rPr>
              <a:t>조절된 조절모형</a:t>
            </a:r>
            <a:r>
              <a:rPr lang="en-US" sz="6000" kern="0" spc="-400">
                <a:solidFill>
                  <a:srgbClr val="58ccff"/>
                </a:solidFill>
                <a:latin typeface="a타이틀고딕3"/>
                <a:ea typeface="a타이틀고딕3"/>
                <a:cs typeface="NanumSquareRoundOTF Regular"/>
              </a:rPr>
              <a:t> </a:t>
            </a:r>
            <a:endParaRPr lang="en-US" sz="6000" kern="0" spc="-400">
              <a:solidFill>
                <a:srgbClr val="58ccff"/>
              </a:solidFill>
              <a:latin typeface="a타이틀고딕3"/>
              <a:ea typeface="a타이틀고딕3"/>
              <a:cs typeface="NanumSquareRoundOTF Regular"/>
            </a:endParaRPr>
          </a:p>
        </p:txBody>
      </p:sp>
      <p:pic>
        <p:nvPicPr>
          <p:cNvPr id="2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28054" y="3467100"/>
            <a:ext cx="7915946" cy="4029074"/>
          </a:xfrm>
          <a:prstGeom prst="rect">
            <a:avLst/>
          </a:prstGeom>
        </p:spPr>
      </p:pic>
      <p:pic>
        <p:nvPicPr>
          <p:cNvPr id="2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525000" y="3505200"/>
            <a:ext cx="7543800" cy="3276600"/>
          </a:xfrm>
          <a:prstGeom prst="rect">
            <a:avLst/>
          </a:prstGeom>
        </p:spPr>
      </p:pic>
      <p:sp>
        <p:nvSpPr>
          <p:cNvPr id="27" name=""/>
          <p:cNvSpPr txBox="1"/>
          <p:nvPr/>
        </p:nvSpPr>
        <p:spPr>
          <a:xfrm>
            <a:off x="16154400" y="9029700"/>
            <a:ext cx="1224916" cy="541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/>
              <a:t>19/20</a:t>
            </a:r>
            <a:endParaRPr lang="en-US" altLang="ko-KR" sz="3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2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/>
          <p:cNvSpPr/>
          <p:nvPr/>
        </p:nvSpPr>
        <p:spPr>
          <a:xfrm>
            <a:off x="762000" y="647700"/>
            <a:ext cx="16687800" cy="8991600"/>
          </a:xfrm>
          <a:prstGeom prst="rect">
            <a:avLst/>
          </a:prstGeom>
          <a:ln>
            <a:solidFill>
              <a:srgbClr val="58ccff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 b="1"/>
          </a:p>
        </p:txBody>
      </p:sp>
      <p:sp>
        <p:nvSpPr>
          <p:cNvPr id="8" name="Object 8"/>
          <p:cNvSpPr txBox="1"/>
          <p:nvPr/>
        </p:nvSpPr>
        <p:spPr>
          <a:xfrm>
            <a:off x="7962900" y="1181100"/>
            <a:ext cx="2362200" cy="118681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en-US" sz="7200" kern="0" spc="-500">
                <a:solidFill>
                  <a:srgbClr val="58ccff"/>
                </a:solidFill>
                <a:latin typeface="a타이틀고딕3"/>
                <a:ea typeface="a타이틀고딕3"/>
                <a:cs typeface="NanumSquareRoundOTF Regular"/>
              </a:rPr>
              <a:t>목차</a:t>
            </a:r>
            <a:endParaRPr lang="en-US">
              <a:latin typeface="a타이틀고딕3"/>
              <a:ea typeface="a타이틀고딕3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22329" y="3640455"/>
            <a:ext cx="4640471" cy="70104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en-US" sz="4000" kern="0" spc="-300">
                <a:latin typeface="a타이틀고딕2"/>
                <a:ea typeface="a타이틀고딕2"/>
                <a:cs typeface="NanumSquareRoundOTF ExtraBold"/>
              </a:rPr>
              <a:t>1. </a:t>
            </a:r>
            <a:r>
              <a:rPr lang="ko-KR" altLang="en-US" sz="4000" kern="0" spc="-300">
                <a:latin typeface="a타이틀고딕2"/>
                <a:ea typeface="a타이틀고딕2"/>
                <a:cs typeface="NanumSquareRoundOTF ExtraBold"/>
              </a:rPr>
              <a:t>가산다중조절모형</a:t>
            </a:r>
            <a:endParaRPr lang="ko-KR" altLang="en-US" sz="4000" kern="0" spc="-300">
              <a:latin typeface="a타이틀고딕2"/>
              <a:ea typeface="a타이틀고딕2"/>
              <a:cs typeface="NanumSquareRoundOTF ExtraBold"/>
            </a:endParaRPr>
          </a:p>
        </p:txBody>
      </p:sp>
      <p:sp>
        <p:nvSpPr>
          <p:cNvPr id="36" name="Object 9"/>
          <p:cNvSpPr txBox="1"/>
          <p:nvPr/>
        </p:nvSpPr>
        <p:spPr>
          <a:xfrm>
            <a:off x="2514600" y="6507480"/>
            <a:ext cx="4032430" cy="70127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en-US" sz="4000" kern="0" spc="-300">
                <a:latin typeface="a타이틀고딕2"/>
                <a:ea typeface="a타이틀고딕2"/>
                <a:cs typeface="NanumSquareRoundOTF ExtraBold"/>
              </a:rPr>
              <a:t>2.</a:t>
            </a:r>
            <a:r>
              <a:rPr lang="ko-KR" altLang="en-US" sz="4000" kern="0" spc="-300">
                <a:latin typeface="a타이틀고딕2"/>
                <a:ea typeface="a타이틀고딕2"/>
                <a:cs typeface="NanumSquareRoundOTF ExtraBold"/>
              </a:rPr>
              <a:t> 조절된 조절모형</a:t>
            </a:r>
            <a:endParaRPr lang="ko-KR" altLang="en-US" sz="4000" kern="0" spc="-300">
              <a:latin typeface="a타이틀고딕2"/>
              <a:ea typeface="a타이틀고딕2"/>
              <a:cs typeface="NanumSquareRoundOTF Extra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762000" y="647700"/>
            <a:ext cx="16687800" cy="8991600"/>
          </a:xfrm>
          <a:prstGeom prst="rect">
            <a:avLst/>
          </a:prstGeom>
          <a:ln>
            <a:solidFill>
              <a:srgbClr val="58ccff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Object 5"/>
          <p:cNvSpPr txBox="1"/>
          <p:nvPr/>
        </p:nvSpPr>
        <p:spPr>
          <a:xfrm>
            <a:off x="1353347" y="1087755"/>
            <a:ext cx="10918313" cy="100774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en-US" altLang="ko-KR" sz="6000" kern="0" spc="-400">
                <a:solidFill>
                  <a:srgbClr val="58ccff"/>
                </a:solidFill>
                <a:latin typeface="a타이틀고딕3"/>
                <a:ea typeface="a타이틀고딕3"/>
                <a:cs typeface="NanumSquareRoundOTF Regular"/>
              </a:rPr>
              <a:t>2</a:t>
            </a:r>
            <a:r>
              <a:rPr lang="en-US" sz="6000" kern="0" spc="-400">
                <a:solidFill>
                  <a:srgbClr val="58ccff"/>
                </a:solidFill>
                <a:latin typeface="a타이틀고딕3"/>
                <a:ea typeface="a타이틀고딕3"/>
                <a:cs typeface="NanumSquareRoundOTF Regular"/>
              </a:rPr>
              <a:t>. </a:t>
            </a:r>
            <a:r>
              <a:rPr lang="ko-KR" altLang="en-US" sz="6000" kern="0" spc="-400">
                <a:solidFill>
                  <a:srgbClr val="58ccff"/>
                </a:solidFill>
                <a:latin typeface="a타이틀고딕3"/>
                <a:ea typeface="a타이틀고딕3"/>
                <a:cs typeface="NanumSquareRoundOTF Regular"/>
              </a:rPr>
              <a:t>조절된 조절모형</a:t>
            </a:r>
            <a:r>
              <a:rPr lang="en-US" sz="6000" kern="0" spc="-400">
                <a:solidFill>
                  <a:srgbClr val="58ccff"/>
                </a:solidFill>
                <a:latin typeface="a타이틀고딕3"/>
                <a:ea typeface="a타이틀고딕3"/>
                <a:cs typeface="NanumSquareRoundOTF Regular"/>
              </a:rPr>
              <a:t> </a:t>
            </a:r>
            <a:endParaRPr lang="en-US" sz="6000" kern="0" spc="-400">
              <a:solidFill>
                <a:srgbClr val="58ccff"/>
              </a:solidFill>
              <a:latin typeface="a타이틀고딕3"/>
              <a:ea typeface="a타이틀고딕3"/>
              <a:cs typeface="NanumSquareRoundOTF Regular"/>
            </a:endParaRPr>
          </a:p>
        </p:txBody>
      </p:sp>
      <p:pic>
        <p:nvPicPr>
          <p:cNvPr id="2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24000" y="2476500"/>
            <a:ext cx="5836553" cy="6705600"/>
          </a:xfrm>
          <a:prstGeom prst="rect">
            <a:avLst/>
          </a:prstGeom>
        </p:spPr>
      </p:pic>
      <p:sp>
        <p:nvSpPr>
          <p:cNvPr id="27" name=""/>
          <p:cNvSpPr txBox="1"/>
          <p:nvPr/>
        </p:nvSpPr>
        <p:spPr>
          <a:xfrm>
            <a:off x="8686800" y="4137660"/>
            <a:ext cx="8534400" cy="62484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3500">
                <a:latin typeface="나눔고딕"/>
                <a:ea typeface="나눔고딕"/>
              </a:rPr>
              <a:t>연령 증가할수록 성별에 따른 차이가 커진다</a:t>
            </a:r>
            <a:endParaRPr lang="ko-KR" altLang="en-US" sz="3500">
              <a:latin typeface="나눔고딕"/>
              <a:ea typeface="나눔고딕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"/>
              <p:cNvSpPr/>
              <p:nvPr/>
            </p:nvSpPr>
            <p:spPr>
              <a:xfrm>
                <a:off x="7924800" y="4810125"/>
                <a:ext cx="666750" cy="66675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3500">
                          <a:latin typeface="Cambria Math"/>
                          <a:sym typeface="Cambria Math"/>
                        </a:rPr>
                        <m:t>⇒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28" name=""/>
              <p:cNvSpPr txBox="1"/>
              <p:nvPr/>
            </p:nvSpPr>
            <p:spPr>
              <a:xfrm>
                <a:off x="7924800" y="4810125"/>
                <a:ext cx="666750" cy="66675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</p:sp>
        </mc:Fallback>
      </mc:AlternateContent>
      <p:sp>
        <p:nvSpPr>
          <p:cNvPr id="30" name=""/>
          <p:cNvSpPr txBox="1"/>
          <p:nvPr/>
        </p:nvSpPr>
        <p:spPr>
          <a:xfrm>
            <a:off x="9448800" y="5524500"/>
            <a:ext cx="8534398" cy="624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500">
                <a:latin typeface="나눔고딕"/>
                <a:ea typeface="나눔고딕"/>
              </a:rPr>
              <a:t>조절된 조절효과가 있다</a:t>
            </a:r>
            <a:endParaRPr lang="ko-KR" altLang="en-US" sz="3500">
              <a:latin typeface="나눔고딕"/>
              <a:ea typeface="나눔고딕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"/>
              <p:cNvSpPr/>
              <p:nvPr/>
            </p:nvSpPr>
            <p:spPr>
              <a:xfrm>
                <a:off x="8834438" y="5467350"/>
                <a:ext cx="619125" cy="66675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3500">
                          <a:latin typeface="Cambria Math"/>
                          <a:sym typeface="Cambria Math"/>
                        </a:rPr>
                        <m:t>=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31" name=""/>
              <p:cNvSpPr txBox="1"/>
              <p:nvPr/>
            </p:nvSpPr>
            <p:spPr>
              <a:xfrm>
                <a:off x="8834438" y="5467350"/>
                <a:ext cx="619125" cy="66675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</p:sp>
        </mc:Fallback>
      </mc:AlternateContent>
      <p:sp>
        <p:nvSpPr>
          <p:cNvPr id="32" name=""/>
          <p:cNvSpPr txBox="1"/>
          <p:nvPr/>
        </p:nvSpPr>
        <p:spPr>
          <a:xfrm>
            <a:off x="16154400" y="9029700"/>
            <a:ext cx="1224916" cy="541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/>
              <a:t>20/20</a:t>
            </a:r>
            <a:endParaRPr lang="en-US" altLang="ko-KR" sz="3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xmlns:mc="http://schemas.openxmlformats.org/markup-compatibility/2006" xmlns:a14="http://schemas.microsoft.com/office/drawing/2010/main" mc:Ignorable="a14 ">
  <p:cSld name="Slide 3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762000" y="647700"/>
            <a:ext cx="16687800" cy="8991600"/>
          </a:xfrm>
          <a:prstGeom prst="rect">
            <a:avLst/>
          </a:prstGeom>
          <a:ln>
            <a:solidFill>
              <a:srgbClr val="58ccff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001" name="그룹 1001"/>
          <p:cNvGrpSpPr/>
          <p:nvPr/>
        </p:nvGrpSpPr>
        <p:grpSpPr>
          <a:xfrm rot="0">
            <a:off x="1528809" y="2324100"/>
            <a:ext cx="4707524" cy="845644"/>
            <a:chOff x="787107" y="1810149"/>
            <a:chExt cx="4707524" cy="84564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787107" y="1810149"/>
              <a:ext cx="4707524" cy="84564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353347" y="1087755"/>
            <a:ext cx="10918313" cy="100774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en-US" sz="6000" kern="0" spc="-400">
                <a:solidFill>
                  <a:srgbClr val="58ccff"/>
                </a:solidFill>
                <a:latin typeface="a타이틀고딕3"/>
                <a:ea typeface="a타이틀고딕3"/>
                <a:cs typeface="NanumSquareRoundOTF Regular"/>
              </a:rPr>
              <a:t>1. </a:t>
            </a:r>
            <a:r>
              <a:rPr lang="ko-KR" altLang="en-US" sz="6000" kern="0" spc="-400">
                <a:solidFill>
                  <a:srgbClr val="58ccff"/>
                </a:solidFill>
                <a:latin typeface="a타이틀고딕3"/>
                <a:ea typeface="a타이틀고딕3"/>
                <a:cs typeface="NanumSquareRoundOTF Regular"/>
              </a:rPr>
              <a:t>가산다중조절모형</a:t>
            </a:r>
            <a:endParaRPr lang="ko-KR" altLang="en-US" sz="6000" kern="0" spc="-400">
              <a:solidFill>
                <a:srgbClr val="58ccff"/>
              </a:solidFill>
              <a:latin typeface="a타이틀고딕3"/>
              <a:ea typeface="a타이틀고딕3"/>
              <a:cs typeface="NanumSquareRoundOTF Regula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91593" y="2400300"/>
            <a:ext cx="8143007" cy="65341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ko-KR" altLang="en-US" sz="3700" kern="0" spc="-200">
                <a:solidFill>
                  <a:srgbClr val="ffffff"/>
                </a:solidFill>
                <a:latin typeface="a타이틀고딕2"/>
                <a:ea typeface="a타이틀고딕2"/>
                <a:cs typeface="NanumSquareRoundOTF Regular"/>
              </a:rPr>
              <a:t>다중선형회귀모형</a:t>
            </a:r>
            <a:endParaRPr lang="ko-KR" altLang="en-US" sz="3700" kern="0" spc="-200">
              <a:solidFill>
                <a:srgbClr val="ffffff"/>
              </a:solidFill>
              <a:latin typeface="a타이틀고딕2"/>
              <a:ea typeface="a타이틀고딕2"/>
              <a:cs typeface="NanumSquareRoundOTF Regular"/>
            </a:endParaRPr>
          </a:p>
        </p:txBody>
      </p:sp>
      <p:pic>
        <p:nvPicPr>
          <p:cNvPr id="100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600200" y="3314700"/>
            <a:ext cx="8017475" cy="12954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08" name=""/>
              <p:cNvSpPr/>
              <p:nvPr/>
            </p:nvSpPr>
            <p:spPr>
              <a:xfrm>
                <a:off x="2209800" y="4581525"/>
                <a:ext cx="14573251" cy="67627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3000" i="0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3000" i="0">
                              <a:latin typeface="Cambria Math"/>
                              <a:sym typeface="Cambria Math"/>
                            </a:rPr>
                            <m:t>b</m:t>
                          </m:r>
                        </m:e>
                        <m:sub>
                          <m:r>
                            <a:rPr sz="3000" i="0">
                              <a:latin typeface="Cambria Math"/>
                              <a:sym typeface="Cambria Math"/>
                            </a:rPr>
                            <m:t>1</m:t>
                          </m:r>
                        </m:sub>
                      </m:sSub>
                      <m:r>
                        <a:rPr sz="3000" i="0">
                          <a:latin typeface="Cambria Math"/>
                          <a:sym typeface="Cambria Math"/>
                        </a:rPr>
                        <m:t xml:space="preserve"> : W와 Z</m:t>
                      </m:r>
                      <m:r>
                        <a:rPr sz="3000" i="0">
                          <a:latin typeface="Cambria Math"/>
                          <a:sym typeface="Cambria Math"/>
                        </a:rPr>
                        <m:t>를 통제한 경우</m:t>
                      </m:r>
                      <m:r>
                        <a:rPr sz="3000" i="0">
                          <a:latin typeface="Cambria Math"/>
                          <a:sym typeface="Cambria Math"/>
                        </a:rPr>
                        <m:t>(=</m:t>
                      </m:r>
                      <m:r>
                        <a:rPr sz="3000" i="0">
                          <a:latin typeface="Cambria Math"/>
                          <a:sym typeface="Cambria Math"/>
                        </a:rPr>
                        <m:t>W와 Z의 값에 관계없이</m:t>
                      </m:r>
                      <m:r>
                        <a:rPr sz="3000" i="0">
                          <a:latin typeface="Cambria Math"/>
                          <a:sym typeface="Cambria Math"/>
                        </a:rPr>
                        <m:t>)</m:t>
                      </m:r>
                      <m:r>
                        <a:rPr sz="3000" i="0">
                          <a:latin typeface="Cambria Math"/>
                          <a:sym typeface="Cambria Math"/>
                        </a:rPr>
                        <m:t xml:space="preserve"> </m:t>
                      </m:r>
                      <m:r>
                        <a:rPr sz="3000" i="0">
                          <a:latin typeface="Cambria Math"/>
                          <a:sym typeface="Cambria Math"/>
                        </a:rPr>
                        <m:t xml:space="preserve"> </m:t>
                      </m:r>
                      <m:r>
                        <a:rPr sz="3000" i="0">
                          <a:latin typeface="Cambria Math"/>
                          <a:sym typeface="Cambria Math"/>
                        </a:rPr>
                        <m:t>X가 Y에 미치는 영향</m:t>
                      </m:r>
                      <m:r>
                        <a:rPr sz="3000" i="0">
                          <a:latin typeface="Cambria Math"/>
                          <a:sym typeface="Cambria Math"/>
                        </a:rPr>
                        <m:t xml:space="preserve"> (</m:t>
                      </m:r>
                      <m:r>
                        <a:rPr sz="3000" i="0">
                          <a:solidFill>
                            <a:srgbClr val="ff0000"/>
                          </a:solidFill>
                          <a:latin typeface="Cambria Math"/>
                          <a:sym typeface="Cambria Math"/>
                        </a:rPr>
                        <m:t>비조건적</m:t>
                      </m:r>
                      <m:r>
                        <a:rPr sz="3000" i="0">
                          <a:latin typeface="Cambria Math"/>
                          <a:sym typeface="Cambria Math"/>
                        </a:rPr>
                        <m:t>)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1008" name=""/>
              <p:cNvSpPr txBox="1"/>
              <p:nvPr/>
            </p:nvSpPr>
            <p:spPr>
              <a:xfrm>
                <a:off x="2209800" y="4581525"/>
                <a:ext cx="14573251" cy="67627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</p:sp>
        </mc:Fallback>
      </mc:AlternateContent>
      <p:grpSp>
        <p:nvGrpSpPr>
          <p:cNvPr id="1014" name="그룹 1001"/>
          <p:cNvGrpSpPr/>
          <p:nvPr/>
        </p:nvGrpSpPr>
        <p:grpSpPr>
          <a:xfrm rot="0">
            <a:off x="1524000" y="6050456"/>
            <a:ext cx="4707524" cy="845644"/>
            <a:chOff x="787107" y="1810149"/>
            <a:chExt cx="4707524" cy="845644"/>
          </a:xfrm>
        </p:grpSpPr>
        <p:pic>
          <p:nvPicPr>
            <p:cNvPr id="1015" name="Object 2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787107" y="1810149"/>
              <a:ext cx="4707524" cy="845644"/>
            </a:xfrm>
            <a:prstGeom prst="rect">
              <a:avLst/>
            </a:prstGeom>
          </p:spPr>
        </p:pic>
      </p:grpSp>
      <p:sp>
        <p:nvSpPr>
          <p:cNvPr id="1016" name="Object 6"/>
          <p:cNvSpPr txBox="1"/>
          <p:nvPr/>
        </p:nvSpPr>
        <p:spPr>
          <a:xfrm>
            <a:off x="1991592" y="6134100"/>
            <a:ext cx="8143007" cy="65341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ko-KR" altLang="en-US" sz="3700" kern="0" spc="-200">
                <a:solidFill>
                  <a:srgbClr val="ffffff"/>
                </a:solidFill>
                <a:latin typeface="a타이틀고딕2"/>
                <a:ea typeface="a타이틀고딕2"/>
                <a:cs typeface="NanumSquareRoundOTF Regular"/>
              </a:rPr>
              <a:t>가산다중조절모형</a:t>
            </a:r>
            <a:endParaRPr lang="ko-KR" altLang="en-US" sz="3700" kern="0" spc="-200">
              <a:solidFill>
                <a:srgbClr val="ffffff"/>
              </a:solidFill>
              <a:latin typeface="a타이틀고딕2"/>
              <a:ea typeface="a타이틀고딕2"/>
              <a:cs typeface="NanumSquareRoundOTF Regular"/>
            </a:endParaRPr>
          </a:p>
        </p:txBody>
      </p:sp>
      <p:pic>
        <p:nvPicPr>
          <p:cNvPr id="1017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828800" y="7207650"/>
            <a:ext cx="10101262" cy="907649"/>
          </a:xfrm>
          <a:prstGeom prst="rect">
            <a:avLst/>
          </a:prstGeom>
        </p:spPr>
      </p:pic>
      <p:sp>
        <p:nvSpPr>
          <p:cNvPr id="1018" name=""/>
          <p:cNvSpPr/>
          <p:nvPr/>
        </p:nvSpPr>
        <p:spPr>
          <a:xfrm>
            <a:off x="8001000" y="7429500"/>
            <a:ext cx="1143000" cy="457200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019" name=""/>
          <p:cNvSpPr/>
          <p:nvPr/>
        </p:nvSpPr>
        <p:spPr>
          <a:xfrm>
            <a:off x="9677400" y="7429500"/>
            <a:ext cx="1143000" cy="457200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22" name=""/>
              <p:cNvSpPr/>
              <p:nvPr/>
            </p:nvSpPr>
            <p:spPr>
              <a:xfrm>
                <a:off x="2305051" y="8191500"/>
                <a:ext cx="8905875" cy="67627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3000" i="0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3000" i="0">
                              <a:latin typeface="Cambria Math"/>
                              <a:sym typeface="Cambria Math"/>
                            </a:rPr>
                            <m:t>b</m:t>
                          </m:r>
                        </m:e>
                        <m:sub>
                          <m:r>
                            <a:rPr sz="3000" i="0">
                              <a:latin typeface="Cambria Math"/>
                              <a:sym typeface="Cambria Math"/>
                            </a:rPr>
                            <m:t>1</m:t>
                          </m:r>
                        </m:sub>
                      </m:sSub>
                      <m:r>
                        <a:rPr sz="3000" i="0">
                          <a:latin typeface="Cambria Math"/>
                          <a:sym typeface="Cambria Math"/>
                        </a:rPr>
                        <m:t xml:space="preserve"> :</m:t>
                      </m:r>
                      <m:r>
                        <a:rPr sz="3000" i="0">
                          <a:latin typeface="Cambria Math"/>
                          <a:sym typeface="Cambria Math"/>
                        </a:rPr>
                        <m:t xml:space="preserve"> W=Z=0일 경우 X가 Y에 미치는 영향</m:t>
                      </m:r>
                      <m:r>
                        <a:rPr sz="3000" i="0">
                          <a:latin typeface="Cambria Math"/>
                          <a:sym typeface="Cambria Math"/>
                        </a:rPr>
                        <m:t xml:space="preserve">  (</m:t>
                      </m:r>
                      <m:r>
                        <a:rPr sz="3000" i="0">
                          <a:solidFill>
                            <a:srgbClr val="ff0000"/>
                          </a:solidFill>
                          <a:latin typeface="Cambria Math"/>
                          <a:sym typeface="Cambria Math"/>
                        </a:rPr>
                        <m:t>조건적</m:t>
                      </m:r>
                      <m:r>
                        <a:rPr sz="3000" i="0">
                          <a:latin typeface="Cambria Math"/>
                          <a:sym typeface="Cambria Math"/>
                        </a:rPr>
                        <m:t>)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1022" name=""/>
              <p:cNvSpPr txBox="1"/>
              <p:nvPr/>
            </p:nvSpPr>
            <p:spPr>
              <a:xfrm>
                <a:off x="2305051" y="8191500"/>
                <a:ext cx="8905875" cy="67627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</p:sp>
        </mc:Fallback>
      </mc:AlternateContent>
      <p:sp>
        <p:nvSpPr>
          <p:cNvPr id="1023" name=""/>
          <p:cNvSpPr txBox="1"/>
          <p:nvPr/>
        </p:nvSpPr>
        <p:spPr>
          <a:xfrm>
            <a:off x="16459200" y="9029700"/>
            <a:ext cx="920114" cy="54102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3000"/>
              <a:t>3/20</a:t>
            </a:r>
            <a:endParaRPr lang="en-US" altLang="ko-KR" sz="3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xmlns:mc="http://schemas.openxmlformats.org/markup-compatibility/2006" xmlns:a14="http://schemas.microsoft.com/office/drawing/2010/main" mc:Ignorable="a14 ">
  <p:cSld name="Slide 3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762000" y="647700"/>
            <a:ext cx="16687800" cy="8991600"/>
          </a:xfrm>
          <a:prstGeom prst="rect">
            <a:avLst/>
          </a:prstGeom>
          <a:ln>
            <a:solidFill>
              <a:srgbClr val="58ccff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Object 5"/>
          <p:cNvSpPr txBox="1"/>
          <p:nvPr/>
        </p:nvSpPr>
        <p:spPr>
          <a:xfrm>
            <a:off x="1353347" y="1087755"/>
            <a:ext cx="10918313" cy="100774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en-US" sz="6000" kern="0" spc="-400">
                <a:solidFill>
                  <a:srgbClr val="58ccff"/>
                </a:solidFill>
                <a:latin typeface="a타이틀고딕3"/>
                <a:ea typeface="a타이틀고딕3"/>
                <a:cs typeface="NanumSquareRoundOTF Regular"/>
              </a:rPr>
              <a:t>1. </a:t>
            </a:r>
            <a:r>
              <a:rPr lang="ko-KR" altLang="en-US" sz="6000" kern="0" spc="-400">
                <a:solidFill>
                  <a:srgbClr val="58ccff"/>
                </a:solidFill>
                <a:latin typeface="a타이틀고딕3"/>
                <a:ea typeface="a타이틀고딕3"/>
                <a:cs typeface="NanumSquareRoundOTF Regular"/>
              </a:rPr>
              <a:t>가산다중조절모형</a:t>
            </a:r>
            <a:endParaRPr lang="ko-KR" altLang="en-US" sz="6000" kern="0" spc="-400">
              <a:solidFill>
                <a:srgbClr val="58ccff"/>
              </a:solidFill>
              <a:latin typeface="a타이틀고딕3"/>
              <a:ea typeface="a타이틀고딕3"/>
              <a:cs typeface="NanumSquareRoundOTF Regular"/>
            </a:endParaRPr>
          </a:p>
        </p:txBody>
      </p:sp>
      <p:pic>
        <p:nvPicPr>
          <p:cNvPr id="100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54945" y="4148136"/>
            <a:ext cx="7789053" cy="2747963"/>
          </a:xfrm>
          <a:prstGeom prst="rect">
            <a:avLst/>
          </a:prstGeom>
        </p:spPr>
      </p:pic>
      <p:pic>
        <p:nvPicPr>
          <p:cNvPr id="100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601200" y="3122378"/>
            <a:ext cx="6781800" cy="522152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11" name=""/>
              <p:cNvSpPr/>
              <p:nvPr/>
            </p:nvSpPr>
            <p:spPr>
              <a:xfrm>
                <a:off x="4238625" y="8420100"/>
                <a:ext cx="2162175" cy="55245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500">
                          <a:latin typeface="Cambria Math"/>
                          <a:sym typeface="Cambria Math"/>
                        </a:rPr>
                        <m:t>&lt;</m:t>
                      </m:r>
                      <m:r>
                        <a:rPr sz="2500">
                          <a:latin typeface="Cambria Math"/>
                          <a:sym typeface="Cambria Math"/>
                        </a:rPr>
                        <m:t>개념모형</m:t>
                      </m:r>
                      <m:r>
                        <a:rPr sz="2500">
                          <a:latin typeface="Cambria Math"/>
                          <a:sym typeface="Cambria Math"/>
                        </a:rPr>
                        <m:t>&gt;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1011" name=""/>
              <p:cNvSpPr txBox="1"/>
              <p:nvPr/>
            </p:nvSpPr>
            <p:spPr>
              <a:xfrm>
                <a:off x="4238625" y="8420100"/>
                <a:ext cx="2162175" cy="55245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12" name=""/>
              <p:cNvSpPr/>
              <p:nvPr/>
            </p:nvSpPr>
            <p:spPr>
              <a:xfrm>
                <a:off x="11858624" y="8401050"/>
                <a:ext cx="2552700" cy="55245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500">
                          <a:latin typeface="Cambria Math"/>
                          <a:sym typeface="Cambria Math"/>
                        </a:rPr>
                        <m:t>&lt;</m:t>
                      </m:r>
                      <m:r>
                        <a:rPr sz="2500">
                          <a:latin typeface="Cambria Math"/>
                          <a:sym typeface="Cambria Math"/>
                        </a:rPr>
                        <m:t xml:space="preserve">통계적 </m:t>
                      </m:r>
                      <m:r>
                        <a:rPr sz="2500">
                          <a:latin typeface="Cambria Math"/>
                          <a:sym typeface="Cambria Math"/>
                        </a:rPr>
                        <m:t>모형</m:t>
                      </m:r>
                      <m:r>
                        <a:rPr sz="2500">
                          <a:latin typeface="Cambria Math"/>
                          <a:sym typeface="Cambria Math"/>
                        </a:rPr>
                        <m:t>&gt;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1012" name=""/>
              <p:cNvSpPr txBox="1"/>
              <p:nvPr/>
            </p:nvSpPr>
            <p:spPr>
              <a:xfrm>
                <a:off x="11858624" y="8401050"/>
                <a:ext cx="2552700" cy="55245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</p:sp>
        </mc:Fallback>
      </mc:AlternateContent>
      <p:pic>
        <p:nvPicPr>
          <p:cNvPr id="1013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295400" y="2254650"/>
            <a:ext cx="10101262" cy="907649"/>
          </a:xfrm>
          <a:prstGeom prst="rect">
            <a:avLst/>
          </a:prstGeom>
        </p:spPr>
      </p:pic>
      <p:sp>
        <p:nvSpPr>
          <p:cNvPr id="1014" name=""/>
          <p:cNvSpPr txBox="1"/>
          <p:nvPr/>
        </p:nvSpPr>
        <p:spPr>
          <a:xfrm>
            <a:off x="16459200" y="9029700"/>
            <a:ext cx="920116" cy="541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/>
              <a:t>4/20</a:t>
            </a:r>
            <a:endParaRPr lang="en-US" altLang="ko-KR" sz="3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xmlns:mc="http://schemas.openxmlformats.org/markup-compatibility/2006" xmlns:a14="http://schemas.microsoft.com/office/drawing/2010/main" mc:Ignorable="a14 ">
  <p:cSld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762000" y="647700"/>
            <a:ext cx="16687800" cy="8991600"/>
          </a:xfrm>
          <a:prstGeom prst="rect">
            <a:avLst/>
          </a:prstGeom>
          <a:ln>
            <a:solidFill>
              <a:srgbClr val="58ccff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Object 5"/>
          <p:cNvSpPr txBox="1"/>
          <p:nvPr/>
        </p:nvSpPr>
        <p:spPr>
          <a:xfrm>
            <a:off x="1353347" y="1087755"/>
            <a:ext cx="10918313" cy="100774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en-US" altLang="ko-KR" sz="6000" kern="0" spc="-400">
                <a:solidFill>
                  <a:srgbClr val="58ccff"/>
                </a:solidFill>
                <a:latin typeface="a타이틀고딕3"/>
                <a:ea typeface="a타이틀고딕3"/>
                <a:cs typeface="NanumSquareRoundOTF Regular"/>
              </a:rPr>
              <a:t>1</a:t>
            </a:r>
            <a:r>
              <a:rPr lang="en-US" sz="6000" kern="0" spc="-400">
                <a:solidFill>
                  <a:srgbClr val="58ccff"/>
                </a:solidFill>
                <a:latin typeface="a타이틀고딕3"/>
                <a:ea typeface="a타이틀고딕3"/>
                <a:cs typeface="NanumSquareRoundOTF Regular"/>
              </a:rPr>
              <a:t>. </a:t>
            </a:r>
            <a:r>
              <a:rPr lang="ko-KR" altLang="en-US" sz="6000" kern="0" spc="-400">
                <a:solidFill>
                  <a:srgbClr val="58ccff"/>
                </a:solidFill>
                <a:latin typeface="a타이틀고딕3"/>
                <a:ea typeface="a타이틀고딕3"/>
                <a:cs typeface="NanumSquareRoundOTF Regular"/>
              </a:rPr>
              <a:t>가산다중조절모형</a:t>
            </a:r>
            <a:r>
              <a:rPr lang="en-US" sz="6000" kern="0" spc="-400">
                <a:solidFill>
                  <a:srgbClr val="58ccff"/>
                </a:solidFill>
                <a:latin typeface="a타이틀고딕3"/>
                <a:ea typeface="a타이틀고딕3"/>
                <a:cs typeface="NanumSquareRoundOTF Regular"/>
              </a:rPr>
              <a:t> </a:t>
            </a:r>
            <a:endParaRPr lang="en-US" sz="6000" kern="0" spc="-400">
              <a:solidFill>
                <a:srgbClr val="58ccff"/>
              </a:solidFill>
              <a:latin typeface="a타이틀고딕3"/>
              <a:ea typeface="a타이틀고딕3"/>
              <a:cs typeface="NanumSquareRoundOTF Regular"/>
            </a:endParaRPr>
          </a:p>
        </p:txBody>
      </p:sp>
      <p:pic>
        <p:nvPicPr>
          <p:cNvPr id="100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95400" y="2483250"/>
            <a:ext cx="10101262" cy="907649"/>
          </a:xfrm>
          <a:prstGeom prst="rect">
            <a:avLst/>
          </a:prstGeom>
        </p:spPr>
      </p:pic>
      <p:pic>
        <p:nvPicPr>
          <p:cNvPr id="100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219200" y="4610100"/>
            <a:ext cx="10444548" cy="1066800"/>
          </a:xfrm>
          <a:prstGeom prst="rect">
            <a:avLst/>
          </a:prstGeom>
        </p:spPr>
      </p:pic>
      <p:pic>
        <p:nvPicPr>
          <p:cNvPr id="1004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414977" y="7786688"/>
            <a:ext cx="5747822" cy="109061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05" name=""/>
              <p:cNvSpPr/>
              <p:nvPr/>
            </p:nvSpPr>
            <p:spPr>
              <a:xfrm>
                <a:off x="6096000" y="3771900"/>
                <a:ext cx="457200" cy="59055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3000">
                          <a:latin typeface="Cambria Math"/>
                          <a:sym typeface="Cambria Math"/>
                        </a:rPr>
                        <m:t>↓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1005" name=""/>
              <p:cNvSpPr txBox="1"/>
              <p:nvPr/>
            </p:nvSpPr>
            <p:spPr>
              <a:xfrm>
                <a:off x="6096000" y="3771900"/>
                <a:ext cx="457200" cy="59055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07" name=""/>
              <p:cNvSpPr/>
              <p:nvPr/>
            </p:nvSpPr>
            <p:spPr>
              <a:xfrm>
                <a:off x="4410074" y="5610225"/>
                <a:ext cx="6943725" cy="67627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3000">
                          <a:latin typeface="Cambria Math"/>
                          <a:sym typeface="Cambria Math"/>
                        </a:rPr>
                        <m:t xml:space="preserve">가산선형함수   </m:t>
                      </m:r>
                      <m:r>
                        <a:rPr sz="3000" i="1">
                          <a:latin typeface="Cambria Math"/>
                          <a:sym typeface="Cambria Math"/>
                        </a:rPr>
                        <m:t xml:space="preserve"> </m:t>
                      </m:r>
                      <m:r>
                        <a:rPr sz="3000" i="0">
                          <a:latin typeface="Cambria Math"/>
                          <a:sym typeface="Cambria Math"/>
                        </a:rPr>
                        <m:t>f(W,Z)=</m:t>
                      </m:r>
                      <m:sSub>
                        <m:sSubPr>
                          <m:ctrlPr>
                            <a:rPr sz="3000" i="0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3000" i="0">
                              <a:latin typeface="Cambria Math"/>
                              <a:sym typeface="Cambria Math"/>
                            </a:rPr>
                            <m:t>b</m:t>
                          </m:r>
                        </m:e>
                        <m:sub>
                          <m:r>
                            <a:rPr sz="3000" i="0">
                              <a:latin typeface="Cambria Math"/>
                              <a:sym typeface="Cambria Math"/>
                            </a:rPr>
                            <m:t>1</m:t>
                          </m:r>
                        </m:sub>
                      </m:sSub>
                      <m:r>
                        <a:rPr sz="3000" i="0">
                          <a:latin typeface="Cambria Math"/>
                          <a:sym typeface="Cambria Math"/>
                        </a:rPr>
                        <m:t>+</m:t>
                      </m:r>
                      <m:sSub>
                        <m:sSubPr>
                          <m:ctrlPr>
                            <a:rPr sz="3000" i="0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3000" i="0">
                              <a:latin typeface="Cambria Math"/>
                              <a:sym typeface="Cambria Math"/>
                            </a:rPr>
                            <m:t>b</m:t>
                          </m:r>
                        </m:e>
                        <m:sub>
                          <m:r>
                            <a:rPr sz="3000" i="0">
                              <a:latin typeface="Cambria Math"/>
                              <a:sym typeface="Cambria Math"/>
                            </a:rPr>
                            <m:t>4</m:t>
                          </m:r>
                        </m:sub>
                      </m:sSub>
                      <m:r>
                        <a:rPr sz="3000" i="0">
                          <a:latin typeface="Cambria Math"/>
                          <a:sym typeface="Cambria Math"/>
                        </a:rPr>
                        <m:t>W+</m:t>
                      </m:r>
                      <m:sSub>
                        <m:sSubPr>
                          <m:ctrlPr>
                            <a:rPr sz="3000" i="0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3000" i="0">
                              <a:latin typeface="Cambria Math"/>
                              <a:sym typeface="Cambria Math"/>
                            </a:rPr>
                            <m:t>b</m:t>
                          </m:r>
                        </m:e>
                        <m:sub>
                          <m:r>
                            <a:rPr sz="3000" i="0">
                              <a:latin typeface="Cambria Math"/>
                              <a:sym typeface="Cambria Math"/>
                            </a:rPr>
                            <m:t>5</m:t>
                          </m:r>
                        </m:sub>
                      </m:sSub>
                      <m:r>
                        <a:rPr sz="3000" i="0">
                          <a:latin typeface="Cambria Math"/>
                          <a:sym typeface="Cambria Math"/>
                        </a:rPr>
                        <m:t>Z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1007" name=""/>
              <p:cNvSpPr txBox="1"/>
              <p:nvPr/>
            </p:nvSpPr>
            <p:spPr>
              <a:xfrm>
                <a:off x="4410074" y="5610225"/>
                <a:ext cx="6943725" cy="67627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08" name=""/>
              <p:cNvSpPr/>
              <p:nvPr/>
            </p:nvSpPr>
            <p:spPr>
              <a:xfrm>
                <a:off x="1600200" y="7277100"/>
                <a:ext cx="3009900" cy="63817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3000">
                          <a:latin typeface="Cambria Math"/>
                          <a:sym typeface="Cambria Math"/>
                        </a:rPr>
                        <m:t>&lt;조건부 효과&gt;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1008" name=""/>
              <p:cNvSpPr txBox="1"/>
              <p:nvPr/>
            </p:nvSpPr>
            <p:spPr>
              <a:xfrm>
                <a:off x="1600200" y="7277100"/>
                <a:ext cx="3009900" cy="63817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</p:sp>
        </mc:Fallback>
      </mc:AlternateContent>
      <p:cxnSp>
        <p:nvCxnSpPr>
          <p:cNvPr id="1009" name=""/>
          <p:cNvCxnSpPr/>
          <p:nvPr/>
        </p:nvCxnSpPr>
        <p:spPr>
          <a:xfrm>
            <a:off x="3581400" y="5448300"/>
            <a:ext cx="32766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0" name=""/>
          <p:cNvSpPr txBox="1"/>
          <p:nvPr/>
        </p:nvSpPr>
        <p:spPr>
          <a:xfrm>
            <a:off x="16459200" y="9029700"/>
            <a:ext cx="920116" cy="541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/>
              <a:t>5/20</a:t>
            </a:r>
            <a:endParaRPr lang="en-US" altLang="ko-KR" sz="3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762000" y="647700"/>
            <a:ext cx="16687800" cy="8991600"/>
          </a:xfrm>
          <a:prstGeom prst="rect">
            <a:avLst/>
          </a:prstGeom>
          <a:ln>
            <a:solidFill>
              <a:srgbClr val="58ccff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Object 5"/>
          <p:cNvSpPr txBox="1"/>
          <p:nvPr/>
        </p:nvSpPr>
        <p:spPr>
          <a:xfrm>
            <a:off x="1353347" y="1087755"/>
            <a:ext cx="10918313" cy="100774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en-US" altLang="ko-KR" sz="6000" kern="0" spc="-400">
                <a:solidFill>
                  <a:srgbClr val="58ccff"/>
                </a:solidFill>
                <a:latin typeface="a타이틀고딕3"/>
                <a:ea typeface="a타이틀고딕3"/>
                <a:cs typeface="NanumSquareRoundOTF Regular"/>
              </a:rPr>
              <a:t>1</a:t>
            </a:r>
            <a:r>
              <a:rPr lang="en-US" sz="6000" kern="0" spc="-400">
                <a:solidFill>
                  <a:srgbClr val="58ccff"/>
                </a:solidFill>
                <a:latin typeface="a타이틀고딕3"/>
                <a:ea typeface="a타이틀고딕3"/>
                <a:cs typeface="NanumSquareRoundOTF Regular"/>
              </a:rPr>
              <a:t>. </a:t>
            </a:r>
            <a:r>
              <a:rPr lang="ko-KR" altLang="en-US" sz="6000" kern="0" spc="-400">
                <a:solidFill>
                  <a:srgbClr val="58ccff"/>
                </a:solidFill>
                <a:latin typeface="a타이틀고딕3"/>
                <a:ea typeface="a타이틀고딕3"/>
                <a:cs typeface="NanumSquareRoundOTF Regular"/>
              </a:rPr>
              <a:t>가산다중조절모형</a:t>
            </a:r>
            <a:r>
              <a:rPr lang="en-US" sz="6000" kern="0" spc="-400">
                <a:solidFill>
                  <a:srgbClr val="58ccff"/>
                </a:solidFill>
                <a:latin typeface="a타이틀고딕3"/>
                <a:ea typeface="a타이틀고딕3"/>
                <a:cs typeface="NanumSquareRoundOTF Regular"/>
              </a:rPr>
              <a:t> </a:t>
            </a:r>
            <a:endParaRPr lang="en-US" sz="6000" kern="0" spc="-400">
              <a:solidFill>
                <a:srgbClr val="58ccff"/>
              </a:solidFill>
              <a:latin typeface="a타이틀고딕3"/>
              <a:ea typeface="a타이틀고딕3"/>
              <a:cs typeface="NanumSquareRoundOTF Regular"/>
            </a:endParaRPr>
          </a:p>
        </p:txBody>
      </p:sp>
      <p:graphicFrame>
        <p:nvGraphicFramePr>
          <p:cNvPr id="1003" name=""/>
          <p:cNvGraphicFramePr>
            <a:graphicFrameLocks noGrp="1"/>
          </p:cNvGraphicFramePr>
          <p:nvPr/>
        </p:nvGraphicFramePr>
        <p:xfrm>
          <a:off x="1216392" y="4305300"/>
          <a:ext cx="15855214" cy="50901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699284"/>
                <a:gridCol w="13155930"/>
              </a:tblGrid>
              <a:tr h="7772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40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rPr>
                        <a:t>회귀계수</a:t>
                      </a:r>
                      <a:endParaRPr lang="ko-KR" altLang="en-US" sz="4000">
                        <a:solidFill>
                          <a:schemeClr val="dk1"/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6a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4000">
                          <a:solidFill>
                            <a:schemeClr val="dk1"/>
                          </a:solidFill>
                        </a:rPr>
                        <a:t>효과</a:t>
                      </a:r>
                      <a:endParaRPr lang="ko-KR" altLang="en-US" sz="4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6a7d8"/>
                    </a:solidFill>
                  </a:tcPr>
                </a:tc>
              </a:tr>
              <a:tr h="74676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40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rPr>
                        <a:t>b1</a:t>
                      </a:r>
                      <a:endParaRPr lang="en-US" altLang="ko-KR" sz="4000">
                        <a:solidFill>
                          <a:schemeClr val="dk1"/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3000">
                          <a:latin typeface="나눔고딕"/>
                          <a:ea typeface="나눔고딕"/>
                        </a:rPr>
                        <a:t>W</a:t>
                      </a:r>
                      <a:r>
                        <a:rPr lang="ko-KR" altLang="en-US" sz="3000">
                          <a:latin typeface="나눔고딕"/>
                          <a:ea typeface="나눔고딕"/>
                        </a:rPr>
                        <a:t>와 </a:t>
                      </a:r>
                      <a:r>
                        <a:rPr lang="en-US" altLang="ko-KR" sz="3000">
                          <a:latin typeface="나눔고딕"/>
                          <a:ea typeface="나눔고딕"/>
                        </a:rPr>
                        <a:t>Z</a:t>
                      </a:r>
                      <a:r>
                        <a:rPr lang="ko-KR" altLang="en-US" sz="3000">
                          <a:latin typeface="나눔고딕"/>
                          <a:ea typeface="나눔고딕"/>
                        </a:rPr>
                        <a:t>가 </a:t>
                      </a:r>
                      <a:r>
                        <a:rPr lang="en-US" altLang="ko-KR" sz="3000">
                          <a:latin typeface="나눔고딕"/>
                          <a:ea typeface="나눔고딕"/>
                        </a:rPr>
                        <a:t>0</a:t>
                      </a:r>
                      <a:r>
                        <a:rPr lang="ko-KR" altLang="en-US" sz="3000">
                          <a:latin typeface="나눔고딕"/>
                          <a:ea typeface="나눔고딕"/>
                        </a:rPr>
                        <a:t>일 때 </a:t>
                      </a:r>
                      <a:r>
                        <a:rPr lang="en-US" altLang="ko-KR" sz="3000">
                          <a:latin typeface="나눔고딕"/>
                          <a:ea typeface="나눔고딕"/>
                        </a:rPr>
                        <a:t>X</a:t>
                      </a:r>
                      <a:r>
                        <a:rPr lang="ko-KR" altLang="en-US" sz="3000">
                          <a:latin typeface="나눔고딕"/>
                          <a:ea typeface="나눔고딕"/>
                        </a:rPr>
                        <a:t>가 </a:t>
                      </a:r>
                      <a:r>
                        <a:rPr lang="en-US" altLang="ko-KR" sz="3000">
                          <a:latin typeface="나눔고딕"/>
                          <a:ea typeface="나눔고딕"/>
                        </a:rPr>
                        <a:t>Y</a:t>
                      </a:r>
                      <a:r>
                        <a:rPr lang="ko-KR" altLang="en-US" sz="3000">
                          <a:latin typeface="나눔고딕"/>
                          <a:ea typeface="나눔고딕"/>
                        </a:rPr>
                        <a:t>에 미치는 조건부 효과</a:t>
                      </a:r>
                      <a:endParaRPr lang="ko-KR" altLang="en-US" sz="3000">
                        <a:latin typeface="나눔고딕"/>
                        <a:ea typeface="나눔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772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4000">
                          <a:latin typeface="나눔고딕"/>
                          <a:ea typeface="나눔고딕"/>
                        </a:rPr>
                        <a:t>b4</a:t>
                      </a:r>
                      <a:endParaRPr lang="en-US" altLang="ko-KR" sz="4000">
                        <a:latin typeface="나눔고딕"/>
                        <a:ea typeface="나눔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3000">
                          <a:latin typeface="나눔고딕"/>
                          <a:ea typeface="나눔고딕"/>
                        </a:rPr>
                        <a:t>Z</a:t>
                      </a:r>
                      <a:r>
                        <a:rPr lang="ko-KR" altLang="en-US" sz="3000">
                          <a:latin typeface="나눔고딕"/>
                          <a:ea typeface="나눔고딕"/>
                        </a:rPr>
                        <a:t>가 일정한 값을 가지는 경우 </a:t>
                      </a:r>
                      <a:r>
                        <a:rPr lang="en-US" altLang="ko-KR" sz="3000">
                          <a:latin typeface="나눔고딕"/>
                          <a:ea typeface="나눔고딕"/>
                        </a:rPr>
                        <a:t>W</a:t>
                      </a:r>
                      <a:r>
                        <a:rPr lang="ko-KR" altLang="en-US" sz="3000">
                          <a:latin typeface="나눔고딕"/>
                          <a:ea typeface="나눔고딕"/>
                        </a:rPr>
                        <a:t>가 한 단위 변할 때 </a:t>
                      </a:r>
                      <a:r>
                        <a:rPr lang="en-US" altLang="ko-KR" sz="3000">
                          <a:latin typeface="나눔고딕"/>
                          <a:ea typeface="나눔고딕"/>
                        </a:rPr>
                        <a:t>X</a:t>
                      </a:r>
                      <a:r>
                        <a:rPr lang="ko-KR" altLang="en-US" sz="3000">
                          <a:latin typeface="나눔고딕"/>
                          <a:ea typeface="나눔고딕"/>
                        </a:rPr>
                        <a:t>가 </a:t>
                      </a:r>
                      <a:r>
                        <a:rPr lang="en-US" altLang="ko-KR" sz="3000">
                          <a:latin typeface="나눔고딕"/>
                          <a:ea typeface="나눔고딕"/>
                        </a:rPr>
                        <a:t>Y</a:t>
                      </a:r>
                      <a:r>
                        <a:rPr lang="ko-KR" altLang="en-US" sz="3000">
                          <a:latin typeface="나눔고딕"/>
                          <a:ea typeface="나눔고딕"/>
                        </a:rPr>
                        <a:t>에 영향을 미치는</a:t>
                      </a:r>
                      <a:r>
                        <a:rPr lang="ko-KR" altLang="en-US" sz="3000">
                          <a:solidFill>
                            <a:srgbClr val="ff0000"/>
                          </a:solidFill>
                          <a:latin typeface="나눔고딕"/>
                          <a:ea typeface="나눔고딕"/>
                        </a:rPr>
                        <a:t> </a:t>
                      </a:r>
                      <a:r>
                        <a:rPr lang="en-US" altLang="ko-KR" sz="3000">
                          <a:solidFill>
                            <a:srgbClr val="ff0000"/>
                          </a:solidFill>
                          <a:latin typeface="나눔고딕"/>
                          <a:ea typeface="나눔고딕"/>
                        </a:rPr>
                        <a:t>‘</a:t>
                      </a:r>
                      <a:r>
                        <a:rPr lang="ko-KR" altLang="en-US" sz="3000">
                          <a:solidFill>
                            <a:srgbClr val="ff0000"/>
                          </a:solidFill>
                          <a:latin typeface="나눔고딕"/>
                          <a:ea typeface="나눔고딕"/>
                        </a:rPr>
                        <a:t>조건부 효과의 차이</a:t>
                      </a:r>
                      <a:r>
                        <a:rPr lang="en-US" altLang="ko-KR" sz="3000">
                          <a:solidFill>
                            <a:srgbClr val="ff0000"/>
                          </a:solidFill>
                          <a:latin typeface="나눔고딕"/>
                          <a:ea typeface="나눔고딕"/>
                        </a:rPr>
                        <a:t>’</a:t>
                      </a:r>
                      <a:r>
                        <a:rPr lang="ko-KR" altLang="en-US" sz="3000">
                          <a:latin typeface="나눔고딕"/>
                          <a:ea typeface="나눔고딕"/>
                        </a:rPr>
                        <a:t> </a:t>
                      </a:r>
                      <a:endParaRPr lang="ko-KR" altLang="en-US" sz="3000">
                        <a:latin typeface="나눔고딕"/>
                        <a:ea typeface="나눔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772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4000">
                          <a:latin typeface="나눔고딕"/>
                          <a:ea typeface="나눔고딕"/>
                        </a:rPr>
                        <a:t>b5</a:t>
                      </a:r>
                      <a:endParaRPr lang="en-US" altLang="ko-KR" sz="4000">
                        <a:latin typeface="나눔고딕"/>
                        <a:ea typeface="나눔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3000">
                          <a:latin typeface="나눔고딕"/>
                          <a:ea typeface="나눔고딕"/>
                          <a:cs typeface="함초롬돋움"/>
                        </a:rPr>
                        <a:t>W</a:t>
                      </a:r>
                      <a:r>
                        <a:rPr lang="ko-KR" altLang="en-US" sz="3000">
                          <a:latin typeface="나눔고딕"/>
                          <a:ea typeface="나눔고딕"/>
                          <a:cs typeface="함초롬돋움"/>
                        </a:rPr>
                        <a:t>가 일정한 값을 가지는 경우 </a:t>
                      </a:r>
                      <a:r>
                        <a:rPr lang="en-US" altLang="ko-KR" sz="3000">
                          <a:latin typeface="나눔고딕"/>
                          <a:ea typeface="나눔고딕"/>
                          <a:cs typeface="함초롬돋움"/>
                        </a:rPr>
                        <a:t>Z</a:t>
                      </a:r>
                      <a:r>
                        <a:rPr lang="ko-KR" altLang="en-US" sz="3000">
                          <a:latin typeface="나눔고딕"/>
                          <a:ea typeface="나눔고딕"/>
                          <a:cs typeface="함초롬돋움"/>
                        </a:rPr>
                        <a:t>가 한 단위 변할 때 </a:t>
                      </a:r>
                      <a:r>
                        <a:rPr lang="en-US" altLang="ko-KR" sz="3000">
                          <a:latin typeface="나눔고딕"/>
                          <a:ea typeface="나눔고딕"/>
                          <a:cs typeface="함초롬돋움"/>
                        </a:rPr>
                        <a:t>X</a:t>
                      </a:r>
                      <a:r>
                        <a:rPr lang="ko-KR" altLang="en-US" sz="3000">
                          <a:latin typeface="나눔고딕"/>
                          <a:ea typeface="나눔고딕"/>
                          <a:cs typeface="함초롬돋움"/>
                        </a:rPr>
                        <a:t>가 </a:t>
                      </a:r>
                      <a:r>
                        <a:rPr lang="en-US" altLang="ko-KR" sz="3000">
                          <a:latin typeface="나눔고딕"/>
                          <a:ea typeface="나눔고딕"/>
                          <a:cs typeface="함초롬돋움"/>
                        </a:rPr>
                        <a:t>Y</a:t>
                      </a:r>
                      <a:r>
                        <a:rPr lang="ko-KR" altLang="en-US" sz="3000">
                          <a:latin typeface="나눔고딕"/>
                          <a:ea typeface="나눔고딕"/>
                          <a:cs typeface="함초롬돋움"/>
                        </a:rPr>
                        <a:t>에 영향을</a:t>
                      </a:r>
                      <a:r>
                        <a:rPr lang="en-US" altLang="ko-KR" sz="3000">
                          <a:latin typeface="나눔고딕"/>
                          <a:ea typeface="나눔고딕"/>
                          <a:cs typeface="함초롬돋움"/>
                        </a:rPr>
                        <a:t> </a:t>
                      </a:r>
                      <a:r>
                        <a:rPr lang="ko-KR" altLang="en-US" sz="3000">
                          <a:latin typeface="나눔고딕"/>
                          <a:ea typeface="나눔고딕"/>
                          <a:cs typeface="함초롬돋움"/>
                        </a:rPr>
                        <a:t>미치는</a:t>
                      </a:r>
                      <a:endParaRPr lang="ko-KR" altLang="en-US" sz="3000">
                        <a:latin typeface="나눔고딕"/>
                        <a:ea typeface="나눔고딕"/>
                        <a:cs typeface="함초롬돋움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3000">
                          <a:solidFill>
                            <a:srgbClr val="ff0000"/>
                          </a:solidFill>
                          <a:latin typeface="나눔고딕"/>
                          <a:ea typeface="나눔고딕"/>
                          <a:cs typeface="함초롬돋움"/>
                        </a:rPr>
                        <a:t>‘</a:t>
                      </a:r>
                      <a:r>
                        <a:rPr lang="ko-KR" altLang="en-US" sz="3000">
                          <a:solidFill>
                            <a:srgbClr val="ff0000"/>
                          </a:solidFill>
                          <a:latin typeface="나눔고딕"/>
                          <a:ea typeface="나눔고딕"/>
                          <a:cs typeface="함초롬돋움"/>
                        </a:rPr>
                        <a:t>조건부 효과의 차이</a:t>
                      </a:r>
                      <a:r>
                        <a:rPr lang="en-US" altLang="ko-KR" sz="3000">
                          <a:solidFill>
                            <a:srgbClr val="ff0000"/>
                          </a:solidFill>
                          <a:latin typeface="나눔고딕"/>
                          <a:ea typeface="나눔고딕"/>
                          <a:cs typeface="함초롬돋움"/>
                        </a:rPr>
                        <a:t>’</a:t>
                      </a:r>
                      <a:r>
                        <a:rPr lang="ko-KR" altLang="en-US" sz="3000">
                          <a:latin typeface="나눔고딕"/>
                          <a:ea typeface="나눔고딕"/>
                          <a:cs typeface="함초롬돋움"/>
                        </a:rPr>
                        <a:t> </a:t>
                      </a:r>
                      <a:r>
                        <a:rPr lang="ko-KR" altLang="en-US" sz="3000"/>
                        <a:t> </a:t>
                      </a:r>
                      <a:endParaRPr lang="ko-KR" altLang="en-US" sz="30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772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4000">
                          <a:latin typeface="나눔고딕"/>
                          <a:ea typeface="나눔고딕"/>
                        </a:rPr>
                        <a:t>b2</a:t>
                      </a:r>
                      <a:endParaRPr lang="en-US" altLang="ko-KR" sz="4000">
                        <a:latin typeface="나눔고딕"/>
                        <a:ea typeface="나눔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3000">
                          <a:latin typeface="나눔고딕"/>
                          <a:ea typeface="나눔고딕"/>
                        </a:rPr>
                        <a:t>Z</a:t>
                      </a:r>
                      <a:r>
                        <a:rPr lang="ko-KR" altLang="en-US" sz="3000">
                          <a:latin typeface="나눔고딕"/>
                          <a:ea typeface="나눔고딕"/>
                        </a:rPr>
                        <a:t>가 일정한 값을 갖고 </a:t>
                      </a:r>
                      <a:r>
                        <a:rPr lang="en-US" altLang="ko-KR" sz="3000">
                          <a:latin typeface="나눔고딕"/>
                          <a:ea typeface="나눔고딕"/>
                        </a:rPr>
                        <a:t>X=0</a:t>
                      </a:r>
                      <a:r>
                        <a:rPr lang="ko-KR" altLang="en-US" sz="3000">
                          <a:latin typeface="나눔고딕"/>
                          <a:ea typeface="나눔고딕"/>
                        </a:rPr>
                        <a:t>일 때 </a:t>
                      </a:r>
                      <a:r>
                        <a:rPr lang="en-US" altLang="ko-KR" sz="3000">
                          <a:latin typeface="나눔고딕"/>
                          <a:ea typeface="나눔고딕"/>
                        </a:rPr>
                        <a:t>W</a:t>
                      </a:r>
                      <a:r>
                        <a:rPr lang="ko-KR" altLang="en-US" sz="3000">
                          <a:latin typeface="나눔고딕"/>
                          <a:ea typeface="나눔고딕"/>
                        </a:rPr>
                        <a:t>가 </a:t>
                      </a:r>
                      <a:r>
                        <a:rPr lang="en-US" altLang="ko-KR" sz="3000">
                          <a:latin typeface="나눔고딕"/>
                          <a:ea typeface="나눔고딕"/>
                        </a:rPr>
                        <a:t>Y</a:t>
                      </a:r>
                      <a:r>
                        <a:rPr lang="ko-KR" altLang="en-US" sz="3000">
                          <a:latin typeface="나눔고딕"/>
                          <a:ea typeface="나눔고딕"/>
                        </a:rPr>
                        <a:t>에 영향을 미치는 조건부 효과</a:t>
                      </a:r>
                      <a:endParaRPr lang="ko-KR" altLang="en-US" sz="3000">
                        <a:latin typeface="나눔고딕"/>
                        <a:ea typeface="나눔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772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4000">
                          <a:latin typeface="나눔고딕"/>
                          <a:ea typeface="나눔고딕"/>
                        </a:rPr>
                        <a:t>b3</a:t>
                      </a:r>
                      <a:endParaRPr lang="en-US" altLang="ko-KR" sz="4000">
                        <a:latin typeface="나눔고딕"/>
                        <a:ea typeface="나눔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3000">
                          <a:latin typeface="나눔고딕"/>
                          <a:ea typeface="나눔고딕"/>
                        </a:rPr>
                        <a:t>W</a:t>
                      </a:r>
                      <a:r>
                        <a:rPr lang="ko-KR" altLang="en-US" sz="3000">
                          <a:latin typeface="나눔고딕"/>
                          <a:ea typeface="나눔고딕"/>
                        </a:rPr>
                        <a:t>가 일정한 값을 갖고 </a:t>
                      </a:r>
                      <a:r>
                        <a:rPr lang="en-US" altLang="ko-KR" sz="3000">
                          <a:latin typeface="나눔고딕"/>
                          <a:ea typeface="나눔고딕"/>
                        </a:rPr>
                        <a:t>X=0</a:t>
                      </a:r>
                      <a:r>
                        <a:rPr lang="ko-KR" altLang="en-US" sz="3000">
                          <a:latin typeface="나눔고딕"/>
                          <a:ea typeface="나눔고딕"/>
                        </a:rPr>
                        <a:t>일 때 </a:t>
                      </a:r>
                      <a:r>
                        <a:rPr lang="en-US" altLang="ko-KR" sz="3000">
                          <a:latin typeface="나눔고딕"/>
                          <a:ea typeface="나눔고딕"/>
                        </a:rPr>
                        <a:t>Z</a:t>
                      </a:r>
                      <a:r>
                        <a:rPr lang="ko-KR" altLang="en-US" sz="3000">
                          <a:latin typeface="나눔고딕"/>
                          <a:ea typeface="나눔고딕"/>
                        </a:rPr>
                        <a:t>가 </a:t>
                      </a:r>
                      <a:r>
                        <a:rPr lang="en-US" altLang="ko-KR" sz="3000">
                          <a:latin typeface="나눔고딕"/>
                          <a:ea typeface="나눔고딕"/>
                        </a:rPr>
                        <a:t>Y</a:t>
                      </a:r>
                      <a:r>
                        <a:rPr lang="ko-KR" altLang="en-US" sz="3000">
                          <a:latin typeface="나눔고딕"/>
                          <a:ea typeface="나눔고딕"/>
                        </a:rPr>
                        <a:t>에 영향을 미치는 조건부 효과</a:t>
                      </a:r>
                      <a:endParaRPr lang="ko-KR" altLang="en-US" sz="3000">
                        <a:latin typeface="나눔고딕"/>
                        <a:ea typeface="나눔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100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19200" y="3009900"/>
            <a:ext cx="10444548" cy="1066800"/>
          </a:xfrm>
          <a:prstGeom prst="rect">
            <a:avLst/>
          </a:prstGeom>
        </p:spPr>
      </p:pic>
      <p:pic>
        <p:nvPicPr>
          <p:cNvPr id="100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404937" y="2254650"/>
            <a:ext cx="10101262" cy="907649"/>
          </a:xfrm>
          <a:prstGeom prst="rect">
            <a:avLst/>
          </a:prstGeom>
        </p:spPr>
      </p:pic>
      <p:sp>
        <p:nvSpPr>
          <p:cNvPr id="1007" name=""/>
          <p:cNvSpPr txBox="1"/>
          <p:nvPr/>
        </p:nvSpPr>
        <p:spPr>
          <a:xfrm>
            <a:off x="16682084" y="9745980"/>
            <a:ext cx="920116" cy="548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/>
              <a:t>6/20</a:t>
            </a:r>
            <a:endParaRPr lang="en-US" altLang="ko-KR" sz="3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762000" y="647700"/>
            <a:ext cx="16687800" cy="8991600"/>
          </a:xfrm>
          <a:prstGeom prst="rect">
            <a:avLst/>
          </a:prstGeom>
          <a:ln>
            <a:solidFill>
              <a:srgbClr val="58ccff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Object 5"/>
          <p:cNvSpPr txBox="1"/>
          <p:nvPr/>
        </p:nvSpPr>
        <p:spPr>
          <a:xfrm>
            <a:off x="1353347" y="1087755"/>
            <a:ext cx="10918313" cy="100774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en-US" altLang="ko-KR" sz="6000" kern="0" spc="-400">
                <a:solidFill>
                  <a:srgbClr val="58ccff"/>
                </a:solidFill>
                <a:latin typeface="a타이틀고딕3"/>
                <a:ea typeface="a타이틀고딕3"/>
                <a:cs typeface="NanumSquareRoundOTF Regular"/>
              </a:rPr>
              <a:t>1</a:t>
            </a:r>
            <a:r>
              <a:rPr lang="en-US" sz="6000" kern="0" spc="-400">
                <a:solidFill>
                  <a:srgbClr val="58ccff"/>
                </a:solidFill>
                <a:latin typeface="a타이틀고딕3"/>
                <a:ea typeface="a타이틀고딕3"/>
                <a:cs typeface="NanumSquareRoundOTF Regular"/>
              </a:rPr>
              <a:t>. </a:t>
            </a:r>
            <a:r>
              <a:rPr lang="ko-KR" altLang="en-US" sz="6000" kern="0" spc="-400">
                <a:solidFill>
                  <a:srgbClr val="58ccff"/>
                </a:solidFill>
                <a:latin typeface="a타이틀고딕3"/>
                <a:ea typeface="a타이틀고딕3"/>
                <a:cs typeface="NanumSquareRoundOTF Regular"/>
              </a:rPr>
              <a:t>가산다중조절모형</a:t>
            </a:r>
            <a:r>
              <a:rPr lang="en-US" sz="6000" kern="0" spc="-400">
                <a:solidFill>
                  <a:srgbClr val="58ccff"/>
                </a:solidFill>
                <a:latin typeface="a타이틀고딕3"/>
                <a:ea typeface="a타이틀고딕3"/>
                <a:cs typeface="NanumSquareRoundOTF Regular"/>
              </a:rPr>
              <a:t> </a:t>
            </a:r>
            <a:endParaRPr lang="en-US" sz="6000" kern="0" spc="-400">
              <a:solidFill>
                <a:srgbClr val="58ccff"/>
              </a:solidFill>
              <a:latin typeface="a타이틀고딕3"/>
              <a:ea typeface="a타이틀고딕3"/>
              <a:cs typeface="NanumSquareRoundOTF Regular"/>
            </a:endParaRPr>
          </a:p>
        </p:txBody>
      </p:sp>
      <p:pic>
        <p:nvPicPr>
          <p:cNvPr id="100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50516" y="3314700"/>
            <a:ext cx="8198284" cy="5029200"/>
          </a:xfrm>
          <a:prstGeom prst="rect">
            <a:avLst/>
          </a:prstGeom>
        </p:spPr>
      </p:pic>
      <p:sp>
        <p:nvSpPr>
          <p:cNvPr id="1003" name=""/>
          <p:cNvSpPr txBox="1"/>
          <p:nvPr/>
        </p:nvSpPr>
        <p:spPr>
          <a:xfrm>
            <a:off x="9677400" y="3543300"/>
            <a:ext cx="7467600" cy="435864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3500">
                <a:latin typeface="나눔고딕"/>
                <a:ea typeface="나눔고딕"/>
              </a:rPr>
              <a:t>X : </a:t>
            </a:r>
            <a:r>
              <a:rPr lang="ko-KR" altLang="en-US" sz="3500">
                <a:latin typeface="나눔고딕"/>
                <a:ea typeface="나눔고딕"/>
              </a:rPr>
              <a:t>기후변화에 대한 부정적 감정</a:t>
            </a:r>
            <a:endParaRPr lang="ko-KR" altLang="en-US" sz="3500">
              <a:latin typeface="나눔고딕"/>
              <a:ea typeface="나눔고딕"/>
            </a:endParaRPr>
          </a:p>
          <a:p>
            <a:pPr>
              <a:defRPr/>
            </a:pPr>
            <a:r>
              <a:rPr lang="en-US" altLang="ko-KR" sz="3500">
                <a:latin typeface="나눔고딕"/>
                <a:ea typeface="나눔고딕"/>
              </a:rPr>
              <a:t>W : </a:t>
            </a:r>
            <a:r>
              <a:rPr lang="ko-KR" altLang="en-US" sz="3500">
                <a:latin typeface="나눔고딕"/>
                <a:ea typeface="나눔고딕"/>
              </a:rPr>
              <a:t>성별</a:t>
            </a:r>
            <a:endParaRPr lang="ko-KR" altLang="en-US" sz="3500">
              <a:latin typeface="나눔고딕"/>
              <a:ea typeface="나눔고딕"/>
            </a:endParaRPr>
          </a:p>
          <a:p>
            <a:pPr>
              <a:defRPr/>
            </a:pPr>
            <a:r>
              <a:rPr lang="en-US" altLang="ko-KR" sz="3500">
                <a:latin typeface="나눔고딕"/>
                <a:ea typeface="나눔고딕"/>
              </a:rPr>
              <a:t>Z : </a:t>
            </a:r>
            <a:r>
              <a:rPr lang="ko-KR" altLang="en-US" sz="3500">
                <a:latin typeface="나눔고딕"/>
                <a:ea typeface="나눔고딕"/>
              </a:rPr>
              <a:t>연령</a:t>
            </a:r>
            <a:endParaRPr lang="ko-KR" altLang="en-US" sz="3500">
              <a:latin typeface="나눔고딕"/>
              <a:ea typeface="나눔고딕"/>
            </a:endParaRPr>
          </a:p>
          <a:p>
            <a:pPr>
              <a:defRPr/>
            </a:pPr>
            <a:r>
              <a:rPr lang="en-US" altLang="ko-KR" sz="3500">
                <a:latin typeface="나눔고딕"/>
                <a:ea typeface="나눔고딕"/>
              </a:rPr>
              <a:t>Y :</a:t>
            </a:r>
            <a:r>
              <a:rPr lang="ko-KR" altLang="en-US" sz="3500">
                <a:latin typeface="나눔고딕"/>
                <a:ea typeface="나눔고딕"/>
              </a:rPr>
              <a:t> 기후변화에 대한 정부정책지지도</a:t>
            </a:r>
            <a:endParaRPr lang="ko-KR" altLang="en-US" sz="3500">
              <a:latin typeface="나눔고딕"/>
              <a:ea typeface="나눔고딕"/>
            </a:endParaRPr>
          </a:p>
          <a:p>
            <a:pPr>
              <a:defRPr/>
            </a:pPr>
            <a:endParaRPr lang="ko-KR" altLang="en-US" sz="3500">
              <a:latin typeface="나눔고딕"/>
              <a:ea typeface="나눔고딕"/>
            </a:endParaRPr>
          </a:p>
          <a:p>
            <a:pPr>
              <a:defRPr/>
            </a:pPr>
            <a:r>
              <a:rPr lang="en-US" altLang="ko-KR" sz="3500">
                <a:latin typeface="나눔고딕"/>
                <a:ea typeface="나눔고딕"/>
              </a:rPr>
              <a:t>&lt;</a:t>
            </a:r>
            <a:r>
              <a:rPr lang="ko-KR" altLang="en-US" sz="3500">
                <a:latin typeface="나눔고딕"/>
                <a:ea typeface="나눔고딕"/>
              </a:rPr>
              <a:t>공변량</a:t>
            </a:r>
            <a:r>
              <a:rPr lang="en-US" altLang="ko-KR" sz="3500">
                <a:latin typeface="나눔고딕"/>
                <a:ea typeface="나눔고딕"/>
              </a:rPr>
              <a:t>&gt;</a:t>
            </a:r>
            <a:endParaRPr lang="en-US" altLang="ko-KR" sz="3500">
              <a:latin typeface="나눔고딕"/>
              <a:ea typeface="나눔고딕"/>
            </a:endParaRPr>
          </a:p>
          <a:p>
            <a:pPr>
              <a:defRPr/>
            </a:pPr>
            <a:r>
              <a:rPr lang="en-US" altLang="ko-KR" sz="3500">
                <a:latin typeface="나눔고딕"/>
                <a:ea typeface="나눔고딕"/>
              </a:rPr>
              <a:t>C1 : </a:t>
            </a:r>
            <a:r>
              <a:rPr lang="ko-KR" altLang="en-US" sz="3500">
                <a:latin typeface="나눔고딕"/>
                <a:ea typeface="나눔고딕"/>
              </a:rPr>
              <a:t>호의적 감정</a:t>
            </a:r>
            <a:endParaRPr lang="ko-KR" altLang="en-US" sz="3500">
              <a:latin typeface="나눔고딕"/>
              <a:ea typeface="나눔고딕"/>
            </a:endParaRPr>
          </a:p>
          <a:p>
            <a:pPr>
              <a:defRPr/>
            </a:pPr>
            <a:r>
              <a:rPr lang="en-US" altLang="ko-KR" sz="3500">
                <a:latin typeface="나눔고딕"/>
                <a:ea typeface="나눔고딕"/>
              </a:rPr>
              <a:t>C2 : (</a:t>
            </a:r>
            <a:r>
              <a:rPr lang="ko-KR" altLang="en-US" sz="3500">
                <a:latin typeface="나눔고딕"/>
                <a:ea typeface="나눔고딕"/>
              </a:rPr>
              <a:t>이념</a:t>
            </a:r>
            <a:r>
              <a:rPr lang="en-US" altLang="ko-KR" sz="3500">
                <a:latin typeface="나눔고딕"/>
                <a:ea typeface="나눔고딕"/>
              </a:rPr>
              <a:t>)</a:t>
            </a:r>
            <a:r>
              <a:rPr lang="ko-KR" altLang="en-US" sz="3500">
                <a:latin typeface="나눔고딕"/>
                <a:ea typeface="나눔고딕"/>
              </a:rPr>
              <a:t>정치성향</a:t>
            </a:r>
            <a:endParaRPr lang="ko-KR" altLang="en-US" sz="3500">
              <a:latin typeface="나눔고딕"/>
              <a:ea typeface="나눔고딕"/>
            </a:endParaRPr>
          </a:p>
        </p:txBody>
      </p:sp>
      <p:sp>
        <p:nvSpPr>
          <p:cNvPr id="1004" name=""/>
          <p:cNvSpPr txBox="1"/>
          <p:nvPr/>
        </p:nvSpPr>
        <p:spPr>
          <a:xfrm>
            <a:off x="16459200" y="9029700"/>
            <a:ext cx="920116" cy="541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/>
              <a:t>7/20</a:t>
            </a:r>
            <a:endParaRPr lang="en-US" altLang="ko-KR" sz="3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xmlns:mc="http://schemas.openxmlformats.org/markup-compatibility/2006" xmlns:a14="http://schemas.microsoft.com/office/drawing/2010/main" mc:Ignorable="a14 ">
  <p:cSld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762000" y="647700"/>
            <a:ext cx="16687800" cy="8991600"/>
          </a:xfrm>
          <a:prstGeom prst="rect">
            <a:avLst/>
          </a:prstGeom>
          <a:ln>
            <a:solidFill>
              <a:srgbClr val="58ccff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Object 5"/>
          <p:cNvSpPr txBox="1"/>
          <p:nvPr/>
        </p:nvSpPr>
        <p:spPr>
          <a:xfrm>
            <a:off x="1353347" y="1087755"/>
            <a:ext cx="10918313" cy="100774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en-US" altLang="ko-KR" sz="6000" kern="0" spc="-400">
                <a:solidFill>
                  <a:srgbClr val="58ccff"/>
                </a:solidFill>
                <a:latin typeface="a타이틀고딕3"/>
                <a:ea typeface="a타이틀고딕3"/>
                <a:cs typeface="NanumSquareRoundOTF Regular"/>
              </a:rPr>
              <a:t>1</a:t>
            </a:r>
            <a:r>
              <a:rPr lang="en-US" sz="6000" kern="0" spc="-400">
                <a:solidFill>
                  <a:srgbClr val="58ccff"/>
                </a:solidFill>
                <a:latin typeface="a타이틀고딕3"/>
                <a:ea typeface="a타이틀고딕3"/>
                <a:cs typeface="NanumSquareRoundOTF Regular"/>
              </a:rPr>
              <a:t>. </a:t>
            </a:r>
            <a:r>
              <a:rPr lang="ko-KR" altLang="en-US" sz="6000" kern="0" spc="-400">
                <a:solidFill>
                  <a:srgbClr val="58ccff"/>
                </a:solidFill>
                <a:latin typeface="a타이틀고딕3"/>
                <a:ea typeface="a타이틀고딕3"/>
                <a:cs typeface="NanumSquareRoundOTF Regular"/>
              </a:rPr>
              <a:t>가산다중조절모형</a:t>
            </a:r>
            <a:r>
              <a:rPr lang="en-US" sz="6000" kern="0" spc="-400">
                <a:solidFill>
                  <a:srgbClr val="58ccff"/>
                </a:solidFill>
                <a:latin typeface="a타이틀고딕3"/>
                <a:ea typeface="a타이틀고딕3"/>
                <a:cs typeface="NanumSquareRoundOTF Regular"/>
              </a:rPr>
              <a:t> </a:t>
            </a:r>
            <a:endParaRPr lang="en-US" sz="6000" kern="0" spc="-400">
              <a:solidFill>
                <a:srgbClr val="58ccff"/>
              </a:solidFill>
              <a:latin typeface="a타이틀고딕3"/>
              <a:ea typeface="a타이틀고딕3"/>
              <a:cs typeface="NanumSquareRoundOTF Regular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02" name=""/>
              <p:cNvSpPr/>
              <p:nvPr/>
            </p:nvSpPr>
            <p:spPr>
              <a:xfrm>
                <a:off x="1371600" y="2705100"/>
                <a:ext cx="2762250" cy="63817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3000">
                          <a:latin typeface="Cambria Math"/>
                          <a:sym typeface="Cambria Math"/>
                        </a:rPr>
                        <m:t>⋇</m:t>
                      </m:r>
                      <m:r>
                        <a:rPr sz="3000">
                          <a:latin typeface="Cambria Math"/>
                          <a:sym typeface="Cambria Math"/>
                        </a:rPr>
                        <m:t xml:space="preserve"> 공변량이란?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1002" name=""/>
              <p:cNvSpPr txBox="1"/>
              <p:nvPr/>
            </p:nvSpPr>
            <p:spPr>
              <a:xfrm>
                <a:off x="1371600" y="2705100"/>
                <a:ext cx="2762250" cy="6381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</p:sp>
        </mc:Fallback>
      </mc:AlternateContent>
      <p:sp>
        <p:nvSpPr>
          <p:cNvPr id="1003" name=""/>
          <p:cNvSpPr txBox="1"/>
          <p:nvPr/>
        </p:nvSpPr>
        <p:spPr>
          <a:xfrm>
            <a:off x="1752600" y="3688080"/>
            <a:ext cx="15150466" cy="237744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3000">
                <a:latin typeface="나눔고딕"/>
                <a:ea typeface="나눔고딕"/>
              </a:rPr>
              <a:t>1.</a:t>
            </a:r>
            <a:r>
              <a:rPr lang="ko-KR" altLang="en-US" sz="3000">
                <a:latin typeface="나눔고딕"/>
                <a:ea typeface="나눔고딕"/>
              </a:rPr>
              <a:t> 종속변수에 대하여 독립변수와 기타 잡음인자들이 공유하는 변량</a:t>
            </a:r>
            <a:endParaRPr lang="ko-KR" altLang="en-US" sz="3000">
              <a:latin typeface="나눔고딕"/>
              <a:ea typeface="나눔고딕"/>
            </a:endParaRPr>
          </a:p>
          <a:p>
            <a:pPr>
              <a:defRPr/>
            </a:pPr>
            <a:endParaRPr lang="ko-KR" altLang="en-US" sz="3000">
              <a:latin typeface="나눔고딕"/>
              <a:ea typeface="나눔고딕"/>
            </a:endParaRPr>
          </a:p>
          <a:p>
            <a:pPr>
              <a:defRPr/>
            </a:pPr>
            <a:r>
              <a:rPr lang="en-US" altLang="ko-KR" sz="3000">
                <a:latin typeface="나눔고딕"/>
                <a:ea typeface="나눔고딕"/>
              </a:rPr>
              <a:t>2.</a:t>
            </a:r>
            <a:r>
              <a:rPr lang="ko-KR" altLang="en-US" sz="3000">
                <a:latin typeface="나눔고딕"/>
                <a:ea typeface="나눔고딕"/>
              </a:rPr>
              <a:t> 어떤 연구를 할</a:t>
            </a:r>
            <a:r>
              <a:rPr lang="en-US" altLang="ko-KR" sz="3000">
                <a:latin typeface="나눔고딕"/>
                <a:ea typeface="나눔고딕"/>
              </a:rPr>
              <a:t> </a:t>
            </a:r>
            <a:r>
              <a:rPr lang="ko-KR" altLang="en-US" sz="3000">
                <a:latin typeface="나눔고딕"/>
                <a:ea typeface="나눔고딕"/>
              </a:rPr>
              <a:t>때의 주요 목적은 독립변수들이 종속변수에 얼마나 영향을 주는지 알고자    </a:t>
            </a:r>
            <a:endParaRPr lang="ko-KR" altLang="en-US" sz="3000">
              <a:latin typeface="나눔고딕"/>
              <a:ea typeface="나눔고딕"/>
            </a:endParaRPr>
          </a:p>
          <a:p>
            <a:pPr>
              <a:defRPr/>
            </a:pPr>
            <a:r>
              <a:rPr lang="ko-KR" altLang="en-US" sz="3000">
                <a:latin typeface="나눔고딕"/>
                <a:ea typeface="나눔고딕"/>
              </a:rPr>
              <a:t>    하는 것인데</a:t>
            </a:r>
            <a:r>
              <a:rPr lang="en-US" altLang="ko-KR" sz="3000">
                <a:latin typeface="나눔고딕"/>
                <a:ea typeface="나눔고딕"/>
              </a:rPr>
              <a:t>,</a:t>
            </a:r>
            <a:r>
              <a:rPr lang="ko-KR" altLang="en-US" sz="3000">
                <a:latin typeface="나눔고딕"/>
                <a:ea typeface="나눔고딕"/>
              </a:rPr>
              <a:t> 잡음인자가 있을 경우 독립변수의 순수한 영향력을 검출해 낼 수 없으므로</a:t>
            </a:r>
            <a:r>
              <a:rPr lang="en-US" altLang="ko-KR" sz="3000">
                <a:latin typeface="나눔고딕"/>
                <a:ea typeface="나눔고딕"/>
              </a:rPr>
              <a:t>,</a:t>
            </a:r>
            <a:r>
              <a:rPr lang="ko-KR" altLang="en-US" sz="3000">
                <a:latin typeface="나눔고딕"/>
                <a:ea typeface="나눔고딕"/>
              </a:rPr>
              <a:t>  </a:t>
            </a:r>
            <a:endParaRPr lang="ko-KR" altLang="en-US" sz="3000">
              <a:latin typeface="나눔고딕"/>
              <a:ea typeface="나눔고딕"/>
            </a:endParaRPr>
          </a:p>
          <a:p>
            <a:pPr>
              <a:defRPr/>
            </a:pPr>
            <a:r>
              <a:rPr lang="ko-KR" altLang="en-US" sz="3000">
                <a:latin typeface="나눔고딕"/>
                <a:ea typeface="나눔고딕"/>
              </a:rPr>
              <a:t>    실험자가 통제하고자 하는 변수</a:t>
            </a:r>
            <a:endParaRPr lang="ko-KR" altLang="en-US" sz="3000">
              <a:latin typeface="나눔고딕"/>
              <a:ea typeface="나눔고딕"/>
            </a:endParaRPr>
          </a:p>
        </p:txBody>
      </p:sp>
      <p:sp>
        <p:nvSpPr>
          <p:cNvPr id="1004" name=""/>
          <p:cNvSpPr txBox="1"/>
          <p:nvPr/>
        </p:nvSpPr>
        <p:spPr>
          <a:xfrm>
            <a:off x="16459200" y="9029700"/>
            <a:ext cx="920116" cy="541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/>
              <a:t>8/20</a:t>
            </a:r>
            <a:endParaRPr lang="en-US" altLang="ko-KR" sz="3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762000" y="647700"/>
            <a:ext cx="16687800" cy="8991600"/>
          </a:xfrm>
          <a:prstGeom prst="rect">
            <a:avLst/>
          </a:prstGeom>
          <a:ln>
            <a:solidFill>
              <a:srgbClr val="58ccff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Object 5"/>
          <p:cNvSpPr txBox="1"/>
          <p:nvPr/>
        </p:nvSpPr>
        <p:spPr>
          <a:xfrm>
            <a:off x="1353347" y="1087755"/>
            <a:ext cx="10918313" cy="100774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en-US" altLang="ko-KR" sz="6000" kern="0" spc="-400">
                <a:solidFill>
                  <a:srgbClr val="58ccff"/>
                </a:solidFill>
                <a:latin typeface="a타이틀고딕3"/>
                <a:ea typeface="a타이틀고딕3"/>
                <a:cs typeface="NanumSquareRoundOTF Regular"/>
              </a:rPr>
              <a:t>1</a:t>
            </a:r>
            <a:r>
              <a:rPr lang="en-US" sz="6000" kern="0" spc="-400">
                <a:solidFill>
                  <a:srgbClr val="58ccff"/>
                </a:solidFill>
                <a:latin typeface="a타이틀고딕3"/>
                <a:ea typeface="a타이틀고딕3"/>
                <a:cs typeface="NanumSquareRoundOTF Regular"/>
              </a:rPr>
              <a:t>. </a:t>
            </a:r>
            <a:r>
              <a:rPr lang="ko-KR" altLang="en-US" sz="6000" kern="0" spc="-400">
                <a:solidFill>
                  <a:srgbClr val="58ccff"/>
                </a:solidFill>
                <a:latin typeface="a타이틀고딕3"/>
                <a:ea typeface="a타이틀고딕3"/>
                <a:cs typeface="NanumSquareRoundOTF Regular"/>
              </a:rPr>
              <a:t>가산다중조절모형</a:t>
            </a:r>
            <a:r>
              <a:rPr lang="en-US" sz="6000" kern="0" spc="-400">
                <a:solidFill>
                  <a:srgbClr val="58ccff"/>
                </a:solidFill>
                <a:latin typeface="a타이틀고딕3"/>
                <a:ea typeface="a타이틀고딕3"/>
                <a:cs typeface="NanumSquareRoundOTF Regular"/>
              </a:rPr>
              <a:t> </a:t>
            </a:r>
            <a:endParaRPr lang="en-US" sz="6000" kern="0" spc="-400">
              <a:solidFill>
                <a:srgbClr val="58ccff"/>
              </a:solidFill>
              <a:latin typeface="a타이틀고딕3"/>
              <a:ea typeface="a타이틀고딕3"/>
              <a:cs typeface="NanumSquareRoundOTF Regular"/>
            </a:endParaRPr>
          </a:p>
        </p:txBody>
      </p:sp>
      <p:pic>
        <p:nvPicPr>
          <p:cNvPr id="2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68878" y="2628900"/>
            <a:ext cx="13185322" cy="1476756"/>
          </a:xfrm>
          <a:prstGeom prst="rect">
            <a:avLst/>
          </a:prstGeom>
        </p:spPr>
      </p:pic>
      <p:sp>
        <p:nvSpPr>
          <p:cNvPr id="25" name=""/>
          <p:cNvSpPr/>
          <p:nvPr/>
        </p:nvSpPr>
        <p:spPr>
          <a:xfrm>
            <a:off x="4724400" y="3467100"/>
            <a:ext cx="3200400" cy="457200"/>
          </a:xfrm>
          <a:prstGeom prst="roundRect">
            <a:avLst>
              <a:gd name="adj" fmla="val 16667"/>
            </a:avLst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pic>
        <p:nvPicPr>
          <p:cNvPr id="26" name=""/>
          <p:cNvPicPr>
            <a:picLocks noChangeAspect="1"/>
          </p:cNvPicPr>
          <p:nvPr/>
        </p:nvPicPr>
        <p:blipFill rotWithShape="1">
          <a:blip r:embed="rId3"/>
          <a:srcRect b="54910"/>
          <a:stretch>
            <a:fillRect/>
          </a:stretch>
        </p:blipFill>
        <p:spPr>
          <a:xfrm>
            <a:off x="1447800" y="4686300"/>
            <a:ext cx="7696200" cy="3964710"/>
          </a:xfrm>
          <a:prstGeom prst="rect">
            <a:avLst/>
          </a:prstGeom>
        </p:spPr>
      </p:pic>
      <p:pic>
        <p:nvPicPr>
          <p:cNvPr id="27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328738" y="8420100"/>
            <a:ext cx="8729662" cy="907649"/>
          </a:xfrm>
          <a:prstGeom prst="rect">
            <a:avLst/>
          </a:prstGeom>
        </p:spPr>
      </p:pic>
      <p:sp>
        <p:nvSpPr>
          <p:cNvPr id="28" name=""/>
          <p:cNvSpPr txBox="1"/>
          <p:nvPr/>
        </p:nvSpPr>
        <p:spPr>
          <a:xfrm>
            <a:off x="9829800" y="4838700"/>
            <a:ext cx="6324600" cy="115062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3500">
                <a:latin typeface="나눔고딕"/>
                <a:ea typeface="나눔고딕"/>
              </a:rPr>
              <a:t>b4 : p</a:t>
            </a:r>
            <a:r>
              <a:rPr lang="ko-KR" altLang="en-US" sz="3500">
                <a:latin typeface="나눔고딕"/>
                <a:ea typeface="나눔고딕"/>
              </a:rPr>
              <a:t>값 </a:t>
            </a:r>
            <a:r>
              <a:rPr lang="en-US" altLang="ko-KR" sz="3500">
                <a:latin typeface="나눔고딕"/>
                <a:ea typeface="나눔고딕"/>
              </a:rPr>
              <a:t>=</a:t>
            </a:r>
            <a:r>
              <a:rPr lang="ko-KR" altLang="en-US" sz="3500">
                <a:latin typeface="나눔고딕"/>
                <a:ea typeface="나눔고딕"/>
              </a:rPr>
              <a:t> </a:t>
            </a:r>
            <a:r>
              <a:rPr lang="en-US" altLang="ko-KR" sz="3500">
                <a:latin typeface="나눔고딕"/>
                <a:ea typeface="나눔고딕"/>
              </a:rPr>
              <a:t>0</a:t>
            </a:r>
            <a:r>
              <a:rPr lang="ko-KR" altLang="en-US" sz="3500">
                <a:latin typeface="나눔고딕"/>
                <a:ea typeface="나눔고딕"/>
              </a:rPr>
              <a:t> </a:t>
            </a:r>
            <a:r>
              <a:rPr lang="en-US" altLang="ko-KR" sz="3500">
                <a:latin typeface="나눔고딕"/>
                <a:ea typeface="나눔고딕"/>
              </a:rPr>
              <a:t>&lt;</a:t>
            </a:r>
            <a:r>
              <a:rPr lang="ko-KR" altLang="en-US" sz="3500">
                <a:latin typeface="나눔고딕"/>
                <a:ea typeface="나눔고딕"/>
              </a:rPr>
              <a:t> </a:t>
            </a:r>
            <a:r>
              <a:rPr lang="en-US" altLang="ko-KR" sz="3500">
                <a:latin typeface="나눔고딕"/>
                <a:ea typeface="나눔고딕"/>
              </a:rPr>
              <a:t>0.05</a:t>
            </a:r>
            <a:r>
              <a:rPr lang="ko-KR" altLang="en-US" sz="3500">
                <a:latin typeface="나눔고딕"/>
                <a:ea typeface="나눔고딕"/>
              </a:rPr>
              <a:t> 이므로 유의하다</a:t>
            </a:r>
            <a:endParaRPr lang="ko-KR" altLang="en-US" sz="3500">
              <a:latin typeface="나눔고딕"/>
              <a:ea typeface="나눔고딕"/>
            </a:endParaRPr>
          </a:p>
        </p:txBody>
      </p:sp>
      <p:cxnSp>
        <p:nvCxnSpPr>
          <p:cNvPr id="29" name=""/>
          <p:cNvCxnSpPr/>
          <p:nvPr/>
        </p:nvCxnSpPr>
        <p:spPr>
          <a:xfrm>
            <a:off x="1600200" y="7353300"/>
            <a:ext cx="52578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"/>
          <p:cNvCxnSpPr/>
          <p:nvPr/>
        </p:nvCxnSpPr>
        <p:spPr>
          <a:xfrm>
            <a:off x="1524000" y="7810500"/>
            <a:ext cx="52578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"/>
          <p:cNvSpPr txBox="1"/>
          <p:nvPr/>
        </p:nvSpPr>
        <p:spPr>
          <a:xfrm>
            <a:off x="9829800" y="6362700"/>
            <a:ext cx="6324600" cy="1158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500">
                <a:latin typeface="나눔고딕"/>
                <a:ea typeface="나눔고딕"/>
              </a:rPr>
              <a:t>b5 : p</a:t>
            </a:r>
            <a:r>
              <a:rPr lang="ko-KR" altLang="en-US" sz="3500">
                <a:latin typeface="나눔고딕"/>
                <a:ea typeface="나눔고딕"/>
              </a:rPr>
              <a:t>값 </a:t>
            </a:r>
            <a:r>
              <a:rPr lang="en-US" altLang="ko-KR" sz="3500">
                <a:latin typeface="나눔고딕"/>
                <a:ea typeface="나눔고딕"/>
              </a:rPr>
              <a:t>=</a:t>
            </a:r>
            <a:r>
              <a:rPr lang="ko-KR" altLang="en-US" sz="3500">
                <a:latin typeface="나눔고딕"/>
                <a:ea typeface="나눔고딕"/>
              </a:rPr>
              <a:t> </a:t>
            </a:r>
            <a:r>
              <a:rPr lang="en-US" altLang="ko-KR" sz="3500">
                <a:latin typeface="나눔고딕"/>
                <a:ea typeface="나눔고딕"/>
              </a:rPr>
              <a:t>0.0027</a:t>
            </a:r>
            <a:r>
              <a:rPr lang="ko-KR" altLang="en-US" sz="3500">
                <a:latin typeface="나눔고딕"/>
                <a:ea typeface="나눔고딕"/>
              </a:rPr>
              <a:t> </a:t>
            </a:r>
            <a:r>
              <a:rPr lang="en-US" altLang="ko-KR" sz="3500">
                <a:latin typeface="나눔고딕"/>
                <a:ea typeface="나눔고딕"/>
              </a:rPr>
              <a:t>&lt;</a:t>
            </a:r>
            <a:r>
              <a:rPr lang="ko-KR" altLang="en-US" sz="3500">
                <a:latin typeface="나눔고딕"/>
                <a:ea typeface="나눔고딕"/>
              </a:rPr>
              <a:t> </a:t>
            </a:r>
            <a:r>
              <a:rPr lang="en-US" altLang="ko-KR" sz="3500">
                <a:latin typeface="나눔고딕"/>
                <a:ea typeface="나눔고딕"/>
              </a:rPr>
              <a:t>0.05</a:t>
            </a:r>
            <a:r>
              <a:rPr lang="ko-KR" altLang="en-US" sz="3500">
                <a:latin typeface="나눔고딕"/>
                <a:ea typeface="나눔고딕"/>
              </a:rPr>
              <a:t> 이므로 유의하다</a:t>
            </a:r>
            <a:endParaRPr lang="ko-KR" altLang="en-US" sz="3500">
              <a:latin typeface="나눔고딕"/>
              <a:ea typeface="나눔고딕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"/>
              <p:cNvSpPr/>
              <p:nvPr/>
            </p:nvSpPr>
            <p:spPr>
              <a:xfrm>
                <a:off x="9725026" y="7705725"/>
                <a:ext cx="7648574" cy="63817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3000">
                          <a:latin typeface="Cambria Math"/>
                          <a:sym typeface="Cambria Math"/>
                        </a:rPr>
                        <m:t>∴</m:t>
                      </m:r>
                      <m:r>
                        <a:rPr sz="3000">
                          <a:latin typeface="Cambria Math"/>
                          <a:sym typeface="Cambria Math"/>
                        </a:rPr>
                        <m:t xml:space="preserve"> 성별과 연령 모두 조절변수의 역할을 한다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32" name=""/>
              <p:cNvSpPr txBox="1"/>
              <p:nvPr/>
            </p:nvSpPr>
            <p:spPr>
              <a:xfrm>
                <a:off x="9725026" y="7705725"/>
                <a:ext cx="7648574" cy="63817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</p:sp>
        </mc:Fallback>
      </mc:AlternateContent>
      <p:sp>
        <p:nvSpPr>
          <p:cNvPr id="33" name=""/>
          <p:cNvSpPr txBox="1"/>
          <p:nvPr/>
        </p:nvSpPr>
        <p:spPr>
          <a:xfrm>
            <a:off x="16459200" y="9029700"/>
            <a:ext cx="920116" cy="541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/>
              <a:t>9/20</a:t>
            </a:r>
            <a:endParaRPr lang="en-US" altLang="ko-KR" sz="3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officegen</ep:Company>
  <ep:Words>428</ep:Words>
  <ep:PresentationFormat>사용자 지정</ep:PresentationFormat>
  <ep:Paragraphs>77</ep:Paragraphs>
  <ep:Slides>20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ep:HeadingPairs>
  <ep:TitlesOfParts>
    <vt:vector size="21" baseType="lpstr"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2021-12-15T16:54:31.000</dcterms:created>
  <dc:creator>officegen</dc:creator>
  <cp:lastModifiedBy>cody9</cp:lastModifiedBy>
  <dcterms:modified xsi:type="dcterms:W3CDTF">2022-11-18T12:04:08.785</dcterms:modified>
  <cp:revision>69</cp:revision>
  <dc:title>PowerPoint 프레젠테이션</dc:title>
  <cp:version>1000.0000.01</cp:version>
</cp:coreProperties>
</file>