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65"/>
  </p:notesMasterIdLst>
  <p:sldIdLst>
    <p:sldId id="256" r:id="rId6"/>
    <p:sldId id="460" r:id="rId7"/>
    <p:sldId id="461" r:id="rId8"/>
    <p:sldId id="462" r:id="rId9"/>
    <p:sldId id="463" r:id="rId10"/>
    <p:sldId id="579" r:id="rId11"/>
    <p:sldId id="580" r:id="rId12"/>
    <p:sldId id="581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484" r:id="rId34"/>
    <p:sldId id="485" r:id="rId35"/>
    <p:sldId id="486" r:id="rId36"/>
    <p:sldId id="487" r:id="rId37"/>
    <p:sldId id="488" r:id="rId38"/>
    <p:sldId id="489" r:id="rId39"/>
    <p:sldId id="490" r:id="rId40"/>
    <p:sldId id="491" r:id="rId41"/>
    <p:sldId id="492" r:id="rId42"/>
    <p:sldId id="493" r:id="rId43"/>
    <p:sldId id="494" r:id="rId44"/>
    <p:sldId id="572" r:id="rId45"/>
    <p:sldId id="565" r:id="rId46"/>
    <p:sldId id="566" r:id="rId47"/>
    <p:sldId id="568" r:id="rId48"/>
    <p:sldId id="567" r:id="rId49"/>
    <p:sldId id="495" r:id="rId50"/>
    <p:sldId id="571" r:id="rId51"/>
    <p:sldId id="570" r:id="rId52"/>
    <p:sldId id="573" r:id="rId53"/>
    <p:sldId id="497" r:id="rId54"/>
    <p:sldId id="574" r:id="rId55"/>
    <p:sldId id="575" r:id="rId56"/>
    <p:sldId id="576" r:id="rId57"/>
    <p:sldId id="496" r:id="rId58"/>
    <p:sldId id="499" r:id="rId59"/>
    <p:sldId id="500" r:id="rId60"/>
    <p:sldId id="501" r:id="rId61"/>
    <p:sldId id="577" r:id="rId62"/>
    <p:sldId id="578" r:id="rId63"/>
    <p:sldId id="502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5E406-6BD8-40D9-96EC-691C9D79826E}" v="6" dt="2025-08-15T07:00:41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AB048-0076-4F2D-9EA6-846A035F4FF9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19488-D5F8-4CC6-9C19-5848B5304D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823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g2bb05bfafa9_4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4" name="Google Shape;1854;g2bb05bfafa9_4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2bbd5be1f9a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2" name="Google Shape;1912;g2bbd5be1f9a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2f582ec1f7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2" name="Google Shape;1922;g2f582ec1f7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g2bbd5be1f9a_6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8" name="Google Shape;1928;g2bbd5be1f9a_6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g2bbd5be1f9a_6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7" name="Google Shape;1937;g2bbd5be1f9a_6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44" name="Google Shape;1944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3" name="Google Shape;1953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2" name="Google Shape;1962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9" name="Google Shape;1969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6" name="Google Shape;1976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4" name="Google Shape;1984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g2f582ec1f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0" name="Google Shape;1860;g2f582ec1f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2f582ec1f7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2" name="Google Shape;1992;g2f582ec1f7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" name="Google Shape;1996;p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97" name="Google Shape;1997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6" name="Google Shape;2006;g2f5ffcccadc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7" name="Google Shape;2007;g2f5ffcccadc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2bbdc86acac_8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4" name="Google Shape;2014;g2bbdc86acac_8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0" name="Google Shape;2020;g2f67513ca47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1" name="Google Shape;2021;g2f67513ca47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7" name="Google Shape;2027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3" name="Google Shape;2033;g2f67513ca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4" name="Google Shape;2034;g2f67513ca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g20fb04d1a13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1" name="Google Shape;2041;g20fb04d1a13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f582ec1f7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7" name="Google Shape;2047;g2f582ec1f7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Google Shape;2052;g2f67513ca4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3" name="Google Shape;2053;g2f67513ca4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g2f582ec1f7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7" name="Google Shape;1867;g2f582ec1f7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g2f67513ca4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9" name="Google Shape;2059;g2f67513ca4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2f67513ca47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6" name="Google Shape;2066;g2f67513ca47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2f67513ca4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4" name="Google Shape;2074;g2f67513ca4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34acfae97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34acfae97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g2f67513ca4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6" name="Google Shape;2086;g2f67513ca47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Google Shape;2090;g2f67513ca4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1" name="Google Shape;2091;g2f67513ca4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D540C11F-7FC2-FA27-B40B-4321ECE48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67513ca47_0_74:notes">
            <a:extLst>
              <a:ext uri="{FF2B5EF4-FFF2-40B4-BE49-F238E27FC236}">
                <a16:creationId xmlns:a16="http://schemas.microsoft.com/office/drawing/2014/main" id="{BEE4AE43-F53C-CF35-2CD1-EEAFF25982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4" name="Google Shape;2114;g2f67513ca47_0_74:notes">
            <a:extLst>
              <a:ext uri="{FF2B5EF4-FFF2-40B4-BE49-F238E27FC236}">
                <a16:creationId xmlns:a16="http://schemas.microsoft.com/office/drawing/2014/main" id="{7EB5105E-6520-5EB7-D87B-3A2DB566C9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245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2F621FA4-1975-61D5-CCFD-A2D8EF2F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67513ca47_0_74:notes">
            <a:extLst>
              <a:ext uri="{FF2B5EF4-FFF2-40B4-BE49-F238E27FC236}">
                <a16:creationId xmlns:a16="http://schemas.microsoft.com/office/drawing/2014/main" id="{7A840E8F-F1C1-3432-D4E0-885404514E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4" name="Google Shape;2114;g2f67513ca47_0_74:notes">
            <a:extLst>
              <a:ext uri="{FF2B5EF4-FFF2-40B4-BE49-F238E27FC236}">
                <a16:creationId xmlns:a16="http://schemas.microsoft.com/office/drawing/2014/main" id="{CD1A8C93-C0DC-D011-0BBC-614CFD8149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333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1C0590EB-3E73-1B22-6B57-B36F6047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67513ca47_0_74:notes">
            <a:extLst>
              <a:ext uri="{FF2B5EF4-FFF2-40B4-BE49-F238E27FC236}">
                <a16:creationId xmlns:a16="http://schemas.microsoft.com/office/drawing/2014/main" id="{AB7FA5E0-7807-032E-0D15-5A050E794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4" name="Google Shape;2114;g2f67513ca47_0_74:notes">
            <a:extLst>
              <a:ext uri="{FF2B5EF4-FFF2-40B4-BE49-F238E27FC236}">
                <a16:creationId xmlns:a16="http://schemas.microsoft.com/office/drawing/2014/main" id="{D831AA82-19A8-4BD7-1AA6-F7492FAB5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779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EC7544F0-24AA-9B11-7303-F606F5234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67513ca47_0_74:notes">
            <a:extLst>
              <a:ext uri="{FF2B5EF4-FFF2-40B4-BE49-F238E27FC236}">
                <a16:creationId xmlns:a16="http://schemas.microsoft.com/office/drawing/2014/main" id="{09732DA6-B419-2F5A-40F4-DA79409923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4" name="Google Shape;2114;g2f67513ca47_0_74:notes">
            <a:extLst>
              <a:ext uri="{FF2B5EF4-FFF2-40B4-BE49-F238E27FC236}">
                <a16:creationId xmlns:a16="http://schemas.microsoft.com/office/drawing/2014/main" id="{1A8DBFFD-7F00-3914-593E-4BCD59BA8D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791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2f582ec1f7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3" name="Google Shape;1873;g2f582ec1f7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2">
          <a:extLst>
            <a:ext uri="{FF2B5EF4-FFF2-40B4-BE49-F238E27FC236}">
              <a16:creationId xmlns:a16="http://schemas.microsoft.com/office/drawing/2014/main" id="{4AFBC680-64F5-6624-17FC-F2915333E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3" name="Google Shape;2113;g2f67513ca47_0_74:notes">
            <a:extLst>
              <a:ext uri="{FF2B5EF4-FFF2-40B4-BE49-F238E27FC236}">
                <a16:creationId xmlns:a16="http://schemas.microsoft.com/office/drawing/2014/main" id="{CE945AA8-8DF2-A3B0-1640-DEC30D00F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4" name="Google Shape;2114;g2f67513ca47_0_74:notes">
            <a:extLst>
              <a:ext uri="{FF2B5EF4-FFF2-40B4-BE49-F238E27FC236}">
                <a16:creationId xmlns:a16="http://schemas.microsoft.com/office/drawing/2014/main" id="{A3D70862-2411-FBE2-3F47-B1B5CB69CF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0037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321FF28E-6250-C119-7987-497DA43F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DCDDDD5C-0F2C-FAD3-AE5C-F151883E2B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13EB1582-66B2-407A-BE90-094F124C5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1020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0F478345-D432-C628-5B32-80F6F82B5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7383AA3D-D069-CE27-7DB7-567E159389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F27E0C3C-ECFD-5C08-0CB0-57E4C8EBA6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777971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93E27CB-B5B5-6E11-3AFF-5E1E88FD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8C90FC20-B129-F06B-F3E8-64864853AE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89D19928-21A1-07D2-3783-A34475A4F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83171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g2f67513ca4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8" name="Google Shape;2108;g2f67513ca4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1BD3267-BCF2-5C17-D658-87112E3C5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66E13741-B9DD-FDA6-51A8-4B4EE9960A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3E368F5E-AB63-CDB9-6F8C-6A1371778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596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EEC4CEFD-91D3-6381-5652-E4189B10B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67BD9F26-B3EB-ABFD-2027-2AAF355424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A5BC0267-0F5D-EE0D-7D98-22C7AA6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348296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6">
          <a:extLst>
            <a:ext uri="{FF2B5EF4-FFF2-40B4-BE49-F238E27FC236}">
              <a16:creationId xmlns:a16="http://schemas.microsoft.com/office/drawing/2014/main" id="{7EC398A3-7910-1406-9641-500786C26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" name="Google Shape;2097;g2f67513ca47_33_0:notes">
            <a:extLst>
              <a:ext uri="{FF2B5EF4-FFF2-40B4-BE49-F238E27FC236}">
                <a16:creationId xmlns:a16="http://schemas.microsoft.com/office/drawing/2014/main" id="{B26E6EAA-48F5-3296-8716-23A36DD1A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8" name="Google Shape;2098;g2f67513ca47_33_0:notes">
            <a:extLst>
              <a:ext uri="{FF2B5EF4-FFF2-40B4-BE49-F238E27FC236}">
                <a16:creationId xmlns:a16="http://schemas.microsoft.com/office/drawing/2014/main" id="{ABD0E61D-D780-5514-23E9-E78F70CA1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2753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2f67513ca47_3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3" name="Google Shape;2103;g2f67513ca47_3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g2f582ec1f7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8" name="Google Shape;1878;g2f582ec1f7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g2f67513ca47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9" name="Google Shape;2119;g2f67513ca47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g2f67513ca4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4" name="Google Shape;2124;g2f67513ca4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f67513ca47_33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9" name="Google Shape;2129;g2f67513ca47_33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7">
          <a:extLst>
            <a:ext uri="{FF2B5EF4-FFF2-40B4-BE49-F238E27FC236}">
              <a16:creationId xmlns:a16="http://schemas.microsoft.com/office/drawing/2014/main" id="{0692D6F0-D9F9-3719-201A-A22219912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g2f67513ca47_33_11:notes">
            <a:extLst>
              <a:ext uri="{FF2B5EF4-FFF2-40B4-BE49-F238E27FC236}">
                <a16:creationId xmlns:a16="http://schemas.microsoft.com/office/drawing/2014/main" id="{7A5D4A88-3F16-9194-7EB9-404460591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9" name="Google Shape;2129;g2f67513ca47_33_11:notes">
            <a:extLst>
              <a:ext uri="{FF2B5EF4-FFF2-40B4-BE49-F238E27FC236}">
                <a16:creationId xmlns:a16="http://schemas.microsoft.com/office/drawing/2014/main" id="{DB1F79C2-C5EB-9A3D-FD93-8EB6F8A567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47131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g2f67513ca47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4" name="Google Shape;2134;g2f67513ca47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2f582ec1f7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4" name="Google Shape;1884;g2f582ec1f7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2f582ec1f7d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0" name="Google Shape;1890;g2f582ec1f7d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95" name="Google Shape;1895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2bbd5be1f9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5" name="Google Shape;1905;g2bbd5be1f9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541C7-A482-C0D8-7FC3-34498B084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10927E-1782-6F2A-A6E6-696FA003F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125B3-3469-439E-860F-AE74B9FD8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3B6DE-1717-5CF2-8958-74222899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736A5-0D23-5D0B-1661-60626D5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131C7-FC4A-DD7C-B496-D2A140C0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5E3160-7F28-B4C4-469F-9AB15F301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1E465A-2ABE-A191-C896-393F93A6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FEE54-405A-A913-13E5-36F85574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92108-D24A-A520-BF5A-55585ADAF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4A381C-3820-85AA-A993-964935438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CD0868-ED0F-F138-640B-CA82CD70A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BA1F3-5524-705D-9669-1B45F3A7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6D1882-C869-FA43-6E26-3C1356FB5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FBD1DC-8D75-EF91-3474-CBEC513F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609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0879a5e74f_0_13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g20879a5e74f_0_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g20879a5e74f_0_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37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0879a5e74f_0_2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20879a5e74f_0_2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g20879a5e74f_0_2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0879a5e74f_0_17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20879a5e74f_0_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62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0879a5e74f_0_5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0879a5e74f_0_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g20879a5e74f_0_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" name="Google Shape;25;g20879a5e74f_0_24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" name="Google Shape;26;g20879a5e74f_0_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40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0879a5e74f_0_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20879a5e74f_0_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331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0879a5e74f_0_32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2" name="Google Shape;32;g20879a5e74f_0_3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g20879a5e74f_0_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687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0879a5e74f_0_36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6" name="Google Shape;36;g20879a5e74f_0_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47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5F82D-C9C8-BFCF-AC68-EFF493EEC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FF43C9-4937-46F5-01BB-4E913123B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77062A-40BE-B708-C215-12FA8C81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47DCDB-2403-A72E-11DB-EFC6F5019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7ECEB-04C4-E48C-EF47-D27719F5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302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20879a5e74f_0_3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0879a5e74f_0_3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40" name="Google Shape;40;g20879a5e74f_0_3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g20879a5e74f_0_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g20879a5e74f_0_3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20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0879a5e74f_0_4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g20879a5e74f_0_4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586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0879a5e74f_0_48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8" name="Google Shape;48;g20879a5e74f_0_4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20879a5e74f_0_4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18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제목 및 내용">
    <p:bg>
      <p:bgPr>
        <a:gradFill>
          <a:gsLst>
            <a:gs pos="0">
              <a:schemeClr val="lt1"/>
            </a:gs>
            <a:gs pos="100000">
              <a:srgbClr val="93939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0879a5e74f_0_54"/>
          <p:cNvSpPr/>
          <p:nvPr/>
        </p:nvSpPr>
        <p:spPr>
          <a:xfrm>
            <a:off x="0" y="1"/>
            <a:ext cx="380800" cy="6858000"/>
          </a:xfrm>
          <a:prstGeom prst="rect">
            <a:avLst/>
          </a:prstGeom>
          <a:solidFill>
            <a:srgbClr val="FFFFFF">
              <a:alpha val="29019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g20879a5e74f_0_5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147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60"/>
              <a:buFont typeface="Noto Sans Symbols"/>
              <a:buChar char="🞈"/>
              <a:defRPr/>
            </a:lvl1pPr>
            <a:lvl2pPr marL="1219170" lvl="1" indent="-44702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○"/>
              <a:defRPr/>
            </a:lvl2pPr>
            <a:lvl3pPr marL="1828754" lvl="2" indent="-44702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20879a5e74f_0_54"/>
          <p:cNvSpPr txBox="1">
            <a:spLocks noGrp="1"/>
          </p:cNvSpPr>
          <p:nvPr>
            <p:ph type="dt" idx="10"/>
          </p:nvPr>
        </p:nvSpPr>
        <p:spPr>
          <a:xfrm>
            <a:off x="609600" y="6572272"/>
            <a:ext cx="2844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20879a5e74f_0_54"/>
          <p:cNvSpPr txBox="1">
            <a:spLocks noGrp="1"/>
          </p:cNvSpPr>
          <p:nvPr>
            <p:ph type="ftr" idx="11"/>
          </p:nvPr>
        </p:nvSpPr>
        <p:spPr>
          <a:xfrm>
            <a:off x="4165600" y="6572272"/>
            <a:ext cx="3860800" cy="2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20879a5e74f_0_5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6" name="Google Shape;56;g20879a5e74f_0_54"/>
          <p:cNvSpPr txBox="1">
            <a:spLocks noGrp="1"/>
          </p:cNvSpPr>
          <p:nvPr>
            <p:ph type="title"/>
          </p:nvPr>
        </p:nvSpPr>
        <p:spPr>
          <a:xfrm>
            <a:off x="404635" y="285728"/>
            <a:ext cx="114064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0475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F095-3BE0-EACE-7CC7-E40DF56E3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53B1F-61CF-A10A-940F-C543E145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42DA0-BCE5-EFF7-0722-F2B675C3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62E3DE-79A8-1E0A-943A-9FE371F7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122AD5-2C84-E894-98C6-CAA42FC3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00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362A8-25AD-04AC-8937-296A2D79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86938-1609-7709-7096-B8A6CE515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608C1E-D2E1-18E4-427E-442D46607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D0366-0E7D-6466-C99C-257F52B1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21EA12-5DA8-E3F7-E6EF-9F85D63BF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F575F-F061-6CCE-7C67-18DFBE5B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93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6BB66-66AB-053F-D552-9E7D3FDD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8A2EB1-9762-0689-D7A3-FF9F7A3E8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0A0C4-5656-1259-D2A0-70B0E11C7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2CFFB6-5974-BD1A-8E7E-161CA5465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DB265-9809-5D58-9089-9F5EF5497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7343BF-D2D2-83F4-4BD2-9097D757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AEE5A3-D543-0DB4-0CA3-D1FE1F93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88608-E4BA-9B76-ACB6-7A54FBC1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94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364C1A-AD05-77A6-ED3E-407B7F3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2244812-DC0C-04CA-6906-6EBBEB29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E9311B-C237-88A6-7B7C-5E1BF362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E80363-A8E7-8892-041D-6C70B79A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55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9F410D-1055-96B6-0CDE-AC33FA8B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E6C072-D3C7-6964-17BA-E671287F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E72AE7-0410-4D9D-3519-46418F259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72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441111-75A0-1378-182A-2AAEAB5C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33606E-CE7E-DE91-BAC9-B121F7662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1D7567-E426-FF5D-4D2F-301937DFA2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6FD6C-443D-DC0F-47FC-7190F4E2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A5C91-B133-0848-2375-51A2624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580A6E-F61A-6472-894E-F3871EA9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13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862F6-EF6D-BFDA-4451-D43C0C1F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9CE9E5-61F7-1C55-E395-A629A78FD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3B6F04-2618-03C5-4816-B046BCD61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BD836B-4C2D-9080-C175-CA3E0B78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A598E2-C2B5-A2DC-B5B2-6F1CF9A4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575E6-DF80-8648-A991-092AA698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7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213EB1-5232-02C1-3384-3DF46C614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275AED-D1DD-7E94-2FE9-E04C92C32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7AC43D-8FE1-99FC-BEC5-E5136B496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19DB7-74EE-42F8-B05A-A1CE37A038D7}" type="datetimeFigureOut">
              <a:rPr lang="ko-KR" altLang="en-US" smtClean="0"/>
              <a:t>2025-08-15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2EA61-D6BE-2FCA-2876-3BF61C18C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06505-5DB8-A964-1839-9F4905CF4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19F30-C803-4B16-9D4B-9DC12FE31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33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0879a5e74f_0_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0879a5e74f_0_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0879a5e74f_0_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5551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www.mongodb.com/try/download/communit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mongodb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Relationship Id="rId5" Type="http://schemas.openxmlformats.org/officeDocument/2006/relationships/hyperlink" Target="https://www.npmjs.com/package/mongodb?activeTab=readme" TargetMode="External"/><Relationship Id="rId4" Type="http://schemas.openxmlformats.org/officeDocument/2006/relationships/hyperlink" Target="https://www.mongodb.com/languages/mongodb-with-nodej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cloud/atlas/register?utm_campaign=w3schools_mdb&amp;utm_source=w3schools&amp;utm_medium=referr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ko-kr/docs/drivers/node/current/usage-examples/insertOne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3-MongoDB-67926a2061d04395b18069c332a638b1?pvs=4#1d1a3ca97a40807e850fe49859c87af8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F9392-0F4E-8C8B-74FD-BF4FF56DC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053456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몽고</a:t>
            </a:r>
            <a:r>
              <a:rPr lang="en-US" altLang="ko-KR" dirty="0"/>
              <a:t>DB</a:t>
            </a:r>
            <a:r>
              <a:rPr lang="ko-KR" altLang="en-US" dirty="0"/>
              <a:t>사용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AE4F8A1-D225-031D-0EED-4FF998680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69962"/>
          </a:xfrm>
        </p:spPr>
        <p:txBody>
          <a:bodyPr/>
          <a:lstStyle/>
          <a:p>
            <a:r>
              <a:rPr lang="en-US" altLang="ko-KR" dirty="0"/>
              <a:t>Node.js</a:t>
            </a:r>
            <a:r>
              <a:rPr lang="ko-KR" altLang="en-US" dirty="0"/>
              <a:t> 몽고</a:t>
            </a:r>
            <a:r>
              <a:rPr lang="en-US" altLang="ko-KR" dirty="0"/>
              <a:t>DB </a:t>
            </a:r>
            <a:r>
              <a:rPr lang="ko-KR" altLang="en-US" dirty="0"/>
              <a:t>사용 방법 </a:t>
            </a:r>
            <a:r>
              <a:rPr lang="en-US" altLang="ko-KR" dirty="0"/>
              <a:t>&amp; </a:t>
            </a:r>
            <a:r>
              <a:rPr lang="en-US" altLang="ko-KR" dirty="0" err="1"/>
              <a:t>TodoList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77263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6" name="Google Shape;1886;g2f582ec1f7d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6300" y="602084"/>
            <a:ext cx="9375901" cy="5272365"/>
          </a:xfrm>
          <a:prstGeom prst="rect">
            <a:avLst/>
          </a:prstGeom>
          <a:noFill/>
          <a:ln>
            <a:noFill/>
          </a:ln>
        </p:spPr>
      </p:pic>
      <p:sp>
        <p:nvSpPr>
          <p:cNvPr id="1887" name="Google Shape;1887;g2f582ec1f7d_0_24"/>
          <p:cNvSpPr txBox="1"/>
          <p:nvPr/>
        </p:nvSpPr>
        <p:spPr>
          <a:xfrm>
            <a:off x="1280767" y="6113167"/>
            <a:ext cx="90560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200"/>
            </a:pP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https://www.w3schools.com/mongodb/mongodb_get_started.php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2f582ec1f7d_0_33"/>
          <p:cNvSpPr txBox="1">
            <a:spLocks noGrp="1"/>
          </p:cNvSpPr>
          <p:nvPr>
            <p:ph type="body" idx="1"/>
          </p:nvPr>
        </p:nvSpPr>
        <p:spPr>
          <a:xfrm>
            <a:off x="1561600" y="218000"/>
            <a:ext cx="9068800" cy="6422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'mongodb'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MongoDB Atalas 네트워크 접속</a:t>
            </a:r>
            <a:endParaRPr sz="1400" b="1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"mongodb+srv://comstudynews:12345@cluster0.vu3uh.mongodb.net/myDatabase"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"testdb"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"testcol"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새 문서 저장</a:t>
            </a:r>
            <a:endParaRPr sz="1400" b="1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"김범준"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age: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23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`A document was inserted with the _id: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insertedId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저장 된 문서 가져 오기</a:t>
            </a:r>
            <a:endParaRPr sz="1400" b="1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_id: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insertedId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findOne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"Fetched document:"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fetch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7" name="Google Shape;1897;p16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12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898" name="Google Shape;1898;p160"/>
          <p:cNvSpPr txBox="1">
            <a:spLocks noGrp="1"/>
          </p:cNvSpPr>
          <p:nvPr>
            <p:ph type="body" idx="4294967295"/>
          </p:nvPr>
        </p:nvSpPr>
        <p:spPr>
          <a:xfrm>
            <a:off x="1143267" y="1744389"/>
            <a:ext cx="10972800" cy="21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>
              <a:lnSpc>
                <a:spcPct val="105000"/>
              </a:lnSpc>
            </a:pPr>
            <a:r>
              <a:rPr lang="en-US" dirty="0" err="1"/>
              <a:t>몽고디비</a:t>
            </a:r>
            <a:r>
              <a:rPr lang="en-US" dirty="0"/>
              <a:t> </a:t>
            </a:r>
            <a:r>
              <a:rPr lang="en-US" dirty="0" err="1"/>
              <a:t>설치</a:t>
            </a:r>
            <a:r>
              <a:rPr lang="en-US" dirty="0"/>
              <a:t> </a:t>
            </a:r>
            <a:r>
              <a:rPr lang="en-US" dirty="0" err="1"/>
              <a:t>파일</a:t>
            </a:r>
            <a:r>
              <a:rPr lang="en-US" dirty="0"/>
              <a:t> </a:t>
            </a:r>
            <a:r>
              <a:rPr lang="en-US" dirty="0" err="1"/>
              <a:t>다운로드</a:t>
            </a:r>
            <a:r>
              <a:rPr lang="en-US" dirty="0"/>
              <a:t> </a:t>
            </a:r>
            <a:endParaRPr dirty="0"/>
          </a:p>
          <a:p>
            <a:pPr marL="1219170" lvl="1" indent="-423323">
              <a:lnSpc>
                <a:spcPct val="105000"/>
              </a:lnSpc>
            </a:pPr>
            <a:r>
              <a:rPr lang="en-US" sz="2187" dirty="0"/>
              <a:t>https://www.mongodb.com</a:t>
            </a:r>
            <a:endParaRPr sz="2080" dirty="0"/>
          </a:p>
          <a:p>
            <a:pPr marL="1219170" lvl="1" indent="-443642">
              <a:lnSpc>
                <a:spcPct val="105000"/>
              </a:lnSpc>
              <a:buSzPts val="1640"/>
            </a:pPr>
            <a:r>
              <a:rPr lang="en-US" sz="2187" dirty="0"/>
              <a:t>SOLUTIONS &gt; Download Center &gt; </a:t>
            </a:r>
            <a:r>
              <a:rPr lang="en-US" sz="2187" dirty="0" err="1"/>
              <a:t>윈도우용</a:t>
            </a:r>
            <a:r>
              <a:rPr lang="en-US" sz="2187" dirty="0"/>
              <a:t> </a:t>
            </a:r>
            <a:r>
              <a:rPr lang="en-US" sz="2187" dirty="0" err="1"/>
              <a:t>설치파일</a:t>
            </a:r>
            <a:r>
              <a:rPr lang="en-US" sz="2187" dirty="0"/>
              <a:t> </a:t>
            </a:r>
            <a:r>
              <a:rPr lang="en-US" sz="2187" dirty="0" err="1"/>
              <a:t>다운로드</a:t>
            </a:r>
            <a:endParaRPr sz="2187" dirty="0"/>
          </a:p>
          <a:p>
            <a:pPr marL="1219170" lvl="1" indent="-443642">
              <a:lnSpc>
                <a:spcPct val="105000"/>
              </a:lnSpc>
              <a:buSzPts val="1640"/>
            </a:pPr>
            <a:r>
              <a:rPr lang="en-US" sz="2187" dirty="0"/>
              <a:t>https://www.mongodb.com/try/download/community</a:t>
            </a:r>
            <a:endParaRPr sz="2187" dirty="0"/>
          </a:p>
        </p:txBody>
      </p:sp>
      <p:sp>
        <p:nvSpPr>
          <p:cNvPr id="1899" name="Google Shape;1899;p160"/>
          <p:cNvSpPr txBox="1">
            <a:spLocks noGrp="1"/>
          </p:cNvSpPr>
          <p:nvPr>
            <p:ph type="title" idx="4294967295"/>
          </p:nvPr>
        </p:nvSpPr>
        <p:spPr>
          <a:xfrm>
            <a:off x="785184" y="835742"/>
            <a:ext cx="11406800" cy="69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 err="1"/>
              <a:t>Local에</a:t>
            </a:r>
            <a:r>
              <a:rPr lang="en-US" dirty="0"/>
              <a:t> </a:t>
            </a:r>
            <a:r>
              <a:rPr lang="en-US" dirty="0" err="1"/>
              <a:t>몽고디비</a:t>
            </a:r>
            <a:r>
              <a:rPr lang="en-US" dirty="0"/>
              <a:t> </a:t>
            </a:r>
            <a:r>
              <a:rPr lang="en-US" dirty="0" err="1"/>
              <a:t>설치</a:t>
            </a:r>
            <a:r>
              <a:rPr lang="en-US" dirty="0"/>
              <a:t> 후 </a:t>
            </a:r>
            <a:r>
              <a:rPr lang="en-US" dirty="0" err="1"/>
              <a:t>사용</a:t>
            </a:r>
            <a:endParaRPr dirty="0"/>
          </a:p>
        </p:txBody>
      </p:sp>
      <p:sp>
        <p:nvSpPr>
          <p:cNvPr id="1900" name="Google Shape;1900;p160"/>
          <p:cNvSpPr txBox="1"/>
          <p:nvPr/>
        </p:nvSpPr>
        <p:spPr>
          <a:xfrm>
            <a:off x="1341600" y="5140168"/>
            <a:ext cx="9508800" cy="123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600"/>
            </a:pPr>
            <a:r>
              <a:rPr lang="en-US" sz="2133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주의:</a:t>
            </a:r>
            <a:r>
              <a:rPr lang="en-US" sz="2133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이 실습에서는 Compas GUI는 설치 하지 않습니다. 몽고디비 6이상을 설치 했다면 MongoDB Shell을 별도로 설치해서 CLI 환경에서 사용해야 합니다. </a:t>
            </a:r>
            <a:endParaRPr sz="2133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1" name="Google Shape;1901;p160"/>
          <p:cNvSpPr txBox="1"/>
          <p:nvPr/>
        </p:nvSpPr>
        <p:spPr>
          <a:xfrm>
            <a:off x="1963967" y="3937601"/>
            <a:ext cx="8204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600"/>
            </a:pPr>
            <a:r>
              <a:rPr lang="en-US" sz="21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학습: https://www.w3schools.com/mongodb/index.php</a:t>
            </a:r>
            <a:endParaRPr sz="2133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2" name="Google Shape;1902;p160"/>
          <p:cNvSpPr txBox="1"/>
          <p:nvPr/>
        </p:nvSpPr>
        <p:spPr>
          <a:xfrm>
            <a:off x="0" y="14801"/>
            <a:ext cx="5232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600"/>
            </a:pPr>
            <a:r>
              <a:rPr lang="en-US" sz="2133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몽고디비 사용법 (2)</a:t>
            </a:r>
            <a:endParaRPr sz="2133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bbd5be1f9a_1_6"/>
          <p:cNvSpPr txBox="1"/>
          <p:nvPr/>
        </p:nvSpPr>
        <p:spPr>
          <a:xfrm>
            <a:off x="671871" y="665067"/>
            <a:ext cx="6160000" cy="82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2800"/>
            </a:pPr>
            <a:r>
              <a:rPr lang="en-US" sz="3733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몽고디비</a:t>
            </a:r>
            <a:r>
              <a:rPr lang="en-US" sz="3733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Lacal </a:t>
            </a:r>
            <a:r>
              <a:rPr lang="en-US" sz="3733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다운로드</a:t>
            </a:r>
            <a:endParaRPr sz="3733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8" name="Google Shape;1908;g2bbd5be1f9a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6052" y="2379409"/>
            <a:ext cx="7197514" cy="4261248"/>
          </a:xfrm>
          <a:prstGeom prst="rect">
            <a:avLst/>
          </a:prstGeom>
          <a:noFill/>
          <a:ln>
            <a:noFill/>
          </a:ln>
        </p:spPr>
      </p:pic>
      <p:sp>
        <p:nvSpPr>
          <p:cNvPr id="1909" name="Google Shape;1909;g2bbd5be1f9a_1_6"/>
          <p:cNvSpPr txBox="1"/>
          <p:nvPr/>
        </p:nvSpPr>
        <p:spPr>
          <a:xfrm>
            <a:off x="1016000" y="1485700"/>
            <a:ext cx="102328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몽고디비 7.x current Version 다운로드: 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23323" defTabSz="1219170" latinLnBrk="0">
              <a:buClr>
                <a:srgbClr val="595959"/>
              </a:buClr>
              <a:buSzPts val="1400"/>
              <a:buFont typeface="Arial"/>
              <a:buChar char="●"/>
            </a:pPr>
            <a:r>
              <a:rPr lang="en-US" sz="1867" u="sng" kern="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https://www.mongodb.com/try/download/community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864;g2f582ec1f7d_0_0">
            <a:extLst>
              <a:ext uri="{FF2B5EF4-FFF2-40B4-BE49-F238E27FC236}">
                <a16:creationId xmlns:a16="http://schemas.microsoft.com/office/drawing/2014/main" id="{B6A1F0DC-F220-FDA3-ED9C-02BEEE66FB6D}"/>
              </a:ext>
            </a:extLst>
          </p:cNvPr>
          <p:cNvSpPr txBox="1"/>
          <p:nvPr/>
        </p:nvSpPr>
        <p:spPr>
          <a:xfrm>
            <a:off x="0" y="1"/>
            <a:ext cx="5232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600"/>
            </a:pPr>
            <a:r>
              <a:rPr lang="en-US" sz="2133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몽고디비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법 (2)</a:t>
            </a:r>
            <a:endParaRPr sz="2133" kern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4" name="Google Shape;1914;g2bbd5be1f9a_1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8934" y="1394716"/>
            <a:ext cx="3123865" cy="2429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5" name="Google Shape;1915;g2bbd5be1f9a_1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44067" y="4162451"/>
            <a:ext cx="3010900" cy="23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6" name="Google Shape;1916;g2bbd5be1f9a_1_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1237" y="4190351"/>
            <a:ext cx="2917929" cy="22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7" name="Google Shape;1917;g2bbd5be1f9a_1_1"/>
          <p:cNvSpPr txBox="1">
            <a:spLocks noGrp="1"/>
          </p:cNvSpPr>
          <p:nvPr>
            <p:ph type="title" idx="4294967295"/>
          </p:nvPr>
        </p:nvSpPr>
        <p:spPr>
          <a:xfrm>
            <a:off x="785399" y="322151"/>
            <a:ext cx="107484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Local에 몽고디비 설치</a:t>
            </a:r>
            <a:endParaRPr/>
          </a:p>
        </p:txBody>
      </p:sp>
      <p:pic>
        <p:nvPicPr>
          <p:cNvPr id="1918" name="Google Shape;1918;g2bbd5be1f9a_1_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34217" y="1394701"/>
            <a:ext cx="3099747" cy="242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g2bbd5be1f9a_1_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176531" y="4190351"/>
            <a:ext cx="2917932" cy="2281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4" name="Google Shape;1924;g2f582ec1f7d_0_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45019" y="967201"/>
            <a:ext cx="9712832" cy="5705767"/>
          </a:xfrm>
          <a:prstGeom prst="rect">
            <a:avLst/>
          </a:prstGeom>
          <a:noFill/>
          <a:ln>
            <a:noFill/>
          </a:ln>
        </p:spPr>
      </p:pic>
      <p:sp>
        <p:nvSpPr>
          <p:cNvPr id="1925" name="Google Shape;1925;g2f582ec1f7d_0_51"/>
          <p:cNvSpPr txBox="1">
            <a:spLocks noGrp="1"/>
          </p:cNvSpPr>
          <p:nvPr>
            <p:ph type="title" idx="4294967295"/>
          </p:nvPr>
        </p:nvSpPr>
        <p:spPr>
          <a:xfrm>
            <a:off x="727232" y="27200"/>
            <a:ext cx="107484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Compass 실행 화면 (실습에 사용 안함)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" name="Google Shape;1930;g2bbd5be1f9a_62_0"/>
          <p:cNvSpPr txBox="1"/>
          <p:nvPr/>
        </p:nvSpPr>
        <p:spPr>
          <a:xfrm>
            <a:off x="897733" y="6101634"/>
            <a:ext cx="10632400" cy="53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 버전의 CLI 에서 실습 하기 위해서는 mongo.exe 별도 다운로드 받아서 bin에 저장 후 사용.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g2bbd5be1f9a_62_0"/>
          <p:cNvSpPr txBox="1">
            <a:spLocks noGrp="1"/>
          </p:cNvSpPr>
          <p:nvPr>
            <p:ph type="title" idx="4294967295"/>
          </p:nvPr>
        </p:nvSpPr>
        <p:spPr>
          <a:xfrm>
            <a:off x="616699" y="127133"/>
            <a:ext cx="107484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MongoDB Shell 설치 및 실행</a:t>
            </a:r>
            <a:endParaRPr/>
          </a:p>
        </p:txBody>
      </p:sp>
      <p:pic>
        <p:nvPicPr>
          <p:cNvPr id="1932" name="Google Shape;1932;g2bbd5be1f9a_62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3267" y="2271934"/>
            <a:ext cx="5542799" cy="2838465"/>
          </a:xfrm>
          <a:prstGeom prst="rect">
            <a:avLst/>
          </a:prstGeom>
          <a:noFill/>
          <a:ln>
            <a:noFill/>
          </a:ln>
        </p:spPr>
      </p:pic>
      <p:sp>
        <p:nvSpPr>
          <p:cNvPr id="1933" name="Google Shape;1933;g2bbd5be1f9a_62_0"/>
          <p:cNvSpPr txBox="1"/>
          <p:nvPr/>
        </p:nvSpPr>
        <p:spPr>
          <a:xfrm>
            <a:off x="776300" y="985834"/>
            <a:ext cx="107484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MongoDB 커뮤니티 버전을 설치 후 </a:t>
            </a:r>
            <a:r>
              <a:rPr lang="en-US" sz="1867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MongoDB Shell</a:t>
            </a: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을 별도로 설치 하고 CMD에 </a:t>
            </a:r>
            <a:r>
              <a:rPr lang="en-US" sz="1867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mongosh</a:t>
            </a: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입력.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몽고디비 접속 포트는 27017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4" name="Google Shape;1934;g2bbd5be1f9a_6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7734" y="1909033"/>
            <a:ext cx="5105732" cy="4084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9" name="Google Shape;1939;g2bbd5be1f9a_62_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5618" y="2816798"/>
            <a:ext cx="9540767" cy="3642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0" name="Google Shape;1940;g2bbd5be1f9a_62_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7533" y="358533"/>
            <a:ext cx="8229600" cy="2197267"/>
          </a:xfrm>
          <a:prstGeom prst="rect">
            <a:avLst/>
          </a:prstGeom>
          <a:noFill/>
          <a:ln>
            <a:noFill/>
          </a:ln>
        </p:spPr>
      </p:pic>
      <p:sp>
        <p:nvSpPr>
          <p:cNvPr id="1941" name="Google Shape;1941;g2bbd5be1f9a_62_4"/>
          <p:cNvSpPr txBox="1"/>
          <p:nvPr/>
        </p:nvSpPr>
        <p:spPr>
          <a:xfrm>
            <a:off x="1397533" y="1704167"/>
            <a:ext cx="97248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구 버전의 CLI 에서는 몽고디비 데몬 실행 확인 후 CMD에서 </a:t>
            </a:r>
            <a:r>
              <a:rPr lang="en-US" sz="1867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</a:t>
            </a: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실행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67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6이상</a:t>
            </a: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에서는 </a:t>
            </a:r>
            <a:r>
              <a:rPr lang="en-US" sz="1867" b="1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mongo.exe</a:t>
            </a:r>
            <a:r>
              <a:rPr lang="en-US" sz="18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를 별도로 다운로드 하거나 MongoDB Shell 사용)</a:t>
            </a:r>
            <a:endParaRPr sz="18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163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MongoDB에서 데이터 다루기</a:t>
            </a:r>
            <a:endParaRPr/>
          </a:p>
        </p:txBody>
      </p:sp>
      <p:sp>
        <p:nvSpPr>
          <p:cNvPr id="1947" name="Google Shape;1947;p163"/>
          <p:cNvSpPr txBox="1">
            <a:spLocks noGrp="1"/>
          </p:cNvSpPr>
          <p:nvPr>
            <p:ph type="body" idx="4294967295"/>
          </p:nvPr>
        </p:nvSpPr>
        <p:spPr>
          <a:xfrm>
            <a:off x="785300" y="1527433"/>
            <a:ext cx="10972800" cy="5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57189"/>
            <a:r>
              <a:rPr lang="en-US"/>
              <a:t>모든 데이터 관련 형식은 모두 JSON형태이다</a:t>
            </a:r>
            <a:endParaRPr/>
          </a:p>
        </p:txBody>
      </p:sp>
      <p:graphicFrame>
        <p:nvGraphicFramePr>
          <p:cNvPr id="1948" name="Google Shape;1948;p163"/>
          <p:cNvGraphicFramePr/>
          <p:nvPr/>
        </p:nvGraphicFramePr>
        <p:xfrm>
          <a:off x="1165223" y="2170182"/>
          <a:ext cx="10369134" cy="22092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1845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0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RDBMS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MongoDB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TABLE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COLLECTION(컬렉션)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ROW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DOCUMENT(도큐먼트-문서)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COLUMN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FIELD(필드)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PRIMARY KEY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OBJECT_ID Field(오브젝트 ID 필드)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RELATIONSHIP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EMBEDED &amp; LINK(임베디드 &amp; 링크)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49" name="Google Shape;1949;p163"/>
          <p:cNvSpPr txBox="1"/>
          <p:nvPr/>
        </p:nvSpPr>
        <p:spPr>
          <a:xfrm>
            <a:off x="897625" y="4488536"/>
            <a:ext cx="10972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609585" indent="-457189" defTabSz="1219170" latinLnBrk="0"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2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RDB와 MongoDB 쿼리 비교</a:t>
            </a:r>
            <a:endParaRPr sz="2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0" name="Google Shape;1950;p163"/>
          <p:cNvGraphicFramePr/>
          <p:nvPr/>
        </p:nvGraphicFramePr>
        <p:xfrm>
          <a:off x="1103446" y="5085184"/>
          <a:ext cx="10492734" cy="74166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246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6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RDB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MongoDB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create table emp(no number(3) );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strike="noStrike" cap="none"/>
                        <a:t>db.createCollection({"emp"});</a:t>
                      </a:r>
                      <a:endParaRPr sz="1500" u="none" strike="noStrike" cap="none"/>
                    </a:p>
                  </a:txBody>
                  <a:tcPr marL="121933" marR="121933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6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19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956" name="Google Shape;1956;p164"/>
          <p:cNvSpPr txBox="1">
            <a:spLocks noGrp="1"/>
          </p:cNvSpPr>
          <p:nvPr>
            <p:ph type="body" idx="4294967295"/>
          </p:nvPr>
        </p:nvSpPr>
        <p:spPr>
          <a:xfrm>
            <a:off x="987500" y="1267900"/>
            <a:ext cx="99852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609585" indent="-436022">
              <a:buSzPct val="100000"/>
            </a:pPr>
            <a:r>
              <a:rPr lang="en-US" sz="2667"/>
              <a:t>몽고디비 설치 확인 (몽고쉘 사용)</a:t>
            </a:r>
            <a:endParaRPr sz="2667"/>
          </a:p>
          <a:p>
            <a:pPr marL="1219170" lvl="1" indent="-409776">
              <a:buSzPct val="100000"/>
            </a:pPr>
            <a:r>
              <a:rPr lang="en-US" sz="2133"/>
              <a:t>mongosh</a:t>
            </a:r>
            <a:endParaRPr/>
          </a:p>
          <a:p>
            <a:pPr marL="609585" indent="-422899">
              <a:buSzPct val="90000"/>
            </a:pPr>
            <a:r>
              <a:rPr lang="en-US" sz="2667"/>
              <a:t>데이터베이스 지정 </a:t>
            </a:r>
            <a:r>
              <a:rPr lang="en-US" sz="2133">
                <a:solidFill>
                  <a:srgbClr val="FF0000"/>
                </a:solidFill>
              </a:rPr>
              <a:t>(use 명령어를 사용 하면 DB 자동 생성 or 선택)</a:t>
            </a:r>
            <a:endParaRPr sz="2667">
              <a:solidFill>
                <a:srgbClr val="FF0000"/>
              </a:solidFill>
            </a:endParaRPr>
          </a:p>
          <a:p>
            <a:pPr marL="1219170" lvl="1" indent="-409776">
              <a:buSzPct val="100000"/>
            </a:pPr>
            <a:r>
              <a:rPr lang="en-US" sz="2133"/>
              <a:t>use local</a:t>
            </a:r>
            <a:endParaRPr/>
          </a:p>
          <a:p>
            <a:pPr marL="609585" indent="-436022">
              <a:buSzPct val="100000"/>
            </a:pPr>
            <a:r>
              <a:rPr lang="en-US" sz="2667"/>
              <a:t>db에 users 컬렉션 만들고 문서 insert</a:t>
            </a:r>
            <a:endParaRPr/>
          </a:p>
          <a:p>
            <a:pPr marL="1219170" lvl="1" indent="-409776">
              <a:buSzPct val="100000"/>
            </a:pPr>
            <a:r>
              <a:rPr lang="en-US" sz="2133"/>
              <a:t>db.users.insertOne({name:'방탄소년단', age:21})</a:t>
            </a:r>
            <a:endParaRPr/>
          </a:p>
          <a:p>
            <a:pPr marL="609585" indent="-436022">
              <a:buSzPct val="100000"/>
            </a:pPr>
            <a:r>
              <a:rPr lang="en-US" sz="2667"/>
              <a:t>users컬렉션에 있는 모든 문서 객체를 반환</a:t>
            </a:r>
            <a:endParaRPr sz="2667"/>
          </a:p>
          <a:p>
            <a:pPr marL="1219170" lvl="1" indent="-409776">
              <a:buSzPct val="100000"/>
            </a:pPr>
            <a:r>
              <a:rPr lang="en-US" sz="2133"/>
              <a:t>db.users.find()</a:t>
            </a:r>
            <a:endParaRPr/>
          </a:p>
          <a:p>
            <a:pPr marL="1219170" lvl="1" indent="-409776">
              <a:buSzPct val="100000"/>
            </a:pPr>
            <a:r>
              <a:rPr lang="en-US" sz="2133"/>
              <a:t>db.users.find({},{_id:false})</a:t>
            </a:r>
            <a:endParaRPr sz="2133"/>
          </a:p>
        </p:txBody>
      </p:sp>
      <p:sp>
        <p:nvSpPr>
          <p:cNvPr id="1957" name="Google Shape;1957;p164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사용</a:t>
            </a:r>
            <a:endParaRPr/>
          </a:p>
        </p:txBody>
      </p:sp>
      <p:pic>
        <p:nvPicPr>
          <p:cNvPr id="1958" name="Google Shape;1958;p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72300" y="3495767"/>
            <a:ext cx="5572501" cy="2902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9" name="Google Shape;1959;p1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2734" y="408251"/>
            <a:ext cx="4933865" cy="1253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6" name="Google Shape;1856;g2bb05bfafa9_4_47"/>
          <p:cNvSpPr txBox="1">
            <a:spLocks noGrp="1"/>
          </p:cNvSpPr>
          <p:nvPr>
            <p:ph type="title"/>
          </p:nvPr>
        </p:nvSpPr>
        <p:spPr>
          <a:xfrm>
            <a:off x="415600" y="23066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dirty="0"/>
              <a:t>1. MongoDB </a:t>
            </a:r>
            <a:r>
              <a:rPr lang="ko-KR" altLang="en-US" dirty="0"/>
              <a:t>사용</a:t>
            </a:r>
            <a:endParaRPr dirty="0"/>
          </a:p>
        </p:txBody>
      </p:sp>
      <p:sp>
        <p:nvSpPr>
          <p:cNvPr id="1857" name="Google Shape;1857;g2bb05bfafa9_4_47"/>
          <p:cNvSpPr txBox="1"/>
          <p:nvPr/>
        </p:nvSpPr>
        <p:spPr>
          <a:xfrm>
            <a:off x="2262800" y="3813253"/>
            <a:ext cx="7666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800"/>
            </a:pP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MongoDB 는 </a:t>
            </a:r>
          </a:p>
          <a:p>
            <a:pPr defTabSz="1219170" latinLnBrk="0">
              <a:buClr>
                <a:srgbClr val="000000"/>
              </a:buClr>
              <a:buSzPts val="1800"/>
            </a:pP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(1)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클라우드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데이터베이스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(Atlas)로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하는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방법과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defTabSz="1219170" latinLnBrk="0">
              <a:buClr>
                <a:srgbClr val="000000"/>
              </a:buClr>
              <a:buSzPts val="1800"/>
            </a:pP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(2)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Local에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직접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설치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altLang="ko-KR" sz="2400" kern="0" dirty="0" err="1">
                <a:solidFill>
                  <a:srgbClr val="595959"/>
                </a:solidFill>
                <a:ea typeface="Arial"/>
                <a:cs typeface="Arial"/>
                <a:sym typeface="Arial"/>
              </a:rPr>
              <a:t>해서</a:t>
            </a:r>
            <a:r>
              <a:rPr lang="en-US" altLang="ko-KR" sz="2400" kern="0" dirty="0">
                <a:solidFill>
                  <a:srgbClr val="595959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사용하는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방법이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있습니다</a:t>
            </a:r>
            <a:r>
              <a:rPr lang="en-US" sz="2400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400" kern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6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20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965" name="Google Shape;1965;p165"/>
          <p:cNvSpPr txBox="1">
            <a:spLocks noGrp="1"/>
          </p:cNvSpPr>
          <p:nvPr>
            <p:ph type="body" idx="4294967295"/>
          </p:nvPr>
        </p:nvSpPr>
        <p:spPr>
          <a:xfrm>
            <a:off x="1012833" y="1411833"/>
            <a:ext cx="9960000" cy="49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85000" lnSpcReduction="20000"/>
          </a:bodyPr>
          <a:lstStyle/>
          <a:p>
            <a:pPr marL="609585" indent="-448722">
              <a:buSzPct val="100000"/>
            </a:pPr>
            <a:r>
              <a:rPr lang="en-US" sz="2667" dirty="0" err="1"/>
              <a:t>몽고디비</a:t>
            </a:r>
            <a:r>
              <a:rPr lang="en-US" sz="2667" dirty="0"/>
              <a:t> </a:t>
            </a:r>
            <a:r>
              <a:rPr lang="en-US" sz="2667" dirty="0" err="1"/>
              <a:t>실행</a:t>
            </a:r>
            <a:endParaRPr sz="2667" dirty="0"/>
          </a:p>
          <a:p>
            <a:pPr marL="1219170" lvl="1" indent="-434329">
              <a:buSzPct val="100000"/>
            </a:pPr>
            <a:r>
              <a:rPr lang="en-US" sz="2400" dirty="0" err="1"/>
              <a:t>mongosh</a:t>
            </a:r>
            <a:endParaRPr dirty="0"/>
          </a:p>
          <a:p>
            <a:pPr marL="609585" indent="-448722">
              <a:buSzPct val="100000"/>
            </a:pPr>
            <a:r>
              <a:rPr lang="en-US" sz="2667" dirty="0" err="1"/>
              <a:t>데이터베이스</a:t>
            </a:r>
            <a:r>
              <a:rPr lang="en-US" sz="2667" dirty="0"/>
              <a:t> </a:t>
            </a:r>
            <a:r>
              <a:rPr lang="en-US" sz="2667" dirty="0" err="1"/>
              <a:t>생성</a:t>
            </a:r>
            <a:endParaRPr sz="2667" dirty="0"/>
          </a:p>
          <a:p>
            <a:pPr marL="1219170" lvl="1" indent="-419936">
              <a:buSzPct val="100000"/>
            </a:pPr>
            <a:r>
              <a:rPr lang="en-US" sz="2133" dirty="0"/>
              <a:t>use [</a:t>
            </a:r>
            <a:r>
              <a:rPr lang="en-US" sz="2133" dirty="0" err="1"/>
              <a:t>데이터베이스명</a:t>
            </a:r>
            <a:r>
              <a:rPr lang="en-US" sz="2133" dirty="0"/>
              <a:t>] </a:t>
            </a:r>
            <a:r>
              <a:rPr lang="en-US" sz="2133" dirty="0" err="1"/>
              <a:t>명령</a:t>
            </a:r>
            <a:r>
              <a:rPr lang="en-US" sz="2133" dirty="0"/>
              <a:t> </a:t>
            </a:r>
            <a:r>
              <a:rPr lang="en-US" sz="2133" dirty="0" err="1"/>
              <a:t>사용</a:t>
            </a:r>
            <a:r>
              <a:rPr lang="en-US" sz="2133" dirty="0"/>
              <a:t>.</a:t>
            </a:r>
            <a:endParaRPr dirty="0"/>
          </a:p>
          <a:p>
            <a:pPr marL="1219170" lvl="1" indent="-419936">
              <a:buSzPct val="100000"/>
            </a:pPr>
            <a:r>
              <a:rPr lang="en-US" sz="2133" dirty="0"/>
              <a:t>use vehicle</a:t>
            </a:r>
            <a:endParaRPr dirty="0"/>
          </a:p>
          <a:p>
            <a:pPr marL="609585" indent="-448722">
              <a:buSzPct val="100000"/>
            </a:pPr>
            <a:r>
              <a:rPr lang="en-US" sz="2667" dirty="0" err="1"/>
              <a:t>현재</a:t>
            </a:r>
            <a:r>
              <a:rPr lang="en-US" sz="2667" dirty="0"/>
              <a:t> </a:t>
            </a:r>
            <a:r>
              <a:rPr lang="en-US" sz="2667" dirty="0" err="1"/>
              <a:t>사용중인</a:t>
            </a:r>
            <a:r>
              <a:rPr lang="en-US" sz="2667" dirty="0"/>
              <a:t> </a:t>
            </a:r>
            <a:r>
              <a:rPr lang="en-US" sz="2667" dirty="0" err="1"/>
              <a:t>DB명</a:t>
            </a:r>
            <a:r>
              <a:rPr lang="en-US" sz="2667" dirty="0"/>
              <a:t> </a:t>
            </a:r>
            <a:r>
              <a:rPr lang="en-US" sz="2667" dirty="0" err="1"/>
              <a:t>출력</a:t>
            </a:r>
            <a:endParaRPr sz="2667" dirty="0"/>
          </a:p>
          <a:p>
            <a:pPr marL="1219170" lvl="1" indent="-419936">
              <a:buSzPct val="100000"/>
            </a:pPr>
            <a:r>
              <a:rPr lang="en-US" sz="2133" dirty="0" err="1"/>
              <a:t>db</a:t>
            </a:r>
            <a:endParaRPr sz="2133" dirty="0"/>
          </a:p>
          <a:p>
            <a:pPr marL="609585" indent="-448722">
              <a:buSzPct val="100000"/>
            </a:pPr>
            <a:r>
              <a:rPr lang="en-US" sz="2667" dirty="0" err="1"/>
              <a:t>컬렉션에</a:t>
            </a:r>
            <a:r>
              <a:rPr lang="en-US" sz="2667" dirty="0"/>
              <a:t> </a:t>
            </a:r>
            <a:r>
              <a:rPr lang="en-US" sz="2667" dirty="0" err="1"/>
              <a:t>데이터</a:t>
            </a:r>
            <a:r>
              <a:rPr lang="en-US" sz="2667" dirty="0"/>
              <a:t> </a:t>
            </a:r>
            <a:r>
              <a:rPr lang="en-US" sz="2667" dirty="0" err="1"/>
              <a:t>저장</a:t>
            </a:r>
            <a:endParaRPr sz="2667" dirty="0"/>
          </a:p>
          <a:p>
            <a:pPr marL="1219170" lvl="1" indent="-419936">
              <a:buSzPct val="100000"/>
            </a:pPr>
            <a:r>
              <a:rPr lang="en-US" sz="2133" dirty="0" err="1"/>
              <a:t>db.컬렉션.insertOne</a:t>
            </a:r>
            <a:r>
              <a:rPr lang="en-US" sz="2133" dirty="0"/>
              <a:t>({}) </a:t>
            </a:r>
            <a:r>
              <a:rPr lang="en-US" sz="2133" dirty="0" err="1"/>
              <a:t>명령</a:t>
            </a:r>
            <a:r>
              <a:rPr lang="en-US" sz="2133" dirty="0"/>
              <a:t> </a:t>
            </a:r>
            <a:r>
              <a:rPr lang="en-US" sz="2133" dirty="0" err="1"/>
              <a:t>사용</a:t>
            </a:r>
            <a:r>
              <a:rPr lang="en-US" sz="2133" dirty="0"/>
              <a:t>.</a:t>
            </a:r>
            <a:endParaRPr dirty="0"/>
          </a:p>
          <a:p>
            <a:pPr marL="1219170" lvl="1" indent="-419936">
              <a:buSzPct val="100000"/>
            </a:pPr>
            <a:r>
              <a:rPr lang="en-US" sz="2133" dirty="0" err="1"/>
              <a:t>db.car.insertOne</a:t>
            </a:r>
            <a:r>
              <a:rPr lang="en-US" sz="2133" dirty="0"/>
              <a:t>({name:'SM5',price:3000,company:'SAMSUNG',year:2023});</a:t>
            </a:r>
            <a:endParaRPr dirty="0"/>
          </a:p>
          <a:p>
            <a:pPr marL="1219170" lvl="1" indent="-419936">
              <a:buSzPct val="100000"/>
            </a:pPr>
            <a:r>
              <a:rPr lang="en-US" sz="2133" dirty="0" err="1"/>
              <a:t>db.car.insertMany</a:t>
            </a:r>
            <a:r>
              <a:rPr lang="en-US" sz="2133" dirty="0"/>
              <a:t>(</a:t>
            </a:r>
            <a:r>
              <a:rPr lang="en-US" sz="2133" dirty="0">
                <a:solidFill>
                  <a:srgbClr val="E50000"/>
                </a:solidFill>
              </a:rPr>
              <a:t>[</a:t>
            </a:r>
            <a:r>
              <a:rPr lang="en-US" sz="2133" dirty="0">
                <a:solidFill>
                  <a:srgbClr val="0C5ADB"/>
                </a:solidFill>
              </a:rPr>
              <a:t>{name:'Sonata',price:3500,company:'HYUNDAI',year:2022},</a:t>
            </a:r>
            <a:endParaRPr dirty="0">
              <a:solidFill>
                <a:srgbClr val="0C5ADB"/>
              </a:solidFill>
            </a:endParaRPr>
          </a:p>
          <a:p>
            <a:pPr marL="1828754" indent="0">
              <a:buSzPct val="132352"/>
              <a:buNone/>
            </a:pPr>
            <a:r>
              <a:rPr lang="en-US" sz="2133" dirty="0">
                <a:solidFill>
                  <a:srgbClr val="0C5ADB"/>
                </a:solidFill>
              </a:rPr>
              <a:t>{name:'BMW',price:6000,company:'BMW',year:2022},</a:t>
            </a:r>
            <a:endParaRPr sz="2133" dirty="0">
              <a:solidFill>
                <a:srgbClr val="0C5ADB"/>
              </a:solidFill>
            </a:endParaRPr>
          </a:p>
          <a:p>
            <a:pPr marL="1828754" indent="0">
              <a:buSzPct val="132352"/>
              <a:buNone/>
            </a:pPr>
            <a:r>
              <a:rPr lang="en-US" sz="2133" dirty="0">
                <a:solidFill>
                  <a:srgbClr val="0C5ADB"/>
                </a:solidFill>
              </a:rPr>
              <a:t>{name:'K7',price:4000,company:'KIA',year:2023}</a:t>
            </a:r>
            <a:r>
              <a:rPr lang="en-US" sz="2133" dirty="0">
                <a:solidFill>
                  <a:srgbClr val="E50000"/>
                </a:solidFill>
              </a:rPr>
              <a:t>]</a:t>
            </a:r>
            <a:r>
              <a:rPr lang="en-US" sz="2133" dirty="0"/>
              <a:t>);</a:t>
            </a:r>
            <a:endParaRPr dirty="0"/>
          </a:p>
          <a:p>
            <a:pPr marL="609585" indent="-448722">
              <a:buSzPct val="100000"/>
            </a:pPr>
            <a:r>
              <a:rPr lang="en-US" sz="2667" dirty="0" err="1"/>
              <a:t>컬렉션에</a:t>
            </a:r>
            <a:r>
              <a:rPr lang="en-US" sz="2667" dirty="0"/>
              <a:t> </a:t>
            </a:r>
            <a:r>
              <a:rPr lang="en-US" sz="2667" dirty="0" err="1"/>
              <a:t>있는</a:t>
            </a:r>
            <a:r>
              <a:rPr lang="en-US" sz="2667" dirty="0"/>
              <a:t> </a:t>
            </a:r>
            <a:r>
              <a:rPr lang="en-US" sz="2667" dirty="0" err="1"/>
              <a:t>모든</a:t>
            </a:r>
            <a:r>
              <a:rPr lang="en-US" sz="2667" dirty="0"/>
              <a:t> </a:t>
            </a:r>
            <a:r>
              <a:rPr lang="en-US" sz="2667" dirty="0" err="1"/>
              <a:t>문서객체</a:t>
            </a:r>
            <a:r>
              <a:rPr lang="en-US" sz="2667" dirty="0"/>
              <a:t> </a:t>
            </a:r>
            <a:r>
              <a:rPr lang="en-US" sz="2667" dirty="0" err="1"/>
              <a:t>반환</a:t>
            </a:r>
            <a:endParaRPr sz="2667" dirty="0"/>
          </a:p>
          <a:p>
            <a:pPr marL="1219170" lvl="1" indent="-419936">
              <a:buSzPct val="100000"/>
            </a:pPr>
            <a:r>
              <a:rPr lang="en-US" sz="2133" dirty="0" err="1"/>
              <a:t>db.car.find</a:t>
            </a:r>
            <a:r>
              <a:rPr lang="en-US" sz="2133" dirty="0"/>
              <a:t>()</a:t>
            </a:r>
            <a:endParaRPr sz="2133" dirty="0"/>
          </a:p>
          <a:p>
            <a:pPr marL="1219170" lvl="1" indent="-419936">
              <a:buSzPct val="100000"/>
            </a:pPr>
            <a:r>
              <a:rPr lang="en-US" sz="2133" dirty="0" err="1"/>
              <a:t>db.car.find</a:t>
            </a:r>
            <a:r>
              <a:rPr lang="en-US" sz="2133" dirty="0"/>
              <a:t>({}, {_id: false})</a:t>
            </a:r>
            <a:endParaRPr sz="2133" dirty="0"/>
          </a:p>
        </p:txBody>
      </p:sp>
      <p:sp>
        <p:nvSpPr>
          <p:cNvPr id="1966" name="Google Shape;1966;p165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사용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21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972" name="Google Shape;1972;p166"/>
          <p:cNvSpPr txBox="1">
            <a:spLocks noGrp="1"/>
          </p:cNvSpPr>
          <p:nvPr>
            <p:ph type="body" idx="4294967295"/>
          </p:nvPr>
        </p:nvSpPr>
        <p:spPr>
          <a:xfrm>
            <a:off x="818500" y="1096000"/>
            <a:ext cx="7093200" cy="5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57189">
              <a:lnSpc>
                <a:spcPct val="95000"/>
              </a:lnSpc>
            </a:pPr>
            <a:r>
              <a:rPr lang="en-US"/>
              <a:t>다양한 find() 사용법</a:t>
            </a:r>
            <a:endParaRPr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db.car.find({name:'K7'});</a:t>
            </a:r>
            <a:endParaRPr sz="1299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db.car.find({name:'K7'},</a:t>
            </a:r>
            <a:r>
              <a:rPr lang="en-US" sz="1832">
                <a:solidFill>
                  <a:srgbClr val="FF0000"/>
                </a:solidFill>
              </a:rPr>
              <a:t>{_id:false}</a:t>
            </a:r>
            <a:r>
              <a:rPr lang="en-US" sz="1832"/>
              <a:t>);</a:t>
            </a:r>
            <a:endParaRPr sz="1832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db.car.find({name:'K7'}, </a:t>
            </a:r>
            <a:r>
              <a:rPr lang="en-US" sz="1832">
                <a:solidFill>
                  <a:srgbClr val="E50000"/>
                </a:solidFill>
              </a:rPr>
              <a:t>{price: true}</a:t>
            </a:r>
            <a:r>
              <a:rPr lang="en-US" sz="1832"/>
              <a:t>);</a:t>
            </a:r>
            <a:endParaRPr sz="1832"/>
          </a:p>
          <a:p>
            <a:pPr marL="1219170" indent="0">
              <a:lnSpc>
                <a:spcPct val="95000"/>
              </a:lnSpc>
              <a:buNone/>
            </a:pPr>
            <a:r>
              <a:rPr lang="en-US" sz="1832">
                <a:solidFill>
                  <a:srgbClr val="008000"/>
                </a:solidFill>
              </a:rPr>
              <a:t>// 이상, 초과</a:t>
            </a:r>
            <a:endParaRPr sz="1832">
              <a:solidFill>
                <a:srgbClr val="008000"/>
              </a:solidFill>
            </a:endParaRPr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db.car.find({price:</a:t>
            </a:r>
            <a:r>
              <a:rPr lang="en-US" sz="1832">
                <a:solidFill>
                  <a:srgbClr val="FF0000"/>
                </a:solidFill>
              </a:rPr>
              <a:t>{$gte:3500}</a:t>
            </a:r>
            <a:r>
              <a:rPr lang="en-US" sz="1832"/>
              <a:t>},{_id:false});</a:t>
            </a:r>
            <a:endParaRPr sz="1299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db.car.find({price:{</a:t>
            </a:r>
            <a:r>
              <a:rPr lang="en-US" sz="1832">
                <a:solidFill>
                  <a:srgbClr val="FF0000"/>
                </a:solidFill>
              </a:rPr>
              <a:t>$gt</a:t>
            </a:r>
            <a:r>
              <a:rPr lang="en-US" sz="1832"/>
              <a:t>:3500}},{_id:false});</a:t>
            </a:r>
            <a:endParaRPr sz="1299"/>
          </a:p>
          <a:p>
            <a:pPr marL="1219170" indent="0">
              <a:lnSpc>
                <a:spcPct val="95000"/>
              </a:lnSpc>
              <a:buNone/>
            </a:pPr>
            <a:r>
              <a:rPr lang="en-US" sz="1832">
                <a:solidFill>
                  <a:srgbClr val="008000"/>
                </a:solidFill>
              </a:rPr>
              <a:t>// 이하, 미만</a:t>
            </a:r>
            <a:endParaRPr sz="1832">
              <a:solidFill>
                <a:srgbClr val="008000"/>
              </a:solidFill>
            </a:endParaRPr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db.car.find({price:{</a:t>
            </a:r>
            <a:r>
              <a:rPr lang="en-US" sz="1832">
                <a:solidFill>
                  <a:srgbClr val="FF0000"/>
                </a:solidFill>
              </a:rPr>
              <a:t>$lte</a:t>
            </a:r>
            <a:r>
              <a:rPr lang="en-US" sz="1832"/>
              <a:t>:3500}},{_id:false});</a:t>
            </a:r>
            <a:endParaRPr sz="1299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db.car.find({price:{</a:t>
            </a:r>
            <a:r>
              <a:rPr lang="en-US" sz="1832">
                <a:solidFill>
                  <a:srgbClr val="FF0000"/>
                </a:solidFill>
              </a:rPr>
              <a:t>$lt</a:t>
            </a:r>
            <a:r>
              <a:rPr lang="en-US" sz="1832"/>
              <a:t>:3500}},{_id:false});</a:t>
            </a:r>
            <a:endParaRPr sz="1832"/>
          </a:p>
          <a:p>
            <a:pPr marL="1219170" indent="0">
              <a:lnSpc>
                <a:spcPct val="95000"/>
              </a:lnSpc>
              <a:buNone/>
            </a:pPr>
            <a:r>
              <a:rPr lang="en-US" sz="1832">
                <a:solidFill>
                  <a:srgbClr val="008000"/>
                </a:solidFill>
              </a:rPr>
              <a:t>// 검색 개수</a:t>
            </a:r>
            <a:endParaRPr sz="1832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db.car.find({price:{$gte:3500}},{_id:false}).</a:t>
            </a:r>
            <a:r>
              <a:rPr lang="en-US" sz="1832">
                <a:solidFill>
                  <a:srgbClr val="FF0000"/>
                </a:solidFill>
              </a:rPr>
              <a:t>count()</a:t>
            </a:r>
            <a:r>
              <a:rPr lang="en-US" sz="1832"/>
              <a:t>;</a:t>
            </a:r>
            <a:endParaRPr sz="1299"/>
          </a:p>
          <a:p>
            <a:pPr marL="1219170" lvl="1" indent="-387276">
              <a:lnSpc>
                <a:spcPct val="95000"/>
              </a:lnSpc>
              <a:buSzPts val="974"/>
            </a:pPr>
            <a:r>
              <a:rPr lang="en-US" sz="1832">
                <a:solidFill>
                  <a:srgbClr val="008000"/>
                </a:solidFill>
              </a:rPr>
              <a:t>// 하나만 검색</a:t>
            </a:r>
            <a:endParaRPr sz="1299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</a:t>
            </a:r>
            <a:r>
              <a:rPr lang="en-US" sz="1832">
                <a:solidFill>
                  <a:srgbClr val="FF0000"/>
                </a:solidFill>
              </a:rPr>
              <a:t>findOne()</a:t>
            </a:r>
            <a:r>
              <a:rPr lang="en-US" sz="1832"/>
              <a:t>;</a:t>
            </a:r>
            <a:endParaRPr sz="1299"/>
          </a:p>
          <a:p>
            <a:pPr marL="1219170" indent="0">
              <a:lnSpc>
                <a:spcPct val="95000"/>
              </a:lnSpc>
              <a:buNone/>
            </a:pPr>
            <a:r>
              <a:rPr lang="en-US" sz="1832">
                <a:solidFill>
                  <a:srgbClr val="008000"/>
                </a:solidFill>
              </a:rPr>
              <a:t>// 내림차순 정렬, 오름차순 정렬</a:t>
            </a:r>
            <a:endParaRPr sz="1832">
              <a:solidFill>
                <a:srgbClr val="008000"/>
              </a:solidFill>
            </a:endParaRPr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db.car.find().</a:t>
            </a:r>
            <a:r>
              <a:rPr lang="en-US" sz="1832">
                <a:solidFill>
                  <a:srgbClr val="FF0000"/>
                </a:solidFill>
              </a:rPr>
              <a:t>sort({name:1})</a:t>
            </a:r>
            <a:r>
              <a:rPr lang="en-US" sz="1832"/>
              <a:t>;</a:t>
            </a:r>
            <a:endParaRPr sz="1299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db.car.find({},{_id:false}).</a:t>
            </a:r>
            <a:r>
              <a:rPr lang="en-US" sz="1832">
                <a:solidFill>
                  <a:srgbClr val="E50000"/>
                </a:solidFill>
              </a:rPr>
              <a:t>sort({name:-1})</a:t>
            </a:r>
            <a:r>
              <a:rPr lang="en-US" sz="1832"/>
              <a:t>;</a:t>
            </a:r>
            <a:endParaRPr sz="1832"/>
          </a:p>
          <a:p>
            <a:pPr marL="1219170" lvl="1" indent="-421141">
              <a:lnSpc>
                <a:spcPct val="95000"/>
              </a:lnSpc>
              <a:buSzPts val="1374"/>
            </a:pPr>
            <a:r>
              <a:rPr lang="en-US" sz="1832"/>
              <a:t>db.car.find({},{_id:false}).</a:t>
            </a:r>
            <a:r>
              <a:rPr lang="en-US" sz="1832">
                <a:solidFill>
                  <a:srgbClr val="E50000"/>
                </a:solidFill>
              </a:rPr>
              <a:t>sort({price:-1})</a:t>
            </a:r>
            <a:r>
              <a:rPr lang="en-US" sz="1832"/>
              <a:t>;</a:t>
            </a:r>
            <a:endParaRPr sz="1832"/>
          </a:p>
        </p:txBody>
      </p:sp>
      <p:sp>
        <p:nvSpPr>
          <p:cNvPr id="1973" name="Google Shape;1973;p166"/>
          <p:cNvSpPr txBox="1">
            <a:spLocks noGrp="1"/>
          </p:cNvSpPr>
          <p:nvPr>
            <p:ph type="title" idx="4294967295"/>
          </p:nvPr>
        </p:nvSpPr>
        <p:spPr>
          <a:xfrm>
            <a:off x="739884" y="256117"/>
            <a:ext cx="114068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사용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16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22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979" name="Google Shape;1979;p167"/>
          <p:cNvSpPr txBox="1">
            <a:spLocks noGrp="1"/>
          </p:cNvSpPr>
          <p:nvPr>
            <p:ph type="body" idx="4294967295"/>
          </p:nvPr>
        </p:nvSpPr>
        <p:spPr>
          <a:xfrm>
            <a:off x="420933" y="1225567"/>
            <a:ext cx="7445200" cy="47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40256">
              <a:lnSpc>
                <a:spcPct val="95000"/>
              </a:lnSpc>
              <a:buSzPts val="1600"/>
            </a:pPr>
            <a:r>
              <a:rPr lang="en-US" sz="2133"/>
              <a:t>도큐먼트의 값 수정하기 (updateOne, updateMany)</a:t>
            </a:r>
            <a:endParaRPr sz="2133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db.car.updateOne({name:'K7'},</a:t>
            </a:r>
            <a:r>
              <a:rPr lang="en-US" sz="1680">
                <a:solidFill>
                  <a:srgbClr val="FF0000"/>
                </a:solidFill>
              </a:rPr>
              <a:t>{$set:{price:1000}}</a:t>
            </a:r>
            <a:r>
              <a:rPr lang="en-US" sz="1680"/>
              <a:t>);</a:t>
            </a:r>
            <a:endParaRPr sz="1680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db.car.updateMany({price:</a:t>
            </a:r>
            <a:r>
              <a:rPr lang="en-US" sz="1680">
                <a:solidFill>
                  <a:srgbClr val="FF0000"/>
                </a:solidFill>
              </a:rPr>
              <a:t>{$lte:3500}</a:t>
            </a:r>
            <a:r>
              <a:rPr lang="en-US" sz="1680"/>
              <a:t>},</a:t>
            </a:r>
            <a:r>
              <a:rPr lang="en-US" sz="1680">
                <a:solidFill>
                  <a:srgbClr val="FF0000"/>
                </a:solidFill>
              </a:rPr>
              <a:t>{$set:{price:1000}}</a:t>
            </a:r>
            <a:r>
              <a:rPr lang="en-US" sz="1680"/>
              <a:t>);</a:t>
            </a:r>
            <a:endParaRPr sz="1680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첫번째 파라미터 : 검색조건</a:t>
            </a:r>
            <a:endParaRPr sz="1680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두번째 파라미터: 변경할 내용</a:t>
            </a:r>
            <a:endParaRPr sz="1680"/>
          </a:p>
          <a:p>
            <a:pPr marL="1219170" indent="0">
              <a:lnSpc>
                <a:spcPct val="95000"/>
              </a:lnSpc>
              <a:buSzPts val="935"/>
              <a:buNone/>
            </a:pPr>
            <a:endParaRPr sz="1680"/>
          </a:p>
          <a:p>
            <a:pPr marL="609585" indent="-440256">
              <a:lnSpc>
                <a:spcPct val="95000"/>
              </a:lnSpc>
              <a:buSzPts val="1600"/>
            </a:pPr>
            <a:r>
              <a:rPr lang="en-US" sz="2133"/>
              <a:t>도큐먼트(데이터) 제거</a:t>
            </a:r>
            <a:endParaRPr sz="2133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db.car.deleteOne({price:</a:t>
            </a:r>
            <a:r>
              <a:rPr lang="en-US" sz="1680">
                <a:solidFill>
                  <a:srgbClr val="FF0000"/>
                </a:solidFill>
              </a:rPr>
              <a:t>{$lte:1000}</a:t>
            </a:r>
            <a:r>
              <a:rPr lang="en-US" sz="1680"/>
              <a:t>});</a:t>
            </a:r>
            <a:endParaRPr sz="1680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db.car.deleteMany({price:</a:t>
            </a:r>
            <a:r>
              <a:rPr lang="en-US" sz="1680">
                <a:solidFill>
                  <a:srgbClr val="FF0000"/>
                </a:solidFill>
              </a:rPr>
              <a:t>{$lte:3500}</a:t>
            </a:r>
            <a:r>
              <a:rPr lang="en-US" sz="1680"/>
              <a:t>});</a:t>
            </a:r>
            <a:endParaRPr sz="1680"/>
          </a:p>
          <a:p>
            <a:pPr marL="1219170" indent="0">
              <a:lnSpc>
                <a:spcPct val="95000"/>
              </a:lnSpc>
              <a:buSzPts val="935"/>
              <a:buNone/>
            </a:pPr>
            <a:endParaRPr sz="1680"/>
          </a:p>
          <a:p>
            <a:pPr marL="609585" indent="-440256">
              <a:lnSpc>
                <a:spcPct val="95000"/>
              </a:lnSpc>
              <a:buSzPts val="1600"/>
            </a:pPr>
            <a:r>
              <a:rPr lang="en-US" sz="2133"/>
              <a:t>새로운 컬렉션 생성(use 명령에 포함 되었다.)</a:t>
            </a:r>
            <a:endParaRPr sz="1907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db.createCollection('newCar');</a:t>
            </a:r>
            <a:endParaRPr sz="1453"/>
          </a:p>
          <a:p>
            <a:pPr marL="1219170" indent="0">
              <a:lnSpc>
                <a:spcPct val="95000"/>
              </a:lnSpc>
              <a:buSzPts val="935"/>
              <a:buNone/>
            </a:pPr>
            <a:endParaRPr sz="1680"/>
          </a:p>
          <a:p>
            <a:pPr marL="609585" indent="-440256">
              <a:lnSpc>
                <a:spcPct val="95000"/>
              </a:lnSpc>
              <a:buSzPts val="1600"/>
            </a:pPr>
            <a:r>
              <a:rPr lang="en-US" sz="2133"/>
              <a:t>모든 컬렉션 목록 보기</a:t>
            </a:r>
            <a:endParaRPr sz="2133"/>
          </a:p>
          <a:p>
            <a:pPr marL="1219170" lvl="1" indent="-411470">
              <a:lnSpc>
                <a:spcPct val="95000"/>
              </a:lnSpc>
              <a:buSzPts val="1260"/>
            </a:pPr>
            <a:r>
              <a:rPr lang="en-US" sz="1680"/>
              <a:t>db.getCollectionNames()</a:t>
            </a:r>
            <a:endParaRPr sz="1680"/>
          </a:p>
        </p:txBody>
      </p:sp>
      <p:sp>
        <p:nvSpPr>
          <p:cNvPr id="1980" name="Google Shape;1980;p167"/>
          <p:cNvSpPr txBox="1">
            <a:spLocks noGrp="1"/>
          </p:cNvSpPr>
          <p:nvPr>
            <p:ph type="title" idx="4294967295"/>
          </p:nvPr>
        </p:nvSpPr>
        <p:spPr>
          <a:xfrm>
            <a:off x="521860" y="285767"/>
            <a:ext cx="7090000" cy="9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사용</a:t>
            </a:r>
            <a:endParaRPr/>
          </a:p>
        </p:txBody>
      </p:sp>
      <p:pic>
        <p:nvPicPr>
          <p:cNvPr id="1981" name="Google Shape;1981;p1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1101" y="2016467"/>
            <a:ext cx="4199668" cy="42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16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23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1987" name="Google Shape;1987;p168"/>
          <p:cNvSpPr txBox="1">
            <a:spLocks noGrp="1"/>
          </p:cNvSpPr>
          <p:nvPr>
            <p:ph type="body" idx="4294967295"/>
          </p:nvPr>
        </p:nvSpPr>
        <p:spPr>
          <a:xfrm>
            <a:off x="1126767" y="1536700"/>
            <a:ext cx="4922800" cy="3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48722">
              <a:buSzPts val="1700"/>
            </a:pPr>
            <a:r>
              <a:rPr lang="en-US" sz="2267"/>
              <a:t>현재 DB에서 </a:t>
            </a:r>
            <a:r>
              <a:rPr lang="en-US" sz="2267" b="1"/>
              <a:t>컬렉션</a:t>
            </a:r>
            <a:r>
              <a:rPr lang="en-US" sz="2267"/>
              <a:t> 제거</a:t>
            </a:r>
            <a:endParaRPr sz="2267"/>
          </a:p>
          <a:p>
            <a:pPr marL="1219170" lvl="1" indent="-431789">
              <a:buSzPts val="1500"/>
            </a:pPr>
            <a:r>
              <a:rPr lang="en-US" sz="2000"/>
              <a:t>db.car.drop()</a:t>
            </a:r>
            <a:endParaRPr sz="1467"/>
          </a:p>
          <a:p>
            <a:pPr marL="1219170" indent="0">
              <a:buNone/>
            </a:pPr>
            <a:endParaRPr sz="2000"/>
          </a:p>
          <a:p>
            <a:pPr marL="609585" indent="-448722">
              <a:buSzPts val="1700"/>
            </a:pPr>
            <a:r>
              <a:rPr lang="en-US" sz="2267"/>
              <a:t>현재 접속 DB 제거</a:t>
            </a:r>
            <a:endParaRPr sz="2267"/>
          </a:p>
          <a:p>
            <a:pPr marL="1219170" lvl="1" indent="-431789">
              <a:buSzPts val="1500"/>
            </a:pPr>
            <a:r>
              <a:rPr lang="en-US" sz="2000"/>
              <a:t>db.dropDatabase()</a:t>
            </a:r>
            <a:endParaRPr sz="1467"/>
          </a:p>
          <a:p>
            <a:pPr marL="0" indent="0">
              <a:buNone/>
            </a:pPr>
            <a:endParaRPr sz="2000"/>
          </a:p>
          <a:p>
            <a:pPr marL="609585" indent="-465655">
              <a:buSzPts val="1900"/>
            </a:pPr>
            <a:r>
              <a:rPr lang="en-US" sz="2533"/>
              <a:t>빠져나오기</a:t>
            </a:r>
            <a:endParaRPr sz="2533"/>
          </a:p>
          <a:p>
            <a:pPr marL="1219170" lvl="1" indent="-431789">
              <a:buSzPts val="1500"/>
            </a:pPr>
            <a:r>
              <a:rPr lang="en-US" sz="2000"/>
              <a:t>exit</a:t>
            </a:r>
            <a:endParaRPr sz="2000"/>
          </a:p>
        </p:txBody>
      </p:sp>
      <p:sp>
        <p:nvSpPr>
          <p:cNvPr id="1988" name="Google Shape;1988;p168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몽고디비 사용</a:t>
            </a:r>
            <a:endParaRPr/>
          </a:p>
        </p:txBody>
      </p:sp>
      <p:pic>
        <p:nvPicPr>
          <p:cNvPr id="1989" name="Google Shape;1989;p1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2" y="1665070"/>
            <a:ext cx="5266367" cy="319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f582ec1f7d_0_69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/>
              <a:t>Nodejs에서 MongoDB 연동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6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25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2000" name="Google Shape;2000;p169"/>
          <p:cNvSpPr txBox="1">
            <a:spLocks noGrp="1"/>
          </p:cNvSpPr>
          <p:nvPr>
            <p:ph type="body" idx="4294967295"/>
          </p:nvPr>
        </p:nvSpPr>
        <p:spPr>
          <a:xfrm>
            <a:off x="785300" y="1397633"/>
            <a:ext cx="10187600" cy="10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72428">
              <a:lnSpc>
                <a:spcPct val="105000"/>
              </a:lnSpc>
              <a:buSzPts val="1980"/>
            </a:pPr>
            <a:r>
              <a:rPr lang="en-US" sz="2639"/>
              <a:t>mongojs 모듈 설치 (</a:t>
            </a:r>
            <a:r>
              <a:rPr lang="en-US" sz="2639" b="1"/>
              <a:t>가장 원시적인</a:t>
            </a:r>
            <a:r>
              <a:rPr lang="en-US" sz="2639"/>
              <a:t> 몽고디비 드라이버)</a:t>
            </a:r>
            <a:endParaRPr sz="2639"/>
          </a:p>
          <a:p>
            <a:pPr marL="1219170" lvl="1" indent="-448722">
              <a:lnSpc>
                <a:spcPct val="105000"/>
              </a:lnSpc>
              <a:buSzPts val="1700"/>
            </a:pPr>
            <a:r>
              <a:rPr lang="en-US" sz="2267"/>
              <a:t>npm install mongojs --save</a:t>
            </a:r>
            <a:endParaRPr sz="2267"/>
          </a:p>
        </p:txBody>
      </p:sp>
      <p:sp>
        <p:nvSpPr>
          <p:cNvPr id="2001" name="Google Shape;2001;p169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Node.js에서 MongoDB 연동</a:t>
            </a:r>
            <a:endParaRPr/>
          </a:p>
        </p:txBody>
      </p:sp>
      <p:sp>
        <p:nvSpPr>
          <p:cNvPr id="2002" name="Google Shape;2002;p169"/>
          <p:cNvSpPr txBox="1"/>
          <p:nvPr/>
        </p:nvSpPr>
        <p:spPr>
          <a:xfrm>
            <a:off x="1092800" y="2636900"/>
            <a:ext cx="5002800" cy="2565200"/>
          </a:xfrm>
          <a:prstGeom prst="rect">
            <a:avLst/>
          </a:prstGeom>
          <a:solidFill>
            <a:srgbClr val="202020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node.js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프로젝트와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연동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테스트</a:t>
            </a: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require("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");</a:t>
            </a: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('vehicle', ['car']);</a:t>
            </a: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 err="1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db.car.find</a:t>
            </a: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(function(err, data) {</a:t>
            </a: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console.log(data);</a:t>
            </a:r>
            <a:endParaRPr sz="1667" kern="0" dirty="0">
              <a:solidFill>
                <a:srgbClr val="FFD17D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667" kern="0" dirty="0">
                <a:solidFill>
                  <a:srgbClr val="FFD17D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133" kern="0" dirty="0">
              <a:solidFill>
                <a:srgbClr val="FFD17D"/>
              </a:solidFill>
              <a:highlight>
                <a:srgbClr val="20202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3" name="Google Shape;2003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4299" y="2636912"/>
            <a:ext cx="5066701" cy="3818384"/>
          </a:xfrm>
          <a:prstGeom prst="rect">
            <a:avLst/>
          </a:prstGeom>
          <a:noFill/>
          <a:ln>
            <a:noFill/>
          </a:ln>
        </p:spPr>
      </p:pic>
      <p:sp>
        <p:nvSpPr>
          <p:cNvPr id="2004" name="Google Shape;2004;p169"/>
          <p:cNvSpPr txBox="1"/>
          <p:nvPr/>
        </p:nvSpPr>
        <p:spPr>
          <a:xfrm>
            <a:off x="724567" y="5852167"/>
            <a:ext cx="5127600" cy="82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400"/>
            </a:pPr>
            <a:r>
              <a:rPr lang="en-US" sz="1867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주의: 최신 몽고디비 모듈에서는 적용 안될 수도 있습니다.</a:t>
            </a:r>
            <a:endParaRPr sz="1867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2f5ffcccadc_4_1"/>
          <p:cNvSpPr txBox="1"/>
          <p:nvPr/>
        </p:nvSpPr>
        <p:spPr>
          <a:xfrm>
            <a:off x="6273267" y="453267"/>
            <a:ext cx="5628800" cy="6105798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node.js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프로젝트와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연동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테스트</a:t>
            </a:r>
            <a:endParaRPr sz="800" kern="0" dirty="0">
              <a:solidFill>
                <a:srgbClr val="6A9955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결과를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웹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브라우저에서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출력</a:t>
            </a:r>
            <a:endParaRPr sz="800" kern="0" dirty="0">
              <a:solidFill>
                <a:srgbClr val="6A9955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>
                <a:solidFill>
                  <a:srgbClr val="4EC9B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express'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'vehicle'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kern="0" dirty="0">
                <a:solidFill>
                  <a:srgbClr val="B5CEA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'/'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"GET - / 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요청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..."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kern="0" dirty="0">
                <a:solidFill>
                  <a:srgbClr val="C586C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mongojs는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옛날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기술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콜백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함수로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처리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800" kern="0" dirty="0">
              <a:solidFill>
                <a:srgbClr val="6A9955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 kern="0" dirty="0">
                <a:solidFill>
                  <a:srgbClr val="C586C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800" kern="0" dirty="0">
                <a:solidFill>
                  <a:srgbClr val="C586C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throw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'&lt;table border="1"&gt;'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8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((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`&lt;tr&gt;&lt;td&gt;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&lt;/td&gt;&lt;td&gt;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&lt;/td&gt;</a:t>
            </a:r>
            <a:endParaRPr sz="800" b="1" kern="0" dirty="0">
              <a:solidFill>
                <a:srgbClr val="CE9178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    &lt;td&gt;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compny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&lt;/td&gt;&lt;td&gt;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8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8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&lt;/td&gt;&lt;/tr&gt;`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});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lang="en-US" sz="8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"&lt;/table&gt;"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800" b="1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8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b="1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8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});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800" kern="0" dirty="0">
                <a:solidFill>
                  <a:srgbClr val="C586C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800" kern="0" dirty="0" err="1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db가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연결되지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않았습니다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!"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800" kern="0" dirty="0" err="1">
                <a:solidFill>
                  <a:srgbClr val="4EC9B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 err="1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 err="1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), ()</a:t>
            </a: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일체유심조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씨크리트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 kern="0" dirty="0">
              <a:solidFill>
                <a:srgbClr val="6A9955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백견이불여일타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800" kern="0" dirty="0" err="1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중요</a:t>
            </a:r>
            <a:r>
              <a:rPr lang="en-US" sz="800" kern="0" dirty="0">
                <a:solidFill>
                  <a:srgbClr val="6A9955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 kern="0" dirty="0">
              <a:solidFill>
                <a:srgbClr val="6A9955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800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서버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800" kern="0" dirty="0" err="1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실행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중&gt;&gt;&gt; http://localhost:</a:t>
            </a: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800" kern="0" dirty="0">
                <a:solidFill>
                  <a:srgbClr val="4FC1FF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800" kern="0" dirty="0">
                <a:solidFill>
                  <a:srgbClr val="DCDCAA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800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800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600"/>
            </a:pPr>
            <a:r>
              <a:rPr lang="en-US" sz="800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800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0" name="Google Shape;2010;g2f5ffcccadc_4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734" y="2501900"/>
            <a:ext cx="3670300" cy="185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1" name="Google Shape;2011;g2f5ffcccadc_4_1"/>
          <p:cNvSpPr txBox="1">
            <a:spLocks noGrp="1"/>
          </p:cNvSpPr>
          <p:nvPr>
            <p:ph type="title" idx="4294967295"/>
          </p:nvPr>
        </p:nvSpPr>
        <p:spPr>
          <a:xfrm>
            <a:off x="526100" y="285767"/>
            <a:ext cx="5689600" cy="1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00000"/>
            </a:pPr>
            <a:r>
              <a:rPr lang="en-US"/>
              <a:t>Node.js에서 MongoDB 연동</a:t>
            </a:r>
            <a:endParaRPr/>
          </a:p>
          <a:p>
            <a:pPr marL="609585" indent="-492781">
              <a:buSzPct val="100000"/>
              <a:buChar char="-"/>
            </a:pPr>
            <a:r>
              <a:rPr lang="en-US" sz="3288"/>
              <a:t>mongojs 모듈 사용</a:t>
            </a:r>
            <a:endParaRPr sz="3288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6" name="Google Shape;2016;g2bbdc86acac_8_1"/>
          <p:cNvSpPr txBox="1"/>
          <p:nvPr/>
        </p:nvSpPr>
        <p:spPr>
          <a:xfrm>
            <a:off x="700233" y="581384"/>
            <a:ext cx="5597200" cy="5771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mongojs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'vehicle'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[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express'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b="1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b="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ejs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b="1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b="1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-US" sz="1200" b="1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"/views"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'/car'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200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200" b="1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b="1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200" b="1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-US" sz="1200" b="1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1200" b="1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200" b="1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200" b="1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200" b="1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200" b="1" kern="0" dirty="0" err="1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200" b="1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b="1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b="1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b="1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 });</a:t>
            </a:r>
            <a:endParaRPr sz="1200" b="1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200" kern="0" dirty="0" err="1">
                <a:solidFill>
                  <a:srgbClr val="267F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 err="1">
                <a:solidFill>
                  <a:srgbClr val="0070C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200" kern="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 err="1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09865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() </a:t>
            </a:r>
            <a:r>
              <a:rPr lang="en-US" sz="1200" kern="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100"/>
            </a:pP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200" kern="0" dirty="0">
                <a:solidFill>
                  <a:srgbClr val="001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200" kern="0" dirty="0">
                <a:solidFill>
                  <a:srgbClr val="795E26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2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서버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200" kern="0" dirty="0" err="1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실행</a:t>
            </a:r>
            <a:r>
              <a:rPr lang="en-US" sz="1200" kern="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중 ...'</a:t>
            </a: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00" kern="0" dirty="0">
              <a:solidFill>
                <a:srgbClr val="00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900"/>
            </a:pPr>
            <a:r>
              <a:rPr lang="en-US" sz="1200" kern="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200" kern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7" name="Google Shape;2017;g2bbdc86acac_8_1"/>
          <p:cNvPicPr preferRelativeResize="0"/>
          <p:nvPr/>
        </p:nvPicPr>
        <p:blipFill rotWithShape="1">
          <a:blip r:embed="rId3">
            <a:alphaModFix/>
          </a:blip>
          <a:srcRect t="-1781"/>
          <a:stretch/>
        </p:blipFill>
        <p:spPr>
          <a:xfrm>
            <a:off x="6959701" y="1360834"/>
            <a:ext cx="3685167" cy="3731633"/>
          </a:xfrm>
          <a:prstGeom prst="rect">
            <a:avLst/>
          </a:prstGeom>
          <a:noFill/>
          <a:ln>
            <a:noFill/>
          </a:ln>
        </p:spPr>
      </p:pic>
      <p:sp>
        <p:nvSpPr>
          <p:cNvPr id="2018" name="Google Shape;2018;g2bbdc86acac_8_1"/>
          <p:cNvSpPr txBox="1"/>
          <p:nvPr/>
        </p:nvSpPr>
        <p:spPr>
          <a:xfrm>
            <a:off x="6885233" y="192534"/>
            <a:ext cx="4768800" cy="69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100"/>
            </a:pPr>
            <a:r>
              <a:rPr lang="en-US" sz="1467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app.js가 src 아래에 있어도 node_modules의 모듈을 사용하는데는 문제가 없다.</a:t>
            </a:r>
            <a:endParaRPr sz="1467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f67513ca47_0_30"/>
          <p:cNvSpPr txBox="1"/>
          <p:nvPr/>
        </p:nvSpPr>
        <p:spPr>
          <a:xfrm>
            <a:off x="349733" y="-18799"/>
            <a:ext cx="6248800" cy="698584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중고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차 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목록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kern="0" dirty="0">
                <a:solidFill>
                  <a:srgbClr val="F44747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border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"1"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kern="0" dirty="0">
                <a:solidFill>
                  <a:srgbClr val="9CDCFE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width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400" b="1" kern="0" dirty="0">
                <a:solidFill>
                  <a:srgbClr val="CE9178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"100%"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NO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YEAR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 err="1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carList.forEach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((car, index)=&gt;{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&lt;%= index %&gt;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&lt;%= car.name %&gt;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car.price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%&gt;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car.company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%&gt;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&lt;%= </a:t>
            </a:r>
            <a:r>
              <a:rPr lang="en-US" sz="1400" b="1" kern="0" dirty="0" err="1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car.year</a:t>
            </a: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%&gt;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&lt;%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%&gt;</a:t>
            </a:r>
            <a:endParaRPr sz="1400" b="1" kern="0" dirty="0">
              <a:solidFill>
                <a:srgbClr val="D4D4D4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050"/>
            </a:pPr>
            <a:r>
              <a:rPr lang="en-US" sz="1400" b="1" kern="0" dirty="0">
                <a:solidFill>
                  <a:srgbClr val="D4D4D4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400" b="1" kern="0" dirty="0">
                <a:solidFill>
                  <a:srgbClr val="569CD6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lang="en-US" sz="1400" b="1" kern="0" dirty="0">
                <a:solidFill>
                  <a:srgbClr val="808080"/>
                </a:solidFill>
                <a:highlight>
                  <a:srgbClr val="202020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400" b="1" kern="0" dirty="0">
              <a:solidFill>
                <a:srgbClr val="808080"/>
              </a:solidFill>
              <a:highlight>
                <a:srgbClr val="202020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24" name="Google Shape;2024;g2f67513ca47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84867" y="2365234"/>
            <a:ext cx="4194800" cy="241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17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 defTabSz="1219170" latinLnBrk="0"/>
            <a:fld id="{00000000-1234-1234-1234-123412341234}" type="slidenum">
              <a:rPr lang="en-US" kern="0">
                <a:solidFill>
                  <a:srgbClr val="595959"/>
                </a:solidFill>
              </a:rPr>
              <a:pPr defTabSz="1219170" latinLnBrk="0"/>
              <a:t>29</a:t>
            </a:fld>
            <a:endParaRPr kern="0">
              <a:solidFill>
                <a:srgbClr val="595959"/>
              </a:solidFill>
            </a:endParaRPr>
          </a:p>
        </p:txBody>
      </p:sp>
      <p:sp>
        <p:nvSpPr>
          <p:cNvPr id="2030" name="Google Shape;2030;p170"/>
          <p:cNvSpPr txBox="1">
            <a:spLocks noGrp="1"/>
          </p:cNvSpPr>
          <p:nvPr>
            <p:ph type="body" idx="4294967295"/>
          </p:nvPr>
        </p:nvSpPr>
        <p:spPr>
          <a:xfrm>
            <a:off x="987500" y="1483800"/>
            <a:ext cx="9985200" cy="42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09585" indent="-460174">
              <a:buSzPts val="1835"/>
            </a:pPr>
            <a:r>
              <a:rPr lang="en-US" sz="2447" dirty="0" err="1"/>
              <a:t>몽고디비</a:t>
            </a:r>
            <a:r>
              <a:rPr lang="en-US" sz="2447" dirty="0"/>
              <a:t> </a:t>
            </a:r>
            <a:r>
              <a:rPr lang="en-US" sz="2447" dirty="0" err="1"/>
              <a:t>모듈</a:t>
            </a:r>
            <a:r>
              <a:rPr lang="en-US" sz="2447" dirty="0"/>
              <a:t> </a:t>
            </a:r>
            <a:r>
              <a:rPr lang="en-US" sz="2447" dirty="0" err="1"/>
              <a:t>설치</a:t>
            </a:r>
            <a:endParaRPr sz="2447" dirty="0"/>
          </a:p>
          <a:p>
            <a:pPr marL="1219170" lvl="1" indent="-423323"/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mongodb</a:t>
            </a:r>
            <a:r>
              <a:rPr lang="en-US" dirty="0"/>
              <a:t> --save</a:t>
            </a:r>
            <a:endParaRPr sz="1600" dirty="0"/>
          </a:p>
          <a:p>
            <a:pPr marL="1219170" indent="0">
              <a:buNone/>
            </a:pPr>
            <a:endParaRPr sz="1867" dirty="0"/>
          </a:p>
          <a:p>
            <a:pPr marL="609585" indent="-457189"/>
            <a:r>
              <a:rPr lang="en-US" dirty="0" err="1"/>
              <a:t>참조</a:t>
            </a:r>
            <a:r>
              <a:rPr lang="en-US" dirty="0"/>
              <a:t> </a:t>
            </a:r>
            <a:r>
              <a:rPr lang="en-US" dirty="0" err="1"/>
              <a:t>문서</a:t>
            </a:r>
            <a:endParaRPr dirty="0"/>
          </a:p>
          <a:p>
            <a:pPr marL="1219170" lvl="1" indent="-423323"/>
            <a:r>
              <a:rPr lang="en-US" sz="1600" u="sng" dirty="0">
                <a:solidFill>
                  <a:schemeClr val="hlink"/>
                </a:solidFill>
                <a:hlinkClick r:id="rId3"/>
              </a:rPr>
              <a:t>https://www.npmjs.com/package/mongodb</a:t>
            </a:r>
            <a:endParaRPr sz="1600" dirty="0"/>
          </a:p>
          <a:p>
            <a:pPr marL="1219170" lvl="1" indent="-406390">
              <a:buSzPts val="1200"/>
            </a:pPr>
            <a:r>
              <a:rPr lang="en-US" sz="1600" u="sng" dirty="0">
                <a:solidFill>
                  <a:schemeClr val="hlink"/>
                </a:solidFill>
                <a:hlinkClick r:id="rId4"/>
              </a:rPr>
              <a:t>https://www.mongodb.com/languages/mongodb-with-nodejs</a:t>
            </a:r>
            <a:endParaRPr sz="1600" dirty="0"/>
          </a:p>
          <a:p>
            <a:pPr marL="1219170" lvl="1" indent="-406390">
              <a:buSzPts val="1200"/>
            </a:pPr>
            <a:r>
              <a:rPr lang="en-US" sz="1600" u="sng" dirty="0">
                <a:solidFill>
                  <a:schemeClr val="hlink"/>
                </a:solidFill>
                <a:hlinkClick r:id="rId5"/>
              </a:rPr>
              <a:t>https://www.npmjs.com/package/mongodb?activeTab=readme</a:t>
            </a:r>
            <a:endParaRPr sz="1600" dirty="0"/>
          </a:p>
          <a:p>
            <a:pPr marL="1219170" indent="0">
              <a:buNone/>
            </a:pPr>
            <a:endParaRPr sz="1600" dirty="0"/>
          </a:p>
          <a:p>
            <a:pPr marL="1219170" indent="0">
              <a:buNone/>
            </a:pPr>
            <a:endParaRPr sz="1867" dirty="0"/>
          </a:p>
          <a:p>
            <a:pPr marL="609585" indent="-457189"/>
            <a:r>
              <a:rPr lang="en-US" dirty="0"/>
              <a:t>--save </a:t>
            </a:r>
            <a:r>
              <a:rPr lang="en-US" dirty="0" err="1"/>
              <a:t>옵션은</a:t>
            </a:r>
            <a:r>
              <a:rPr lang="en-US" dirty="0"/>
              <a:t> </a:t>
            </a:r>
            <a:r>
              <a:rPr lang="en-US" dirty="0" err="1"/>
              <a:t>package.json</a:t>
            </a:r>
            <a:r>
              <a:rPr lang="en-US" dirty="0"/>
              <a:t> </a:t>
            </a:r>
            <a:r>
              <a:rPr lang="en-US" dirty="0" err="1"/>
              <a:t>파일이</a:t>
            </a:r>
            <a:r>
              <a:rPr lang="en-US" dirty="0"/>
              <a:t> </a:t>
            </a:r>
            <a:r>
              <a:rPr lang="en-US" dirty="0" err="1"/>
              <a:t>없으면</a:t>
            </a:r>
            <a:r>
              <a:rPr lang="en-US" dirty="0"/>
              <a:t> </a:t>
            </a:r>
            <a:r>
              <a:rPr lang="en-US" dirty="0" err="1"/>
              <a:t>error를</a:t>
            </a:r>
            <a:r>
              <a:rPr lang="en-US" dirty="0"/>
              <a:t> </a:t>
            </a:r>
            <a:r>
              <a:rPr lang="en-US" dirty="0" err="1"/>
              <a:t>표시한다</a:t>
            </a:r>
            <a:r>
              <a:rPr lang="en-US" dirty="0"/>
              <a:t>.</a:t>
            </a:r>
            <a:endParaRPr sz="2133" dirty="0"/>
          </a:p>
          <a:p>
            <a:pPr marL="1219170" lvl="1" indent="-406390">
              <a:buSzPts val="1200"/>
            </a:pPr>
            <a:r>
              <a:rPr lang="en-US" sz="1600" dirty="0" err="1"/>
              <a:t>참고</a:t>
            </a:r>
            <a:r>
              <a:rPr lang="en-US" sz="1600" dirty="0"/>
              <a:t>: </a:t>
            </a:r>
            <a:r>
              <a:rPr lang="en-US" sz="1600" dirty="0" err="1"/>
              <a:t>모듈</a:t>
            </a:r>
            <a:r>
              <a:rPr lang="en-US" sz="1600" dirty="0"/>
              <a:t> </a:t>
            </a:r>
            <a:r>
              <a:rPr lang="en-US" sz="1600" dirty="0" err="1"/>
              <a:t>설치</a:t>
            </a:r>
            <a:r>
              <a:rPr lang="en-US" sz="1600" dirty="0"/>
              <a:t> </a:t>
            </a:r>
            <a:r>
              <a:rPr lang="en-US" sz="1600" dirty="0" err="1"/>
              <a:t>전에</a:t>
            </a:r>
            <a:r>
              <a:rPr lang="en-US" sz="1600" dirty="0"/>
              <a:t> </a:t>
            </a:r>
            <a:r>
              <a:rPr lang="en-US" sz="1600" dirty="0" err="1"/>
              <a:t>해당</a:t>
            </a:r>
            <a:r>
              <a:rPr lang="en-US" sz="1600" dirty="0"/>
              <a:t> </a:t>
            </a:r>
            <a:r>
              <a:rPr lang="en-US" sz="1600" dirty="0" err="1"/>
              <a:t>프로젝트에서</a:t>
            </a:r>
            <a:r>
              <a:rPr lang="en-US" sz="1600" dirty="0"/>
              <a:t> </a:t>
            </a:r>
            <a:r>
              <a:rPr lang="en-US" sz="1600" dirty="0" err="1"/>
              <a:t>npm</a:t>
            </a:r>
            <a:r>
              <a:rPr lang="en-US" sz="1600" dirty="0"/>
              <a:t> </a:t>
            </a:r>
            <a:r>
              <a:rPr lang="en-US" sz="1600" dirty="0" err="1"/>
              <a:t>init</a:t>
            </a:r>
            <a:r>
              <a:rPr lang="en-US" sz="1600" dirty="0"/>
              <a:t> </a:t>
            </a:r>
            <a:r>
              <a:rPr lang="en-US" sz="1600" dirty="0" err="1"/>
              <a:t>명령을</a:t>
            </a:r>
            <a:r>
              <a:rPr lang="en-US" sz="1600" dirty="0"/>
              <a:t> </a:t>
            </a:r>
            <a:r>
              <a:rPr lang="en-US" sz="1600" dirty="0" err="1"/>
              <a:t>실행해서</a:t>
            </a:r>
            <a:r>
              <a:rPr lang="en-US" sz="1600" dirty="0"/>
              <a:t> </a:t>
            </a:r>
            <a:r>
              <a:rPr lang="en-US" sz="1600" dirty="0" err="1"/>
              <a:t>package.json</a:t>
            </a:r>
            <a:r>
              <a:rPr lang="en-US" sz="1600" dirty="0"/>
              <a:t> </a:t>
            </a:r>
            <a:r>
              <a:rPr lang="en-US" sz="1600" dirty="0" err="1"/>
              <a:t>파일을</a:t>
            </a:r>
            <a:r>
              <a:rPr lang="en-US" sz="1600" dirty="0"/>
              <a:t> </a:t>
            </a:r>
            <a:r>
              <a:rPr lang="en-US" sz="1600" dirty="0" err="1"/>
              <a:t>생성한다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2031" name="Google Shape;2031;p170"/>
          <p:cNvSpPr txBox="1">
            <a:spLocks noGrp="1"/>
          </p:cNvSpPr>
          <p:nvPr>
            <p:ph type="title" idx="4294967295"/>
          </p:nvPr>
        </p:nvSpPr>
        <p:spPr>
          <a:xfrm>
            <a:off x="785285" y="285751"/>
            <a:ext cx="11406716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익스프레스에서 몽고디비 사용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2" name="Google Shape;1862;g2f582ec1f7d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MongoDB Atlas (클라우드 데이터 베이스 사용)</a:t>
            </a:r>
            <a:endParaRPr/>
          </a:p>
        </p:txBody>
      </p:sp>
      <p:sp>
        <p:nvSpPr>
          <p:cNvPr id="1863" name="Google Shape;1863;g2f582ec1f7d_0_0"/>
          <p:cNvSpPr txBox="1">
            <a:spLocks noGrp="1"/>
          </p:cNvSpPr>
          <p:nvPr>
            <p:ph type="body" idx="1"/>
          </p:nvPr>
        </p:nvSpPr>
        <p:spPr>
          <a:xfrm>
            <a:off x="808433" y="1536633"/>
            <a:ext cx="10491200" cy="46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indent="-406390">
              <a:buSzPts val="1200"/>
              <a:buAutoNum type="arabicPeriod"/>
            </a:pPr>
            <a:r>
              <a:rPr lang="en-US" sz="1600"/>
              <a:t>클라우드 데이터베이스 플랫폼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-US" sz="1600"/>
              <a:t>회원 가입: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https://www.mongodb.com/cloud/atlas/register?utm_campaign=w3schools_mdb&amp;utm_source=w3schools&amp;utm_medium=referral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-US" sz="1600"/>
              <a:t>무료 `</a:t>
            </a:r>
            <a:r>
              <a:rPr lang="en-US" sz="1600" b="1"/>
              <a:t>공유 클러스터</a:t>
            </a:r>
            <a:r>
              <a:rPr lang="en-US" sz="1600"/>
              <a:t>` 설정 후 공급자 및 지역 설정 (Create a cluster)</a:t>
            </a:r>
            <a:endParaRPr sz="1600"/>
          </a:p>
          <a:p>
            <a:pPr lvl="1" indent="-406390">
              <a:buSzPts val="1200"/>
            </a:pPr>
            <a:r>
              <a:rPr lang="en-US" sz="1600"/>
              <a:t>디폴트 설정은 외부 접근 불가 (사용자 설정 후 IP추가 후 사용)</a:t>
            </a:r>
            <a:endParaRPr sz="1600"/>
          </a:p>
          <a:p>
            <a:pPr lvl="1" indent="-406390">
              <a:buSzPts val="1200"/>
            </a:pPr>
            <a:r>
              <a:rPr lang="en-US" sz="1600"/>
              <a:t>데이터베이스 접근 &gt; 새 사용자이름/비번 추가</a:t>
            </a:r>
            <a:endParaRPr sz="1600"/>
          </a:p>
          <a:p>
            <a:pPr lvl="1" indent="-406390">
              <a:buSzPts val="1200"/>
            </a:pPr>
            <a:r>
              <a:rPr lang="en-US" sz="1600"/>
              <a:t>네트워크 엑세스 &gt; 현재 IP 추가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-US" sz="1600"/>
              <a:t>클러스터 생성</a:t>
            </a:r>
            <a:endParaRPr sz="1600"/>
          </a:p>
          <a:p>
            <a:pPr indent="-406390">
              <a:buSzPts val="1200"/>
              <a:buAutoNum type="arabicPeriod"/>
            </a:pPr>
            <a:r>
              <a:rPr lang="en-US" sz="1600"/>
              <a:t>mongosh (MongoDB Shell) 설치 및 CLI 접속</a:t>
            </a: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endParaRPr sz="1600"/>
          </a:p>
          <a:p>
            <a:pPr marL="0" indent="0">
              <a:buNone/>
            </a:pPr>
            <a:r>
              <a:rPr lang="en-US" sz="1267">
                <a:solidFill>
                  <a:srgbClr val="FFFFFF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mongosh "mongodb+srv://cluster0.ex4ht.mongodb.net/myFirstDatabase" --apiVersion 1 --username YOUR_USER_NAME</a:t>
            </a:r>
            <a:endParaRPr sz="1333"/>
          </a:p>
        </p:txBody>
      </p:sp>
      <p:sp>
        <p:nvSpPr>
          <p:cNvPr id="1864" name="Google Shape;1864;g2f582ec1f7d_0_0"/>
          <p:cNvSpPr txBox="1"/>
          <p:nvPr/>
        </p:nvSpPr>
        <p:spPr>
          <a:xfrm>
            <a:off x="0" y="1"/>
            <a:ext cx="5232000" cy="57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600"/>
            </a:pPr>
            <a:r>
              <a:rPr lang="en-US" sz="2133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몽고디비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133" kern="0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방</a:t>
            </a:r>
            <a:r>
              <a:rPr lang="en-US" sz="2133" kern="0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법 (1)</a:t>
            </a:r>
            <a:endParaRPr sz="2133" kern="0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f67513ca4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Nodjs에서 MongoClient 준비</a:t>
            </a:r>
            <a:endParaRPr/>
          </a:p>
        </p:txBody>
      </p:sp>
      <p:sp>
        <p:nvSpPr>
          <p:cNvPr id="2037" name="Google Shape;2037;g2f67513ca47_0_0"/>
          <p:cNvSpPr txBox="1">
            <a:spLocks noGrp="1"/>
          </p:cNvSpPr>
          <p:nvPr>
            <p:ph type="body" idx="1"/>
          </p:nvPr>
        </p:nvSpPr>
        <p:spPr>
          <a:xfrm>
            <a:off x="709367" y="1536633"/>
            <a:ext cx="5680400" cy="23292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"mongodb"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400" b="1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"mongodb://localhost:27017"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"vehicle"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038" name="Google Shape;2038;g2f67513ca47_0_0"/>
          <p:cNvSpPr txBox="1"/>
          <p:nvPr/>
        </p:nvSpPr>
        <p:spPr>
          <a:xfrm>
            <a:off x="709367" y="4371401"/>
            <a:ext cx="95244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200"/>
            </a:pP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참고1)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 defTabSz="1219170" latinLnBrk="0"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 u="sng" kern="0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https://www.mongodb.com/ko-kr/docs/drivers/node/current/usage-examples/insertOne/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  <a:buSzPts val="1200"/>
            </a:pP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  <a:buSzPts val="1200"/>
            </a:pP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참고2)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06390" defTabSz="1219170" latinLnBrk="0"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US" sz="16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https://www.npmjs.com/package/mongodb?activeTab=readme</a:t>
            </a:r>
            <a:endParaRPr sz="16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g20fb04d1a13_1_3"/>
          <p:cNvSpPr txBox="1">
            <a:spLocks noGrp="1"/>
          </p:cNvSpPr>
          <p:nvPr>
            <p:ph type="body" idx="1"/>
          </p:nvPr>
        </p:nvSpPr>
        <p:spPr>
          <a:xfrm>
            <a:off x="935300" y="812567"/>
            <a:ext cx="6422400" cy="59456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://127.0.0.1"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"vehicle"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클라이언트를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서버에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연결합니다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(v4.7부터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선택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사항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).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연결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설정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및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확인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"vehicle"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({}, {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projection: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_id: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});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"Connected successfully to server"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완료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오류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발생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시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클라이언트가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닫힘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ts val="1100"/>
              <a:buNone/>
            </a:pP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run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267" b="1" dirty="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4" name="Google Shape;2044;g20fb04d1a13_1_3"/>
          <p:cNvSpPr txBox="1"/>
          <p:nvPr/>
        </p:nvSpPr>
        <p:spPr>
          <a:xfrm>
            <a:off x="537000" y="92433"/>
            <a:ext cx="11118000" cy="69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lnSpc>
                <a:spcPct val="135714"/>
              </a:lnSpc>
              <a:buClr>
                <a:srgbClr val="000000"/>
              </a:buClr>
              <a:buSzPts val="1600"/>
            </a:pPr>
            <a:r>
              <a:rPr lang="en-US" sz="2133" b="1" kern="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"mongodb"</a:t>
            </a:r>
            <a:r>
              <a:rPr lang="en-US" sz="2133" b="1" kern="0">
                <a:solidFill>
                  <a:srgbClr val="657B8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2133" b="1" kern="0">
                <a:solidFill>
                  <a:srgbClr val="2AA198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"^5.0.1" 이상 모듈에서는 콜백함수 대신 </a:t>
            </a:r>
            <a:r>
              <a:rPr lang="en-US" sz="2133" b="1" kern="0">
                <a:solidFill>
                  <a:srgbClr val="8599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2133" b="1" kern="0">
                <a:solidFill>
                  <a:srgbClr val="657B8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를 이용.</a:t>
            </a:r>
            <a:endParaRPr sz="2133" b="1" kern="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g2f582ec1f7d_0_80"/>
          <p:cNvSpPr txBox="1">
            <a:spLocks noGrp="1"/>
          </p:cNvSpPr>
          <p:nvPr>
            <p:ph type="body" idx="1"/>
          </p:nvPr>
        </p:nvSpPr>
        <p:spPr>
          <a:xfrm>
            <a:off x="314000" y="493867"/>
            <a:ext cx="5680400" cy="46748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'http'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'path'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'view engine'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ejs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'views'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"../views"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MongoDB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연결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문자열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://localhost:27017"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dirty="0"/>
          </a:p>
        </p:txBody>
      </p:sp>
      <p:sp>
        <p:nvSpPr>
          <p:cNvPr id="2050" name="Google Shape;2050;g2f582ec1f7d_0_80"/>
          <p:cNvSpPr txBox="1">
            <a:spLocks noGrp="1"/>
          </p:cNvSpPr>
          <p:nvPr>
            <p:ph type="body" idx="1"/>
          </p:nvPr>
        </p:nvSpPr>
        <p:spPr>
          <a:xfrm>
            <a:off x="6248833" y="493867"/>
            <a:ext cx="5680400" cy="58012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'/car'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'vehicle'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'car'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MongoDB에서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데이터를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조회합니다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({}).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toArray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catch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error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send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"Error fetching cars"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()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서버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실행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중 &gt;&gt;&gt; http://localhost: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 b="1" dirty="0">
              <a:solidFill>
                <a:srgbClr val="569CD6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2f67513ca47_0_7"/>
          <p:cNvSpPr txBox="1">
            <a:spLocks noGrp="1"/>
          </p:cNvSpPr>
          <p:nvPr>
            <p:ph type="title"/>
          </p:nvPr>
        </p:nvSpPr>
        <p:spPr>
          <a:xfrm>
            <a:off x="415600" y="1976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server.js 구조</a:t>
            </a:r>
            <a:endParaRPr/>
          </a:p>
        </p:txBody>
      </p:sp>
      <p:sp>
        <p:nvSpPr>
          <p:cNvPr id="2056" name="Google Shape;2056;g2f67513ca47_0_7"/>
          <p:cNvSpPr txBox="1">
            <a:spLocks noGrp="1"/>
          </p:cNvSpPr>
          <p:nvPr>
            <p:ph type="body" idx="1"/>
          </p:nvPr>
        </p:nvSpPr>
        <p:spPr>
          <a:xfrm>
            <a:off x="986467" y="961267"/>
            <a:ext cx="6046400" cy="55628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"http"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"express"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933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"path"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bodyParser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require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"body-parser"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3000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"views"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-US" sz="9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"../views"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"view engine"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ejs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bodyParser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urlencoded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({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extended: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bodyParser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json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use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express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path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join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__</a:t>
            </a:r>
            <a:r>
              <a:rPr lang="en-US" sz="9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dirname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"public"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 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9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mongodb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://localhost:27017"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MongoClient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uri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"vehicle"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"car"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933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http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createServer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server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listen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), ()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Clr>
                <a:schemeClr val="dk1"/>
              </a:buClr>
              <a:buSzPts val="688"/>
              <a:buNone/>
            </a:pP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933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9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서버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9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실행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중 &gt;&gt;&gt; http://localhost: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933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933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'port'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9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9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9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15714"/>
              </a:lnSpc>
              <a:buSzPts val="688"/>
              <a:buNone/>
            </a:pPr>
            <a:r>
              <a:rPr lang="en-US" sz="9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933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g2f67513ca47_0_13"/>
          <p:cNvSpPr txBox="1">
            <a:spLocks noGrp="1"/>
          </p:cNvSpPr>
          <p:nvPr>
            <p:ph type="title"/>
          </p:nvPr>
        </p:nvSpPr>
        <p:spPr>
          <a:xfrm>
            <a:off x="415600" y="68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app.get(`/car`, (req, res)=&gt;{}) 내용</a:t>
            </a:r>
            <a:endParaRPr/>
          </a:p>
        </p:txBody>
      </p:sp>
      <p:sp>
        <p:nvSpPr>
          <p:cNvPr id="2062" name="Google Shape;2062;g2f67513ca47_0_13"/>
          <p:cNvSpPr txBox="1">
            <a:spLocks noGrp="1"/>
          </p:cNvSpPr>
          <p:nvPr>
            <p:ph type="body" idx="1"/>
          </p:nvPr>
        </p:nvSpPr>
        <p:spPr>
          <a:xfrm>
            <a:off x="967800" y="986867"/>
            <a:ext cx="5680400" cy="5634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{};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sort: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},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//projection: { _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id:true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name:1, company:1, price:1, year:1 }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projection: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((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countDocuments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query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)) === </a:t>
            </a:r>
            <a:r>
              <a:rPr lang="en-US" sz="1400" b="1" dirty="0">
                <a:solidFill>
                  <a:srgbClr val="B5CEA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"No documents found!"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ko-KR" alt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　　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[];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of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cursor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push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dir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carList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 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err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ct val="221198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dirty="0"/>
          </a:p>
        </p:txBody>
      </p:sp>
      <p:pic>
        <p:nvPicPr>
          <p:cNvPr id="2063" name="Google Shape;2063;g2f67513ca47_0_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54101" y="3622234"/>
            <a:ext cx="5627171" cy="25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g2f67513ca47_0_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자동차 정보 입력 폼</a:t>
            </a:r>
            <a:endParaRPr/>
          </a:p>
        </p:txBody>
      </p:sp>
      <p:sp>
        <p:nvSpPr>
          <p:cNvPr id="2069" name="Google Shape;2069;g2f67513ca47_0_37"/>
          <p:cNvSpPr txBox="1">
            <a:spLocks noGrp="1"/>
          </p:cNvSpPr>
          <p:nvPr>
            <p:ph type="body" idx="1"/>
          </p:nvPr>
        </p:nvSpPr>
        <p:spPr>
          <a:xfrm>
            <a:off x="970067" y="2421200"/>
            <a:ext cx="8389200" cy="19052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method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"AVANTE"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PRICE: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"price"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"2500"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COMPANY: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"company"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"HYUNDAI"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YEAR: 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"year"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"2022"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br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609585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"submit"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33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lang="en-US" sz="1133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133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"저장"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33" b="1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lang="en-US" sz="1133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form</a:t>
            </a:r>
            <a:r>
              <a:rPr lang="en-US" sz="1133" b="1">
                <a:solidFill>
                  <a:srgbClr val="80808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133"/>
          </a:p>
        </p:txBody>
      </p:sp>
      <p:sp>
        <p:nvSpPr>
          <p:cNvPr id="2070" name="Google Shape;2070;g2f67513ca47_0_37"/>
          <p:cNvSpPr txBox="1"/>
          <p:nvPr/>
        </p:nvSpPr>
        <p:spPr>
          <a:xfrm>
            <a:off x="740000" y="1741201"/>
            <a:ext cx="5044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1800"/>
            </a:pPr>
            <a:r>
              <a:rPr lang="en-US" sz="2400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public &gt; CarInput.html 파일</a:t>
            </a:r>
            <a:endParaRPr sz="2400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1" name="Google Shape;2071;g2f67513ca47_0_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067" y="4640768"/>
            <a:ext cx="3884200" cy="17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g2f67513ca47_0_18"/>
          <p:cNvSpPr txBox="1">
            <a:spLocks noGrp="1"/>
          </p:cNvSpPr>
          <p:nvPr>
            <p:ph type="title"/>
          </p:nvPr>
        </p:nvSpPr>
        <p:spPr>
          <a:xfrm>
            <a:off x="415600" y="688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/>
              <a:t>app.post(`/car`, (req, res)=&gt;{}) 내용</a:t>
            </a:r>
            <a:endParaRPr/>
          </a:p>
        </p:txBody>
      </p:sp>
      <p:sp>
        <p:nvSpPr>
          <p:cNvPr id="2077" name="Google Shape;2077;g2f67513ca47_0_18"/>
          <p:cNvSpPr txBox="1">
            <a:spLocks noGrp="1"/>
          </p:cNvSpPr>
          <p:nvPr>
            <p:ph type="body" idx="1"/>
          </p:nvPr>
        </p:nvSpPr>
        <p:spPr>
          <a:xfrm>
            <a:off x="875733" y="1035900"/>
            <a:ext cx="8382400" cy="55848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price: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price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company: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company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year: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year</a:t>
            </a:r>
            <a:endParaRPr sz="1400" b="1">
              <a:solidFill>
                <a:srgbClr val="9CDCFE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cars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insertOne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doc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`A document was inserted with the _id: 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insertedId</a:t>
            </a:r>
            <a:r>
              <a:rPr lang="en-US" sz="1400" b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"/car"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 b="1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34acfae9792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/>
              <a:t>완성된 REST API 서버 코드 (CRUD 포함)</a:t>
            </a:r>
            <a:endParaRPr/>
          </a:p>
        </p:txBody>
      </p:sp>
      <p:sp>
        <p:nvSpPr>
          <p:cNvPr id="2083" name="Google Shape;2083;g34acfae9792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r>
              <a:rPr lang="en-US" dirty="0" err="1"/>
              <a:t>다음</a:t>
            </a:r>
            <a:r>
              <a:rPr lang="en-US" dirty="0"/>
              <a:t> </a:t>
            </a:r>
            <a:r>
              <a:rPr lang="en-US" dirty="0" err="1"/>
              <a:t>링크</a:t>
            </a:r>
            <a:r>
              <a:rPr lang="en-US" dirty="0"/>
              <a:t> </a:t>
            </a:r>
            <a:r>
              <a:rPr lang="en-US" dirty="0" err="1"/>
              <a:t>확인</a:t>
            </a:r>
            <a:endParaRPr dirty="0"/>
          </a:p>
          <a:p>
            <a:pPr marL="0" indent="0">
              <a:buNone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https://www.notion.so/3-MongoDB-67926a2061d04395b18069c332a638b1?pvs=4#1d1a3ca97a40807e850fe49859c87af8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g2f67513ca47_0_57"/>
          <p:cNvSpPr txBox="1">
            <a:spLocks noGrp="1"/>
          </p:cNvSpPr>
          <p:nvPr>
            <p:ph type="title"/>
          </p:nvPr>
        </p:nvSpPr>
        <p:spPr>
          <a:xfrm>
            <a:off x="415600" y="2631068"/>
            <a:ext cx="11360800" cy="159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0000"/>
          </a:bodyPr>
          <a:lstStyle/>
          <a:p>
            <a:r>
              <a:rPr lang="en-US" sz="5867" dirty="0" err="1"/>
              <a:t>TodoList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(</a:t>
            </a:r>
            <a:r>
              <a:rPr lang="en-US" sz="3600" dirty="0" err="1"/>
              <a:t>mongodb연동</a:t>
            </a:r>
            <a:r>
              <a:rPr lang="en-US" sz="3600" dirty="0"/>
              <a:t>, EJS </a:t>
            </a:r>
            <a:r>
              <a:rPr lang="ko-KR" altLang="en-US" sz="3600" dirty="0" err="1"/>
              <a:t>뷰템플릿</a:t>
            </a:r>
            <a:r>
              <a:rPr lang="en-US" sz="3600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3" name="Google Shape;2093;g2f67513ca47_0_69"/>
          <p:cNvSpPr txBox="1">
            <a:spLocks noGrp="1"/>
          </p:cNvSpPr>
          <p:nvPr>
            <p:ph type="title"/>
          </p:nvPr>
        </p:nvSpPr>
        <p:spPr>
          <a:xfrm>
            <a:off x="354800" y="177053"/>
            <a:ext cx="6197161" cy="615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>
              <a:buSzPct val="111111"/>
            </a:pPr>
            <a:r>
              <a:rPr lang="en-US" sz="2133" dirty="0"/>
              <a:t>MongoDB </a:t>
            </a:r>
            <a:r>
              <a:rPr lang="en-US" sz="2133" dirty="0" err="1"/>
              <a:t>데이터</a:t>
            </a:r>
            <a:r>
              <a:rPr lang="en-US" sz="2133" dirty="0"/>
              <a:t> </a:t>
            </a:r>
            <a:r>
              <a:rPr lang="en-US" sz="2133" dirty="0" err="1"/>
              <a:t>만들기</a:t>
            </a:r>
            <a:r>
              <a:rPr lang="en-US" sz="2133" dirty="0"/>
              <a:t> </a:t>
            </a:r>
            <a:r>
              <a:rPr lang="ko-KR" altLang="en-US" sz="2133" dirty="0"/>
              <a:t>및 </a:t>
            </a:r>
            <a:r>
              <a:rPr lang="en-US" altLang="ko-KR" sz="2133" dirty="0"/>
              <a:t>Node.js </a:t>
            </a:r>
            <a:r>
              <a:rPr lang="ko-KR" altLang="en-US" sz="2133" dirty="0"/>
              <a:t>프로젝트 생성</a:t>
            </a:r>
            <a:endParaRPr sz="2133" dirty="0"/>
          </a:p>
        </p:txBody>
      </p:sp>
      <p:sp>
        <p:nvSpPr>
          <p:cNvPr id="2094" name="Google Shape;2094;g2f67513ca47_0_69"/>
          <p:cNvSpPr txBox="1">
            <a:spLocks noGrp="1"/>
          </p:cNvSpPr>
          <p:nvPr>
            <p:ph type="body" idx="1"/>
          </p:nvPr>
        </p:nvSpPr>
        <p:spPr>
          <a:xfrm>
            <a:off x="374624" y="792977"/>
            <a:ext cx="3778585" cy="2150703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 marL="0" indent="0">
              <a:lnSpc>
                <a:spcPct val="135714"/>
              </a:lnSpc>
              <a:buNone/>
            </a:pP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db.todolist.insertMany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([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{title:"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밥먹기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done:false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{title:"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잠자기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done:false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{title:"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공부하기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done:true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},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{title:"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친구랑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놀기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", </a:t>
            </a:r>
            <a:r>
              <a:rPr lang="en-US" sz="1400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done:false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8FC76F-40BE-1F5F-D4C2-D1EF5E1E7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826" y="792977"/>
            <a:ext cx="2883548" cy="5352585"/>
          </a:xfrm>
          <a:prstGeom prst="rect">
            <a:avLst/>
          </a:prstGeom>
        </p:spPr>
      </p:pic>
      <p:sp>
        <p:nvSpPr>
          <p:cNvPr id="2116" name="Google Shape;2116;g2f67513ca47_0_74"/>
          <p:cNvSpPr txBox="1">
            <a:spLocks/>
          </p:cNvSpPr>
          <p:nvPr/>
        </p:nvSpPr>
        <p:spPr>
          <a:xfrm>
            <a:off x="4523361" y="792976"/>
            <a:ext cx="3614552" cy="513451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200" kern="0" dirty="0" err="1">
                <a:solidFill>
                  <a:srgbClr val="D4D4D4"/>
                </a:solidFill>
                <a:latin typeface="Consolas" panose="020B0609020204030204" pitchFamily="49" charset="0"/>
              </a:rPr>
              <a:t>package.json</a:t>
            </a:r>
            <a:endParaRPr lang="en-US" altLang="ko-KR" sz="1200" kern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endParaRPr lang="en-US" altLang="ko-KR" sz="1200" kern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중간 생략 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"scripts"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"dev"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CE9178"/>
                </a:solidFill>
                <a:latin typeface="Consolas" panose="020B0609020204030204" pitchFamily="49" charset="0"/>
              </a:rPr>
              <a:t>nodemon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 index.js"</a:t>
            </a:r>
            <a:endParaRPr lang="en-US" altLang="ko-KR" sz="1200" kern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중간 생략 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"dependencies"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cors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"^2.8.5"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ejs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"^3.1.10"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"express"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"^5.1.0"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mongodb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"^6.18.0"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mongojs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"^3.1.0"</a:t>
            </a:r>
            <a:endParaRPr lang="en-US" altLang="ko-KR" sz="1200" kern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},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devDependencies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 err="1">
                <a:solidFill>
                  <a:srgbClr val="9CDCFE"/>
                </a:solidFill>
                <a:latin typeface="Consolas" panose="020B0609020204030204" pitchFamily="49" charset="0"/>
              </a:rPr>
              <a:t>nodemon</a:t>
            </a:r>
            <a:r>
              <a:rPr lang="en-US" altLang="ko-KR" sz="1200" kern="0" dirty="0">
                <a:solidFill>
                  <a:srgbClr val="9CDCFE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200" kern="0" dirty="0">
                <a:solidFill>
                  <a:srgbClr val="CE9178"/>
                </a:solidFill>
                <a:latin typeface="Consolas" panose="020B0609020204030204" pitchFamily="49" charset="0"/>
              </a:rPr>
              <a:t>"^3.1.10"</a:t>
            </a:r>
            <a:endParaRPr lang="en-US" altLang="ko-KR" sz="1200" kern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200" kern="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1FCFB-5DD0-469D-4A21-1082E8FC93CA}"/>
              </a:ext>
            </a:extLst>
          </p:cNvPr>
          <p:cNvSpPr txBox="1"/>
          <p:nvPr/>
        </p:nvSpPr>
        <p:spPr>
          <a:xfrm>
            <a:off x="4523362" y="6145562"/>
            <a:ext cx="1247457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&gt; </a:t>
            </a:r>
            <a:r>
              <a:rPr lang="en-US" altLang="ko-KR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npm</a:t>
            </a:r>
            <a:r>
              <a:rPr lang="ko-KR" alt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altLang="ko-KR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install</a:t>
            </a:r>
            <a:endParaRPr lang="ko-KR" altLang="en-US" sz="14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AB4987-1B0C-E98D-32F6-103D600324EC}"/>
              </a:ext>
            </a:extLst>
          </p:cNvPr>
          <p:cNvSpPr txBox="1"/>
          <p:nvPr/>
        </p:nvSpPr>
        <p:spPr>
          <a:xfrm>
            <a:off x="335256" y="3155050"/>
            <a:ext cx="3833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mongosh</a:t>
            </a:r>
            <a:r>
              <a:rPr lang="ko-KR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를 이용한 </a:t>
            </a:r>
            <a:r>
              <a:rPr lang="en-US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db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채 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collection </a:t>
            </a:r>
            <a:r>
              <a:rPr lang="ko-KR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생성</a:t>
            </a:r>
            <a:endParaRPr lang="en-US" altLang="ko-KR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latinLnBrk="0">
              <a:buClr>
                <a:srgbClr val="000000"/>
              </a:buClr>
            </a:pPr>
            <a:r>
              <a:rPr lang="en-US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&gt; use local </a:t>
            </a:r>
            <a:r>
              <a:rPr lang="ko-KR" altLang="en-US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후 위 코드 붙여 넣기</a:t>
            </a:r>
            <a:r>
              <a:rPr lang="en-US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9" name="Google Shape;1869;g2f582ec1f7d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90099" y="602134"/>
            <a:ext cx="5640132" cy="5653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0" name="Google Shape;1870;g2f582ec1f7d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1801" y="602149"/>
            <a:ext cx="3447300" cy="5200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B13439EF-12BA-A2DB-E8FB-38082051B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f67513ca47_0_74">
            <a:extLst>
              <a:ext uri="{FF2B5EF4-FFF2-40B4-BE49-F238E27FC236}">
                <a16:creationId xmlns:a16="http://schemas.microsoft.com/office/drawing/2014/main" id="{B19831D3-6597-7ED0-E420-4D6E388E2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723590"/>
            <a:ext cx="11360800" cy="577615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152396" indent="0">
              <a:buNone/>
            </a:pPr>
            <a:endParaRPr lang="en-US" altLang="ko-KR" sz="1600" dirty="0">
              <a:solidFill>
                <a:schemeClr val="bg1"/>
              </a:solidFill>
              <a:highlight>
                <a:srgbClr val="1E1E1E"/>
              </a:highlight>
            </a:endParaRPr>
          </a:p>
          <a:p>
            <a:pPr marL="152396" indent="0">
              <a:buNone/>
            </a:pPr>
            <a:endParaRPr lang="en-US" altLang="ko-KR" sz="1600" dirty="0">
              <a:solidFill>
                <a:schemeClr val="bg1"/>
              </a:solidFill>
              <a:highlight>
                <a:srgbClr val="1E1E1E"/>
              </a:highlight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Top.ejs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길동이의 홈페이지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"/home"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Home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Profile | Gallery | Board | Lecture |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todos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nav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152396" indent="0">
              <a:buNone/>
            </a:pPr>
            <a:endParaRPr lang="en-US" altLang="ko-KR" sz="1600" dirty="0">
              <a:solidFill>
                <a:schemeClr val="bg1"/>
              </a:solidFill>
              <a:highlight>
                <a:srgbClr val="1E1E1E"/>
              </a:highlight>
            </a:endParaRPr>
          </a:p>
          <a:p>
            <a:pPr marL="152396" indent="0">
              <a:buNone/>
            </a:pPr>
            <a:endParaRPr lang="en-US" altLang="ko-KR" sz="1600" dirty="0">
              <a:solidFill>
                <a:schemeClr val="bg1"/>
              </a:solidFill>
              <a:highlight>
                <a:srgbClr val="1E1E1E"/>
              </a:highlight>
            </a:endParaRPr>
          </a:p>
          <a:p>
            <a:pPr marL="152396" indent="0">
              <a:buNone/>
            </a:pPr>
            <a:endParaRPr lang="en-US" altLang="ko-KR" sz="1600" dirty="0">
              <a:solidFill>
                <a:schemeClr val="bg1"/>
              </a:solidFill>
              <a:highlight>
                <a:srgbClr val="1E1E1E"/>
              </a:highlight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Bottom.ejs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Copyright (c)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Beomjoon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address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5FAF82-6608-91CF-FD95-316EE2570A1E}"/>
              </a:ext>
            </a:extLst>
          </p:cNvPr>
          <p:cNvSpPr txBox="1"/>
          <p:nvPr/>
        </p:nvSpPr>
        <p:spPr>
          <a:xfrm>
            <a:off x="415600" y="153067"/>
            <a:ext cx="2821606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en-US" altLang="ko-KR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View </a:t>
            </a:r>
            <a:r>
              <a:rPr lang="ko-KR" altLang="en-US" sz="26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템플릿 준비</a:t>
            </a:r>
          </a:p>
        </p:txBody>
      </p:sp>
    </p:spTree>
    <p:extLst>
      <p:ext uri="{BB962C8B-B14F-4D97-AF65-F5344CB8AC3E}">
        <p14:creationId xmlns:p14="http://schemas.microsoft.com/office/powerpoint/2010/main" val="593208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BB3F5BC5-7650-F2FD-4BE4-F2C696808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f67513ca47_0_74">
            <a:extLst>
              <a:ext uri="{FF2B5EF4-FFF2-40B4-BE49-F238E27FC236}">
                <a16:creationId xmlns:a16="http://schemas.microsoft.com/office/drawing/2014/main" id="{D2CBB1AA-B659-9920-770E-4E321AAED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77067"/>
            <a:ext cx="11360800" cy="6074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home.ejs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Top.ejs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') %&gt;  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홈페이지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Bottom.ejs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') %&gt;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42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7199D30F-BA6A-3C35-7A98-9B8A56B5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f67513ca47_0_74">
            <a:extLst>
              <a:ext uri="{FF2B5EF4-FFF2-40B4-BE49-F238E27FC236}">
                <a16:creationId xmlns:a16="http://schemas.microsoft.com/office/drawing/2014/main" id="{4AC1A7D7-88A3-3777-09F6-9884E528D8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277067"/>
            <a:ext cx="11360800" cy="418342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todolist.ejs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lang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en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charset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"UTF-8"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meta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"viewport"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"width=device-width, initial-scale=1.0"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Document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.</a:t>
            </a:r>
            <a:r>
              <a:rPr lang="en-US" altLang="ko-KR" sz="1600" dirty="0" err="1">
                <a:solidFill>
                  <a:srgbClr val="D7BA7D"/>
                </a:solidFill>
                <a:latin typeface="Consolas" panose="020B0609020204030204" pitchFamily="49" charset="0"/>
              </a:rPr>
              <a:t>isDone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line-through;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D7BA7D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text-decoration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none;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style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&lt;!–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이하 다음페이지에 계속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--&gt;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35714"/>
              </a:lnSpc>
              <a:buSzPct val="201680"/>
              <a:buNone/>
            </a:pPr>
            <a:endParaRPr sz="1600" b="1" dirty="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F63A7E-C0EE-F297-A766-333B9E10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45" y="4791949"/>
            <a:ext cx="7464544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Express가</a:t>
            </a:r>
            <a:r>
              <a:rPr lang="ko-KR" altLang="ko-KR" sz="1600" kern="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MongoDB에서</a:t>
            </a:r>
            <a:r>
              <a:rPr lang="ko-KR" altLang="ko-KR" sz="1600" kern="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todos를</a:t>
            </a:r>
            <a:r>
              <a:rPr lang="ko-KR" altLang="ko-KR" sz="1600" kern="0" dirty="0">
                <a:solidFill>
                  <a:srgbClr val="000000"/>
                </a:solidFill>
                <a:latin typeface="Arial" panose="020B0604020202020204" pitchFamily="34" charset="0"/>
                <a:cs typeface="Arial"/>
                <a:sym typeface="Arial"/>
              </a:rPr>
              <a:t> 조회해 </a:t>
            </a:r>
            <a:r>
              <a:rPr lang="ko-KR" altLang="ko-KR" sz="1600" kern="0" dirty="0" err="1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todoList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EJS에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전달합니다. </a:t>
            </a:r>
            <a:endParaRPr lang="en-US" altLang="ko-KR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lang="en-US" altLang="ko-KR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EJS는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forEach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로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표를 렌더링하고 </a:t>
            </a:r>
            <a:r>
              <a:rPr lang="ko-KR" altLang="ko-KR" sz="1600" kern="0" dirty="0" err="1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done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이면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체크·</a:t>
            </a:r>
            <a:r>
              <a:rPr lang="ko-KR" altLang="ko-KR" sz="1600" kern="0" dirty="0" err="1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isDone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클래스를 적용합니다.</a:t>
            </a:r>
            <a:endParaRPr lang="en-US" altLang="ko-KR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endParaRPr lang="en-US" altLang="ko-KR" sz="16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각 링크는 </a:t>
            </a:r>
            <a:r>
              <a:rPr lang="ko-KR" altLang="ko-KR" sz="1600" kern="0" dirty="0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_</a:t>
            </a:r>
            <a:r>
              <a:rPr lang="ko-KR" altLang="ko-KR" sz="1600" kern="0" dirty="0" err="1">
                <a:solidFill>
                  <a:srgbClr val="000000"/>
                </a:solidFill>
                <a:latin typeface="Arial Unicode MS"/>
                <a:cs typeface="Arial"/>
                <a:sym typeface="Arial"/>
              </a:rPr>
              <a:t>id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쿼리로 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detail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/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modify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/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delete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ko-KR" altLang="ko-KR" sz="16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라우트를</a:t>
            </a:r>
            <a:r>
              <a:rPr lang="ko-KR" altLang="ko-KR" sz="16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호출합니다.</a:t>
            </a:r>
            <a:endParaRPr lang="ko-KR" altLang="ko-KR" sz="1600" kern="0" dirty="0">
              <a:solidFill>
                <a:srgbClr val="000000"/>
              </a:solidFill>
              <a:latin typeface="Arial" panose="020B0604020202020204" pitchFamily="34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401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D4F0E7CF-83E4-59F3-5D5C-E6E43FFD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f67513ca47_0_74">
            <a:extLst>
              <a:ext uri="{FF2B5EF4-FFF2-40B4-BE49-F238E27FC236}">
                <a16:creationId xmlns:a16="http://schemas.microsoft.com/office/drawing/2014/main" id="{C54F7652-D9FD-BD2E-F0D5-718E77050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5435" y="287453"/>
            <a:ext cx="11260965" cy="627441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todolist.ejs</a:t>
            </a:r>
            <a:r>
              <a:rPr lang="en-US" altLang="ko-KR" sz="160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--&gt;</a:t>
            </a:r>
            <a:endParaRPr lang="en-US" altLang="ko-KR" sz="1600" dirty="0">
              <a:solidFill>
                <a:srgbClr val="808080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Top.ejs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 %&gt;  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 List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width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"550"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border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"1"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No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Done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Edit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 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todoList.forEach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((item, 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)=&gt; { %&gt;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&lt;%= 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%&gt;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"checkbox"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id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&lt;%=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item.done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?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"checked":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""%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      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detail?_id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=&lt;%=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%&gt;"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	</a:t>
            </a:r>
            <a:r>
              <a:rPr lang="en-US" altLang="ko-KR" sz="1600" dirty="0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class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"&lt;%= 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item.done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? "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isDone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":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F44747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""%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"&gt;&lt;%= 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item.title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%&gt;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		  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modify?_id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=&lt;%=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%&gt;"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Edit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delete?_id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=&lt;%=</a:t>
            </a:r>
            <a:r>
              <a:rPr lang="en-US" altLang="ko-KR" sz="1600" dirty="0" err="1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item._id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%&gt;"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Delete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 }) %&gt;  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새 </a:t>
            </a:r>
            <a:r>
              <a:rPr lang="ko-KR" altLang="en-US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할일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Bottom.ejs</a:t>
            </a:r>
            <a:r>
              <a:rPr lang="en-US" altLang="ko-KR" sz="160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') %&gt;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body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html</a:t>
            </a:r>
            <a:r>
              <a:rPr lang="en-US" altLang="ko-KR" sz="1600" dirty="0">
                <a:solidFill>
                  <a:srgbClr val="808080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35714"/>
              </a:lnSpc>
              <a:buSzPct val="201680"/>
              <a:buNone/>
            </a:pPr>
            <a:endParaRPr sz="1600" b="1" dirty="0">
              <a:solidFill>
                <a:srgbClr val="808080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055989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5">
          <a:extLst>
            <a:ext uri="{FF2B5EF4-FFF2-40B4-BE49-F238E27FC236}">
              <a16:creationId xmlns:a16="http://schemas.microsoft.com/office/drawing/2014/main" id="{436C3592-3F81-18E5-DF07-A041351BD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g2f67513ca47_0_74">
            <a:extLst>
              <a:ext uri="{FF2B5EF4-FFF2-40B4-BE49-F238E27FC236}">
                <a16:creationId xmlns:a16="http://schemas.microsoft.com/office/drawing/2014/main" id="{6CC60206-5A63-1569-07AA-71082BACD2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5347" y="277545"/>
            <a:ext cx="11022360" cy="6383452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todoDetail.ejs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Top.ejs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') %&gt;  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Todo Detail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h2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._id %&gt;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Title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todo.title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%&gt;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Done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th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%&gt;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목록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modify?_id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=&lt;%=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._id %&gt;"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수정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delete?_id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=&lt;%=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._id %&gt;"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삭제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hr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&lt;%- include('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inc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Bottom.ejs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') %&gt;</a:t>
            </a:r>
          </a:p>
        </p:txBody>
      </p:sp>
    </p:spTree>
    <p:extLst>
      <p:ext uri="{BB962C8B-B14F-4D97-AF65-F5344CB8AC3E}">
        <p14:creationId xmlns:p14="http://schemas.microsoft.com/office/powerpoint/2010/main" val="22662333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/>
          <p:cNvSpPr txBox="1">
            <a:spLocks noGrp="1"/>
          </p:cNvSpPr>
          <p:nvPr>
            <p:ph type="body" idx="1"/>
          </p:nvPr>
        </p:nvSpPr>
        <p:spPr>
          <a:xfrm>
            <a:off x="475786" y="376664"/>
            <a:ext cx="10549381" cy="5974403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todoModify.ejs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/modify"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"hidden"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"_id"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"&lt;%=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._id %&gt;"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할일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"&lt;%= 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todo.title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 %&gt;"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 if(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todo.done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{ %&gt;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미완료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selected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 } else { %&gt;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selected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미완료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&lt;% } %&gt;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  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  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sz="1600" b="1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26809F04-4631-1FB6-64CC-879071EF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B199BDFB-E0DD-B42C-077E-CC6A31552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5609" y="654206"/>
            <a:ext cx="10430435" cy="537240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&lt;!-- views/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todoInput.ejs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--&gt;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action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/input"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method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"post"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할일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"title"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새 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할일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확인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"done"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"false"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selected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미완료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완료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colspan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저장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td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en-US" altLang="ko-KR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5564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6D2D44C1-8798-0C5B-2DEB-5BBBF80A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697ABBE2-95B4-1696-670E-43F27EAF4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5522" y="277067"/>
            <a:ext cx="10794381" cy="6074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index.js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http = require(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'http'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express = require(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express'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app = express();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path = require(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'path'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ServerApiVersion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 = require(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──────────────────────────────────────────────────────────────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MongoDB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연결 설정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로컬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mongodb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://localhost:27017"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dbName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최신 드라이버 기준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: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별도 </a:t>
            </a:r>
            <a:r>
              <a:rPr lang="en-US" altLang="ko-KR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useUnifiedTopology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옵션 불필요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client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MongoClient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uri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serverApi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{ version: ServerApiVersion.v1, strict: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deprecationErrors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전역 재사용을 위한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locals 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앱 전체에서 공유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app.locals.db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──────────────────────────────────────────────────────────────</a:t>
            </a: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72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B3D4AD2F-E83A-EAF8-BE96-D3BACBD0F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F2941CA0-C596-9F7D-3E05-B4F82F08F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7626" y="1069898"/>
            <a:ext cx="5719337" cy="514504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// index.js</a:t>
            </a:r>
            <a:endParaRPr lang="ko-KR" altLang="en-US" sz="10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67" dirty="0">
                <a:solidFill>
                  <a:srgbClr val="6A9955"/>
                </a:solidFill>
                <a:latin typeface="Consolas" panose="020B0609020204030204" pitchFamily="49" charset="0"/>
              </a:rPr>
              <a:t>서버 </a:t>
            </a: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&amp; DB </a:t>
            </a:r>
            <a:r>
              <a:rPr lang="ko-KR" altLang="en-US" sz="1067" dirty="0">
                <a:solidFill>
                  <a:srgbClr val="6A9955"/>
                </a:solidFill>
                <a:latin typeface="Consolas" panose="020B0609020204030204" pitchFamily="49" charset="0"/>
              </a:rPr>
              <a:t>부팅 시퀀스</a:t>
            </a: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: DB </a:t>
            </a:r>
            <a:r>
              <a:rPr lang="ko-KR" altLang="en-US" sz="1067" dirty="0">
                <a:solidFill>
                  <a:srgbClr val="6A9955"/>
                </a:solidFill>
                <a:latin typeface="Consolas" panose="020B0609020204030204" pitchFamily="49" charset="0"/>
              </a:rPr>
              <a:t>연결 성공 후 서버 리슨</a:t>
            </a:r>
            <a:endParaRPr lang="ko-KR" altLang="en-US" sz="10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server =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http.createServer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(app);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()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client.connect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067" dirty="0">
                <a:solidFill>
                  <a:srgbClr val="6A9955"/>
                </a:solidFill>
                <a:latin typeface="Consolas" panose="020B0609020204030204" pitchFamily="49" charset="0"/>
              </a:rPr>
              <a:t>연결 확인 </a:t>
            </a: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067" dirty="0">
                <a:solidFill>
                  <a:srgbClr val="6A9955"/>
                </a:solidFill>
                <a:latin typeface="Consolas" panose="020B0609020204030204" pitchFamily="49" charset="0"/>
              </a:rPr>
              <a:t>선택</a:t>
            </a:r>
            <a:r>
              <a:rPr lang="en-US" altLang="ko-KR" sz="1067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067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ko-KR" altLang="en-US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client.db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'admin'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).command({ ping: </a:t>
            </a:r>
            <a:r>
              <a:rPr lang="en-US" altLang="ko-KR" sz="1067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  console.log(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67" dirty="0">
                <a:solidFill>
                  <a:srgbClr val="CE9178"/>
                </a:solidFill>
                <a:latin typeface="Consolas" panose="020B0609020204030204" pitchFamily="49" charset="0"/>
              </a:rPr>
              <a:t>✅ 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MongoDB connected"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app.locals.db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client.db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dbName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app.locals.todoCollection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app.locals.db.collection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collectionName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server.listen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), ()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  console.log(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`Run on server: http://localhost: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app.get(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067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 (e)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ko-KR" altLang="en-US" sz="1067" dirty="0">
                <a:solidFill>
                  <a:srgbClr val="CE9178"/>
                </a:solidFill>
                <a:latin typeface="Consolas" panose="020B0609020204030204" pitchFamily="49" charset="0"/>
              </a:rPr>
              <a:t>❌ 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DB </a:t>
            </a:r>
            <a:r>
              <a:rPr lang="ko-KR" altLang="en-US" sz="1067" dirty="0">
                <a:solidFill>
                  <a:srgbClr val="CE9178"/>
                </a:solidFill>
                <a:latin typeface="Consolas" panose="020B0609020204030204" pitchFamily="49" charset="0"/>
              </a:rPr>
              <a:t>연결 실패</a:t>
            </a:r>
            <a:r>
              <a:rPr lang="en-US" altLang="ko-KR" sz="1067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, e);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067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process.exit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67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067" dirty="0">
                <a:solidFill>
                  <a:srgbClr val="D4D4D4"/>
                </a:solidFill>
                <a:latin typeface="Consolas" panose="020B0609020204030204" pitchFamily="49" charset="0"/>
              </a:rPr>
              <a:t>})();</a:t>
            </a:r>
            <a:endParaRPr sz="1067" b="1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2100;g2f67513ca47_33_0">
            <a:extLst>
              <a:ext uri="{FF2B5EF4-FFF2-40B4-BE49-F238E27FC236}">
                <a16:creationId xmlns:a16="http://schemas.microsoft.com/office/drawing/2014/main" id="{44B10C2F-03D4-9AA9-ABD2-1D6EC7B9FAD1}"/>
              </a:ext>
            </a:extLst>
          </p:cNvPr>
          <p:cNvSpPr txBox="1">
            <a:spLocks/>
          </p:cNvSpPr>
          <p:nvPr/>
        </p:nvSpPr>
        <p:spPr>
          <a:xfrm>
            <a:off x="6105914" y="1040159"/>
            <a:ext cx="5719337" cy="5145047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// </a:t>
            </a:r>
            <a:r>
              <a:rPr lang="ko-KR" altLang="en-US" sz="1067" kern="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종료 훅</a:t>
            </a:r>
            <a:r>
              <a:rPr lang="en-US" altLang="ko-KR" sz="1067" kern="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 </a:t>
            </a:r>
            <a:r>
              <a:rPr lang="ko-KR" altLang="en-US" sz="1067" kern="0" dirty="0">
                <a:solidFill>
                  <a:srgbClr val="6A9955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프로세스 종료 시 커넥션 정리</a:t>
            </a:r>
            <a:endParaRPr lang="ko-KR" altLang="en-US" sz="1067" kern="0" dirty="0">
              <a:solidFill>
                <a:srgbClr val="D4D4D4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function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gracefulShutdown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</a:t>
            </a: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try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await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client.close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console.log(</a:t>
            </a:r>
            <a:r>
              <a:rPr lang="en-US" altLang="ko-KR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</a:t>
            </a:r>
            <a:r>
              <a:rPr lang="ko-KR" altLang="en-US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🔻 </a:t>
            </a:r>
            <a:r>
              <a:rPr lang="en-US" altLang="ko-KR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MongoDB connection closed"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} </a:t>
            </a: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catch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(e)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console.error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"MongoDB close error:"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e);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} </a:t>
            </a:r>
            <a:r>
              <a:rPr lang="en-US" altLang="ko-KR" sz="1067" kern="0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finally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 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process.exit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67" kern="0" dirty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0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  }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}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process.on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'SIGINT'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gracefulShutdown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process.on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</a:t>
            </a:r>
            <a:r>
              <a:rPr lang="en-US" altLang="ko-KR" sz="1067" kern="0" dirty="0">
                <a:solidFill>
                  <a:srgbClr val="CE917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'SIGTERM'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, </a:t>
            </a:r>
            <a:r>
              <a:rPr lang="en-US" altLang="ko-KR" sz="1067" kern="0" dirty="0" err="1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gracefulShutdown</a:t>
            </a:r>
            <a:r>
              <a:rPr lang="en-US" altLang="ko-KR" sz="1067" kern="0" dirty="0">
                <a:solidFill>
                  <a:srgbClr val="D4D4D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);</a:t>
            </a:r>
          </a:p>
          <a:p>
            <a:pPr marL="609585" indent="-457189" defTabSz="1219170" latinLnBrk="0">
              <a:lnSpc>
                <a:spcPts val="1900"/>
              </a:lnSpc>
              <a:buClr>
                <a:srgbClr val="595959"/>
              </a:buClr>
              <a:buNone/>
            </a:pPr>
            <a:endParaRPr lang="en-US" sz="1067" b="1" kern="0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AD543-90AC-E0CE-2D6A-92FE9709BEE8}"/>
              </a:ext>
            </a:extLst>
          </p:cNvPr>
          <p:cNvSpPr txBox="1"/>
          <p:nvPr/>
        </p:nvSpPr>
        <p:spPr>
          <a:xfrm>
            <a:off x="208154" y="461807"/>
            <a:ext cx="7835591" cy="35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lnSpc>
                <a:spcPts val="1900"/>
              </a:lnSpc>
              <a:buClr>
                <a:srgbClr val="000000"/>
              </a:buClr>
            </a:pPr>
            <a:r>
              <a:rPr lang="ko-KR" altLang="en-US" sz="24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서버 </a:t>
            </a:r>
            <a:r>
              <a:rPr lang="en-US" altLang="ko-KR" sz="24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&amp; DB </a:t>
            </a:r>
            <a:r>
              <a:rPr lang="ko-KR" altLang="en-US" sz="24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부팅 시퀀스</a:t>
            </a:r>
            <a:r>
              <a:rPr lang="en-US" altLang="ko-KR" sz="24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: DB </a:t>
            </a:r>
            <a:r>
              <a:rPr lang="ko-KR" altLang="en-US" sz="24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연결 성공 후 서버 리슨</a:t>
            </a:r>
          </a:p>
        </p:txBody>
      </p:sp>
    </p:spTree>
    <p:extLst>
      <p:ext uri="{BB962C8B-B14F-4D97-AF65-F5344CB8AC3E}">
        <p14:creationId xmlns:p14="http://schemas.microsoft.com/office/powerpoint/2010/main" val="39850342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0" name="Google Shape;2110;g2f67513ca47_0_52"/>
          <p:cNvSpPr txBox="1">
            <a:spLocks noGrp="1"/>
          </p:cNvSpPr>
          <p:nvPr>
            <p:ph type="title"/>
          </p:nvPr>
        </p:nvSpPr>
        <p:spPr>
          <a:xfrm>
            <a:off x="415600" y="1056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buSzPct val="111111"/>
            </a:pPr>
            <a:r>
              <a:rPr lang="en-US" dirty="0" err="1"/>
              <a:t>app.js의</a:t>
            </a:r>
            <a:r>
              <a:rPr lang="en-US" dirty="0"/>
              <a:t> </a:t>
            </a:r>
            <a:r>
              <a:rPr lang="en-US" dirty="0" err="1"/>
              <a:t>TodoList</a:t>
            </a:r>
            <a:r>
              <a:rPr lang="en-US" dirty="0"/>
              <a:t> </a:t>
            </a:r>
            <a:r>
              <a:rPr lang="en-US" dirty="0" err="1"/>
              <a:t>컨트롤러</a:t>
            </a:r>
            <a:r>
              <a:rPr lang="en-US" dirty="0"/>
              <a:t> (path</a:t>
            </a:r>
            <a:r>
              <a:rPr lang="ko-KR" altLang="en-US" dirty="0"/>
              <a:t> 구조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2111" name="Google Shape;2111;g2f67513ca47_0_52"/>
          <p:cNvSpPr txBox="1">
            <a:spLocks noGrp="1"/>
          </p:cNvSpPr>
          <p:nvPr>
            <p:ph type="body" idx="1"/>
          </p:nvPr>
        </p:nvSpPr>
        <p:spPr>
          <a:xfrm>
            <a:off x="838933" y="869200"/>
            <a:ext cx="6854800" cy="58832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/list"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todolist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TodoList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/input"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todolist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/TodoInput"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/detail"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render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todolist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TodoDetail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{});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/modify"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</a:t>
            </a:r>
            <a:r>
              <a:rPr lang="en-US" sz="1333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저장</a:t>
            </a:r>
            <a:r>
              <a:rPr lang="en-US" sz="1333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33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처리</a:t>
            </a:r>
            <a:r>
              <a:rPr lang="en-US" sz="1333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333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몽고디비와</a:t>
            </a:r>
            <a:r>
              <a:rPr lang="en-US" sz="1333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333" b="1" dirty="0" err="1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연동</a:t>
            </a:r>
            <a:endParaRPr sz="1333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/input"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/detail"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/list"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/modify"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/list"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/delete"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(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333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ct val="104760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333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333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333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333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333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/list"</a:t>
            </a: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33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SzPct val="244897"/>
              <a:buNone/>
            </a:pPr>
            <a:r>
              <a:rPr lang="en-US" sz="1333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213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5" name="Google Shape;1875;g2f582ec1f7d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167" y="203201"/>
            <a:ext cx="10669663" cy="6451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F315E30D-335D-FA21-3455-B54776683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3E3760C4-E1A2-6300-F80D-D56A9C33E1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4555" y="872273"/>
            <a:ext cx="10162807" cy="4034263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'PORT'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process.env.PORT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3000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'view engine'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ejs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app.set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'views'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path.join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(__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dirname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'views'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app.use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express.static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path.join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(__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dirname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'public'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)));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app.use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express.json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app.use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express.urlencoded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({ extended: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'/home'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'home'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{}, (err, html)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err;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(html);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altLang="ko-KR" sz="1600" b="1" dirty="0">
              <a:solidFill>
                <a:srgbClr val="4FC1FF"/>
              </a:solidFill>
              <a:highlight>
                <a:srgbClr val="1E1E1E"/>
              </a:highlight>
              <a:latin typeface="Consolas"/>
              <a:sym typeface="Consolas"/>
            </a:endParaRP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8639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0CAA0F83-2ECC-C971-D5BD-07076F45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B85ED3B4-6818-B375-F08B-9E1DBF39A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4731" y="1347011"/>
            <a:ext cx="10558636" cy="4163979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todos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샘플 데이터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뷰 점검용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{ _id: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ObjectId.createFromHexString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'c4b3'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title: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밥먹기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done: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{ _id: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ObjectId.createFromHexString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'c4b0'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title: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잠자기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done: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{ _id: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ObjectId.createFromHexString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'c4b1'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title: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공부하기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done: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 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{ _id: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ObjectId.createFromHexString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'c4b2'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 title: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친구랑</a:t>
            </a:r>
            <a:r>
              <a:rPr lang="ko-KR" alt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 놀기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2'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done: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];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}, (err, html)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err;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res.end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(html);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endParaRPr sz="1600" b="1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DB2B1-A979-CFE0-802D-A506DC255110}"/>
              </a:ext>
            </a:extLst>
          </p:cNvPr>
          <p:cNvSpPr txBox="1"/>
          <p:nvPr/>
        </p:nvSpPr>
        <p:spPr>
          <a:xfrm>
            <a:off x="500565" y="522521"/>
            <a:ext cx="6096000" cy="377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 latinLnBrk="0">
              <a:lnSpc>
                <a:spcPts val="1900"/>
              </a:lnSpc>
              <a:buClr>
                <a:srgbClr val="000000"/>
              </a:buClr>
            </a:pPr>
            <a:r>
              <a:rPr lang="ko-KR" altLang="en-US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샘플 데이터 </a:t>
            </a:r>
            <a:r>
              <a:rPr lang="en-US" altLang="ko-KR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(</a:t>
            </a:r>
            <a:r>
              <a:rPr lang="ko-KR" altLang="en-US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뷰 점검용</a:t>
            </a:r>
            <a:r>
              <a:rPr lang="en-US" altLang="ko-KR" sz="3200" kern="0" dirty="0">
                <a:solidFill>
                  <a:srgbClr val="000000"/>
                </a:solidFill>
                <a:latin typeface="Consolas" panose="020B0609020204030204" pitchFamily="49" charset="0"/>
                <a:cs typeface="Arial"/>
                <a:sym typeface="Arial"/>
              </a:rPr>
              <a:t>)</a:t>
            </a:r>
            <a:endParaRPr lang="ko-KR" altLang="en-US" sz="3200" kern="0" dirty="0">
              <a:solidFill>
                <a:srgbClr val="000000"/>
              </a:solidFill>
              <a:latin typeface="Consolas" panose="020B0609020204030204" pitchFamily="49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95324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9">
          <a:extLst>
            <a:ext uri="{FF2B5EF4-FFF2-40B4-BE49-F238E27FC236}">
              <a16:creationId xmlns:a16="http://schemas.microsoft.com/office/drawing/2014/main" id="{A0550108-DD62-B70D-E6D4-2886DB419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Google Shape;2100;g2f67513ca47_33_0">
            <a:extLst>
              <a:ext uri="{FF2B5EF4-FFF2-40B4-BE49-F238E27FC236}">
                <a16:creationId xmlns:a16="http://schemas.microsoft.com/office/drawing/2014/main" id="{1FA0A5B7-F651-3D38-C268-1D79ADCCC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4118" y="277066"/>
            <a:ext cx="10281753" cy="630463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todoCollection.find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({}).sort({ _id: -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}).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toArray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todoList.length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console.log(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"No documents found!"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todoList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endParaRPr lang="en-US" sz="1600" b="1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/detail"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QUERY = { _id: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req.query._id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findedTodo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todoCollection.findOne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(QUERY);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todoDetail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findedTodo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6746125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2f67513ca47_33_5"/>
          <p:cNvSpPr txBox="1">
            <a:spLocks noGrp="1"/>
          </p:cNvSpPr>
          <p:nvPr>
            <p:ph type="body" idx="1"/>
          </p:nvPr>
        </p:nvSpPr>
        <p:spPr>
          <a:xfrm>
            <a:off x="674030" y="356839"/>
            <a:ext cx="11102404" cy="6208461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/modify"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QUERY = { _id: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req.query._id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findedTodo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todoCollection.findOne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(QUERY);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todoModify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findedTodo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endParaRPr lang="en-US" sz="1600" dirty="0"/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/delete"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query = { _id: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req.query._id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todoCollection.deleteOne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(query);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console.log(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`deleted: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result.deletedCount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res.redirect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sz="16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g2f67513ca47_0_100"/>
          <p:cNvSpPr txBox="1">
            <a:spLocks noGrp="1"/>
          </p:cNvSpPr>
          <p:nvPr>
            <p:ph type="body" idx="1"/>
          </p:nvPr>
        </p:nvSpPr>
        <p:spPr>
          <a:xfrm>
            <a:off x="676835" y="633907"/>
            <a:ext cx="10160000" cy="4649295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app.post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/modify"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filter = { _id: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ObjectId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req.body._id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 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updateDoc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$set: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title: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done: 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?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},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result =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todoCollection.updateOne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(filter,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updateDoc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upsert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console.log(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`matched: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result.matchedCount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, modified: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result.modifiedCount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res.redirect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detail?_id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="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req.body._id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2f67513ca47_0_104"/>
          <p:cNvSpPr txBox="1">
            <a:spLocks noGrp="1"/>
          </p:cNvSpPr>
          <p:nvPr>
            <p:ph type="body" idx="1"/>
          </p:nvPr>
        </p:nvSpPr>
        <p:spPr>
          <a:xfrm>
            <a:off x="938800" y="277067"/>
            <a:ext cx="9755200" cy="607400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/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app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/modify"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async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dbName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database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collectionName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_id: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EC9B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ObjectId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_id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 };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upsert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};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updateDoc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$set: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done: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req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done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==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"true"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?</a:t>
            </a:r>
            <a:r>
              <a:rPr lang="en-US" sz="1400" b="1" dirty="0" err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-US" sz="1400" b="1" dirty="0" err="1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};</a:t>
            </a:r>
            <a:r>
              <a:rPr lang="en-US" sz="1400" b="1" dirty="0">
                <a:solidFill>
                  <a:srgbClr val="6A9955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// Update the first document that matches the filter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movies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updateOne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filter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updateDoc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400" b="1" dirty="0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options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matchedCount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document(s) matched the filter, updated 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${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modifiedCount</a:t>
            </a:r>
            <a:r>
              <a:rPr lang="en-US" sz="1400" b="1" dirty="0">
                <a:solidFill>
                  <a:srgbClr val="569CD6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document(s)`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,);</a:t>
            </a:r>
            <a:endParaRPr sz="1400" b="1" dirty="0">
              <a:solidFill>
                <a:srgbClr val="6A9955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finally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400" b="1" dirty="0">
                <a:solidFill>
                  <a:srgbClr val="C586C0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await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 b="1" dirty="0" err="1">
                <a:solidFill>
                  <a:srgbClr val="4FC1FF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client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close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Clr>
                <a:schemeClr val="dk1"/>
              </a:buClr>
              <a:buSzPts val="1100"/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 b="1" dirty="0" err="1">
                <a:solidFill>
                  <a:srgbClr val="9CDCFE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res</a:t>
            </a:r>
            <a:r>
              <a:rPr lang="en-US" sz="1400" b="1" dirty="0" err="1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-US" sz="1400" b="1" dirty="0" err="1">
                <a:solidFill>
                  <a:srgbClr val="DCDCAA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redirect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"/</a:t>
            </a:r>
            <a:r>
              <a:rPr lang="en-US" sz="1400" b="1" dirty="0" err="1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todo</a:t>
            </a:r>
            <a:r>
              <a:rPr lang="en-US" sz="1400" b="1" dirty="0">
                <a:solidFill>
                  <a:srgbClr val="CE9178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/list"</a:t>
            </a: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 b="1" dirty="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lnSpc>
                <a:spcPct val="135714"/>
              </a:lnSpc>
              <a:buNone/>
            </a:pPr>
            <a:r>
              <a:rPr lang="en-US" sz="1400" b="1" dirty="0">
                <a:solidFill>
                  <a:srgbClr val="D4D4D4"/>
                </a:solidFill>
                <a:highlight>
                  <a:srgbClr val="1E1E1E"/>
                </a:highlight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400" b="1" dirty="0">
              <a:solidFill>
                <a:srgbClr val="4FC1FF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f67513ca47_33_11"/>
          <p:cNvSpPr txBox="1">
            <a:spLocks noGrp="1"/>
          </p:cNvSpPr>
          <p:nvPr>
            <p:ph type="body" idx="1"/>
          </p:nvPr>
        </p:nvSpPr>
        <p:spPr>
          <a:xfrm>
            <a:off x="865167" y="277067"/>
            <a:ext cx="10160000" cy="6374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ejs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페이지 렌더링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/input"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todoInput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{}));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저장 데이터 처리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app.post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/input"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title = 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).trim();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checkbox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값 처리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: true / "true" / "on" / "1"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 간주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done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"on"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(!title) {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"title is required"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result =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todoCollection.insertOne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({title, done, 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createdAt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Date(),});</a:t>
            </a:r>
          </a:p>
          <a:p>
            <a:pPr lvl="1"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insertedId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result.insertedId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res.redirect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0">
          <a:extLst>
            <a:ext uri="{FF2B5EF4-FFF2-40B4-BE49-F238E27FC236}">
              <a16:creationId xmlns:a16="http://schemas.microsoft.com/office/drawing/2014/main" id="{9D640068-58CB-D4C6-3124-5E5F4A7A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1" name="Google Shape;2131;g2f67513ca47_33_11">
            <a:extLst>
              <a:ext uri="{FF2B5EF4-FFF2-40B4-BE49-F238E27FC236}">
                <a16:creationId xmlns:a16="http://schemas.microsoft.com/office/drawing/2014/main" id="{3034F2F1-1866-084C-BBE6-87DCF7D94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5167" y="545171"/>
            <a:ext cx="10160000" cy="5917580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ejs</a:t>
            </a: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페이지 렌더링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app.get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/input"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res.render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todoInput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{}));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저장 데이터 처리</a:t>
            </a:r>
            <a:endParaRPr lang="en-US" altLang="ko-KR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app.post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/input"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(req, res)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try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req.app.locals.todoCollection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title = (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req.body.title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).trim();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// checkbox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값 처리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: true / "true" / "on" / "1" 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는 </a:t>
            </a:r>
            <a:r>
              <a:rPr lang="en-US" altLang="ko-KR" sz="1600" dirty="0">
                <a:solidFill>
                  <a:srgbClr val="6A9955"/>
                </a:solidFill>
                <a:latin typeface="Consolas" panose="020B0609020204030204" pitchFamily="49" charset="0"/>
              </a:rPr>
              <a:t>true</a:t>
            </a:r>
            <a:r>
              <a:rPr lang="ko-KR" alt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로 간주</a:t>
            </a:r>
            <a:endParaRPr lang="ko-KR" alt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ko-KR" alt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req.body.done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done =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"true"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"on"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||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doneRaw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===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(!title) {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400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"title is required"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 }</a:t>
            </a:r>
            <a:b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result = 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	     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await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todoCollection.insertOne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({title, done, 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createdAt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Date(),});</a:t>
            </a:r>
          </a:p>
          <a:p>
            <a:pPr lvl="1">
              <a:lnSpc>
                <a:spcPts val="1900"/>
              </a:lnSpc>
              <a:buNone/>
            </a:pPr>
            <a:endParaRPr lang="en-US" altLang="ko-KR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console.log(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insertedId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:"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result.insertedId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res.redirect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en-US" altLang="ko-KR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todo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/list"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 </a:t>
            </a:r>
            <a:r>
              <a:rPr lang="en-US" altLang="ko-KR" sz="1600" dirty="0">
                <a:solidFill>
                  <a:srgbClr val="569CD6"/>
                </a:solidFill>
                <a:latin typeface="Consolas" panose="020B0609020204030204" pitchFamily="49" charset="0"/>
              </a:rPr>
              <a:t>catch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 (err) {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console.error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(err);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  </a:t>
            </a:r>
            <a:r>
              <a:rPr lang="en-US" altLang="ko-KR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res.status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600" dirty="0">
                <a:solidFill>
                  <a:srgbClr val="B5CEA8"/>
                </a:solidFill>
                <a:latin typeface="Consolas" panose="020B0609020204030204" pitchFamily="49" charset="0"/>
              </a:rPr>
              <a:t>500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).send(</a:t>
            </a:r>
            <a:r>
              <a:rPr lang="en-US" altLang="ko-KR" sz="1600" dirty="0">
                <a:solidFill>
                  <a:srgbClr val="CE9178"/>
                </a:solidFill>
                <a:latin typeface="Consolas" panose="020B0609020204030204" pitchFamily="49" charset="0"/>
              </a:rPr>
              <a:t>"Internal Server Error"</a:t>
            </a: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900"/>
              </a:lnSpc>
              <a:buNone/>
            </a:pPr>
            <a:r>
              <a:rPr lang="en-US" altLang="ko-KR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0677841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56E0364-351A-0F9F-9F73-6B001A48D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52" y="287454"/>
            <a:ext cx="4736937" cy="32758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52373D-5A48-F250-0A30-EF61BA87F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50" y="3767466"/>
            <a:ext cx="4736937" cy="28030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282DD16-6AB5-EAD3-DD51-21835D7E3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904" y="3374279"/>
            <a:ext cx="4736937" cy="35090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AF83FA-379F-9FF3-D31C-B9862F43C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903" y="287454"/>
            <a:ext cx="4711847" cy="280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292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6" name="Google Shape;2136;g2f67513ca47_0_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341" y="1580965"/>
            <a:ext cx="8771401" cy="4593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7" name="Google Shape;2137;g2f67513ca47_0_108"/>
          <p:cNvPicPr preferRelativeResize="0"/>
          <p:nvPr/>
        </p:nvPicPr>
        <p:blipFill rotWithShape="1">
          <a:blip r:embed="rId4">
            <a:alphaModFix/>
          </a:blip>
          <a:srcRect l="3521" r="10589"/>
          <a:stretch/>
        </p:blipFill>
        <p:spPr>
          <a:xfrm>
            <a:off x="8187301" y="300067"/>
            <a:ext cx="2885633" cy="183533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8" name="Google Shape;2138;g2f67513ca47_0_1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87301" y="2436598"/>
            <a:ext cx="2885633" cy="1704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CD2F72-19E1-CF47-AAD8-FA2F26C0E96B}"/>
              </a:ext>
            </a:extLst>
          </p:cNvPr>
          <p:cNvSpPr txBox="1"/>
          <p:nvPr/>
        </p:nvSpPr>
        <p:spPr>
          <a:xfrm>
            <a:off x="862360" y="683569"/>
            <a:ext cx="4902304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 latinLnBrk="0">
              <a:buClr>
                <a:srgbClr val="000000"/>
              </a:buClr>
            </a:pPr>
            <a:r>
              <a:rPr lang="ko-KR" alt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도전</a:t>
            </a:r>
            <a:r>
              <a:rPr lang="en-US" altLang="ko-K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ko-KR" altLang="en-US" sz="18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모달</a:t>
            </a:r>
            <a:r>
              <a:rPr lang="ko-KR" alt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창을 활용한 입력</a:t>
            </a:r>
            <a:r>
              <a:rPr lang="en-US" altLang="ko-K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, </a:t>
            </a:r>
            <a:r>
              <a:rPr lang="ko-KR" alt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수정 기능 구현</a:t>
            </a:r>
            <a:r>
              <a:rPr lang="en-US" altLang="ko-K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</a:p>
          <a:p>
            <a:pPr defTabSz="1219170" latinLnBrk="0">
              <a:buClr>
                <a:srgbClr val="000000"/>
              </a:buClr>
            </a:pPr>
            <a:r>
              <a:rPr lang="en-US" altLang="ko-K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- </a:t>
            </a:r>
            <a:r>
              <a:rPr lang="ko-KR" alt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부트스트랩 활용</a:t>
            </a:r>
            <a:r>
              <a:rPr lang="en-US" altLang="ko-KR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</a:t>
            </a:r>
            <a:endParaRPr lang="ko-KR" alt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E1417968-690A-310A-D4DA-36E56107A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582" y="0"/>
            <a:ext cx="93828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49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B531CC-EAA0-E660-183E-F8F40C90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1333500"/>
            <a:ext cx="8407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10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ED3BA9-585A-18BA-A432-AD90344ADF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53"/>
          <a:stretch>
            <a:fillRect/>
          </a:stretch>
        </p:blipFill>
        <p:spPr>
          <a:xfrm>
            <a:off x="1758950" y="1619250"/>
            <a:ext cx="8674100" cy="350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7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0" name="Google Shape;1880;g2f582ec1f7d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4568" y="1279901"/>
            <a:ext cx="6502867" cy="520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881" name="Google Shape;1881;g2f582ec1f7d_0_45"/>
          <p:cNvSpPr txBox="1"/>
          <p:nvPr/>
        </p:nvSpPr>
        <p:spPr>
          <a:xfrm>
            <a:off x="490500" y="236167"/>
            <a:ext cx="11263600" cy="69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defTabSz="1219170" latinLnBrk="0">
              <a:buClr>
                <a:srgbClr val="000000"/>
              </a:buClr>
              <a:buSzPts val="2200"/>
            </a:pPr>
            <a:r>
              <a:rPr lang="en-US" sz="2933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Local  or 클라우드에 CLI 로 접속하기 위해 </a:t>
            </a:r>
            <a:r>
              <a:rPr lang="en-US" sz="2933" b="1" kern="0">
                <a:solidFill>
                  <a:srgbClr val="E50000"/>
                </a:solidFill>
                <a:latin typeface="Arial"/>
                <a:ea typeface="Arial"/>
                <a:cs typeface="Arial"/>
                <a:sym typeface="Arial"/>
              </a:rPr>
              <a:t>MongoDB Shell</a:t>
            </a:r>
            <a:r>
              <a:rPr lang="en-US" sz="2933" kern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필요. </a:t>
            </a:r>
            <a:endParaRPr sz="2933" kern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E9E07288EC214FA9805759415E1940" ma:contentTypeVersion="5" ma:contentTypeDescription="Create a new document." ma:contentTypeScope="" ma:versionID="53fb80c0e70b4123b6027a90d25d0c51">
  <xsd:schema xmlns:xsd="http://www.w3.org/2001/XMLSchema" xmlns:xs="http://www.w3.org/2001/XMLSchema" xmlns:p="http://schemas.microsoft.com/office/2006/metadata/properties" xmlns:ns3="1bd46353-840b-49ee-8fc0-4d6644737d34" targetNamespace="http://schemas.microsoft.com/office/2006/metadata/properties" ma:root="true" ma:fieldsID="95107e3c1ba7dc8565c88b0ad29bbd12" ns3:_="">
    <xsd:import namespace="1bd46353-840b-49ee-8fc0-4d6644737d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d46353-840b-49ee-8fc0-4d6644737d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0BA7A-96E4-4740-A99D-4D820285BB6E}">
  <ds:schemaRefs>
    <ds:schemaRef ds:uri="http://purl.org/dc/terms/"/>
    <ds:schemaRef ds:uri="http://purl.org/dc/elements/1.1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dcmitype/"/>
    <ds:schemaRef ds:uri="1bd46353-840b-49ee-8fc0-4d6644737d34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FB06871-1162-460A-8094-D535638ED0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d46353-840b-49ee-8fc0-4d6644737d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090081-BD8B-4F64-A6B0-EC5E8916E5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6568</Words>
  <Application>Microsoft Office PowerPoint</Application>
  <PresentationFormat>와이드스크린</PresentationFormat>
  <Paragraphs>851</Paragraphs>
  <Slides>59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59</vt:i4>
      </vt:variant>
    </vt:vector>
  </HeadingPairs>
  <TitlesOfParts>
    <vt:vector size="66" baseType="lpstr">
      <vt:lpstr>Arial Unicode MS</vt:lpstr>
      <vt:lpstr>Noto Sans Symbols</vt:lpstr>
      <vt:lpstr>맑은 고딕</vt:lpstr>
      <vt:lpstr>Arial</vt:lpstr>
      <vt:lpstr>Consolas</vt:lpstr>
      <vt:lpstr>Office 테마</vt:lpstr>
      <vt:lpstr>Simple Light</vt:lpstr>
      <vt:lpstr>Node.js 몽고DB사용</vt:lpstr>
      <vt:lpstr>1. MongoDB 사용</vt:lpstr>
      <vt:lpstr>MongoDB Atlas (클라우드 데이터 베이스 사용)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Local에 몽고디비 설치 후 사용</vt:lpstr>
      <vt:lpstr>PowerPoint 프레젠테이션</vt:lpstr>
      <vt:lpstr>Local에 몽고디비 설치</vt:lpstr>
      <vt:lpstr>몽고디비 Compass 실행 화면 (실습에 사용 안함)</vt:lpstr>
      <vt:lpstr>MongoDB Shell 설치 및 실행</vt:lpstr>
      <vt:lpstr>PowerPoint 프레젠테이션</vt:lpstr>
      <vt:lpstr>MongoDB에서 데이터 다루기</vt:lpstr>
      <vt:lpstr>몽고디비 사용</vt:lpstr>
      <vt:lpstr>몽고디비 사용</vt:lpstr>
      <vt:lpstr>몽고디비 사용</vt:lpstr>
      <vt:lpstr>몽고디비 사용</vt:lpstr>
      <vt:lpstr>몽고디비 사용</vt:lpstr>
      <vt:lpstr>Nodejs에서 MongoDB 연동</vt:lpstr>
      <vt:lpstr>Node.js에서 MongoDB 연동</vt:lpstr>
      <vt:lpstr>Node.js에서 MongoDB 연동 mongojs 모듈 사용</vt:lpstr>
      <vt:lpstr>PowerPoint 프레젠테이션</vt:lpstr>
      <vt:lpstr>PowerPoint 프레젠테이션</vt:lpstr>
      <vt:lpstr>익스프레스에서 몽고디비 사용 </vt:lpstr>
      <vt:lpstr>Nodjs에서 MongoClient 준비</vt:lpstr>
      <vt:lpstr>PowerPoint 프레젠테이션</vt:lpstr>
      <vt:lpstr>PowerPoint 프레젠테이션</vt:lpstr>
      <vt:lpstr>server.js 구조</vt:lpstr>
      <vt:lpstr>app.get(`/car`, (req, res)=&gt;{}) 내용</vt:lpstr>
      <vt:lpstr>자동차 정보 입력 폼</vt:lpstr>
      <vt:lpstr>app.post(`/car`, (req, res)=&gt;{}) 내용</vt:lpstr>
      <vt:lpstr>완성된 REST API 서버 코드 (CRUD 포함)</vt:lpstr>
      <vt:lpstr>TodoList  (mongodb연동, EJS 뷰템플릿)</vt:lpstr>
      <vt:lpstr>MongoDB 데이터 만들기 및 Node.js 프로젝트 생성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app.js의 TodoList 컨트롤러 (path 구조)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campus1 N004</dc:creator>
  <cp:lastModifiedBy>campus1 N004</cp:lastModifiedBy>
  <cp:revision>3</cp:revision>
  <dcterms:created xsi:type="dcterms:W3CDTF">2025-08-15T06:55:17Z</dcterms:created>
  <dcterms:modified xsi:type="dcterms:W3CDTF">2025-08-15T07:27:35Z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0x010100AAE9E07288EC214FA9805759415E1940</vt:lpwstr>
  </property>
</Properties>
</file>