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38" r:id="rId2"/>
    <p:sldId id="351" r:id="rId3"/>
    <p:sldId id="352" r:id="rId4"/>
    <p:sldId id="353" r:id="rId5"/>
    <p:sldId id="355" r:id="rId6"/>
    <p:sldId id="356" r:id="rId7"/>
    <p:sldId id="357" r:id="rId8"/>
    <p:sldId id="358" r:id="rId9"/>
    <p:sldId id="359" r:id="rId10"/>
    <p:sldId id="3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6"/>
    <p:restoredTop sz="94680"/>
  </p:normalViewPr>
  <p:slideViewPr>
    <p:cSldViewPr snapToGrid="0" snapToObjects="1">
      <p:cViewPr varScale="1">
        <p:scale>
          <a:sx n="106" d="100"/>
          <a:sy n="106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980CE-AB49-A94C-AE25-70B8454B87F1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4C5F2-24BF-0541-BBA8-ECF7F03F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8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09F2-97EC-8342-870E-9A5F5085A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30D-190E-9E43-AC32-DCD7254D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10E9-D5AD-9040-AE74-11F142D9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5EEB-79EF-4C47-93FF-52E92D7C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660C-C9A8-8641-951B-D90C1F76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7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D77F-FA0C-5F44-826C-603929D5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BCE51-7FB4-8846-B53A-32B63439B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DD30-E40C-714C-8737-15832903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1786-84C8-7642-A02B-AF1D8B4B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C8CF-4905-5E4E-AA2D-28A2CB5E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37628-A195-E548-B6B2-7A7AB00C6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690F1-DBDC-1B4F-B7EB-AAD78380F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DF61-5EBA-0445-A9FB-44991317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5F18E-EADC-2346-9BFB-016E7CA5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E3569-1F1F-ED42-9EB0-A78128F9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0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ig Photo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4.png" descr="Spatial Sciences Institute wordmark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330267" y="6462799"/>
            <a:ext cx="2455332" cy="300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5.jpg" descr="USC-Dornsife-Cardinal-Black-on-White-RGB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1" y="5948775"/>
            <a:ext cx="3293535" cy="81515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200"/>
          </a:p>
        </p:txBody>
      </p:sp>
      <p:pic>
        <p:nvPicPr>
          <p:cNvPr id="52" name="image3.pdf" descr="Small Use Shield_GoldOnTrans.eps"/>
          <p:cNvPicPr/>
          <p:nvPr/>
        </p:nvPicPr>
        <p:blipFill>
          <a:blip r:embed="rId4"/>
          <a:stretch>
            <a:fillRect/>
          </a:stretch>
        </p:blipFill>
        <p:spPr>
          <a:xfrm>
            <a:off x="10934703" y="238127"/>
            <a:ext cx="997653" cy="74824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737600" y="6172201"/>
            <a:ext cx="28448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0" cy="104034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90000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609600" y="6807200"/>
            <a:ext cx="10972800" cy="5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200">
                <a:solidFill>
                  <a:srgbClr val="990000"/>
                </a:solidFill>
              </a:defRPr>
            </a:lvl1pPr>
            <a:lvl2pPr marL="0" indent="457200">
              <a:buSzTx/>
              <a:buNone/>
              <a:defRPr>
                <a:solidFill>
                  <a:srgbClr val="990000"/>
                </a:solidFill>
              </a:defRPr>
            </a:lvl2pPr>
            <a:lvl3pPr marL="0" indent="914400">
              <a:buSzTx/>
              <a:buNone/>
              <a:defRPr>
                <a:solidFill>
                  <a:srgbClr val="990000"/>
                </a:solidFill>
              </a:defRPr>
            </a:lvl3pPr>
            <a:lvl4pPr marL="0" indent="1371600">
              <a:buSzTx/>
              <a:buNone/>
              <a:defRPr>
                <a:solidFill>
                  <a:srgbClr val="990000"/>
                </a:solidFill>
              </a:defRPr>
            </a:lvl4pPr>
            <a:lvl5pPr marL="0" indent="1828800">
              <a:buSzTx/>
              <a:buNone/>
              <a:defRPr>
                <a:solidFill>
                  <a:srgbClr val="99000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99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9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9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9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90000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4486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DF3F-7D19-1A4C-9150-A7808C27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C00E-6E79-D040-BFA8-100B7FE0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6A21-D7B7-3040-B10D-ADE90261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641B-2B66-3B4A-B7B5-11E1E5CA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8D96-0672-7747-8925-9368627C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2106-5177-3E46-9952-E37570C7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BF4E9-28C0-5444-ACD9-D996C3138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7A2F-06C1-C343-8768-20E61F0F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6698-F896-4D45-A0B7-B15B449B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B05E-5637-E347-B97F-7C0EC8E1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6E1B-02E5-7443-A0C6-69D1D5B2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EA12-E73A-1E43-BB8F-5E0FF7EC2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60B08-90AA-6346-9ABF-61B3F151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FE8E5-2144-4D49-AFD6-58F6E2F1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2E1DD-A13A-A94E-9507-A0026C2B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FA61-C9E2-BD46-B5AA-8A89C32D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6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05E2-61C8-6244-B1B0-BE9C5808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CB2AB-1E41-FE46-94A1-BC9B7A41F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062A3-D738-754D-87FA-B30052408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844EA-259D-E647-9E5F-6B3625197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B4892-20B6-7340-92C8-321A188EE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DC0B9-6D23-6047-9813-52D6A0E8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45274-26E2-7B4F-8633-5EF80DCC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DD946-0A2A-014F-87CE-89230051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282C-F378-6C43-B075-8050E98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A9C41-5D72-3D44-BE05-42CD00B6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35A0B-9560-F549-8CAC-8C83D3E7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C3D2F-2046-384B-88B9-FF53EB62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E1617-0BDF-D047-A073-BA8158BF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9C483-477D-1042-B2DD-14D1E0A1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3E7B4-8B57-4346-8F64-52E77FEF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6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DBFE-873A-6A4F-A56D-A1E45E53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090-4904-AD4A-AAE0-CA2F9E45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E5396-EB88-894D-8596-1377786E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3287A-AC7C-4748-9F31-50EEAEE8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3608-9451-F24F-B307-C12CFE1D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8EC62-FF64-CF41-9A46-FA2C253F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1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36AF-8322-E84A-943A-9703E6AF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CD9CD-342A-E441-8CDF-8ED6C219C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11317-0750-394B-8206-3BBDDF722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7D75A-30D3-194C-92B1-CEF61851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B81FB-4659-CD49-9A35-7A96B471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21254-2747-4E42-B05E-CEF3B727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9EB0D-DD2F-E444-9872-F025586A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5CEEA-0997-CD4F-B8C3-2DC8FE45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66C2-391A-E841-891C-1102403AB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1A26A-CEB1-A840-8EC6-73C60E74F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CC3F-1715-0545-A24C-068093822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nfeldman/soongsil" TargetMode="External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/challenge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524000" y="1319414"/>
            <a:ext cx="91522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Lab 1 – K-Means Clustering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1462" y="3742041"/>
            <a:ext cx="755693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CS PhD Student,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Viterbi School of Engineering</a:t>
            </a: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University of Southern California</a:t>
            </a:r>
          </a:p>
          <a:p>
            <a:pPr defTabSz="457200" latinLnBrk="1" hangingPunct="0"/>
            <a:endParaRPr lang="en-US" dirty="0">
              <a:solidFill>
                <a:srgbClr val="1E1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5099" y="2895369"/>
            <a:ext cx="1829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Dan Feldman</a:t>
            </a:r>
          </a:p>
        </p:txBody>
      </p:sp>
    </p:spTree>
    <p:extLst>
      <p:ext uri="{BB962C8B-B14F-4D97-AF65-F5344CB8AC3E}">
        <p14:creationId xmlns:p14="http://schemas.microsoft.com/office/powerpoint/2010/main" val="6307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CCBF-B14B-824A-8249-DD2CE1D3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K-finder for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B0E2B-906E-F14A-B9B0-3BA3CE7F7C51}"/>
              </a:ext>
            </a:extLst>
          </p:cNvPr>
          <p:cNvSpPr txBox="1"/>
          <p:nvPr/>
        </p:nvSpPr>
        <p:spPr>
          <a:xfrm>
            <a:off x="609600" y="1383632"/>
            <a:ext cx="1012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Implement K-finder for K-Means</a:t>
            </a:r>
          </a:p>
          <a:p>
            <a:pPr marL="342900" indent="-342900">
              <a:buAutoNum type="arabicPeriod"/>
            </a:pPr>
            <a:r>
              <a:rPr lang="en-US" dirty="0"/>
              <a:t>Implement a function that displays number of clusters vs error rate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>
          <a:xfrm>
            <a:off x="702906" y="1358123"/>
            <a:ext cx="10972800" cy="3624424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Astrophysics, California Institute of Technology (</a:t>
            </a:r>
            <a:r>
              <a:rPr lang="en-US" sz="2400" i="1" dirty="0">
                <a:solidFill>
                  <a:schemeClr val="tx1"/>
                </a:solidFill>
              </a:rPr>
              <a:t>long ago)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Data Scientist/Engineer at tech startup, Retention Science </a:t>
            </a:r>
            <a:r>
              <a:rPr lang="en-US" sz="2400" i="1" dirty="0">
                <a:solidFill>
                  <a:schemeClr val="tx1"/>
                </a:solidFill>
              </a:rPr>
              <a:t>(not so long ago)</a:t>
            </a:r>
          </a:p>
          <a:p>
            <a:pPr marL="342900" indent="-342900">
              <a:buFontTx/>
              <a:buChar char="-"/>
            </a:pPr>
            <a:r>
              <a:rPr lang="en-US" sz="2400">
                <a:solidFill>
                  <a:schemeClr val="tx1"/>
                </a:solidFill>
              </a:rPr>
              <a:t>CS PhD (2</a:t>
            </a:r>
            <a:r>
              <a:rPr lang="en-US" sz="2400" baseline="30000">
                <a:solidFill>
                  <a:schemeClr val="tx1"/>
                </a:solidFill>
              </a:rPr>
              <a:t>nd</a:t>
            </a:r>
            <a:r>
              <a:rPr lang="en-US" sz="2400">
                <a:solidFill>
                  <a:schemeClr val="tx1"/>
                </a:solidFill>
              </a:rPr>
              <a:t> year), USC </a:t>
            </a:r>
            <a:r>
              <a:rPr lang="en-US" sz="2400" i="1">
                <a:solidFill>
                  <a:schemeClr val="tx1"/>
                </a:solidFill>
              </a:rPr>
              <a:t>(now)</a:t>
            </a:r>
            <a:endParaRPr lang="en-US" sz="2400" i="1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Current research focus lies at the intersection of active learning and knowledge capture/representation: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How do we efficiently share data, information, and knowledge between humans?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How do we efficiently share data, information, and knowledge between humans and machines?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How do we capture </a:t>
            </a:r>
            <a:r>
              <a:rPr lang="en-US" b="1" dirty="0">
                <a:solidFill>
                  <a:schemeClr val="tx1"/>
                </a:solidFill>
              </a:rPr>
              <a:t>procedural knowledge</a:t>
            </a:r>
            <a:r>
              <a:rPr lang="en-US" dirty="0">
                <a:solidFill>
                  <a:schemeClr val="tx1"/>
                </a:solidFill>
              </a:rPr>
              <a:t> (know-hows)?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Goals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16647-F280-A844-BDAC-95F4754D9F33}"/>
              </a:ext>
            </a:extLst>
          </p:cNvPr>
          <p:cNvSpPr/>
          <p:nvPr/>
        </p:nvSpPr>
        <p:spPr>
          <a:xfrm>
            <a:off x="811763" y="3974841"/>
            <a:ext cx="376023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535BE-2181-3244-B329-C669FF2C4BBD}"/>
              </a:ext>
            </a:extLst>
          </p:cNvPr>
          <p:cNvSpPr/>
          <p:nvPr/>
        </p:nvSpPr>
        <p:spPr>
          <a:xfrm>
            <a:off x="1623527" y="2199433"/>
            <a:ext cx="209938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AB639-0029-A14D-A407-99B58C9D14C6}"/>
              </a:ext>
            </a:extLst>
          </p:cNvPr>
          <p:cNvSpPr/>
          <p:nvPr/>
        </p:nvSpPr>
        <p:spPr>
          <a:xfrm>
            <a:off x="1250301" y="3100401"/>
            <a:ext cx="283650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8381C-9C29-0E4C-8D49-999FB9FD3835}"/>
              </a:ext>
            </a:extLst>
          </p:cNvPr>
          <p:cNvSpPr txBox="1"/>
          <p:nvPr/>
        </p:nvSpPr>
        <p:spPr>
          <a:xfrm>
            <a:off x="5197150" y="3274963"/>
            <a:ext cx="2621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Where? When? How?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2CA0A-4E10-5E49-ADC5-8EA8C5766208}"/>
              </a:ext>
            </a:extLst>
          </p:cNvPr>
          <p:cNvSpPr txBox="1"/>
          <p:nvPr/>
        </p:nvSpPr>
        <p:spPr>
          <a:xfrm>
            <a:off x="5197150" y="2368964"/>
            <a:ext cx="26219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71B6C-C121-1C49-9718-943FE2FC534B}"/>
              </a:ext>
            </a:extLst>
          </p:cNvPr>
          <p:cNvSpPr txBox="1"/>
          <p:nvPr/>
        </p:nvSpPr>
        <p:spPr>
          <a:xfrm>
            <a:off x="5197150" y="4149403"/>
            <a:ext cx="2621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data do we have?</a:t>
            </a:r>
          </a:p>
        </p:txBody>
      </p:sp>
    </p:spTree>
    <p:extLst>
      <p:ext uri="{BB962C8B-B14F-4D97-AF65-F5344CB8AC3E}">
        <p14:creationId xmlns:p14="http://schemas.microsoft.com/office/powerpoint/2010/main" val="190293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(Border and Accent Bar) 3">
            <a:extLst>
              <a:ext uri="{FF2B5EF4-FFF2-40B4-BE49-F238E27FC236}">
                <a16:creationId xmlns:a16="http://schemas.microsoft.com/office/drawing/2014/main" id="{FC04051C-07B8-404F-88A7-E14AB887C3A5}"/>
              </a:ext>
            </a:extLst>
          </p:cNvPr>
          <p:cNvSpPr/>
          <p:nvPr/>
        </p:nvSpPr>
        <p:spPr>
          <a:xfrm>
            <a:off x="8444203" y="2215504"/>
            <a:ext cx="3256386" cy="1933900"/>
          </a:xfrm>
          <a:prstGeom prst="accentBorderCallout1">
            <a:avLst>
              <a:gd name="adj1" fmla="val 18750"/>
              <a:gd name="adj2" fmla="val -3749"/>
              <a:gd name="adj3" fmla="val 99967"/>
              <a:gd name="adj4" fmla="val -6182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 up our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code to load/save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utility functions to visualize/explore various types of data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Goals – Day 1, Part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16647-F280-A844-BDAC-95F4754D9F33}"/>
              </a:ext>
            </a:extLst>
          </p:cNvPr>
          <p:cNvSpPr/>
          <p:nvPr/>
        </p:nvSpPr>
        <p:spPr>
          <a:xfrm>
            <a:off x="811763" y="3974841"/>
            <a:ext cx="376023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535BE-2181-3244-B329-C669FF2C4BBD}"/>
              </a:ext>
            </a:extLst>
          </p:cNvPr>
          <p:cNvSpPr/>
          <p:nvPr/>
        </p:nvSpPr>
        <p:spPr>
          <a:xfrm>
            <a:off x="1623527" y="2199433"/>
            <a:ext cx="2099388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AB639-0029-A14D-A407-99B58C9D14C6}"/>
              </a:ext>
            </a:extLst>
          </p:cNvPr>
          <p:cNvSpPr/>
          <p:nvPr/>
        </p:nvSpPr>
        <p:spPr>
          <a:xfrm>
            <a:off x="1250301" y="3100401"/>
            <a:ext cx="2836507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F9749-C5A5-6D4B-989B-EF94F79E6D2E}"/>
              </a:ext>
            </a:extLst>
          </p:cNvPr>
          <p:cNvSpPr txBox="1"/>
          <p:nvPr/>
        </p:nvSpPr>
        <p:spPr>
          <a:xfrm>
            <a:off x="5197150" y="4149403"/>
            <a:ext cx="2621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Identify what we have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1030B-9D58-1243-AB3B-6D99B0EB70C0}"/>
              </a:ext>
            </a:extLst>
          </p:cNvPr>
          <p:cNvSpPr txBox="1"/>
          <p:nvPr/>
        </p:nvSpPr>
        <p:spPr>
          <a:xfrm>
            <a:off x="5197150" y="3274963"/>
            <a:ext cx="2621903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Where? When? How?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499D3F-B795-E148-893D-DE11244FD51C}"/>
              </a:ext>
            </a:extLst>
          </p:cNvPr>
          <p:cNvSpPr txBox="1"/>
          <p:nvPr/>
        </p:nvSpPr>
        <p:spPr>
          <a:xfrm>
            <a:off x="5197150" y="2368964"/>
            <a:ext cx="262190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28634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(Border and Accent Bar) 3">
            <a:extLst>
              <a:ext uri="{FF2B5EF4-FFF2-40B4-BE49-F238E27FC236}">
                <a16:creationId xmlns:a16="http://schemas.microsoft.com/office/drawing/2014/main" id="{FC04051C-07B8-404F-88A7-E14AB887C3A5}"/>
              </a:ext>
            </a:extLst>
          </p:cNvPr>
          <p:cNvSpPr/>
          <p:nvPr/>
        </p:nvSpPr>
        <p:spPr>
          <a:xfrm>
            <a:off x="8444203" y="2215504"/>
            <a:ext cx="3256386" cy="1933900"/>
          </a:xfrm>
          <a:prstGeom prst="accentBorderCallout1">
            <a:avLst>
              <a:gd name="adj1" fmla="val 18750"/>
              <a:gd name="adj2" fmla="val -3749"/>
              <a:gd name="adj3" fmla="val 55097"/>
              <a:gd name="adj4" fmla="val -635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Implement K-Means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Visualize K-Means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Implement K-finder for K-Means (time-permitting)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Goals – Day 1, Part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16647-F280-A844-BDAC-95F4754D9F33}"/>
              </a:ext>
            </a:extLst>
          </p:cNvPr>
          <p:cNvSpPr/>
          <p:nvPr/>
        </p:nvSpPr>
        <p:spPr>
          <a:xfrm>
            <a:off x="811763" y="3974841"/>
            <a:ext cx="3760237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535BE-2181-3244-B329-C669FF2C4BBD}"/>
              </a:ext>
            </a:extLst>
          </p:cNvPr>
          <p:cNvSpPr/>
          <p:nvPr/>
        </p:nvSpPr>
        <p:spPr>
          <a:xfrm>
            <a:off x="1623527" y="2199433"/>
            <a:ext cx="2099388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AB639-0029-A14D-A407-99B58C9D14C6}"/>
              </a:ext>
            </a:extLst>
          </p:cNvPr>
          <p:cNvSpPr/>
          <p:nvPr/>
        </p:nvSpPr>
        <p:spPr>
          <a:xfrm>
            <a:off x="1250301" y="3100401"/>
            <a:ext cx="2836507" cy="7184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F9749-C5A5-6D4B-989B-EF94F79E6D2E}"/>
              </a:ext>
            </a:extLst>
          </p:cNvPr>
          <p:cNvSpPr txBox="1"/>
          <p:nvPr/>
        </p:nvSpPr>
        <p:spPr>
          <a:xfrm>
            <a:off x="5197150" y="4149403"/>
            <a:ext cx="2621903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Identify what we have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8381C-9C29-0E4C-8D49-999FB9FD3835}"/>
              </a:ext>
            </a:extLst>
          </p:cNvPr>
          <p:cNvSpPr txBox="1"/>
          <p:nvPr/>
        </p:nvSpPr>
        <p:spPr>
          <a:xfrm>
            <a:off x="5197150" y="3274963"/>
            <a:ext cx="2621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Identify patterns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871338-892E-FE41-9B1A-CA652662944D}"/>
              </a:ext>
            </a:extLst>
          </p:cNvPr>
          <p:cNvSpPr txBox="1"/>
          <p:nvPr/>
        </p:nvSpPr>
        <p:spPr>
          <a:xfrm>
            <a:off x="5197150" y="2368964"/>
            <a:ext cx="262190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742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0" cy="1040345"/>
          </a:xfrm>
        </p:spPr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04A0-0DA2-5A44-B39A-4635F1F31D8E}"/>
              </a:ext>
            </a:extLst>
          </p:cNvPr>
          <p:cNvSpPr txBox="1"/>
          <p:nvPr/>
        </p:nvSpPr>
        <p:spPr>
          <a:xfrm>
            <a:off x="755780" y="1324947"/>
            <a:ext cx="10030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Anaconda (</a:t>
            </a:r>
            <a:r>
              <a:rPr lang="en-US" dirty="0">
                <a:hlinkClick r:id="rId2"/>
              </a:rPr>
              <a:t>https://www.anaconda.com/distribution/#download-section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Create working directory, e.g.: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/path/to/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data_mining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Go to that folder and clone GitHub repo: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https://github.com/dnfeldman/soongsil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Go to cloned repository</a:t>
            </a: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Create </a:t>
            </a:r>
            <a:r>
              <a:rPr lang="en-US" dirty="0" err="1">
                <a:cs typeface="Consolas" panose="020B0609020204030204" pitchFamily="49" charset="0"/>
              </a:rPr>
              <a:t>Conda</a:t>
            </a:r>
            <a:r>
              <a:rPr lang="en-US" dirty="0">
                <a:cs typeface="Consolas" panose="020B0609020204030204" pitchFamily="49" charset="0"/>
              </a:rPr>
              <a:t> environment and install dependencies: </a:t>
            </a:r>
            <a:r>
              <a:rPr lang="en-US" dirty="0" err="1">
                <a:cs typeface="Consolas" panose="020B0609020204030204" pitchFamily="49" charset="0"/>
              </a:rPr>
              <a:t>conda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>
                <a:cs typeface="Consolas" panose="020B0609020204030204" pitchFamily="49" charset="0"/>
              </a:rPr>
              <a:t>env</a:t>
            </a:r>
            <a:r>
              <a:rPr lang="en-US" dirty="0">
                <a:cs typeface="Consolas" panose="020B0609020204030204" pitchFamily="49" charset="0"/>
              </a:rPr>
              <a:t> create -f </a:t>
            </a:r>
            <a:r>
              <a:rPr lang="en-US" dirty="0" err="1">
                <a:cs typeface="Consolas" panose="020B0609020204030204" pitchFamily="49" charset="0"/>
              </a:rPr>
              <a:t>environment.yml</a:t>
            </a:r>
            <a:endParaRPr lang="en-US" dirty="0"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Activate </a:t>
            </a:r>
            <a:r>
              <a:rPr lang="en-US" dirty="0" err="1">
                <a:cs typeface="Consolas" panose="020B0609020204030204" pitchFamily="49" charset="0"/>
              </a:rPr>
              <a:t>Conda</a:t>
            </a:r>
            <a:r>
              <a:rPr lang="en-US" dirty="0">
                <a:cs typeface="Consolas" panose="020B0609020204030204" pitchFamily="49" charset="0"/>
              </a:rPr>
              <a:t> environment: </a:t>
            </a:r>
            <a:r>
              <a:rPr lang="en-US" dirty="0" err="1">
                <a:cs typeface="Consolas" panose="020B0609020204030204" pitchFamily="49" charset="0"/>
              </a:rPr>
              <a:t>conda</a:t>
            </a:r>
            <a:r>
              <a:rPr lang="en-US" dirty="0">
                <a:cs typeface="Consolas" panose="020B0609020204030204" pitchFamily="49" charset="0"/>
              </a:rPr>
              <a:t> activate </a:t>
            </a:r>
            <a:r>
              <a:rPr lang="en-US" dirty="0" err="1">
                <a:cs typeface="Consolas" panose="020B0609020204030204" pitchFamily="49" charset="0"/>
              </a:rPr>
              <a:t>soongsil</a:t>
            </a:r>
            <a:endParaRPr lang="en-US" dirty="0"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Make </a:t>
            </a:r>
            <a:r>
              <a:rPr lang="en-US" dirty="0" err="1">
                <a:cs typeface="Consolas" panose="020B0609020204030204" pitchFamily="49" charset="0"/>
              </a:rPr>
              <a:t>Conda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>
                <a:cs typeface="Consolas" panose="020B0609020204030204" pitchFamily="49" charset="0"/>
              </a:rPr>
              <a:t>Env</a:t>
            </a:r>
            <a:r>
              <a:rPr lang="en-US" dirty="0">
                <a:cs typeface="Consolas" panose="020B0609020204030204" pitchFamily="49" charset="0"/>
              </a:rPr>
              <a:t> visible to </a:t>
            </a:r>
            <a:r>
              <a:rPr lang="en-US" dirty="0" err="1">
                <a:cs typeface="Consolas" panose="020B0609020204030204" pitchFamily="49" charset="0"/>
              </a:rPr>
              <a:t>Jupyter</a:t>
            </a:r>
            <a:r>
              <a:rPr lang="en-US" dirty="0">
                <a:cs typeface="Consolas" panose="020B0609020204030204" pitchFamily="49" charset="0"/>
              </a:rPr>
              <a:t> kernels:</a:t>
            </a: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Start </a:t>
            </a:r>
            <a:r>
              <a:rPr lang="en-US" dirty="0" err="1">
                <a:cs typeface="Consolas" panose="020B0609020204030204" pitchFamily="49" charset="0"/>
              </a:rPr>
              <a:t>jupyter</a:t>
            </a:r>
            <a:r>
              <a:rPr lang="en-US" dirty="0">
                <a:cs typeface="Consolas" panose="020B0609020204030204" pitchFamily="49" charset="0"/>
              </a:rPr>
              <a:t> notebook:</a:t>
            </a: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Verify everything works (execute first cell in the notebook)</a:t>
            </a:r>
          </a:p>
        </p:txBody>
      </p:sp>
    </p:spTree>
    <p:extLst>
      <p:ext uri="{BB962C8B-B14F-4D97-AF65-F5344CB8AC3E}">
        <p14:creationId xmlns:p14="http://schemas.microsoft.com/office/powerpoint/2010/main" val="303566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0" cy="1040345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04A0-0DA2-5A44-B39A-4635F1F31D8E}"/>
              </a:ext>
            </a:extLst>
          </p:cNvPr>
          <p:cNvSpPr txBox="1"/>
          <p:nvPr/>
        </p:nvSpPr>
        <p:spPr>
          <a:xfrm>
            <a:off x="755780" y="1324947"/>
            <a:ext cx="1003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Inspired by Yelp dataset (</a:t>
            </a:r>
            <a:r>
              <a:rPr lang="en-US" dirty="0">
                <a:hlinkClick r:id="rId2"/>
              </a:rPr>
              <a:t>https://www.yelp.com/dataset/challenge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Users (</a:t>
            </a:r>
            <a:r>
              <a:rPr lang="en-US" dirty="0" err="1">
                <a:cs typeface="Consolas" panose="020B0609020204030204" pitchFamily="49" charset="0"/>
              </a:rPr>
              <a:t>users.csv</a:t>
            </a:r>
            <a:r>
              <a:rPr lang="en-US" dirty="0">
                <a:cs typeface="Consolas" panose="020B0609020204030204" pitchFamily="49" charset="0"/>
              </a:rPr>
              <a:t>), Businesses (</a:t>
            </a:r>
            <a:r>
              <a:rPr lang="en-US" dirty="0" err="1">
                <a:cs typeface="Consolas" panose="020B0609020204030204" pitchFamily="49" charset="0"/>
              </a:rPr>
              <a:t>businesses.csv</a:t>
            </a:r>
            <a:r>
              <a:rPr lang="en-US" dirty="0">
                <a:cs typeface="Consolas" panose="020B0609020204030204" pitchFamily="49" charset="0"/>
              </a:rPr>
              <a:t>), Ratings (ratings_{</a:t>
            </a:r>
            <a:r>
              <a:rPr lang="en-US" dirty="0" err="1">
                <a:cs typeface="Consolas" panose="020B0609020204030204" pitchFamily="49" charset="0"/>
              </a:rPr>
              <a:t>train|validate|test</a:t>
            </a:r>
            <a:r>
              <a:rPr lang="en-US" dirty="0">
                <a:cs typeface="Consolas" panose="020B0609020204030204" pitchFamily="49" charset="0"/>
              </a:rPr>
              <a:t>}.csv)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73DFE-369A-7140-98B8-1760729C059B}"/>
              </a:ext>
            </a:extLst>
          </p:cNvPr>
          <p:cNvSpPr/>
          <p:nvPr/>
        </p:nvSpPr>
        <p:spPr>
          <a:xfrm>
            <a:off x="1239251" y="2671011"/>
            <a:ext cx="1937085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8D9FB-9C36-884B-8C52-EADF9BBCC798}"/>
              </a:ext>
            </a:extLst>
          </p:cNvPr>
          <p:cNvSpPr/>
          <p:nvPr/>
        </p:nvSpPr>
        <p:spPr>
          <a:xfrm>
            <a:off x="5967662" y="2671011"/>
            <a:ext cx="1937085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0F159F-1731-BB49-A7A0-7FF74DAA7EEE}"/>
              </a:ext>
            </a:extLst>
          </p:cNvPr>
          <p:cNvSpPr/>
          <p:nvPr/>
        </p:nvSpPr>
        <p:spPr>
          <a:xfrm>
            <a:off x="3603456" y="4367462"/>
            <a:ext cx="1937085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CD2276-87F9-2046-A432-D9049E1C3E63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6336" y="2929690"/>
            <a:ext cx="2791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FBCC95-BD96-5D4D-B4A7-94BCCD75345B}"/>
              </a:ext>
            </a:extLst>
          </p:cNvPr>
          <p:cNvSpPr/>
          <p:nvPr/>
        </p:nvSpPr>
        <p:spPr>
          <a:xfrm>
            <a:off x="4408066" y="2794334"/>
            <a:ext cx="327861" cy="3278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DBA2C81-9145-FC48-BBC5-BE9002B06BFB}"/>
              </a:ext>
            </a:extLst>
          </p:cNvPr>
          <p:cNvSpPr/>
          <p:nvPr/>
        </p:nvSpPr>
        <p:spPr>
          <a:xfrm>
            <a:off x="4323846" y="2791327"/>
            <a:ext cx="496302" cy="330868"/>
          </a:xfrm>
          <a:custGeom>
            <a:avLst/>
            <a:gdLst>
              <a:gd name="connsiteX0" fmla="*/ 330868 w 496302"/>
              <a:gd name="connsiteY0" fmla="*/ 0 h 330868"/>
              <a:gd name="connsiteX1" fmla="*/ 496302 w 496302"/>
              <a:gd name="connsiteY1" fmla="*/ 165434 h 330868"/>
              <a:gd name="connsiteX2" fmla="*/ 330868 w 496302"/>
              <a:gd name="connsiteY2" fmla="*/ 330868 h 330868"/>
              <a:gd name="connsiteX3" fmla="*/ 266474 w 496302"/>
              <a:gd name="connsiteY3" fmla="*/ 317868 h 330868"/>
              <a:gd name="connsiteX4" fmla="*/ 248151 w 496302"/>
              <a:gd name="connsiteY4" fmla="*/ 305514 h 330868"/>
              <a:gd name="connsiteX5" fmla="*/ 282414 w 496302"/>
              <a:gd name="connsiteY5" fmla="*/ 282414 h 330868"/>
              <a:gd name="connsiteX6" fmla="*/ 330868 w 496302"/>
              <a:gd name="connsiteY6" fmla="*/ 165434 h 330868"/>
              <a:gd name="connsiteX7" fmla="*/ 282414 w 496302"/>
              <a:gd name="connsiteY7" fmla="*/ 48455 h 330868"/>
              <a:gd name="connsiteX8" fmla="*/ 248151 w 496302"/>
              <a:gd name="connsiteY8" fmla="*/ 25354 h 330868"/>
              <a:gd name="connsiteX9" fmla="*/ 266474 w 496302"/>
              <a:gd name="connsiteY9" fmla="*/ 13001 h 330868"/>
              <a:gd name="connsiteX10" fmla="*/ 330868 w 496302"/>
              <a:gd name="connsiteY10" fmla="*/ 0 h 330868"/>
              <a:gd name="connsiteX11" fmla="*/ 165434 w 496302"/>
              <a:gd name="connsiteY11" fmla="*/ 0 h 330868"/>
              <a:gd name="connsiteX12" fmla="*/ 229829 w 496302"/>
              <a:gd name="connsiteY12" fmla="*/ 13001 h 330868"/>
              <a:gd name="connsiteX13" fmla="*/ 248151 w 496302"/>
              <a:gd name="connsiteY13" fmla="*/ 25354 h 330868"/>
              <a:gd name="connsiteX14" fmla="*/ 213889 w 496302"/>
              <a:gd name="connsiteY14" fmla="*/ 48455 h 330868"/>
              <a:gd name="connsiteX15" fmla="*/ 165434 w 496302"/>
              <a:gd name="connsiteY15" fmla="*/ 165434 h 330868"/>
              <a:gd name="connsiteX16" fmla="*/ 213889 w 496302"/>
              <a:gd name="connsiteY16" fmla="*/ 282414 h 330868"/>
              <a:gd name="connsiteX17" fmla="*/ 248151 w 496302"/>
              <a:gd name="connsiteY17" fmla="*/ 305514 h 330868"/>
              <a:gd name="connsiteX18" fmla="*/ 229829 w 496302"/>
              <a:gd name="connsiteY18" fmla="*/ 317868 h 330868"/>
              <a:gd name="connsiteX19" fmla="*/ 165434 w 496302"/>
              <a:gd name="connsiteY19" fmla="*/ 330868 h 330868"/>
              <a:gd name="connsiteX20" fmla="*/ 0 w 496302"/>
              <a:gd name="connsiteY20" fmla="*/ 165434 h 330868"/>
              <a:gd name="connsiteX21" fmla="*/ 165434 w 496302"/>
              <a:gd name="connsiteY21" fmla="*/ 0 h 33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6302" h="330868">
                <a:moveTo>
                  <a:pt x="330868" y="0"/>
                </a:moveTo>
                <a:cubicBezTo>
                  <a:pt x="422235" y="0"/>
                  <a:pt x="496302" y="74067"/>
                  <a:pt x="496302" y="165434"/>
                </a:cubicBezTo>
                <a:cubicBezTo>
                  <a:pt x="496302" y="256801"/>
                  <a:pt x="422235" y="330868"/>
                  <a:pt x="330868" y="330868"/>
                </a:cubicBezTo>
                <a:cubicBezTo>
                  <a:pt x="308027" y="330868"/>
                  <a:pt x="286266" y="326239"/>
                  <a:pt x="266474" y="317868"/>
                </a:cubicBezTo>
                <a:lnTo>
                  <a:pt x="248151" y="305514"/>
                </a:lnTo>
                <a:lnTo>
                  <a:pt x="282414" y="282414"/>
                </a:lnTo>
                <a:cubicBezTo>
                  <a:pt x="312351" y="252476"/>
                  <a:pt x="330868" y="211118"/>
                  <a:pt x="330868" y="165434"/>
                </a:cubicBezTo>
                <a:cubicBezTo>
                  <a:pt x="330868" y="119751"/>
                  <a:pt x="312351" y="78392"/>
                  <a:pt x="282414" y="48455"/>
                </a:cubicBezTo>
                <a:lnTo>
                  <a:pt x="248151" y="25354"/>
                </a:lnTo>
                <a:lnTo>
                  <a:pt x="266474" y="13001"/>
                </a:lnTo>
                <a:cubicBezTo>
                  <a:pt x="286266" y="4629"/>
                  <a:pt x="308027" y="0"/>
                  <a:pt x="330868" y="0"/>
                </a:cubicBezTo>
                <a:close/>
                <a:moveTo>
                  <a:pt x="165434" y="0"/>
                </a:moveTo>
                <a:cubicBezTo>
                  <a:pt x="188276" y="0"/>
                  <a:pt x="210037" y="4629"/>
                  <a:pt x="229829" y="13001"/>
                </a:cubicBezTo>
                <a:lnTo>
                  <a:pt x="248151" y="25354"/>
                </a:lnTo>
                <a:lnTo>
                  <a:pt x="213889" y="48455"/>
                </a:lnTo>
                <a:cubicBezTo>
                  <a:pt x="183951" y="78392"/>
                  <a:pt x="165434" y="119751"/>
                  <a:pt x="165434" y="165434"/>
                </a:cubicBezTo>
                <a:cubicBezTo>
                  <a:pt x="165434" y="211118"/>
                  <a:pt x="183951" y="252476"/>
                  <a:pt x="213889" y="282414"/>
                </a:cubicBezTo>
                <a:lnTo>
                  <a:pt x="248151" y="305514"/>
                </a:lnTo>
                <a:lnTo>
                  <a:pt x="229829" y="317868"/>
                </a:lnTo>
                <a:cubicBezTo>
                  <a:pt x="210037" y="326239"/>
                  <a:pt x="188276" y="330868"/>
                  <a:pt x="165434" y="330868"/>
                </a:cubicBezTo>
                <a:cubicBezTo>
                  <a:pt x="74067" y="330868"/>
                  <a:pt x="0" y="256801"/>
                  <a:pt x="0" y="165434"/>
                </a:cubicBezTo>
                <a:cubicBezTo>
                  <a:pt x="0" y="74067"/>
                  <a:pt x="74067" y="0"/>
                  <a:pt x="16543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79B7E9-783D-364A-BE12-0B0D8D4E9E65}"/>
              </a:ext>
            </a:extLst>
          </p:cNvPr>
          <p:cNvCxnSpPr>
            <a:stCxn id="10" idx="4"/>
            <a:endCxn id="8" idx="0"/>
          </p:cNvCxnSpPr>
          <p:nvPr/>
        </p:nvCxnSpPr>
        <p:spPr>
          <a:xfrm>
            <a:off x="4571997" y="3122195"/>
            <a:ext cx="2" cy="124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32BC1E-FD0F-4641-B6E3-96A6360F740A}"/>
              </a:ext>
            </a:extLst>
          </p:cNvPr>
          <p:cNvSpPr txBox="1"/>
          <p:nvPr/>
        </p:nvSpPr>
        <p:spPr>
          <a:xfrm>
            <a:off x="3884692" y="4922450"/>
            <a:ext cx="1374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Uid</a:t>
            </a:r>
            <a:r>
              <a:rPr lang="en-US" sz="1200" dirty="0"/>
              <a:t>, Bid, Rating</a:t>
            </a:r>
          </a:p>
        </p:txBody>
      </p:sp>
    </p:spTree>
    <p:extLst>
      <p:ext uri="{BB962C8B-B14F-4D97-AF65-F5344CB8AC3E}">
        <p14:creationId xmlns:p14="http://schemas.microsoft.com/office/powerpoint/2010/main" val="33508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CCBF-B14B-824A-8249-DD2CE1D3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B0E2B-906E-F14A-B9B0-3BA3CE7F7C51}"/>
              </a:ext>
            </a:extLst>
          </p:cNvPr>
          <p:cNvSpPr txBox="1"/>
          <p:nvPr/>
        </p:nvSpPr>
        <p:spPr>
          <a:xfrm>
            <a:off x="609600" y="1383632"/>
            <a:ext cx="10122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Write a function to load CSV files (can use built-in CSV library)</a:t>
            </a:r>
          </a:p>
          <a:p>
            <a:pPr marL="342900" indent="-342900">
              <a:buAutoNum type="arabicPeriod"/>
            </a:pPr>
            <a:r>
              <a:rPr lang="en-US" dirty="0"/>
              <a:t>Write a function that selects specific columns from a CSV</a:t>
            </a:r>
          </a:p>
          <a:p>
            <a:pPr marL="342900" indent="-342900">
              <a:buAutoNum type="arabicPeriod"/>
            </a:pPr>
            <a:r>
              <a:rPr lang="en-US" dirty="0"/>
              <a:t>Write a function that filters rows based on some condition</a:t>
            </a:r>
          </a:p>
          <a:p>
            <a:pPr marL="342900" indent="-342900">
              <a:buAutoNum type="arabicPeriod"/>
            </a:pPr>
            <a:r>
              <a:rPr lang="en-US" dirty="0"/>
              <a:t>Write a function that accepts a 2d array and writes it to a CSV file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Write a function that, given 3 arrays (X, Y, colors), returns an image of scatterplot (matplotlib)</a:t>
            </a:r>
          </a:p>
          <a:p>
            <a:pPr marL="342900" indent="-342900">
              <a:buAutoNum type="arabicPeriod"/>
            </a:pPr>
            <a:r>
              <a:rPr lang="en-US" dirty="0"/>
              <a:t>Write a function that takes a matplotlib figure and saves it to a gif file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CCBF-B14B-824A-8249-DD2CE1D3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B0E2B-906E-F14A-B9B0-3BA3CE7F7C51}"/>
              </a:ext>
            </a:extLst>
          </p:cNvPr>
          <p:cNvSpPr txBox="1"/>
          <p:nvPr/>
        </p:nvSpPr>
        <p:spPr>
          <a:xfrm>
            <a:off x="609600" y="1383632"/>
            <a:ext cx="10122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Implement K-Means</a:t>
            </a:r>
          </a:p>
          <a:p>
            <a:pPr marL="342900" indent="-342900">
              <a:buAutoNum type="arabicPeriod"/>
            </a:pPr>
            <a:r>
              <a:rPr lang="en-US" dirty="0"/>
              <a:t>Implement a function that, after every iteration of K-Means, generates an image of current cluster assignments, cluster centers, and displays (for each cluster) current error rate (can use legend for that)</a:t>
            </a:r>
          </a:p>
          <a:p>
            <a:pPr marL="342900" indent="-342900">
              <a:buAutoNum type="arabicPeriod"/>
            </a:pPr>
            <a:r>
              <a:rPr lang="en-US" dirty="0"/>
              <a:t>Implement a function that takes an array of images and saves them as a .gif file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523</Words>
  <Application>Microsoft Macintosh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Background</vt:lpstr>
      <vt:lpstr>Lab Goals</vt:lpstr>
      <vt:lpstr>Lab Goals – Day 1, Part 1</vt:lpstr>
      <vt:lpstr>Lab Goals – Day 1, Part 2</vt:lpstr>
      <vt:lpstr>Environment Setup</vt:lpstr>
      <vt:lpstr>Dataset Overview</vt:lpstr>
      <vt:lpstr>Utilities</vt:lpstr>
      <vt:lpstr>K-Means</vt:lpstr>
      <vt:lpstr>K-finder for K-Means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Feldman</dc:creator>
  <cp:lastModifiedBy>Dan Feldman</cp:lastModifiedBy>
  <cp:revision>17</cp:revision>
  <dcterms:created xsi:type="dcterms:W3CDTF">2019-07-04T16:20:49Z</dcterms:created>
  <dcterms:modified xsi:type="dcterms:W3CDTF">2019-07-04T21:10:59Z</dcterms:modified>
</cp:coreProperties>
</file>