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4"/>
  </p:notesMasterIdLst>
  <p:sldIdLst>
    <p:sldId id="1157" r:id="rId2"/>
    <p:sldId id="1158" r:id="rId3"/>
  </p:sldIdLst>
  <p:sldSz cx="6858000" cy="9906000" type="A4"/>
  <p:notesSz cx="6858000" cy="9296400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6600FF"/>
    <a:srgbClr val="333399"/>
    <a:srgbClr val="000099"/>
    <a:srgbClr val="800080"/>
    <a:srgbClr val="008000"/>
    <a:srgbClr val="0000CC"/>
    <a:srgbClr val="CC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64538" autoAdjust="0"/>
  </p:normalViewPr>
  <p:slideViewPr>
    <p:cSldViewPr>
      <p:cViewPr varScale="1">
        <p:scale>
          <a:sx n="60" d="100"/>
          <a:sy n="60" d="100"/>
        </p:scale>
        <p:origin x="1524" y="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>
            <a:lvl1pPr algn="l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66" y="0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>
            <a:lvl1pPr algn="r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4088" y="696913"/>
            <a:ext cx="2411412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414750"/>
            <a:ext cx="5486400" cy="418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0987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b" anchorCtr="0" compatLnSpc="1">
            <a:prstTxWarp prst="textNoShape">
              <a:avLst/>
            </a:prstTxWarp>
          </a:bodyPr>
          <a:lstStyle>
            <a:lvl1pPr algn="l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66" y="8830987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b" anchorCtr="0" compatLnSpc="1">
            <a:prstTxWarp prst="textNoShape">
              <a:avLst/>
            </a:prstTxWarp>
          </a:bodyPr>
          <a:lstStyle>
            <a:lvl1pPr algn="r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4088" y="696913"/>
            <a:ext cx="2411412" cy="3484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77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4088" y="696913"/>
            <a:ext cx="2411412" cy="3484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322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5486400" y="1540934"/>
            <a:ext cx="0" cy="6493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935" y="674158"/>
            <a:ext cx="5086350" cy="3081867"/>
          </a:xfrm>
        </p:spPr>
        <p:txBody>
          <a:bodyPr/>
          <a:lstStyle>
            <a:lvl1pPr algn="r">
              <a:defRPr sz="693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6985" y="4404960"/>
            <a:ext cx="4686300" cy="3412067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622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619751" y="4322410"/>
            <a:ext cx="116113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832873" y="4322410"/>
            <a:ext cx="116112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045994" y="4322410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5619751" y="4732868"/>
            <a:ext cx="116113" cy="340525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5832873" y="4732868"/>
            <a:ext cx="116112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6045994" y="4732868"/>
            <a:ext cx="116113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259116" y="4732868"/>
            <a:ext cx="116112" cy="3405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619751" y="5143324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5832873" y="5143324"/>
            <a:ext cx="116112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045994" y="5143324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259116" y="5143324"/>
            <a:ext cx="116112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6472238" y="5143324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5619751" y="5551488"/>
            <a:ext cx="116113" cy="343206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5832873" y="5551488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6045994" y="5551488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6259116" y="5551488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5619751" y="5961944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5832873" y="5961944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6045994" y="5961944"/>
            <a:ext cx="116113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6259116" y="5961944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6472238" y="5961944"/>
            <a:ext cx="116113" cy="343206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5619751" y="6372402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5832873" y="6372402"/>
            <a:ext cx="116112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6045994" y="6372402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6259116" y="6372402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5619751" y="6782860"/>
            <a:ext cx="116113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5832873" y="6782860"/>
            <a:ext cx="116112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6045994" y="6782860"/>
            <a:ext cx="116113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6259116" y="6782860"/>
            <a:ext cx="116112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5832873" y="7193316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6259116" y="7193316"/>
            <a:ext cx="116112" cy="340523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228600" y="4072467"/>
            <a:ext cx="6172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176568"/>
            <a:ext cx="1543050" cy="86792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176568"/>
            <a:ext cx="4514850" cy="86792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176568"/>
            <a:ext cx="6172200" cy="86792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9025467"/>
            <a:ext cx="1600200" cy="6604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12680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754168"/>
            <a:ext cx="6172200" cy="71016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/>
            </a:lvl1pPr>
            <a:lvl2pPr marL="660380" indent="0">
              <a:buNone/>
              <a:defRPr sz="2600"/>
            </a:lvl2pPr>
            <a:lvl3pPr marL="1320759" indent="0">
              <a:buNone/>
              <a:defRPr sz="2311"/>
            </a:lvl3pPr>
            <a:lvl4pPr marL="1981139" indent="0">
              <a:buNone/>
              <a:defRPr sz="2022"/>
            </a:lvl4pPr>
            <a:lvl5pPr marL="2641519" indent="0">
              <a:buNone/>
              <a:defRPr sz="2022"/>
            </a:lvl5pPr>
            <a:lvl6pPr marL="3301898" indent="0">
              <a:buNone/>
              <a:defRPr sz="2022"/>
            </a:lvl6pPr>
            <a:lvl7pPr marL="3962278" indent="0">
              <a:buNone/>
              <a:defRPr sz="2022"/>
            </a:lvl7pPr>
            <a:lvl8pPr marL="4622658" indent="0">
              <a:buNone/>
              <a:defRPr sz="2022"/>
            </a:lvl8pPr>
            <a:lvl9pPr marL="5283037" indent="0">
              <a:buNone/>
              <a:defRPr sz="20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6566"/>
            <a:ext cx="6193653" cy="95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Matlab </a:t>
            </a:r>
            <a:r>
              <a:rPr lang="ko-KR" altLang="en-US" dirty="0" smtClean="0"/>
              <a:t>시작하기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24609"/>
            <a:ext cx="6172200" cy="743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04246" y="9286906"/>
            <a:ext cx="1600200" cy="39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733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81519" y="9320101"/>
            <a:ext cx="1761581" cy="4275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 baseline="0">
          <a:solidFill>
            <a:srgbClr val="6600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660380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132075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98113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264151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495285" indent="-495285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4333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9741" indent="-502164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755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426237" indent="-42420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3322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50440" indent="-421909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09037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6941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6pPr>
      <a:lvl7pPr marL="362979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7pPr>
      <a:lvl8pPr marL="429017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8pPr>
      <a:lvl9pPr marL="4950555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bonacci_numb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Golden_spir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740937"/>
          </a:xfrm>
        </p:spPr>
        <p:txBody>
          <a:bodyPr/>
          <a:lstStyle/>
          <a:p>
            <a:r>
              <a:rPr lang="ko-KR" altLang="en-US" sz="3200" dirty="0" err="1" smtClean="0"/>
              <a:t>하브루타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그래프 그리기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898" y="1695127"/>
            <a:ext cx="6172200" cy="7434337"/>
          </a:xfrm>
        </p:spPr>
        <p:txBody>
          <a:bodyPr/>
          <a:lstStyle/>
          <a:p>
            <a:r>
              <a:rPr lang="en-US" altLang="ko-KR" sz="1600" dirty="0"/>
              <a:t>B</a:t>
            </a:r>
            <a:r>
              <a:rPr lang="en-US" altLang="ko-KR" sz="1600" dirty="0">
                <a:sym typeface="Wingdings" panose="05000000000000000000" pitchFamily="2" charset="2"/>
              </a:rPr>
              <a:t>A: </a:t>
            </a:r>
            <a:r>
              <a:rPr lang="ko-KR" altLang="en-US" sz="1600" dirty="0">
                <a:sym typeface="Wingdings" panose="05000000000000000000" pitchFamily="2" charset="2"/>
              </a:rPr>
              <a:t>다음 </a:t>
            </a:r>
            <a:r>
              <a:rPr lang="en-US" altLang="ko-KR" sz="1600" dirty="0"/>
              <a:t>Matlab </a:t>
            </a:r>
            <a:r>
              <a:rPr lang="ko-KR" altLang="en-US" sz="1600" dirty="0" smtClean="0"/>
              <a:t>스크립트의 </a:t>
            </a:r>
            <a:r>
              <a:rPr lang="ko-KR" altLang="en-US" sz="1600" dirty="0"/>
              <a:t>동작을 설명하시오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A</a:t>
            </a:r>
            <a:r>
              <a:rPr lang="en-US" altLang="ko-KR" sz="1600" dirty="0">
                <a:sym typeface="Wingdings" panose="05000000000000000000" pitchFamily="2" charset="2"/>
              </a:rPr>
              <a:t>B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/>
              <a:t>다음 </a:t>
            </a:r>
            <a:r>
              <a:rPr lang="ko-KR" altLang="en-US" sz="1600" dirty="0" err="1" smtClean="0"/>
              <a:t>웹페이지의</a:t>
            </a:r>
            <a:r>
              <a:rPr lang="ko-KR" altLang="en-US" sz="1600" dirty="0" smtClean="0"/>
              <a:t> 내용에 대해 서로 토론 하시오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en.wikipedia.org/wiki/Fibonacci_number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://en.wikipedia.org/wiki/Golden_spiral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55883" y="1064568"/>
            <a:ext cx="5101864" cy="464072"/>
            <a:chOff x="855883" y="1670620"/>
            <a:chExt cx="5101864" cy="464072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413555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 bwMode="auto">
            <a:xfrm>
              <a:off x="3860269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pic>
          <p:nvPicPr>
            <p:cNvPr id="5122" name="Picture 2" descr="https://cdn3.iconfinder.com/data/icons/softwaredemo/PNG/256x256/Plus__Orang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976" y="1670620"/>
              <a:ext cx="396044" cy="39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/>
            <p:cNvSpPr/>
            <p:nvPr/>
          </p:nvSpPr>
          <p:spPr bwMode="auto">
            <a:xfrm>
              <a:off x="855883" y="1696343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>
                  <a:solidFill>
                    <a:schemeClr val="tx1"/>
                  </a:solidFill>
                  <a:latin typeface="Courier New" panose="02070309020205020404" pitchFamily="49" charset="0"/>
                  <a:ea typeface="굴림" pitchFamily="50" charset="-127"/>
                  <a:cs typeface="Courier New" panose="02070309020205020404" pitchFamily="49" charset="0"/>
                </a:rPr>
                <a:t>A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5525699" y="1670620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tx1"/>
                  </a:solidFill>
                  <a:latin typeface="Courier New" panose="02070309020205020404" pitchFamily="49" charset="0"/>
                  <a:ea typeface="굴림" pitchFamily="50" charset="-127"/>
                  <a:cs typeface="Courier New" panose="02070309020205020404" pitchFamily="49" charset="0"/>
                </a:rPr>
                <a:t>B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13" name="한쪽 모서리가 둥근 사각형 12"/>
          <p:cNvSpPr/>
          <p:nvPr/>
        </p:nvSpPr>
        <p:spPr bwMode="auto">
          <a:xfrm>
            <a:off x="875734" y="6105128"/>
            <a:ext cx="5381429" cy="3024336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pt-BR" altLang="ko-KR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18305" y="2121987"/>
            <a:ext cx="5381429" cy="2686996"/>
            <a:chOff x="927891" y="2144688"/>
            <a:chExt cx="5381429" cy="2686996"/>
          </a:xfrm>
        </p:grpSpPr>
        <p:sp>
          <p:nvSpPr>
            <p:cNvPr id="20" name="양쪽 모서리가 둥근 사각형 19"/>
            <p:cNvSpPr/>
            <p:nvPr/>
          </p:nvSpPr>
          <p:spPr bwMode="auto">
            <a:xfrm>
              <a:off x="927891" y="2144688"/>
              <a:ext cx="1853037" cy="302496"/>
            </a:xfrm>
            <a:prstGeom prst="round2Same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14400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400" b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greeny.m</a:t>
              </a:r>
              <a:endParaRPr lang="ko-KR" altLang="en-US" sz="14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한쪽 모서리가 둥근 사각형 20"/>
            <p:cNvSpPr/>
            <p:nvPr/>
          </p:nvSpPr>
          <p:spPr bwMode="auto">
            <a:xfrm>
              <a:off x="927891" y="2447183"/>
              <a:ext cx="5381429" cy="238450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none" lIns="14400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figure(1);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 = 1;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(pi/6:0.01:11*pi/6)';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 = r * 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(1i*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patch( [0; 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real(s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 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0; </a:t>
              </a:r>
              <a:r>
                <a:rPr lang="en-US" altLang="ko-KR" sz="1400" b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imag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 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'g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 );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axis equal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axis square</a:t>
              </a:r>
              <a:endParaRPr lang="pt-BR" altLang="ko-KR" sz="14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898" y="272481"/>
            <a:ext cx="6172200" cy="8856984"/>
          </a:xfrm>
        </p:spPr>
        <p:txBody>
          <a:bodyPr/>
          <a:lstStyle/>
          <a:p>
            <a:r>
              <a:rPr lang="en-US" altLang="ko-KR" sz="1600" dirty="0"/>
              <a:t>B</a:t>
            </a:r>
            <a:r>
              <a:rPr lang="en-US" altLang="ko-KR" sz="1600" dirty="0">
                <a:sym typeface="Wingdings" panose="05000000000000000000" pitchFamily="2" charset="2"/>
              </a:rPr>
              <a:t>A: </a:t>
            </a:r>
            <a:r>
              <a:rPr lang="ko-KR" altLang="en-US" sz="1600" dirty="0">
                <a:sym typeface="Wingdings" panose="05000000000000000000" pitchFamily="2" charset="2"/>
              </a:rPr>
              <a:t>다음 </a:t>
            </a:r>
            <a:r>
              <a:rPr lang="en-US" altLang="ko-KR" sz="1600" dirty="0"/>
              <a:t>Matlab </a:t>
            </a:r>
            <a:r>
              <a:rPr lang="ko-KR" altLang="en-US" sz="1600" dirty="0"/>
              <a:t>함수의 동작을 설명하시오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AB: </a:t>
            </a:r>
            <a:r>
              <a:rPr lang="ko-KR" altLang="en-US" sz="1600" dirty="0" smtClean="0">
                <a:sym typeface="Wingdings" panose="05000000000000000000" pitchFamily="2" charset="2"/>
              </a:rPr>
              <a:t>다음 </a:t>
            </a:r>
            <a:r>
              <a:rPr lang="en-US" altLang="ko-KR" sz="1600" dirty="0" smtClean="0">
                <a:sym typeface="Wingdings" panose="05000000000000000000" pitchFamily="2" charset="2"/>
              </a:rPr>
              <a:t>Matlab </a:t>
            </a:r>
            <a:r>
              <a:rPr lang="ko-KR" altLang="en-US" sz="1600" dirty="0" smtClean="0">
                <a:sym typeface="Wingdings" panose="05000000000000000000" pitchFamily="2" charset="2"/>
              </a:rPr>
              <a:t>스크립트의 내용을 설명하시오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914179" y="632520"/>
            <a:ext cx="5381429" cy="1584176"/>
            <a:chOff x="927891" y="2144688"/>
            <a:chExt cx="5381429" cy="1584176"/>
          </a:xfrm>
        </p:grpSpPr>
        <p:sp>
          <p:nvSpPr>
            <p:cNvPr id="7" name="양쪽 모서리가 둥근 사각형 6"/>
            <p:cNvSpPr/>
            <p:nvPr/>
          </p:nvSpPr>
          <p:spPr bwMode="auto">
            <a:xfrm>
              <a:off x="927891" y="2144688"/>
              <a:ext cx="1853037" cy="302496"/>
            </a:xfrm>
            <a:prstGeom prst="round2Same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14400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400" b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fibo.m</a:t>
              </a:r>
              <a:endParaRPr lang="ko-KR" altLang="en-US" sz="14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한쪽 모서리가 둥근 사각형 12"/>
            <p:cNvSpPr/>
            <p:nvPr/>
          </p:nvSpPr>
          <p:spPr bwMode="auto">
            <a:xfrm>
              <a:off x="927891" y="2447184"/>
              <a:ext cx="5381429" cy="1281680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none" lIns="14400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f = </a:t>
              </a:r>
              <a:r>
                <a:rPr lang="pt-BR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fibo(n</a:t>
              </a:r>
              <a:r>
                <a:rPr lang="pt-BR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>
                <a:lnSpc>
                  <a:spcPct val="100000"/>
                </a:lnSpc>
              </a:pPr>
              <a:r>
                <a:rPr lang="pt-BR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Fibonacci number generator</a:t>
              </a:r>
            </a:p>
            <a:p>
              <a:pPr algn="l">
                <a:lnSpc>
                  <a:spcPct val="100000"/>
                </a:lnSpc>
              </a:pPr>
              <a:r>
                <a:rPr lang="pt-BR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 = 0.5*(1+sqrt(5));</a:t>
              </a:r>
            </a:p>
            <a:p>
              <a:pPr algn="l">
                <a:lnSpc>
                  <a:spcPct val="100000"/>
                </a:lnSpc>
              </a:pPr>
              <a:r>
                <a:rPr lang="pt-BR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q = 0.5*(1-sqrt(5));</a:t>
              </a:r>
            </a:p>
            <a:p>
              <a:pPr algn="l">
                <a:lnSpc>
                  <a:spcPct val="100000"/>
                </a:lnSpc>
              </a:pPr>
              <a:r>
                <a:rPr lang="pt-BR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= (p^n-q^n)/sqrt(5</a:t>
              </a:r>
              <a:r>
                <a:rPr lang="pt-BR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pt-BR" altLang="ko-KR" sz="14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13481" y="2720752"/>
            <a:ext cx="5381429" cy="6566154"/>
            <a:chOff x="927891" y="2144688"/>
            <a:chExt cx="5381429" cy="6566154"/>
          </a:xfrm>
        </p:grpSpPr>
        <p:sp>
          <p:nvSpPr>
            <p:cNvPr id="20" name="양쪽 모서리가 둥근 사각형 19"/>
            <p:cNvSpPr/>
            <p:nvPr/>
          </p:nvSpPr>
          <p:spPr bwMode="auto">
            <a:xfrm>
              <a:off x="927891" y="2144688"/>
              <a:ext cx="1853037" cy="302496"/>
            </a:xfrm>
            <a:prstGeom prst="round2Same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14400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400" b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golden_spiral.m</a:t>
              </a:r>
              <a:endParaRPr lang="ko-KR" altLang="en-US" sz="14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한쪽 모서리가 둥근 사각형 20"/>
            <p:cNvSpPr/>
            <p:nvPr/>
          </p:nvSpPr>
          <p:spPr bwMode="auto">
            <a:xfrm>
              <a:off x="927891" y="2447182"/>
              <a:ext cx="5381429" cy="6263660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none" lIns="14400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clear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clc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close all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6; % Fibonacci order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 = 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round(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altLang="ko-KR" sz="1400" b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ibo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(N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+ 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altLang="ko-KR" sz="1400" b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ibo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(N-3));</a:t>
              </a:r>
              <a:endParaRPr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figure(1);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 = 1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  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0:0.01:pi/2;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 = r * 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(1i*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real(s), 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imag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(s), '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LineWidth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2 );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axis([-W 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-W W]); axis square;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hold on; grid on;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 = zeros(N,1); % radius of the arcs, real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  = zeros(N,1); % center of the arcs, complex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f(1) = 0; f(2) = 1;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c(1) = 0; c(2) = 0;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   = 1i; % current direction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   = [c(2); c(2)+a*f(2); c(2)+(1+1i)*a*f(2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);...</a:t>
              </a:r>
              <a:b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c(2)+1i*a*f(2); c(2)];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real(b), 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imag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(b), 'r-'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k=3:(N+1)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f(k) = f(k-1) + f(k-2);     % radius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c(k) = c(k-1) - a * f(k-2); % center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   = a * f(k) * 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(1i*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+ c(k);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    = [c(k); c(k)+a*f(k); </a:t>
              </a: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ko-KR" sz="1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c(k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)+(1+1i)*a*f(k); c(k)+1i*a*f(k); c(k)];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plot( real(b), 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imag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(b), 'r-'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plot( real(s), 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imag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(s), '</a:t>
              </a:r>
              <a:r>
                <a:rPr lang="en-US" altLang="ko-KR" sz="14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LineWidth</a:t>
              </a: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2 );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    = a * 1i;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hold off;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5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144000" tIns="0" rIns="0" bIns="0" numCol="1" rtlCol="0" anchor="ctr" anchorCtr="0" compatLnSpc="1">
        <a:prstTxWarp prst="textNoShape">
          <a:avLst/>
        </a:prstTxWarp>
        <a:noAutofit/>
      </a:bodyPr>
      <a:lstStyle>
        <a:defPPr algn="l">
          <a:lnSpc>
            <a:spcPct val="120000"/>
          </a:lnSpc>
          <a:defRPr sz="1200" b="0"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19694</TotalTime>
  <Words>252</Words>
  <Application>Microsoft Office PowerPoint</Application>
  <PresentationFormat>A4 용지(210x297mm)</PresentationFormat>
  <Paragraphs>76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Courier New</vt:lpstr>
      <vt:lpstr>Times New Roman</vt:lpstr>
      <vt:lpstr>Wingdings</vt:lpstr>
      <vt:lpstr>봄의 수채화</vt:lpstr>
      <vt:lpstr>하브루타: 그래프 그리기 2</vt:lpstr>
      <vt:lpstr>PowerPoint 프레젠테이션</vt:lpstr>
    </vt:vector>
  </TitlesOfParts>
  <Company>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배열, 행렬 만들기와 사운드</dc:title>
  <dc:creator>bjc97r@incheon.ac.kr</dc:creator>
  <cp:lastModifiedBy>Byoungjo Choi</cp:lastModifiedBy>
  <cp:revision>1277</cp:revision>
  <cp:lastPrinted>2015-03-24T00:07:39Z</cp:lastPrinted>
  <dcterms:created xsi:type="dcterms:W3CDTF">2004-11-23T08:26:21Z</dcterms:created>
  <dcterms:modified xsi:type="dcterms:W3CDTF">2017-04-08T02:32:18Z</dcterms:modified>
</cp:coreProperties>
</file>