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4"/>
  </p:notesMasterIdLst>
  <p:sldIdLst>
    <p:sldId id="1156" r:id="rId2"/>
    <p:sldId id="1157" r:id="rId3"/>
  </p:sldIdLst>
  <p:sldSz cx="6858000" cy="9906000" type="A4"/>
  <p:notesSz cx="6735763" cy="9866313"/>
  <p:defaultTextStyle>
    <a:defPPr>
      <a:defRPr lang="ko-KR"/>
    </a:defPPr>
    <a:lvl1pPr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6600FF"/>
    <a:srgbClr val="333399"/>
    <a:srgbClr val="000099"/>
    <a:srgbClr val="800080"/>
    <a:srgbClr val="008000"/>
    <a:srgbClr val="0000CC"/>
    <a:srgbClr val="CC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64538" autoAdjust="0"/>
  </p:normalViewPr>
  <p:slideViewPr>
    <p:cSldViewPr>
      <p:cViewPr varScale="1">
        <p:scale>
          <a:sx n="78" d="100"/>
          <a:sy n="78" d="100"/>
        </p:scale>
        <p:origin x="1794" y="9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>
            <a:lvl1pPr algn="l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835" y="0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>
            <a:lvl1pPr algn="r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9150" y="739775"/>
            <a:ext cx="2559050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5395"/>
            <a:ext cx="5388610" cy="444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367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b" anchorCtr="0" compatLnSpc="1">
            <a:prstTxWarp prst="textNoShape">
              <a:avLst/>
            </a:prstTxWarp>
          </a:bodyPr>
          <a:lstStyle>
            <a:lvl1pPr algn="l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835" y="9372367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b" anchorCtr="0" compatLnSpc="1">
            <a:prstTxWarp prst="textNoShape">
              <a:avLst/>
            </a:prstTxWarp>
          </a:bodyPr>
          <a:lstStyle>
            <a:lvl1pPr algn="r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fld id="{7B1983A0-4CBD-430E-BBB3-B04D1C68F1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76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9150" y="739775"/>
            <a:ext cx="2559050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538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5486400" y="1540934"/>
            <a:ext cx="0" cy="64939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2311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935" y="674158"/>
            <a:ext cx="5086350" cy="3081867"/>
          </a:xfrm>
        </p:spPr>
        <p:txBody>
          <a:bodyPr/>
          <a:lstStyle>
            <a:lvl1pPr algn="r">
              <a:defRPr sz="693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6985" y="4404960"/>
            <a:ext cx="4686300" cy="3412067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622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ko-KR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85584A-5EF6-4B0D-8253-845602C1711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5619751" y="4322410"/>
            <a:ext cx="116113" cy="340523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832873" y="4322410"/>
            <a:ext cx="116112" cy="340523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6045994" y="4322410"/>
            <a:ext cx="116113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5619751" y="4732868"/>
            <a:ext cx="116113" cy="340525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5832873" y="4732868"/>
            <a:ext cx="116112" cy="3405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6045994" y="4732868"/>
            <a:ext cx="116113" cy="3405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6259116" y="4732868"/>
            <a:ext cx="116112" cy="3405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5619751" y="5143324"/>
            <a:ext cx="116113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5832873" y="5143324"/>
            <a:ext cx="116112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6045994" y="5143324"/>
            <a:ext cx="116113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6259116" y="5143324"/>
            <a:ext cx="116112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8" name="Oval 20"/>
          <p:cNvSpPr>
            <a:spLocks noChangeArrowheads="1"/>
          </p:cNvSpPr>
          <p:nvPr/>
        </p:nvSpPr>
        <p:spPr bwMode="auto">
          <a:xfrm>
            <a:off x="6472238" y="5143324"/>
            <a:ext cx="116113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5619751" y="5551488"/>
            <a:ext cx="116113" cy="343206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5832873" y="5551488"/>
            <a:ext cx="116112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6045994" y="5551488"/>
            <a:ext cx="116113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6259116" y="5551488"/>
            <a:ext cx="116112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5619751" y="5961944"/>
            <a:ext cx="116113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5832873" y="5961944"/>
            <a:ext cx="116112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6045994" y="5961944"/>
            <a:ext cx="116113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6259116" y="5961944"/>
            <a:ext cx="116112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6472238" y="5961944"/>
            <a:ext cx="116113" cy="343206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5619751" y="6372402"/>
            <a:ext cx="116113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5832873" y="6372402"/>
            <a:ext cx="116112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6045994" y="6372402"/>
            <a:ext cx="116113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1" name="Oval 33"/>
          <p:cNvSpPr>
            <a:spLocks noChangeArrowheads="1"/>
          </p:cNvSpPr>
          <p:nvPr/>
        </p:nvSpPr>
        <p:spPr bwMode="auto">
          <a:xfrm>
            <a:off x="6259116" y="6372402"/>
            <a:ext cx="116112" cy="340523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5619751" y="6782860"/>
            <a:ext cx="116113" cy="3405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5832873" y="6782860"/>
            <a:ext cx="116112" cy="3405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6045994" y="6782860"/>
            <a:ext cx="116113" cy="3405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6259116" y="6782860"/>
            <a:ext cx="116112" cy="3405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5832873" y="7193316"/>
            <a:ext cx="116112" cy="340523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6259116" y="7193316"/>
            <a:ext cx="116112" cy="340523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228600" y="4072467"/>
            <a:ext cx="6172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231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8" grpId="0" animBg="1"/>
      <p:bldP spid="43029" grpId="0" animBg="1"/>
      <p:bldP spid="43030" grpId="0" animBg="1"/>
      <p:bldP spid="43031" grpId="0" animBg="1"/>
      <p:bldP spid="43032" grpId="0" animBg="1"/>
      <p:bldP spid="43033" grpId="0" animBg="1"/>
      <p:bldP spid="43034" grpId="0" animBg="1"/>
      <p:bldP spid="43035" grpId="0" animBg="1"/>
      <p:bldP spid="43036" grpId="0" animBg="1"/>
      <p:bldP spid="43037" grpId="0" animBg="1"/>
      <p:bldP spid="43038" grpId="0" animBg="1"/>
      <p:bldP spid="43039" grpId="0" animBg="1"/>
      <p:bldP spid="43040" grpId="0" animBg="1"/>
      <p:bldP spid="43041" grpId="0" animBg="1"/>
      <p:bldP spid="43042" grpId="0" animBg="1"/>
      <p:bldP spid="43043" grpId="0" animBg="1"/>
      <p:bldP spid="43044" grpId="0" animBg="1"/>
      <p:bldP spid="43045" grpId="0" animBg="1"/>
      <p:bldP spid="43046" grpId="0" animBg="1"/>
      <p:bldP spid="4304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640F7-A197-4F39-83E1-A333EECFD9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176568"/>
            <a:ext cx="1543050" cy="867921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176568"/>
            <a:ext cx="4514850" cy="86792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4BEEF-90FA-44C5-93B7-6591080F53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176568"/>
            <a:ext cx="6172200" cy="86792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914900" y="9025467"/>
            <a:ext cx="1600200" cy="660400"/>
          </a:xfrm>
        </p:spPr>
        <p:txBody>
          <a:bodyPr/>
          <a:lstStyle>
            <a:lvl1pPr>
              <a:defRPr/>
            </a:lvl1pPr>
          </a:lstStyle>
          <a:p>
            <a:fld id="{6F0C3493-D8FD-4EE1-B728-19282D8A534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76566"/>
            <a:ext cx="6193653" cy="126803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754168"/>
            <a:ext cx="6172200" cy="71016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8F87B-55E2-4F93-9C08-6B53E4C1F60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577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89"/>
            </a:lvl1pPr>
            <a:lvl2pPr marL="660380" indent="0">
              <a:buNone/>
              <a:defRPr sz="2600"/>
            </a:lvl2pPr>
            <a:lvl3pPr marL="1320759" indent="0">
              <a:buNone/>
              <a:defRPr sz="2311"/>
            </a:lvl3pPr>
            <a:lvl4pPr marL="1981139" indent="0">
              <a:buNone/>
              <a:defRPr sz="2022"/>
            </a:lvl4pPr>
            <a:lvl5pPr marL="2641519" indent="0">
              <a:buNone/>
              <a:defRPr sz="2022"/>
            </a:lvl5pPr>
            <a:lvl6pPr marL="3301898" indent="0">
              <a:buNone/>
              <a:defRPr sz="2022"/>
            </a:lvl6pPr>
            <a:lvl7pPr marL="3962278" indent="0">
              <a:buNone/>
              <a:defRPr sz="2022"/>
            </a:lvl7pPr>
            <a:lvl8pPr marL="4622658" indent="0">
              <a:buNone/>
              <a:defRPr sz="2022"/>
            </a:lvl8pPr>
            <a:lvl9pPr marL="5283037" indent="0">
              <a:buNone/>
              <a:defRPr sz="202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74FB2-91ED-4FEE-8288-80195EE42C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483380"/>
            <a:ext cx="3028950" cy="6372401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483380"/>
            <a:ext cx="3028950" cy="6372401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BB013-86EF-4139-8167-B6F2E1F1AE9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19CCB-9F24-4D6C-92BE-5E40E40C38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F5E63-638F-4C9F-9DA7-522510F759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BEBFD-EDEA-49E7-A85B-0C802EA5F7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/>
          <a:lstStyle>
            <a:lvl1pPr algn="l">
              <a:defRPr sz="2889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8"/>
            <a:ext cx="3833813" cy="8454497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52B4-7A6F-485C-8D8C-AA321EBB57A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/>
          <a:lstStyle>
            <a:lvl1pPr algn="l">
              <a:defRPr sz="2889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7CAEA-3470-40CD-A098-65C40B92F9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76566"/>
            <a:ext cx="6193653" cy="95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Matlab </a:t>
            </a:r>
            <a:r>
              <a:rPr lang="ko-KR" altLang="en-US" dirty="0" smtClean="0"/>
              <a:t>시작하기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24609"/>
            <a:ext cx="6172200" cy="743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04246" y="9286906"/>
            <a:ext cx="1600200" cy="39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733" b="1">
                <a:latin typeface="+mn-lt"/>
              </a:defRPr>
            </a:lvl1pPr>
          </a:lstStyle>
          <a:p>
            <a:fld id="{FD2264A7-BF29-49EA-ABDD-F7A47F87D90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42" name="바닥글 개체 틀 41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5/224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 baseline="0">
          <a:solidFill>
            <a:srgbClr val="6600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5pPr>
      <a:lvl6pPr marL="660380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6pPr>
      <a:lvl7pPr marL="132075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7pPr>
      <a:lvl8pPr marL="198113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8pPr>
      <a:lvl9pPr marL="264151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9pPr>
    </p:titleStyle>
    <p:bodyStyle>
      <a:lvl1pPr marL="495285" indent="-495285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4333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9741" indent="-502164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3755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426237" indent="-424203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3322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50440" indent="-421909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88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309037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6941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6pPr>
      <a:lvl7pPr marL="362979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7pPr>
      <a:lvl8pPr marL="429017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8pPr>
      <a:lvl9pPr marL="4950555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미션 </a:t>
            </a:r>
            <a:r>
              <a:rPr lang="en-US" altLang="ko-KR" sz="3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3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인천대 전망대 그리기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인천대학교 전망대는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글로벌아일랜드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라는 이름을 가지고 있습니다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관찰해 보면 단면은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24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각형이며 높이는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23.5m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것을 알 수 있습니다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아래 스크립트 </a:t>
            </a:r>
            <a:r>
              <a:rPr lang="en-US" altLang="ko-KR" sz="18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tower_cross_section.m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전망대의 세로 방향 단면의 오른 쪽만 나타낸 것입니다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75423" y="3080792"/>
            <a:ext cx="3039088" cy="3963945"/>
            <a:chOff x="4788024" y="620688"/>
            <a:chExt cx="4248472" cy="6048672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620688"/>
              <a:ext cx="1323975" cy="556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 descr="D:\Lectures\2013F\2014S\Matlab\w09 3D Graphs\tower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10" r="22345"/>
            <a:stretch/>
          </p:blipFill>
          <p:spPr bwMode="auto">
            <a:xfrm rot="21437565">
              <a:off x="5048901" y="1213306"/>
              <a:ext cx="1662545" cy="4594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직선 연결선 29"/>
            <p:cNvCxnSpPr/>
            <p:nvPr/>
          </p:nvCxnSpPr>
          <p:spPr bwMode="auto">
            <a:xfrm>
              <a:off x="5983282" y="764704"/>
              <a:ext cx="0" cy="5904656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>
              <a:off x="6588224" y="764704"/>
              <a:ext cx="0" cy="5904656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rgbClr val="80008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>
              <a:off x="6795622" y="764704"/>
              <a:ext cx="0" cy="5904656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rgbClr val="80008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>
              <a:off x="4788024" y="2513148"/>
              <a:ext cx="3960440" cy="0"/>
            </a:xfrm>
            <a:prstGeom prst="line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4788024" y="3068960"/>
              <a:ext cx="3960440" cy="0"/>
            </a:xfrm>
            <a:prstGeom prst="line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>
              <a:off x="4788024" y="3573016"/>
              <a:ext cx="3960440" cy="0"/>
            </a:xfrm>
            <a:prstGeom prst="line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5076056" y="5661248"/>
              <a:ext cx="3960440" cy="0"/>
            </a:xfrm>
            <a:prstGeom prst="line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그룹 36"/>
          <p:cNvGrpSpPr/>
          <p:nvPr/>
        </p:nvGrpSpPr>
        <p:grpSpPr>
          <a:xfrm>
            <a:off x="764704" y="6670334"/>
            <a:ext cx="5112568" cy="2603146"/>
            <a:chOff x="323528" y="1176606"/>
            <a:chExt cx="5112568" cy="2603146"/>
          </a:xfrm>
        </p:grpSpPr>
        <p:sp>
          <p:nvSpPr>
            <p:cNvPr id="38" name="양쪽 모서리가 둥근 사각형 37"/>
            <p:cNvSpPr/>
            <p:nvPr/>
          </p:nvSpPr>
          <p:spPr bwMode="auto">
            <a:xfrm>
              <a:off x="323528" y="1176606"/>
              <a:ext cx="2520280" cy="380186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굴림" pitchFamily="50" charset="-127"/>
                  <a:cs typeface="Consolas" panose="020B0609020204030204" pitchFamily="49" charset="0"/>
                </a:rPr>
                <a:t>tower_cross_section.m</a:t>
              </a:r>
              <a:endPara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39" name="한쪽 모서리가 둥근 사각형 38"/>
            <p:cNvSpPr/>
            <p:nvPr/>
          </p:nvSpPr>
          <p:spPr bwMode="auto">
            <a:xfrm>
              <a:off x="323528" y="1556792"/>
              <a:ext cx="5112568" cy="2222960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180000" algn="l">
                <a:lnSpc>
                  <a:spcPct val="100000"/>
                </a:lnSpc>
              </a:pPr>
              <a:r>
                <a:rPr lang="en-US" altLang="ko-KR" b="0" dirty="0">
                  <a:solidFill>
                    <a:srgbClr val="228B22"/>
                  </a:solidFill>
                  <a:latin typeface="Courier New"/>
                </a:rPr>
                <a:t>% UI Tower</a:t>
              </a:r>
            </a:p>
            <a:p>
              <a:pPr marL="180000" algn="l">
                <a:lnSpc>
                  <a:spcPct val="100000"/>
                </a:lnSpc>
              </a:pP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x = [0  2  1  1  1.1 1.8  0   ];</a:t>
              </a:r>
            </a:p>
            <a:p>
              <a:pPr marL="180000" algn="l">
                <a:lnSpc>
                  <a:spcPct val="100000"/>
                </a:lnSpc>
              </a:pPr>
              <a:r>
                <a:rPr lang="es-ES" altLang="ko-KR" b="0" dirty="0">
                  <a:solidFill>
                    <a:srgbClr val="000000"/>
                  </a:solidFill>
                  <a:latin typeface="Courier New"/>
                </a:rPr>
                <a:t>y = [0  0 11 14 17  23.5 23.5 ];</a:t>
              </a:r>
            </a:p>
            <a:p>
              <a:pPr marL="180000" algn="l">
                <a:lnSpc>
                  <a:spcPct val="100000"/>
                </a:lnSpc>
              </a:pP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figure(1);</a:t>
              </a:r>
            </a:p>
            <a:p>
              <a:pPr marL="180000" algn="l">
                <a:lnSpc>
                  <a:spcPct val="100000"/>
                </a:lnSpc>
              </a:pP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plot(</a:t>
              </a:r>
              <a:r>
                <a:rPr lang="en-US" altLang="ko-KR" b="0" dirty="0" err="1">
                  <a:solidFill>
                    <a:srgbClr val="000000"/>
                  </a:solidFill>
                  <a:latin typeface="Courier New"/>
                </a:rPr>
                <a:t>x,y</a:t>
              </a: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en-US" altLang="ko-KR" b="0" dirty="0">
                  <a:solidFill>
                    <a:srgbClr val="A020F0"/>
                  </a:solidFill>
                  <a:latin typeface="Courier New"/>
                </a:rPr>
                <a:t>'b-'</a:t>
              </a: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en-US" altLang="ko-KR" b="0" dirty="0">
                  <a:solidFill>
                    <a:srgbClr val="A020F0"/>
                  </a:solidFill>
                  <a:latin typeface="Courier New"/>
                </a:rPr>
                <a:t>'</a:t>
              </a:r>
              <a:r>
                <a:rPr lang="en-US" altLang="ko-KR" b="0" dirty="0" err="1">
                  <a:solidFill>
                    <a:srgbClr val="A020F0"/>
                  </a:solidFill>
                  <a:latin typeface="Courier New"/>
                </a:rPr>
                <a:t>LineWidth</a:t>
              </a:r>
              <a:r>
                <a:rPr lang="en-US" altLang="ko-KR" b="0" dirty="0">
                  <a:solidFill>
                    <a:srgbClr val="A020F0"/>
                  </a:solidFill>
                  <a:latin typeface="Courier New"/>
                </a:rPr>
                <a:t>'</a:t>
              </a: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, 2);</a:t>
              </a:r>
            </a:p>
            <a:p>
              <a:pPr marL="180000" algn="l">
                <a:lnSpc>
                  <a:spcPct val="100000"/>
                </a:lnSpc>
              </a:pPr>
              <a:r>
                <a:rPr lang="pt-BR" altLang="ko-KR" b="0" dirty="0">
                  <a:solidFill>
                    <a:srgbClr val="000000"/>
                  </a:solidFill>
                  <a:latin typeface="Courier New"/>
                </a:rPr>
                <a:t>axis([-0.2 2 0 25]);</a:t>
              </a:r>
            </a:p>
            <a:p>
              <a:pPr marL="180000" algn="l">
                <a:lnSpc>
                  <a:spcPct val="100000"/>
                </a:lnSpc>
              </a:pP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grid </a:t>
              </a:r>
              <a:r>
                <a:rPr lang="en-US" altLang="ko-KR" b="0" dirty="0">
                  <a:solidFill>
                    <a:srgbClr val="A020F0"/>
                  </a:solidFill>
                  <a:latin typeface="Courier New"/>
                </a:rPr>
                <a:t>on</a:t>
              </a:r>
              <a:r>
                <a:rPr lang="en-US" altLang="ko-KR" b="0" dirty="0" smtClean="0">
                  <a:solidFill>
                    <a:srgbClr val="000000"/>
                  </a:solidFill>
                  <a:latin typeface="Courier New"/>
                </a:rPr>
                <a:t>;</a:t>
              </a:r>
              <a:endParaRPr lang="en-US" altLang="ko-KR" b="0" dirty="0">
                <a:solidFill>
                  <a:srgbClr val="000000"/>
                </a:solidFill>
                <a:latin typeface="Courier New"/>
              </a:endParaRPr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379" y="3046198"/>
            <a:ext cx="2117222" cy="371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1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344488"/>
            <a:ext cx="6172200" cy="9145016"/>
          </a:xfrm>
        </p:spPr>
        <p:txBody>
          <a:bodyPr/>
          <a:lstStyle/>
          <a:p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한편 아래 함수 </a:t>
            </a:r>
            <a:r>
              <a:rPr lang="en-US" altLang="ko-KR" sz="18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tower_radius.m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전망대의 어떤 높이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대하여 위에서 보았을 때의 단면의 반지름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계산해 주고 있습니다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함수를 활용하여 </a:t>
            </a:r>
            <a:r>
              <a:rPr lang="ko-KR" altLang="en-US" sz="18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전망탑의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3D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모델을 매트랩의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cylinder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함수를 이용하여 만드시오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944724" y="1316596"/>
            <a:ext cx="5292588" cy="3600400"/>
            <a:chOff x="251520" y="1196752"/>
            <a:chExt cx="5292588" cy="3600400"/>
          </a:xfrm>
        </p:grpSpPr>
        <p:sp>
          <p:nvSpPr>
            <p:cNvPr id="6" name="양쪽 모서리가 둥근 사각형 5"/>
            <p:cNvSpPr/>
            <p:nvPr/>
          </p:nvSpPr>
          <p:spPr bwMode="auto">
            <a:xfrm>
              <a:off x="251520" y="1196752"/>
              <a:ext cx="1836204" cy="36004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굴림" pitchFamily="50" charset="-127"/>
                  <a:cs typeface="Consolas" panose="020B0609020204030204" pitchFamily="49" charset="0"/>
                </a:rPr>
                <a:t>tower_radius.m</a:t>
              </a:r>
              <a:endPara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 bwMode="auto">
            <a:xfrm>
              <a:off x="251520" y="1556792"/>
              <a:ext cx="5292588" cy="3240360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ko-KR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altLang="ko-KR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 = </a:t>
              </a:r>
              <a:r>
                <a:rPr lang="en-US" altLang="ko-KR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ui_tower_radius</a:t>
              </a:r>
              <a:r>
                <a:rPr lang="en-US" altLang="ko-KR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h )</a:t>
              </a:r>
            </a:p>
            <a:p>
              <a:pPr algn="l">
                <a:lnSpc>
                  <a:spcPct val="100000"/>
                </a:lnSpc>
              </a:pPr>
              <a:r>
                <a:rPr lang="ko-KR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ko-KR" altLang="en-US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h &lt; 0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 = 0;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elseif</a:t>
              </a:r>
              <a:r>
                <a:rPr lang="en-US" altLang="ko-KR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&lt; 11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 = - h / 11 + 2;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elseif</a:t>
              </a:r>
              <a:r>
                <a:rPr lang="en-US" altLang="ko-KR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&lt; 14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 = 1;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elseif</a:t>
              </a:r>
              <a:r>
                <a:rPr lang="en-US" altLang="ko-KR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&lt; 17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 = 0.1*h/3 + 1.6/3;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elseif</a:t>
              </a:r>
              <a:r>
                <a:rPr lang="en-US" altLang="ko-KR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&lt; 23.5</a:t>
              </a:r>
            </a:p>
            <a:p>
              <a:pPr algn="l">
                <a:lnSpc>
                  <a:spcPct val="100000"/>
                </a:lnSpc>
              </a:pPr>
              <a:r>
                <a:rPr lang="pt-BR" altLang="ko-KR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 = 0.7*h/6.5 + 1.8 - 0.7 * 23.5 / 6.5;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 = 0;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endPara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32148" y="5889104"/>
            <a:ext cx="5305164" cy="3571218"/>
            <a:chOff x="251520" y="1225934"/>
            <a:chExt cx="5305164" cy="3571218"/>
          </a:xfrm>
        </p:grpSpPr>
        <p:sp>
          <p:nvSpPr>
            <p:cNvPr id="9" name="양쪽 모서리가 둥근 사각형 8"/>
            <p:cNvSpPr/>
            <p:nvPr/>
          </p:nvSpPr>
          <p:spPr bwMode="auto">
            <a:xfrm>
              <a:off x="251520" y="1225934"/>
              <a:ext cx="1416732" cy="330858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굴림" pitchFamily="50" charset="-127"/>
                  <a:cs typeface="Consolas" panose="020B0609020204030204" pitchFamily="49" charset="0"/>
                </a:rPr>
                <a:t>tower3d.m</a:t>
              </a:r>
              <a:endPara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0" name="한쪽 모서리가 둥근 사각형 9"/>
            <p:cNvSpPr/>
            <p:nvPr/>
          </p:nvSpPr>
          <p:spPr bwMode="auto">
            <a:xfrm>
              <a:off x="251520" y="1556792"/>
              <a:ext cx="5305164" cy="3240360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l">
                <a:lnSpc>
                  <a:spcPct val="100000"/>
                </a:lnSpc>
              </a:pPr>
              <a:endPara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양쪽 모서리가 둥근 사각형 10"/>
          <p:cNvSpPr/>
          <p:nvPr/>
        </p:nvSpPr>
        <p:spPr bwMode="auto">
          <a:xfrm>
            <a:off x="4216350" y="5913819"/>
            <a:ext cx="2269492" cy="792088"/>
          </a:xfrm>
          <a:prstGeom prst="round2Same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멘토 이름</a:t>
            </a:r>
            <a:r>
              <a:rPr lang="en-US" altLang="ko-KR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ko-KR" altLang="en-US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데모 확인</a:t>
            </a:r>
            <a:r>
              <a:rPr lang="en-US" altLang="ko-KR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endParaRPr lang="ko-KR" altLang="en-US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2" name="직선 연결선 11"/>
          <p:cNvCxnSpPr>
            <a:stCxn id="11" idx="2"/>
            <a:endCxn id="11" idx="0"/>
          </p:cNvCxnSpPr>
          <p:nvPr/>
        </p:nvCxnSpPr>
        <p:spPr bwMode="auto">
          <a:xfrm>
            <a:off x="4216350" y="6309863"/>
            <a:ext cx="2269492" cy="0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</p:cxnSp>
    </p:spTree>
    <p:extLst>
      <p:ext uri="{BB962C8B-B14F-4D97-AF65-F5344CB8AC3E}">
        <p14:creationId xmlns:p14="http://schemas.microsoft.com/office/powerpoint/2010/main" val="245025344"/>
      </p:ext>
    </p:extLst>
  </p:cSld>
  <p:clrMapOvr>
    <a:masterClrMapping/>
  </p:clrMapOvr>
</p:sld>
</file>

<file path=ppt/theme/theme1.xml><?xml version="1.0" encoding="utf-8"?>
<a:theme xmlns:a="http://schemas.openxmlformats.org/drawingml/2006/main" name="봄의 수채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봄의 수채화">
      <a:majorFont>
        <a:latin typeface="Arial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144000" tIns="0" rIns="0" bIns="0" numCol="1" rtlCol="0" anchor="ctr" anchorCtr="0" compatLnSpc="1">
        <a:prstTxWarp prst="textNoShape">
          <a:avLst/>
        </a:prstTxWarp>
        <a:noAutofit/>
      </a:bodyPr>
      <a:lstStyle>
        <a:defPPr algn="l">
          <a:lnSpc>
            <a:spcPct val="120000"/>
          </a:lnSpc>
          <a:defRPr sz="1200" b="0">
            <a:latin typeface="Courier New" panose="02070309020205020404" pitchFamily="49" charset="0"/>
            <a:cs typeface="Courier New" panose="02070309020205020404" pitchFamily="49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/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19579</TotalTime>
  <Words>207</Words>
  <Application>Microsoft Office PowerPoint</Application>
  <PresentationFormat>A4 용지(210x297mm)</PresentationFormat>
  <Paragraphs>45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함초롬바탕</vt:lpstr>
      <vt:lpstr>Arial</vt:lpstr>
      <vt:lpstr>Consolas</vt:lpstr>
      <vt:lpstr>Courier New</vt:lpstr>
      <vt:lpstr>Wingdings</vt:lpstr>
      <vt:lpstr>봄의 수채화</vt:lpstr>
      <vt:lpstr>미션 – 인천대 전망대 그리기</vt:lpstr>
      <vt:lpstr>PowerPoint 프레젠테이션</vt:lpstr>
    </vt:vector>
  </TitlesOfParts>
  <Company>LGE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배열, 행렬 만들기와 사운드</dc:title>
  <dc:creator>bjc97r@incheon.ac.kr</dc:creator>
  <cp:lastModifiedBy>Byoungjo Choi</cp:lastModifiedBy>
  <cp:revision>1263</cp:revision>
  <cp:lastPrinted>2015-05-12T01:53:06Z</cp:lastPrinted>
  <dcterms:created xsi:type="dcterms:W3CDTF">2004-11-23T08:26:21Z</dcterms:created>
  <dcterms:modified xsi:type="dcterms:W3CDTF">2017-05-14T22:17:46Z</dcterms:modified>
</cp:coreProperties>
</file>