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5"/>
  </p:notesMasterIdLst>
  <p:sldIdLst>
    <p:sldId id="1185" r:id="rId2"/>
    <p:sldId id="1208" r:id="rId3"/>
    <p:sldId id="1209" r:id="rId4"/>
    <p:sldId id="1210" r:id="rId5"/>
    <p:sldId id="1211" r:id="rId6"/>
    <p:sldId id="1212" r:id="rId7"/>
    <p:sldId id="1213" r:id="rId8"/>
    <p:sldId id="1214" r:id="rId9"/>
    <p:sldId id="1215" r:id="rId10"/>
    <p:sldId id="1216" r:id="rId11"/>
    <p:sldId id="1217" r:id="rId12"/>
    <p:sldId id="1218" r:id="rId13"/>
    <p:sldId id="1219" r:id="rId14"/>
    <p:sldId id="1220" r:id="rId15"/>
    <p:sldId id="1221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1230" r:id="rId25"/>
    <p:sldId id="1231" r:id="rId26"/>
    <p:sldId id="1232" r:id="rId27"/>
    <p:sldId id="1233" r:id="rId28"/>
    <p:sldId id="1234" r:id="rId29"/>
    <p:sldId id="1235" r:id="rId30"/>
    <p:sldId id="1236" r:id="rId31"/>
    <p:sldId id="1237" r:id="rId32"/>
    <p:sldId id="1238" r:id="rId33"/>
    <p:sldId id="1239" r:id="rId34"/>
  </p:sldIdLst>
  <p:sldSz cx="12192000" cy="6858000"/>
  <p:notesSz cx="6735763" cy="9866313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3300"/>
    <a:srgbClr val="FF6600"/>
    <a:srgbClr val="CC0000"/>
    <a:srgbClr val="800080"/>
    <a:srgbClr val="6600FF"/>
    <a:srgbClr val="333399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6313" autoAdjust="0"/>
  </p:normalViewPr>
  <p:slideViewPr>
    <p:cSldViewPr>
      <p:cViewPr varScale="1">
        <p:scale>
          <a:sx n="87" d="100"/>
          <a:sy n="87" d="100"/>
        </p:scale>
        <p:origin x="38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2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4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35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3" y="739775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5395"/>
            <a:ext cx="5388610" cy="44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35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5425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06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84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7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17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22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354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014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11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8060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37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57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356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041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281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426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52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58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다항식이란 여러 개로 많은 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多</a:t>
            </a:r>
            <a:r>
              <a:rPr lang="en-US" altLang="ko-KR" dirty="0" smtClean="0"/>
              <a:t>),  </a:t>
            </a:r>
            <a:r>
              <a:rPr lang="ko-KR" altLang="en-US" dirty="0" smtClean="0"/>
              <a:t>항목을 뜻하는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項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수식할 때의 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式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이루어진 표현입니다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영어로는 여럿을 뜻하는 </a:t>
            </a:r>
            <a:r>
              <a:rPr lang="en-US" altLang="ko-KR" dirty="0" smtClean="0"/>
              <a:t>poly</a:t>
            </a:r>
            <a:r>
              <a:rPr lang="ko-KR" altLang="en-US" dirty="0" smtClean="0"/>
              <a:t>와 법을 뜻하는 </a:t>
            </a:r>
            <a:r>
              <a:rPr lang="en-US" altLang="ko-KR" dirty="0" err="1" smtClean="0"/>
              <a:t>nomial</a:t>
            </a:r>
            <a:r>
              <a:rPr lang="ko-KR" altLang="en-US" dirty="0" smtClean="0"/>
              <a:t>이 합해져서 </a:t>
            </a:r>
            <a:r>
              <a:rPr lang="en-US" altLang="ko-KR" dirty="0" smtClean="0"/>
              <a:t>polynomial (</a:t>
            </a:r>
            <a:r>
              <a:rPr lang="ko-KR" altLang="en-US" dirty="0" err="1" smtClean="0"/>
              <a:t>폴리노미얼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반대말은 홀로 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單</a:t>
            </a:r>
            <a:r>
              <a:rPr lang="en-US" altLang="ko-KR" dirty="0" smtClean="0"/>
              <a:t>)</a:t>
            </a:r>
            <a:r>
              <a:rPr lang="ko-KR" altLang="en-US" dirty="0" smtClean="0"/>
              <a:t>자를 사용하는 단항식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單項式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영어로는 하나를 뜻하는 </a:t>
            </a:r>
            <a:r>
              <a:rPr lang="en-US" altLang="ko-KR" dirty="0" smtClean="0"/>
              <a:t>mono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monomial</a:t>
            </a:r>
            <a:r>
              <a:rPr lang="ko-KR" altLang="en-US" dirty="0" smtClean="0"/>
              <a:t>이지요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2x</a:t>
            </a:r>
            <a:r>
              <a:rPr lang="en-US" altLang="ko-KR" baseline="0" dirty="0" smtClean="0"/>
              <a:t> + 1 </a:t>
            </a:r>
            <a:r>
              <a:rPr lang="ko-KR" altLang="en-US" baseline="0" dirty="0" smtClean="0"/>
              <a:t>이라는 수식 표현은 </a:t>
            </a:r>
            <a:r>
              <a:rPr lang="en-US" altLang="ko-KR" baseline="0" dirty="0" smtClean="0"/>
              <a:t>2x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더하기로 묶여진 다항식이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반면 </a:t>
            </a:r>
            <a:r>
              <a:rPr lang="en-US" altLang="ko-KR" baseline="0" dirty="0" smtClean="0"/>
              <a:t>2x</a:t>
            </a:r>
            <a:r>
              <a:rPr lang="ko-KR" altLang="en-US" baseline="0" dirty="0" smtClean="0"/>
              <a:t>는 단항식이지요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여기서 각 항은 미지수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의 몇 제곱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세제곱인 </a:t>
            </a:r>
            <a:r>
              <a:rPr lang="en-US" altLang="ko-KR" baseline="0" dirty="0" smtClean="0"/>
              <a:t>x^3,</a:t>
            </a:r>
            <a:r>
              <a:rPr lang="ko-KR" altLang="en-US" baseline="0" dirty="0" smtClean="0"/>
              <a:t>과 상수의 곱으로 표현됩니다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267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9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67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26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35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27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82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9990668" y="2992437"/>
            <a:ext cx="206423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0369551" y="2992437"/>
            <a:ext cx="206422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0748434" y="2992437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9990668" y="3276601"/>
            <a:ext cx="206423" cy="235748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10369551" y="3276601"/>
            <a:ext cx="206422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10748434" y="3276601"/>
            <a:ext cx="206423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1127317" y="3276601"/>
            <a:ext cx="206422" cy="2357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9990668" y="3560762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10369551" y="3560762"/>
            <a:ext cx="206422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10748434" y="35607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11127317" y="3560762"/>
            <a:ext cx="206422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11506201" y="35607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9990668" y="3843338"/>
            <a:ext cx="206423" cy="237604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10369551" y="3843338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10748434" y="3843338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11127317" y="3843338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9990668" y="4127500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10369551" y="4127500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10748434" y="4127500"/>
            <a:ext cx="206423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11127317" y="4127500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1506201" y="4127500"/>
            <a:ext cx="206423" cy="237604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9990668" y="44116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10369551" y="4411662"/>
            <a:ext cx="206422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10748434" y="44116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1127317" y="4411662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9990668" y="4695826"/>
            <a:ext cx="206423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0369551" y="4695826"/>
            <a:ext cx="206422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10748434" y="4695826"/>
            <a:ext cx="206423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11127317" y="4695826"/>
            <a:ext cx="206422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10369551" y="4979987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11127317" y="4979987"/>
            <a:ext cx="206422" cy="235747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942"/>
            <a:ext cx="12192000" cy="153544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61" r="71363" b="8936"/>
          <a:stretch/>
        </p:blipFill>
        <p:spPr>
          <a:xfrm>
            <a:off x="469805" y="2886516"/>
            <a:ext cx="1288412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1" name="Picture 2" descr="https://upload.wikimedia.org/wikipedia/commons/thumb/a/a1/CC-BY-SA_icon_orange.svg/800px-CC-BY-SA_icon_orange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5" y="5299307"/>
            <a:ext cx="1944216" cy="6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7888" y="2886516"/>
            <a:ext cx="1243703" cy="12884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6"/>
          <a:srcRect l="7158" t="2705" b="7266"/>
          <a:stretch/>
        </p:blipFill>
        <p:spPr>
          <a:xfrm>
            <a:off x="3141262" y="2886516"/>
            <a:ext cx="1343371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122239"/>
            <a:ext cx="10972800" cy="6008687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1010939" cy="87787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423"/>
            <a:ext cx="10972800" cy="4916503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1010939" cy="6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1547"/>
            <a:ext cx="10972800" cy="50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000" b="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51992" y="6429396"/>
            <a:ext cx="28448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6287264"/>
            <a:ext cx="1647825" cy="438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6600FF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92150" indent="-34766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7425" indent="-29368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81113" indent="-2921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986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0558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hyperlink" Target="http://atta.inu.ac.kr/class/matlab/2015/m09/m09_poly_minimax.html" TargetMode="Externa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hyperlink" Target="http://atta.inu.ac.kr/class/matlab/2015/m09/m09_poly_3points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35.w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GUkX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7920" y="1612685"/>
            <a:ext cx="1440160" cy="846545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7847" y="4077072"/>
            <a:ext cx="4735769" cy="1334716"/>
          </a:xfrm>
          <a:ln/>
        </p:spPr>
        <p:txBody>
          <a:bodyPr/>
          <a:lstStyle/>
          <a:p>
            <a:pPr>
              <a:defRPr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최병조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임베디드시스템공학과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551384" y="825631"/>
            <a:ext cx="9042400" cy="1633600"/>
          </a:xfrm>
        </p:spPr>
        <p:txBody>
          <a:bodyPr/>
          <a:lstStyle/>
          <a:p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다항식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</a:rPr>
              <a:t>과 </a:t>
            </a:r>
            <a:r>
              <a:rPr lang="ko-KR" alt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보간법</a:t>
            </a:r>
            <a:endParaRPr lang="ko-KR" altLang="en-US" sz="36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4439816" y="3068960"/>
            <a:ext cx="5000230" cy="88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6600FF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kern="0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매트랩 이해 및 실습</a:t>
            </a:r>
            <a:endParaRPr lang="ko-KR" altLang="en-US" sz="3200" kern="0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12192000" cy="116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1: </a:t>
            </a:r>
            <a:r>
              <a:rPr lang="ko-KR" altLang="en-US" dirty="0"/>
              <a:t>다항식과 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실행 결과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근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0,±1,±2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개의 지역적 최대 최소</a:t>
                </a:r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96" y="689365"/>
            <a:ext cx="7934986" cy="59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6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다항식의 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conv</a:t>
            </a:r>
            <a:r>
              <a:rPr lang="en-US" altLang="ko-KR" dirty="0" smtClean="0"/>
              <a:t>: gives the product of two polynomials.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2711624" y="2090044"/>
          <a:ext cx="48402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2222280" imgH="482400" progId="Equation.DSMT4">
                  <p:embed/>
                </p:oleObj>
              </mc:Choice>
              <mc:Fallback>
                <p:oleObj name="Equation" r:id="rId4" imgW="2222280" imgH="4824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090044"/>
                        <a:ext cx="484028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674932" y="3248063"/>
            <a:ext cx="3429024" cy="642942"/>
            <a:chOff x="2786050" y="3357562"/>
            <a:chExt cx="3429024" cy="642942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2786050" y="3357562"/>
              <a:ext cx="342902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2857488" y="3429000"/>
            <a:ext cx="3125788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Equation" r:id="rId6" imgW="1434960" imgH="253800" progId="Equation.DSMT4">
                    <p:embed/>
                  </p:oleObj>
                </mc:Choice>
                <mc:Fallback>
                  <p:oleObj name="Equation" r:id="rId6" imgW="1434960" imgH="253800" progId="Equation.DSMT4">
                    <p:embed/>
                    <p:pic>
                      <p:nvPicPr>
                        <p:cNvPr id="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3429000"/>
                          <a:ext cx="3125788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그룹 8"/>
          <p:cNvGrpSpPr/>
          <p:nvPr/>
        </p:nvGrpSpPr>
        <p:grpSpPr>
          <a:xfrm>
            <a:off x="2658996" y="4730274"/>
            <a:ext cx="2428892" cy="642942"/>
            <a:chOff x="2786050" y="3357562"/>
            <a:chExt cx="3429024" cy="642942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2786050" y="3357562"/>
              <a:ext cx="342902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962007" y="3457577"/>
            <a:ext cx="2743200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8" imgW="939600" imgH="203040" progId="Equation.DSMT4">
                    <p:embed/>
                  </p:oleObj>
                </mc:Choice>
                <mc:Fallback>
                  <p:oleObj name="Equation" r:id="rId8" imgW="939600" imgH="203040" progId="Equation.DSMT4">
                    <p:embed/>
                    <p:pic>
                      <p:nvPicPr>
                        <p:cNvPr id="1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007" y="3457577"/>
                          <a:ext cx="2743200" cy="44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그룹 21"/>
          <p:cNvGrpSpPr/>
          <p:nvPr/>
        </p:nvGrpSpPr>
        <p:grpSpPr>
          <a:xfrm>
            <a:off x="2666976" y="3980175"/>
            <a:ext cx="3429024" cy="642942"/>
            <a:chOff x="2786050" y="3357562"/>
            <a:chExt cx="3429024" cy="642942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2786050" y="3357562"/>
              <a:ext cx="342902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2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884499" y="3429792"/>
            <a:ext cx="3071813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10" imgW="1409400" imgH="253800" progId="Equation.DSMT4">
                    <p:embed/>
                  </p:oleObj>
                </mc:Choice>
                <mc:Fallback>
                  <p:oleObj name="Equation" r:id="rId10" imgW="1409400" imgH="253800" progId="Equation.DSMT4">
                    <p:embed/>
                    <p:pic>
                      <p:nvPicPr>
                        <p:cNvPr id="2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499" y="3429792"/>
                          <a:ext cx="3071813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5"/>
          <p:cNvGraphicFramePr>
            <a:graphicFrameLocks noChangeAspect="1"/>
          </p:cNvGraphicFramePr>
          <p:nvPr>
            <p:extLst/>
          </p:nvPr>
        </p:nvGraphicFramePr>
        <p:xfrm>
          <a:off x="6168009" y="4830289"/>
          <a:ext cx="22399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2" imgW="1028520" imgH="203040" progId="Equation.DSMT4">
                  <p:embed/>
                </p:oleObj>
              </mc:Choice>
              <mc:Fallback>
                <p:oleObj name="Equation" r:id="rId12" imgW="1028520" imgH="203040" progId="Equation.DSMT4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9" y="4830289"/>
                        <a:ext cx="2239963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화살표 12"/>
          <p:cNvSpPr/>
          <p:nvPr/>
        </p:nvSpPr>
        <p:spPr bwMode="auto">
          <a:xfrm>
            <a:off x="5375920" y="488170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1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9601200" cy="5400600"/>
          </a:xfrm>
        </p:spPr>
        <p:txBody>
          <a:bodyPr/>
          <a:lstStyle/>
          <a:p>
            <a:r>
              <a:rPr lang="en-US" altLang="ko-KR" dirty="0" smtClean="0"/>
              <a:t>Addition: sum of two equal length vectors</a:t>
            </a:r>
          </a:p>
          <a:p>
            <a:pPr lvl="6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Multiplication: convolution of two vectors</a:t>
            </a:r>
          </a:p>
          <a:p>
            <a:pPr lvl="8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Division: deconvolution of two vectors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055440" y="1700808"/>
            <a:ext cx="7429552" cy="1357322"/>
            <a:chOff x="928662" y="1755766"/>
            <a:chExt cx="7429552" cy="135732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28662" y="1755766"/>
              <a:ext cx="7429552" cy="13573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p1 = [1  0  -5  0  4  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p2 = [0  0   0  1  2  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pa = p1 + p2</a:t>
              </a:r>
            </a:p>
          </p:txBody>
        </p:sp>
        <p:graphicFrame>
          <p:nvGraphicFramePr>
            <p:cNvPr id="249858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837113" y="1756535"/>
            <a:ext cx="220503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Equation" r:id="rId4" imgW="1295280" imgH="241200" progId="Equation.DSMT4">
                    <p:embed/>
                  </p:oleObj>
                </mc:Choice>
                <mc:Fallback>
                  <p:oleObj name="Equation" r:id="rId4" imgW="1295280" imgH="241200" progId="Equation.DSMT4">
                    <p:embed/>
                    <p:pic>
                      <p:nvPicPr>
                        <p:cNvPr id="24985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113" y="1756535"/>
                          <a:ext cx="2205037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806192" y="2039178"/>
            <a:ext cx="1665288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tion" r:id="rId6" imgW="977760" imgH="241200" progId="Equation.DSMT4">
                    <p:embed/>
                  </p:oleObj>
                </mc:Choice>
                <mc:Fallback>
                  <p:oleObj name="Equation" r:id="rId6" imgW="977760" imgH="241200" progId="Equation.DSMT4">
                    <p:embed/>
                    <p:pic>
                      <p:nvPicPr>
                        <p:cNvPr id="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192" y="2039178"/>
                          <a:ext cx="1665288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직사각형 7"/>
            <p:cNvSpPr/>
            <p:nvPr/>
          </p:nvSpPr>
          <p:spPr bwMode="auto">
            <a:xfrm>
              <a:off x="2845520" y="2420888"/>
              <a:ext cx="4143404" cy="64294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55440" y="3645024"/>
            <a:ext cx="7429552" cy="1041410"/>
            <a:chOff x="928662" y="3714752"/>
            <a:chExt cx="7429552" cy="104141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28662" y="3714752"/>
              <a:ext cx="7429552" cy="104141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pm = conv(p1, p2)</a:t>
              </a: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000100" y="4102102"/>
              <a:ext cx="4214842" cy="61278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  <p:graphicFrame>
          <p:nvGraphicFramePr>
            <p:cNvPr id="11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786182" y="3714752"/>
            <a:ext cx="22923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tion" r:id="rId8" imgW="1346040" imgH="228600" progId="Equation.DSMT4">
                    <p:embed/>
                  </p:oleObj>
                </mc:Choice>
                <mc:Fallback>
                  <p:oleObj name="Equation" r:id="rId8" imgW="1346040" imgH="228600" progId="Equation.DSMT4">
                    <p:embed/>
                    <p:pic>
                      <p:nvPicPr>
                        <p:cNvPr id="1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2" y="3714752"/>
                          <a:ext cx="229235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그룹 14"/>
          <p:cNvGrpSpPr/>
          <p:nvPr/>
        </p:nvGrpSpPr>
        <p:grpSpPr>
          <a:xfrm>
            <a:off x="1055440" y="5157192"/>
            <a:ext cx="7429552" cy="1041410"/>
            <a:chOff x="928662" y="5286388"/>
            <a:chExt cx="7429552" cy="1041410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928662" y="5286388"/>
              <a:ext cx="7429552" cy="104141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[q r] = </a:t>
              </a:r>
              <a:r>
                <a:rPr lang="en-US" altLang="ko-KR" sz="1800" dirty="0" err="1">
                  <a:latin typeface="Courier New" pitchFamily="49" charset="0"/>
                  <a:cs typeface="Courier New" pitchFamily="49" charset="0"/>
                </a:rPr>
                <a:t>deconv</a:t>
              </a: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(p1, p2)</a:t>
              </a:r>
            </a:p>
          </p:txBody>
        </p:sp>
        <p:graphicFrame>
          <p:nvGraphicFramePr>
            <p:cNvPr id="1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140217" y="5286388"/>
            <a:ext cx="2789237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tion" r:id="rId10" imgW="1638000" imgH="228600" progId="Equation.DSMT4">
                    <p:embed/>
                  </p:oleObj>
                </mc:Choice>
                <mc:Fallback>
                  <p:oleObj name="Equation" r:id="rId10" imgW="1638000" imgH="228600" progId="Equation.DSMT4">
                    <p:embed/>
                    <p:pic>
                      <p:nvPicPr>
                        <p:cNvPr id="1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17" y="5286388"/>
                          <a:ext cx="2789237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직사각형 13"/>
            <p:cNvSpPr/>
            <p:nvPr/>
          </p:nvSpPr>
          <p:spPr bwMode="auto">
            <a:xfrm>
              <a:off x="1000100" y="5673738"/>
              <a:ext cx="4214842" cy="61278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</p:grpSp>
      <p:sp>
        <p:nvSpPr>
          <p:cNvPr id="18" name="양쪽 모서리가 둥근 사각형 17"/>
          <p:cNvSpPr/>
          <p:nvPr/>
        </p:nvSpPr>
        <p:spPr bwMode="auto">
          <a:xfrm>
            <a:off x="8582932" y="1700808"/>
            <a:ext cx="2091460" cy="3929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m09_arithmetic.m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다항식의 미분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Derivative of a single polynomial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600" dirty="0"/>
          </a:p>
          <a:p>
            <a:endParaRPr lang="en-US" altLang="ko-KR" dirty="0" smtClean="0"/>
          </a:p>
          <a:p>
            <a:r>
              <a:rPr lang="en-US" altLang="ko-KR" dirty="0" smtClean="0"/>
              <a:t>Derivative of a product of two polynomials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27448" y="1971420"/>
            <a:ext cx="7358114" cy="1529589"/>
            <a:chOff x="928662" y="1756535"/>
            <a:chExt cx="7358114" cy="1529589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28662" y="1785926"/>
              <a:ext cx="7358114" cy="1500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p1  = [1  0  -5  0  4  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p1d =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polyder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(p1)</a:t>
              </a:r>
            </a:p>
          </p:txBody>
        </p:sp>
        <p:graphicFrame>
          <p:nvGraphicFramePr>
            <p:cNvPr id="6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837113" y="1756535"/>
            <a:ext cx="220503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4" imgW="1295280" imgH="241200" progId="Equation.DSMT4">
                    <p:embed/>
                  </p:oleObj>
                </mc:Choice>
                <mc:Fallback>
                  <p:oleObj name="Equation" r:id="rId4" imgW="1295280" imgH="241200" progId="Equation.DSMT4">
                    <p:embed/>
                    <p:pic>
                      <p:nvPicPr>
                        <p:cNvPr id="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113" y="1756535"/>
                          <a:ext cx="2205037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826000" y="2143125"/>
            <a:ext cx="1687513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6" imgW="990360" imgH="393480" progId="Equation.DSMT4">
                    <p:embed/>
                  </p:oleObj>
                </mc:Choice>
                <mc:Fallback>
                  <p:oleObj name="Equation" r:id="rId6" imgW="990360" imgH="393480" progId="Equation.DSMT4">
                    <p:embed/>
                    <p:pic>
                      <p:nvPicPr>
                        <p:cNvPr id="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000" y="2143125"/>
                          <a:ext cx="1687513" cy="668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직사각형 7"/>
            <p:cNvSpPr/>
            <p:nvPr/>
          </p:nvSpPr>
          <p:spPr bwMode="auto">
            <a:xfrm>
              <a:off x="1000100" y="2500306"/>
              <a:ext cx="3571900" cy="64294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7448" y="4357694"/>
            <a:ext cx="7358114" cy="1643074"/>
            <a:chOff x="928662" y="4357694"/>
            <a:chExt cx="7358114" cy="1643074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28662" y="4357694"/>
              <a:ext cx="7358114" cy="164307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p2 = [1  2  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pd =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polyder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(p1, p2)</a:t>
              </a:r>
            </a:p>
          </p:txBody>
        </p:sp>
        <p:graphicFrame>
          <p:nvGraphicFramePr>
            <p:cNvPr id="11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786314" y="4786322"/>
            <a:ext cx="2770187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8" imgW="1625400" imgH="393480" progId="Equation.DSMT4">
                    <p:embed/>
                  </p:oleObj>
                </mc:Choice>
                <mc:Fallback>
                  <p:oleObj name="Equation" r:id="rId8" imgW="1625400" imgH="393480" progId="Equation.DSMT4">
                    <p:embed/>
                    <p:pic>
                      <p:nvPicPr>
                        <p:cNvPr id="1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4786322"/>
                          <a:ext cx="2770187" cy="668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직사각형 11"/>
            <p:cNvSpPr/>
            <p:nvPr/>
          </p:nvSpPr>
          <p:spPr bwMode="auto">
            <a:xfrm>
              <a:off x="1000100" y="5143512"/>
              <a:ext cx="3571900" cy="71438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  <p:graphicFrame>
          <p:nvGraphicFramePr>
            <p:cNvPr id="25088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786314" y="4357694"/>
            <a:ext cx="1665288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10" imgW="977760" imgH="241200" progId="Equation.DSMT4">
                    <p:embed/>
                  </p:oleObj>
                </mc:Choice>
                <mc:Fallback>
                  <p:oleObj name="Equation" r:id="rId10" imgW="977760" imgH="241200" progId="Equation.DSMT4">
                    <p:embed/>
                    <p:pic>
                      <p:nvPicPr>
                        <p:cNvPr id="2508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4357694"/>
                          <a:ext cx="1665288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양쪽 모서리가 둥근 사각형 14"/>
          <p:cNvSpPr/>
          <p:nvPr/>
        </p:nvSpPr>
        <p:spPr bwMode="auto">
          <a:xfrm>
            <a:off x="8730412" y="2008305"/>
            <a:ext cx="2091460" cy="3929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m09_polyder.m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다항식의 미분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Derivative of a quotient of two polynomials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27448" y="1988840"/>
            <a:ext cx="7358114" cy="1357322"/>
            <a:chOff x="928662" y="1857364"/>
            <a:chExt cx="7358114" cy="135732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28662" y="1857364"/>
              <a:ext cx="7358114" cy="13573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[q 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d ] = 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polyder(p, v)</a:t>
              </a: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000100" y="2428868"/>
              <a:ext cx="3571900" cy="64294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  <p:graphicFrame>
          <p:nvGraphicFramePr>
            <p:cNvPr id="251910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5114577" y="1949737"/>
            <a:ext cx="1947862" cy="776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4" imgW="1143000" imgH="457200" progId="Equation.DSMT4">
                    <p:embed/>
                  </p:oleObj>
                </mc:Choice>
                <mc:Fallback>
                  <p:oleObj name="Equation" r:id="rId4" imgW="1143000" imgH="457200" progId="Equation.DSMT4">
                    <p:embed/>
                    <p:pic>
                      <p:nvPicPr>
                        <p:cNvPr id="25191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577" y="1949737"/>
                          <a:ext cx="1947862" cy="776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양쪽 모서리가 둥근 사각형 8"/>
          <p:cNvSpPr/>
          <p:nvPr/>
        </p:nvSpPr>
        <p:spPr bwMode="auto">
          <a:xfrm>
            <a:off x="8730412" y="2008305"/>
            <a:ext cx="2091460" cy="3929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m09_polyder.m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1127448" y="4109934"/>
          <a:ext cx="75326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3936960" imgH="482400" progId="Equation.DSMT4">
                  <p:embed/>
                </p:oleObj>
              </mc:Choice>
              <mc:Fallback>
                <p:oleObj name="Equation" r:id="rId6" imgW="3936960" imgH="48240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7448" y="4109934"/>
                        <a:ext cx="7532688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8730412" y="2615583"/>
            <a:ext cx="2714438" cy="1153609"/>
            <a:chOff x="8616280" y="2757931"/>
            <a:chExt cx="2714438" cy="115360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616280" y="2757931"/>
              <a:ext cx="2714438" cy="115360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endParaRPr lang="ko-KR" altLang="en-US" sz="18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graphicFrame>
          <p:nvGraphicFramePr>
            <p:cNvPr id="11" name="개체 10"/>
            <p:cNvGraphicFramePr>
              <a:graphicFrameLocks noChangeAspect="1"/>
            </p:cNvGraphicFramePr>
            <p:nvPr>
              <p:extLst/>
            </p:nvPr>
          </p:nvGraphicFramePr>
          <p:xfrm>
            <a:off x="8916966" y="2933412"/>
            <a:ext cx="2332038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11" name="개체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916966" y="2933412"/>
                          <a:ext cx="2332038" cy="82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1198886" y="5345118"/>
          <a:ext cx="102060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10" imgW="5333760" imgH="533160" progId="Equation.DSMT4">
                  <p:embed/>
                </p:oleObj>
              </mc:Choice>
              <mc:Fallback>
                <p:oleObj name="Equation" r:id="rId10" imgW="5333760" imgH="533160" progId="Equation.DSMT4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8886" y="5345118"/>
                        <a:ext cx="10206038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7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다항식과 최대 최소 나타내기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284288" y="1288085"/>
          <a:ext cx="53927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4" imgW="2476440" imgH="203040" progId="Equation.DSMT4">
                  <p:embed/>
                </p:oleObj>
              </mc:Choice>
              <mc:Fallback>
                <p:oleObj name="Equation" r:id="rId4" imgW="2476440" imgH="20304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288085"/>
                        <a:ext cx="53927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67408" y="2204865"/>
            <a:ext cx="4318682" cy="3516213"/>
            <a:chOff x="2400300" y="2217738"/>
            <a:chExt cx="4318682" cy="3516213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543175" y="2293938"/>
              <a:ext cx="4133850" cy="3257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543175" y="2293938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54317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13372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72427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314825" y="2293938"/>
              <a:ext cx="0" cy="32575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90537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549592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608647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667702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543175" y="555148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543175" y="500856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43175" y="446563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543175" y="392271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543175" y="3379788"/>
              <a:ext cx="41338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543175" y="283686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543175" y="229393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543175" y="229393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543175" y="555148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667702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254317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543175" y="555148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254317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254317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96" name="Line 32"/>
            <p:cNvSpPr>
              <a:spLocks noChangeShapeType="1"/>
            </p:cNvSpPr>
            <p:nvPr/>
          </p:nvSpPr>
          <p:spPr bwMode="auto">
            <a:xfrm>
              <a:off x="254317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97" name="Rectangle 33"/>
            <p:cNvSpPr>
              <a:spLocks noChangeArrowheads="1"/>
            </p:cNvSpPr>
            <p:nvPr/>
          </p:nvSpPr>
          <p:spPr bwMode="auto">
            <a:xfrm>
              <a:off x="2419350" y="5580063"/>
              <a:ext cx="21961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-1.5</a:t>
              </a:r>
              <a:endParaRPr lang="ko-KR" altLang="ko-KR" sz="1800" b="0"/>
            </a:p>
          </p:txBody>
        </p:sp>
        <p:sp>
          <p:nvSpPr>
            <p:cNvPr id="55299" name="Line 34"/>
            <p:cNvSpPr>
              <a:spLocks noChangeShapeType="1"/>
            </p:cNvSpPr>
            <p:nvPr/>
          </p:nvSpPr>
          <p:spPr bwMode="auto">
            <a:xfrm flipV="1">
              <a:off x="313372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0" name="Line 35"/>
            <p:cNvSpPr>
              <a:spLocks noChangeShapeType="1"/>
            </p:cNvSpPr>
            <p:nvPr/>
          </p:nvSpPr>
          <p:spPr bwMode="auto">
            <a:xfrm>
              <a:off x="313372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1" name="Rectangle 36"/>
            <p:cNvSpPr>
              <a:spLocks noChangeArrowheads="1"/>
            </p:cNvSpPr>
            <p:nvPr/>
          </p:nvSpPr>
          <p:spPr bwMode="auto">
            <a:xfrm>
              <a:off x="3067050" y="5580063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/>
            </a:p>
          </p:txBody>
        </p:sp>
        <p:sp>
          <p:nvSpPr>
            <p:cNvPr id="55302" name="Line 37"/>
            <p:cNvSpPr>
              <a:spLocks noChangeShapeType="1"/>
            </p:cNvSpPr>
            <p:nvPr/>
          </p:nvSpPr>
          <p:spPr bwMode="auto">
            <a:xfrm flipV="1">
              <a:off x="372427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3" name="Line 38"/>
            <p:cNvSpPr>
              <a:spLocks noChangeShapeType="1"/>
            </p:cNvSpPr>
            <p:nvPr/>
          </p:nvSpPr>
          <p:spPr bwMode="auto">
            <a:xfrm>
              <a:off x="372427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4" name="Rectangle 39"/>
            <p:cNvSpPr>
              <a:spLocks noChangeArrowheads="1"/>
            </p:cNvSpPr>
            <p:nvPr/>
          </p:nvSpPr>
          <p:spPr bwMode="auto">
            <a:xfrm>
              <a:off x="3600450" y="5580063"/>
              <a:ext cx="21961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-0.5</a:t>
              </a:r>
              <a:endParaRPr lang="ko-KR" altLang="ko-KR" sz="1800" b="0"/>
            </a:p>
          </p:txBody>
        </p:sp>
        <p:sp>
          <p:nvSpPr>
            <p:cNvPr id="55305" name="Line 40"/>
            <p:cNvSpPr>
              <a:spLocks noChangeShapeType="1"/>
            </p:cNvSpPr>
            <p:nvPr/>
          </p:nvSpPr>
          <p:spPr bwMode="auto">
            <a:xfrm flipV="1">
              <a:off x="431482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6" name="Line 41"/>
            <p:cNvSpPr>
              <a:spLocks noChangeShapeType="1"/>
            </p:cNvSpPr>
            <p:nvPr/>
          </p:nvSpPr>
          <p:spPr bwMode="auto">
            <a:xfrm>
              <a:off x="431482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7" name="Rectangle 42"/>
            <p:cNvSpPr>
              <a:spLocks noChangeArrowheads="1"/>
            </p:cNvSpPr>
            <p:nvPr/>
          </p:nvSpPr>
          <p:spPr bwMode="auto">
            <a:xfrm>
              <a:off x="4286250" y="558006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/>
            </a:p>
          </p:txBody>
        </p:sp>
        <p:sp>
          <p:nvSpPr>
            <p:cNvPr id="55308" name="Line 43"/>
            <p:cNvSpPr>
              <a:spLocks noChangeShapeType="1"/>
            </p:cNvSpPr>
            <p:nvPr/>
          </p:nvSpPr>
          <p:spPr bwMode="auto">
            <a:xfrm flipV="1">
              <a:off x="490537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9" name="Line 44"/>
            <p:cNvSpPr>
              <a:spLocks noChangeShapeType="1"/>
            </p:cNvSpPr>
            <p:nvPr/>
          </p:nvSpPr>
          <p:spPr bwMode="auto">
            <a:xfrm>
              <a:off x="490537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0" name="Rectangle 45"/>
            <p:cNvSpPr>
              <a:spLocks noChangeArrowheads="1"/>
            </p:cNvSpPr>
            <p:nvPr/>
          </p:nvSpPr>
          <p:spPr bwMode="auto">
            <a:xfrm>
              <a:off x="4819650" y="558006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0.5</a:t>
              </a:r>
              <a:endParaRPr lang="ko-KR" altLang="ko-KR" sz="1800" b="0"/>
            </a:p>
          </p:txBody>
        </p:sp>
        <p:sp>
          <p:nvSpPr>
            <p:cNvPr id="55311" name="Line 46"/>
            <p:cNvSpPr>
              <a:spLocks noChangeShapeType="1"/>
            </p:cNvSpPr>
            <p:nvPr/>
          </p:nvSpPr>
          <p:spPr bwMode="auto">
            <a:xfrm flipV="1">
              <a:off x="549592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2" name="Line 47"/>
            <p:cNvSpPr>
              <a:spLocks noChangeShapeType="1"/>
            </p:cNvSpPr>
            <p:nvPr/>
          </p:nvSpPr>
          <p:spPr bwMode="auto">
            <a:xfrm>
              <a:off x="549592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3" name="Rectangle 48"/>
            <p:cNvSpPr>
              <a:spLocks noChangeArrowheads="1"/>
            </p:cNvSpPr>
            <p:nvPr/>
          </p:nvSpPr>
          <p:spPr bwMode="auto">
            <a:xfrm>
              <a:off x="5467350" y="558006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/>
            </a:p>
          </p:txBody>
        </p:sp>
        <p:sp>
          <p:nvSpPr>
            <p:cNvPr id="55314" name="Line 49"/>
            <p:cNvSpPr>
              <a:spLocks noChangeShapeType="1"/>
            </p:cNvSpPr>
            <p:nvPr/>
          </p:nvSpPr>
          <p:spPr bwMode="auto">
            <a:xfrm flipV="1">
              <a:off x="608647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5" name="Line 50"/>
            <p:cNvSpPr>
              <a:spLocks noChangeShapeType="1"/>
            </p:cNvSpPr>
            <p:nvPr/>
          </p:nvSpPr>
          <p:spPr bwMode="auto">
            <a:xfrm>
              <a:off x="608647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6" name="Rectangle 51"/>
            <p:cNvSpPr>
              <a:spLocks noChangeArrowheads="1"/>
            </p:cNvSpPr>
            <p:nvPr/>
          </p:nvSpPr>
          <p:spPr bwMode="auto">
            <a:xfrm>
              <a:off x="6000750" y="558006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1.5</a:t>
              </a:r>
              <a:endParaRPr lang="ko-KR" altLang="ko-KR" sz="1800" b="0"/>
            </a:p>
          </p:txBody>
        </p:sp>
        <p:sp>
          <p:nvSpPr>
            <p:cNvPr id="55317" name="Line 52"/>
            <p:cNvSpPr>
              <a:spLocks noChangeShapeType="1"/>
            </p:cNvSpPr>
            <p:nvPr/>
          </p:nvSpPr>
          <p:spPr bwMode="auto">
            <a:xfrm flipV="1">
              <a:off x="6677025" y="5503864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8" name="Line 53"/>
            <p:cNvSpPr>
              <a:spLocks noChangeShapeType="1"/>
            </p:cNvSpPr>
            <p:nvPr/>
          </p:nvSpPr>
          <p:spPr bwMode="auto">
            <a:xfrm>
              <a:off x="6677025" y="2293938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9" name="Rectangle 54"/>
            <p:cNvSpPr>
              <a:spLocks noChangeArrowheads="1"/>
            </p:cNvSpPr>
            <p:nvPr/>
          </p:nvSpPr>
          <p:spPr bwMode="auto">
            <a:xfrm>
              <a:off x="6648450" y="558006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/>
            </a:p>
          </p:txBody>
        </p:sp>
        <p:sp>
          <p:nvSpPr>
            <p:cNvPr id="55320" name="Line 55"/>
            <p:cNvSpPr>
              <a:spLocks noChangeShapeType="1"/>
            </p:cNvSpPr>
            <p:nvPr/>
          </p:nvSpPr>
          <p:spPr bwMode="auto">
            <a:xfrm>
              <a:off x="2543175" y="5551488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1" name="Line 56"/>
            <p:cNvSpPr>
              <a:spLocks noChangeShapeType="1"/>
            </p:cNvSpPr>
            <p:nvPr/>
          </p:nvSpPr>
          <p:spPr bwMode="auto">
            <a:xfrm flipH="1">
              <a:off x="6629401" y="555148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2400300" y="5475288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-4</a:t>
              </a:r>
              <a:endParaRPr lang="ko-KR" altLang="ko-KR" sz="1800" b="0"/>
            </a:p>
          </p:txBody>
        </p:sp>
        <p:sp>
          <p:nvSpPr>
            <p:cNvPr id="55323" name="Line 58"/>
            <p:cNvSpPr>
              <a:spLocks noChangeShapeType="1"/>
            </p:cNvSpPr>
            <p:nvPr/>
          </p:nvSpPr>
          <p:spPr bwMode="auto">
            <a:xfrm>
              <a:off x="2543175" y="5008563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4" name="Line 59"/>
            <p:cNvSpPr>
              <a:spLocks noChangeShapeType="1"/>
            </p:cNvSpPr>
            <p:nvPr/>
          </p:nvSpPr>
          <p:spPr bwMode="auto">
            <a:xfrm flipH="1">
              <a:off x="6629401" y="500856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5" name="Rectangle 60"/>
            <p:cNvSpPr>
              <a:spLocks noChangeArrowheads="1"/>
            </p:cNvSpPr>
            <p:nvPr/>
          </p:nvSpPr>
          <p:spPr bwMode="auto">
            <a:xfrm>
              <a:off x="2400300" y="4932363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-3</a:t>
              </a:r>
              <a:endParaRPr lang="ko-KR" altLang="ko-KR" sz="1800" b="0"/>
            </a:p>
          </p:txBody>
        </p:sp>
        <p:sp>
          <p:nvSpPr>
            <p:cNvPr id="55326" name="Line 61"/>
            <p:cNvSpPr>
              <a:spLocks noChangeShapeType="1"/>
            </p:cNvSpPr>
            <p:nvPr/>
          </p:nvSpPr>
          <p:spPr bwMode="auto">
            <a:xfrm>
              <a:off x="2543175" y="4465638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7" name="Line 62"/>
            <p:cNvSpPr>
              <a:spLocks noChangeShapeType="1"/>
            </p:cNvSpPr>
            <p:nvPr/>
          </p:nvSpPr>
          <p:spPr bwMode="auto">
            <a:xfrm flipH="1">
              <a:off x="6629401" y="446563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8" name="Rectangle 63"/>
            <p:cNvSpPr>
              <a:spLocks noChangeArrowheads="1"/>
            </p:cNvSpPr>
            <p:nvPr/>
          </p:nvSpPr>
          <p:spPr bwMode="auto">
            <a:xfrm>
              <a:off x="2400300" y="4389438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-2</a:t>
              </a:r>
              <a:endParaRPr lang="ko-KR" altLang="ko-KR" sz="1800" b="0"/>
            </a:p>
          </p:txBody>
        </p:sp>
        <p:sp>
          <p:nvSpPr>
            <p:cNvPr id="55329" name="Line 64"/>
            <p:cNvSpPr>
              <a:spLocks noChangeShapeType="1"/>
            </p:cNvSpPr>
            <p:nvPr/>
          </p:nvSpPr>
          <p:spPr bwMode="auto">
            <a:xfrm>
              <a:off x="2543175" y="3922713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0" name="Line 65"/>
            <p:cNvSpPr>
              <a:spLocks noChangeShapeType="1"/>
            </p:cNvSpPr>
            <p:nvPr/>
          </p:nvSpPr>
          <p:spPr bwMode="auto">
            <a:xfrm flipH="1">
              <a:off x="6629401" y="392271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1" name="Rectangle 66"/>
            <p:cNvSpPr>
              <a:spLocks noChangeArrowheads="1"/>
            </p:cNvSpPr>
            <p:nvPr/>
          </p:nvSpPr>
          <p:spPr bwMode="auto">
            <a:xfrm>
              <a:off x="2400300" y="3846513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/>
            </a:p>
          </p:txBody>
        </p:sp>
        <p:sp>
          <p:nvSpPr>
            <p:cNvPr id="55332" name="Line 67"/>
            <p:cNvSpPr>
              <a:spLocks noChangeShapeType="1"/>
            </p:cNvSpPr>
            <p:nvPr/>
          </p:nvSpPr>
          <p:spPr bwMode="auto">
            <a:xfrm>
              <a:off x="2543175" y="3379788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3" name="Line 68"/>
            <p:cNvSpPr>
              <a:spLocks noChangeShapeType="1"/>
            </p:cNvSpPr>
            <p:nvPr/>
          </p:nvSpPr>
          <p:spPr bwMode="auto">
            <a:xfrm flipH="1">
              <a:off x="6629401" y="337978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4" name="Rectangle 69"/>
            <p:cNvSpPr>
              <a:spLocks noChangeArrowheads="1"/>
            </p:cNvSpPr>
            <p:nvPr/>
          </p:nvSpPr>
          <p:spPr bwMode="auto">
            <a:xfrm>
              <a:off x="2438400" y="330358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/>
            </a:p>
          </p:txBody>
        </p:sp>
        <p:sp>
          <p:nvSpPr>
            <p:cNvPr id="55335" name="Line 70"/>
            <p:cNvSpPr>
              <a:spLocks noChangeShapeType="1"/>
            </p:cNvSpPr>
            <p:nvPr/>
          </p:nvSpPr>
          <p:spPr bwMode="auto">
            <a:xfrm>
              <a:off x="2543175" y="2836863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6" name="Line 71"/>
            <p:cNvSpPr>
              <a:spLocks noChangeShapeType="1"/>
            </p:cNvSpPr>
            <p:nvPr/>
          </p:nvSpPr>
          <p:spPr bwMode="auto">
            <a:xfrm flipH="1">
              <a:off x="6629401" y="283686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7" name="Rectangle 72"/>
            <p:cNvSpPr>
              <a:spLocks noChangeArrowheads="1"/>
            </p:cNvSpPr>
            <p:nvPr/>
          </p:nvSpPr>
          <p:spPr bwMode="auto">
            <a:xfrm>
              <a:off x="2438400" y="276066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/>
            </a:p>
          </p:txBody>
        </p:sp>
        <p:sp>
          <p:nvSpPr>
            <p:cNvPr id="55338" name="Line 73"/>
            <p:cNvSpPr>
              <a:spLocks noChangeShapeType="1"/>
            </p:cNvSpPr>
            <p:nvPr/>
          </p:nvSpPr>
          <p:spPr bwMode="auto">
            <a:xfrm>
              <a:off x="2543175" y="2293938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9" name="Line 74"/>
            <p:cNvSpPr>
              <a:spLocks noChangeShapeType="1"/>
            </p:cNvSpPr>
            <p:nvPr/>
          </p:nvSpPr>
          <p:spPr bwMode="auto">
            <a:xfrm flipH="1">
              <a:off x="6629401" y="229393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0" name="Rectangle 75"/>
            <p:cNvSpPr>
              <a:spLocks noChangeArrowheads="1"/>
            </p:cNvSpPr>
            <p:nvPr/>
          </p:nvSpPr>
          <p:spPr bwMode="auto">
            <a:xfrm>
              <a:off x="2438400" y="221773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/>
            </a:p>
          </p:txBody>
        </p:sp>
        <p:sp>
          <p:nvSpPr>
            <p:cNvPr id="55341" name="Line 76"/>
            <p:cNvSpPr>
              <a:spLocks noChangeShapeType="1"/>
            </p:cNvSpPr>
            <p:nvPr/>
          </p:nvSpPr>
          <p:spPr bwMode="auto">
            <a:xfrm>
              <a:off x="2543175" y="229393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2" name="Line 77"/>
            <p:cNvSpPr>
              <a:spLocks noChangeShapeType="1"/>
            </p:cNvSpPr>
            <p:nvPr/>
          </p:nvSpPr>
          <p:spPr bwMode="auto">
            <a:xfrm>
              <a:off x="2543175" y="555148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3" name="Line 78"/>
            <p:cNvSpPr>
              <a:spLocks noChangeShapeType="1"/>
            </p:cNvSpPr>
            <p:nvPr/>
          </p:nvSpPr>
          <p:spPr bwMode="auto">
            <a:xfrm flipV="1">
              <a:off x="667702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4" name="Line 79"/>
            <p:cNvSpPr>
              <a:spLocks noChangeShapeType="1"/>
            </p:cNvSpPr>
            <p:nvPr/>
          </p:nvSpPr>
          <p:spPr bwMode="auto">
            <a:xfrm flipV="1">
              <a:off x="2543175" y="2293938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5" name="Freeform 80"/>
            <p:cNvSpPr>
              <a:spLocks/>
            </p:cNvSpPr>
            <p:nvPr/>
          </p:nvSpPr>
          <p:spPr bwMode="auto">
            <a:xfrm>
              <a:off x="2543176" y="2579688"/>
              <a:ext cx="1495425" cy="933450"/>
            </a:xfrm>
            <a:custGeom>
              <a:avLst/>
              <a:gdLst>
                <a:gd name="T0" fmla="*/ 12 w 942"/>
                <a:gd name="T1" fmla="*/ 48 h 588"/>
                <a:gd name="T2" fmla="*/ 36 w 942"/>
                <a:gd name="T3" fmla="*/ 126 h 588"/>
                <a:gd name="T4" fmla="*/ 54 w 942"/>
                <a:gd name="T5" fmla="*/ 192 h 588"/>
                <a:gd name="T6" fmla="*/ 78 w 942"/>
                <a:gd name="T7" fmla="*/ 252 h 588"/>
                <a:gd name="T8" fmla="*/ 102 w 942"/>
                <a:gd name="T9" fmla="*/ 306 h 588"/>
                <a:gd name="T10" fmla="*/ 126 w 942"/>
                <a:gd name="T11" fmla="*/ 354 h 588"/>
                <a:gd name="T12" fmla="*/ 144 w 942"/>
                <a:gd name="T13" fmla="*/ 396 h 588"/>
                <a:gd name="T14" fmla="*/ 168 w 942"/>
                <a:gd name="T15" fmla="*/ 432 h 588"/>
                <a:gd name="T16" fmla="*/ 192 w 942"/>
                <a:gd name="T17" fmla="*/ 462 h 588"/>
                <a:gd name="T18" fmla="*/ 210 w 942"/>
                <a:gd name="T19" fmla="*/ 492 h 588"/>
                <a:gd name="T20" fmla="*/ 234 w 942"/>
                <a:gd name="T21" fmla="*/ 516 h 588"/>
                <a:gd name="T22" fmla="*/ 258 w 942"/>
                <a:gd name="T23" fmla="*/ 534 h 588"/>
                <a:gd name="T24" fmla="*/ 282 w 942"/>
                <a:gd name="T25" fmla="*/ 552 h 588"/>
                <a:gd name="T26" fmla="*/ 300 w 942"/>
                <a:gd name="T27" fmla="*/ 564 h 588"/>
                <a:gd name="T28" fmla="*/ 324 w 942"/>
                <a:gd name="T29" fmla="*/ 576 h 588"/>
                <a:gd name="T30" fmla="*/ 348 w 942"/>
                <a:gd name="T31" fmla="*/ 582 h 588"/>
                <a:gd name="T32" fmla="*/ 372 w 942"/>
                <a:gd name="T33" fmla="*/ 588 h 588"/>
                <a:gd name="T34" fmla="*/ 390 w 942"/>
                <a:gd name="T35" fmla="*/ 588 h 588"/>
                <a:gd name="T36" fmla="*/ 414 w 942"/>
                <a:gd name="T37" fmla="*/ 588 h 588"/>
                <a:gd name="T38" fmla="*/ 438 w 942"/>
                <a:gd name="T39" fmla="*/ 588 h 588"/>
                <a:gd name="T40" fmla="*/ 456 w 942"/>
                <a:gd name="T41" fmla="*/ 582 h 588"/>
                <a:gd name="T42" fmla="*/ 480 w 942"/>
                <a:gd name="T43" fmla="*/ 582 h 588"/>
                <a:gd name="T44" fmla="*/ 504 w 942"/>
                <a:gd name="T45" fmla="*/ 570 h 588"/>
                <a:gd name="T46" fmla="*/ 528 w 942"/>
                <a:gd name="T47" fmla="*/ 564 h 588"/>
                <a:gd name="T48" fmla="*/ 546 w 942"/>
                <a:gd name="T49" fmla="*/ 558 h 588"/>
                <a:gd name="T50" fmla="*/ 570 w 942"/>
                <a:gd name="T51" fmla="*/ 546 h 588"/>
                <a:gd name="T52" fmla="*/ 594 w 942"/>
                <a:gd name="T53" fmla="*/ 534 h 588"/>
                <a:gd name="T54" fmla="*/ 612 w 942"/>
                <a:gd name="T55" fmla="*/ 528 h 588"/>
                <a:gd name="T56" fmla="*/ 636 w 942"/>
                <a:gd name="T57" fmla="*/ 516 h 588"/>
                <a:gd name="T58" fmla="*/ 660 w 942"/>
                <a:gd name="T59" fmla="*/ 504 h 588"/>
                <a:gd name="T60" fmla="*/ 684 w 942"/>
                <a:gd name="T61" fmla="*/ 492 h 588"/>
                <a:gd name="T62" fmla="*/ 702 w 942"/>
                <a:gd name="T63" fmla="*/ 486 h 588"/>
                <a:gd name="T64" fmla="*/ 726 w 942"/>
                <a:gd name="T65" fmla="*/ 474 h 588"/>
                <a:gd name="T66" fmla="*/ 750 w 942"/>
                <a:gd name="T67" fmla="*/ 462 h 588"/>
                <a:gd name="T68" fmla="*/ 768 w 942"/>
                <a:gd name="T69" fmla="*/ 456 h 588"/>
                <a:gd name="T70" fmla="*/ 792 w 942"/>
                <a:gd name="T71" fmla="*/ 444 h 588"/>
                <a:gd name="T72" fmla="*/ 816 w 942"/>
                <a:gd name="T73" fmla="*/ 438 h 588"/>
                <a:gd name="T74" fmla="*/ 840 w 942"/>
                <a:gd name="T75" fmla="*/ 432 h 588"/>
                <a:gd name="T76" fmla="*/ 858 w 942"/>
                <a:gd name="T77" fmla="*/ 426 h 588"/>
                <a:gd name="T78" fmla="*/ 882 w 942"/>
                <a:gd name="T79" fmla="*/ 420 h 588"/>
                <a:gd name="T80" fmla="*/ 906 w 942"/>
                <a:gd name="T81" fmla="*/ 420 h 588"/>
                <a:gd name="T82" fmla="*/ 930 w 942"/>
                <a:gd name="T83" fmla="*/ 41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2" h="588">
                  <a:moveTo>
                    <a:pt x="0" y="0"/>
                  </a:moveTo>
                  <a:lnTo>
                    <a:pt x="6" y="24"/>
                  </a:lnTo>
                  <a:lnTo>
                    <a:pt x="12" y="48"/>
                  </a:lnTo>
                  <a:lnTo>
                    <a:pt x="18" y="78"/>
                  </a:lnTo>
                  <a:lnTo>
                    <a:pt x="24" y="102"/>
                  </a:lnTo>
                  <a:lnTo>
                    <a:pt x="36" y="126"/>
                  </a:lnTo>
                  <a:lnTo>
                    <a:pt x="42" y="144"/>
                  </a:lnTo>
                  <a:lnTo>
                    <a:pt x="48" y="168"/>
                  </a:lnTo>
                  <a:lnTo>
                    <a:pt x="54" y="192"/>
                  </a:lnTo>
                  <a:lnTo>
                    <a:pt x="66" y="210"/>
                  </a:lnTo>
                  <a:lnTo>
                    <a:pt x="72" y="228"/>
                  </a:lnTo>
                  <a:lnTo>
                    <a:pt x="78" y="252"/>
                  </a:lnTo>
                  <a:lnTo>
                    <a:pt x="84" y="270"/>
                  </a:lnTo>
                  <a:lnTo>
                    <a:pt x="96" y="288"/>
                  </a:lnTo>
                  <a:lnTo>
                    <a:pt x="102" y="306"/>
                  </a:lnTo>
                  <a:lnTo>
                    <a:pt x="108" y="318"/>
                  </a:lnTo>
                  <a:lnTo>
                    <a:pt x="114" y="336"/>
                  </a:lnTo>
                  <a:lnTo>
                    <a:pt x="126" y="354"/>
                  </a:lnTo>
                  <a:lnTo>
                    <a:pt x="132" y="366"/>
                  </a:lnTo>
                  <a:lnTo>
                    <a:pt x="138" y="378"/>
                  </a:lnTo>
                  <a:lnTo>
                    <a:pt x="144" y="396"/>
                  </a:lnTo>
                  <a:lnTo>
                    <a:pt x="156" y="408"/>
                  </a:lnTo>
                  <a:lnTo>
                    <a:pt x="162" y="420"/>
                  </a:lnTo>
                  <a:lnTo>
                    <a:pt x="168" y="432"/>
                  </a:lnTo>
                  <a:lnTo>
                    <a:pt x="174" y="444"/>
                  </a:lnTo>
                  <a:lnTo>
                    <a:pt x="186" y="456"/>
                  </a:lnTo>
                  <a:lnTo>
                    <a:pt x="192" y="462"/>
                  </a:lnTo>
                  <a:lnTo>
                    <a:pt x="198" y="474"/>
                  </a:lnTo>
                  <a:lnTo>
                    <a:pt x="204" y="486"/>
                  </a:lnTo>
                  <a:lnTo>
                    <a:pt x="210" y="492"/>
                  </a:lnTo>
                  <a:lnTo>
                    <a:pt x="222" y="498"/>
                  </a:lnTo>
                  <a:lnTo>
                    <a:pt x="228" y="510"/>
                  </a:lnTo>
                  <a:lnTo>
                    <a:pt x="234" y="516"/>
                  </a:lnTo>
                  <a:lnTo>
                    <a:pt x="240" y="522"/>
                  </a:lnTo>
                  <a:lnTo>
                    <a:pt x="252" y="528"/>
                  </a:lnTo>
                  <a:lnTo>
                    <a:pt x="258" y="534"/>
                  </a:lnTo>
                  <a:lnTo>
                    <a:pt x="264" y="540"/>
                  </a:lnTo>
                  <a:lnTo>
                    <a:pt x="270" y="546"/>
                  </a:lnTo>
                  <a:lnTo>
                    <a:pt x="282" y="552"/>
                  </a:lnTo>
                  <a:lnTo>
                    <a:pt x="288" y="558"/>
                  </a:lnTo>
                  <a:lnTo>
                    <a:pt x="294" y="564"/>
                  </a:lnTo>
                  <a:lnTo>
                    <a:pt x="300" y="564"/>
                  </a:lnTo>
                  <a:lnTo>
                    <a:pt x="312" y="570"/>
                  </a:lnTo>
                  <a:lnTo>
                    <a:pt x="318" y="576"/>
                  </a:lnTo>
                  <a:lnTo>
                    <a:pt x="324" y="576"/>
                  </a:lnTo>
                  <a:lnTo>
                    <a:pt x="330" y="582"/>
                  </a:lnTo>
                  <a:lnTo>
                    <a:pt x="342" y="582"/>
                  </a:lnTo>
                  <a:lnTo>
                    <a:pt x="348" y="582"/>
                  </a:lnTo>
                  <a:lnTo>
                    <a:pt x="354" y="588"/>
                  </a:lnTo>
                  <a:lnTo>
                    <a:pt x="360" y="588"/>
                  </a:lnTo>
                  <a:lnTo>
                    <a:pt x="372" y="588"/>
                  </a:lnTo>
                  <a:lnTo>
                    <a:pt x="378" y="588"/>
                  </a:lnTo>
                  <a:lnTo>
                    <a:pt x="384" y="588"/>
                  </a:lnTo>
                  <a:lnTo>
                    <a:pt x="390" y="588"/>
                  </a:lnTo>
                  <a:lnTo>
                    <a:pt x="396" y="588"/>
                  </a:lnTo>
                  <a:lnTo>
                    <a:pt x="408" y="588"/>
                  </a:lnTo>
                  <a:lnTo>
                    <a:pt x="414" y="588"/>
                  </a:lnTo>
                  <a:lnTo>
                    <a:pt x="420" y="588"/>
                  </a:lnTo>
                  <a:lnTo>
                    <a:pt x="426" y="588"/>
                  </a:lnTo>
                  <a:lnTo>
                    <a:pt x="438" y="588"/>
                  </a:lnTo>
                  <a:lnTo>
                    <a:pt x="444" y="588"/>
                  </a:lnTo>
                  <a:lnTo>
                    <a:pt x="450" y="588"/>
                  </a:lnTo>
                  <a:lnTo>
                    <a:pt x="456" y="582"/>
                  </a:lnTo>
                  <a:lnTo>
                    <a:pt x="468" y="582"/>
                  </a:lnTo>
                  <a:lnTo>
                    <a:pt x="474" y="582"/>
                  </a:lnTo>
                  <a:lnTo>
                    <a:pt x="480" y="582"/>
                  </a:lnTo>
                  <a:lnTo>
                    <a:pt x="486" y="576"/>
                  </a:lnTo>
                  <a:lnTo>
                    <a:pt x="498" y="576"/>
                  </a:lnTo>
                  <a:lnTo>
                    <a:pt x="504" y="570"/>
                  </a:lnTo>
                  <a:lnTo>
                    <a:pt x="510" y="570"/>
                  </a:lnTo>
                  <a:lnTo>
                    <a:pt x="516" y="570"/>
                  </a:lnTo>
                  <a:lnTo>
                    <a:pt x="528" y="564"/>
                  </a:lnTo>
                  <a:lnTo>
                    <a:pt x="534" y="564"/>
                  </a:lnTo>
                  <a:lnTo>
                    <a:pt x="540" y="558"/>
                  </a:lnTo>
                  <a:lnTo>
                    <a:pt x="546" y="558"/>
                  </a:lnTo>
                  <a:lnTo>
                    <a:pt x="558" y="552"/>
                  </a:lnTo>
                  <a:lnTo>
                    <a:pt x="564" y="552"/>
                  </a:lnTo>
                  <a:lnTo>
                    <a:pt x="570" y="546"/>
                  </a:lnTo>
                  <a:lnTo>
                    <a:pt x="576" y="546"/>
                  </a:lnTo>
                  <a:lnTo>
                    <a:pt x="582" y="540"/>
                  </a:lnTo>
                  <a:lnTo>
                    <a:pt x="594" y="534"/>
                  </a:lnTo>
                  <a:lnTo>
                    <a:pt x="600" y="534"/>
                  </a:lnTo>
                  <a:lnTo>
                    <a:pt x="606" y="528"/>
                  </a:lnTo>
                  <a:lnTo>
                    <a:pt x="612" y="528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36" y="516"/>
                  </a:lnTo>
                  <a:lnTo>
                    <a:pt x="642" y="510"/>
                  </a:lnTo>
                  <a:lnTo>
                    <a:pt x="654" y="510"/>
                  </a:lnTo>
                  <a:lnTo>
                    <a:pt x="660" y="504"/>
                  </a:lnTo>
                  <a:lnTo>
                    <a:pt x="666" y="504"/>
                  </a:lnTo>
                  <a:lnTo>
                    <a:pt x="672" y="498"/>
                  </a:lnTo>
                  <a:lnTo>
                    <a:pt x="684" y="492"/>
                  </a:lnTo>
                  <a:lnTo>
                    <a:pt x="690" y="492"/>
                  </a:lnTo>
                  <a:lnTo>
                    <a:pt x="696" y="486"/>
                  </a:lnTo>
                  <a:lnTo>
                    <a:pt x="702" y="486"/>
                  </a:lnTo>
                  <a:lnTo>
                    <a:pt x="714" y="480"/>
                  </a:lnTo>
                  <a:lnTo>
                    <a:pt x="720" y="474"/>
                  </a:lnTo>
                  <a:lnTo>
                    <a:pt x="726" y="474"/>
                  </a:lnTo>
                  <a:lnTo>
                    <a:pt x="732" y="468"/>
                  </a:lnTo>
                  <a:lnTo>
                    <a:pt x="744" y="468"/>
                  </a:lnTo>
                  <a:lnTo>
                    <a:pt x="750" y="462"/>
                  </a:lnTo>
                  <a:lnTo>
                    <a:pt x="756" y="462"/>
                  </a:lnTo>
                  <a:lnTo>
                    <a:pt x="762" y="456"/>
                  </a:lnTo>
                  <a:lnTo>
                    <a:pt x="768" y="456"/>
                  </a:lnTo>
                  <a:lnTo>
                    <a:pt x="780" y="450"/>
                  </a:lnTo>
                  <a:lnTo>
                    <a:pt x="786" y="450"/>
                  </a:lnTo>
                  <a:lnTo>
                    <a:pt x="792" y="444"/>
                  </a:lnTo>
                  <a:lnTo>
                    <a:pt x="798" y="444"/>
                  </a:lnTo>
                  <a:lnTo>
                    <a:pt x="810" y="438"/>
                  </a:lnTo>
                  <a:lnTo>
                    <a:pt x="816" y="438"/>
                  </a:lnTo>
                  <a:lnTo>
                    <a:pt x="822" y="438"/>
                  </a:lnTo>
                  <a:lnTo>
                    <a:pt x="828" y="432"/>
                  </a:lnTo>
                  <a:lnTo>
                    <a:pt x="840" y="432"/>
                  </a:lnTo>
                  <a:lnTo>
                    <a:pt x="846" y="432"/>
                  </a:lnTo>
                  <a:lnTo>
                    <a:pt x="852" y="426"/>
                  </a:lnTo>
                  <a:lnTo>
                    <a:pt x="858" y="426"/>
                  </a:lnTo>
                  <a:lnTo>
                    <a:pt x="870" y="426"/>
                  </a:lnTo>
                  <a:lnTo>
                    <a:pt x="876" y="420"/>
                  </a:lnTo>
                  <a:lnTo>
                    <a:pt x="882" y="420"/>
                  </a:lnTo>
                  <a:lnTo>
                    <a:pt x="888" y="420"/>
                  </a:lnTo>
                  <a:lnTo>
                    <a:pt x="900" y="420"/>
                  </a:lnTo>
                  <a:lnTo>
                    <a:pt x="906" y="420"/>
                  </a:lnTo>
                  <a:lnTo>
                    <a:pt x="912" y="414"/>
                  </a:lnTo>
                  <a:lnTo>
                    <a:pt x="918" y="414"/>
                  </a:lnTo>
                  <a:lnTo>
                    <a:pt x="930" y="414"/>
                  </a:lnTo>
                  <a:lnTo>
                    <a:pt x="936" y="414"/>
                  </a:lnTo>
                  <a:lnTo>
                    <a:pt x="942" y="41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6" name="Freeform 81"/>
            <p:cNvSpPr>
              <a:spLocks/>
            </p:cNvSpPr>
            <p:nvPr/>
          </p:nvSpPr>
          <p:spPr bwMode="auto">
            <a:xfrm>
              <a:off x="4038601" y="3236913"/>
              <a:ext cx="1495425" cy="1752600"/>
            </a:xfrm>
            <a:custGeom>
              <a:avLst/>
              <a:gdLst>
                <a:gd name="T0" fmla="*/ 12 w 942"/>
                <a:gd name="T1" fmla="*/ 0 h 1104"/>
                <a:gd name="T2" fmla="*/ 36 w 942"/>
                <a:gd name="T3" fmla="*/ 0 h 1104"/>
                <a:gd name="T4" fmla="*/ 60 w 942"/>
                <a:gd name="T5" fmla="*/ 6 h 1104"/>
                <a:gd name="T6" fmla="*/ 84 w 942"/>
                <a:gd name="T7" fmla="*/ 6 h 1104"/>
                <a:gd name="T8" fmla="*/ 102 w 942"/>
                <a:gd name="T9" fmla="*/ 12 h 1104"/>
                <a:gd name="T10" fmla="*/ 126 w 942"/>
                <a:gd name="T11" fmla="*/ 18 h 1104"/>
                <a:gd name="T12" fmla="*/ 150 w 942"/>
                <a:gd name="T13" fmla="*/ 30 h 1104"/>
                <a:gd name="T14" fmla="*/ 174 w 942"/>
                <a:gd name="T15" fmla="*/ 42 h 1104"/>
                <a:gd name="T16" fmla="*/ 192 w 942"/>
                <a:gd name="T17" fmla="*/ 54 h 1104"/>
                <a:gd name="T18" fmla="*/ 216 w 942"/>
                <a:gd name="T19" fmla="*/ 66 h 1104"/>
                <a:gd name="T20" fmla="*/ 240 w 942"/>
                <a:gd name="T21" fmla="*/ 84 h 1104"/>
                <a:gd name="T22" fmla="*/ 258 w 942"/>
                <a:gd name="T23" fmla="*/ 96 h 1104"/>
                <a:gd name="T24" fmla="*/ 282 w 942"/>
                <a:gd name="T25" fmla="*/ 120 h 1104"/>
                <a:gd name="T26" fmla="*/ 306 w 942"/>
                <a:gd name="T27" fmla="*/ 138 h 1104"/>
                <a:gd name="T28" fmla="*/ 330 w 942"/>
                <a:gd name="T29" fmla="*/ 162 h 1104"/>
                <a:gd name="T30" fmla="*/ 348 w 942"/>
                <a:gd name="T31" fmla="*/ 186 h 1104"/>
                <a:gd name="T32" fmla="*/ 372 w 942"/>
                <a:gd name="T33" fmla="*/ 210 h 1104"/>
                <a:gd name="T34" fmla="*/ 396 w 942"/>
                <a:gd name="T35" fmla="*/ 234 h 1104"/>
                <a:gd name="T36" fmla="*/ 414 w 942"/>
                <a:gd name="T37" fmla="*/ 264 h 1104"/>
                <a:gd name="T38" fmla="*/ 438 w 942"/>
                <a:gd name="T39" fmla="*/ 294 h 1104"/>
                <a:gd name="T40" fmla="*/ 462 w 942"/>
                <a:gd name="T41" fmla="*/ 324 h 1104"/>
                <a:gd name="T42" fmla="*/ 486 w 942"/>
                <a:gd name="T43" fmla="*/ 354 h 1104"/>
                <a:gd name="T44" fmla="*/ 504 w 942"/>
                <a:gd name="T45" fmla="*/ 390 h 1104"/>
                <a:gd name="T46" fmla="*/ 528 w 942"/>
                <a:gd name="T47" fmla="*/ 420 h 1104"/>
                <a:gd name="T48" fmla="*/ 552 w 942"/>
                <a:gd name="T49" fmla="*/ 456 h 1104"/>
                <a:gd name="T50" fmla="*/ 570 w 942"/>
                <a:gd name="T51" fmla="*/ 492 h 1104"/>
                <a:gd name="T52" fmla="*/ 594 w 942"/>
                <a:gd name="T53" fmla="*/ 528 h 1104"/>
                <a:gd name="T54" fmla="*/ 618 w 942"/>
                <a:gd name="T55" fmla="*/ 570 h 1104"/>
                <a:gd name="T56" fmla="*/ 642 w 942"/>
                <a:gd name="T57" fmla="*/ 606 h 1104"/>
                <a:gd name="T58" fmla="*/ 660 w 942"/>
                <a:gd name="T59" fmla="*/ 642 h 1104"/>
                <a:gd name="T60" fmla="*/ 684 w 942"/>
                <a:gd name="T61" fmla="*/ 684 h 1104"/>
                <a:gd name="T62" fmla="*/ 708 w 942"/>
                <a:gd name="T63" fmla="*/ 720 h 1104"/>
                <a:gd name="T64" fmla="*/ 732 w 942"/>
                <a:gd name="T65" fmla="*/ 762 h 1104"/>
                <a:gd name="T66" fmla="*/ 750 w 942"/>
                <a:gd name="T67" fmla="*/ 798 h 1104"/>
                <a:gd name="T68" fmla="*/ 774 w 942"/>
                <a:gd name="T69" fmla="*/ 840 h 1104"/>
                <a:gd name="T70" fmla="*/ 798 w 942"/>
                <a:gd name="T71" fmla="*/ 876 h 1104"/>
                <a:gd name="T72" fmla="*/ 816 w 942"/>
                <a:gd name="T73" fmla="*/ 912 h 1104"/>
                <a:gd name="T74" fmla="*/ 840 w 942"/>
                <a:gd name="T75" fmla="*/ 948 h 1104"/>
                <a:gd name="T76" fmla="*/ 864 w 942"/>
                <a:gd name="T77" fmla="*/ 984 h 1104"/>
                <a:gd name="T78" fmla="*/ 888 w 942"/>
                <a:gd name="T79" fmla="*/ 1020 h 1104"/>
                <a:gd name="T80" fmla="*/ 906 w 942"/>
                <a:gd name="T81" fmla="*/ 1050 h 1104"/>
                <a:gd name="T82" fmla="*/ 930 w 942"/>
                <a:gd name="T83" fmla="*/ 108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2" h="110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4" y="24"/>
                  </a:lnTo>
                  <a:lnTo>
                    <a:pt x="150" y="30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48"/>
                  </a:lnTo>
                  <a:lnTo>
                    <a:pt x="192" y="54"/>
                  </a:lnTo>
                  <a:lnTo>
                    <a:pt x="198" y="54"/>
                  </a:lnTo>
                  <a:lnTo>
                    <a:pt x="210" y="60"/>
                  </a:lnTo>
                  <a:lnTo>
                    <a:pt x="216" y="66"/>
                  </a:lnTo>
                  <a:lnTo>
                    <a:pt x="222" y="72"/>
                  </a:lnTo>
                  <a:lnTo>
                    <a:pt x="228" y="78"/>
                  </a:lnTo>
                  <a:lnTo>
                    <a:pt x="240" y="84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6"/>
                  </a:lnTo>
                  <a:lnTo>
                    <a:pt x="270" y="102"/>
                  </a:lnTo>
                  <a:lnTo>
                    <a:pt x="276" y="108"/>
                  </a:lnTo>
                  <a:lnTo>
                    <a:pt x="282" y="120"/>
                  </a:lnTo>
                  <a:lnTo>
                    <a:pt x="288" y="126"/>
                  </a:lnTo>
                  <a:lnTo>
                    <a:pt x="300" y="132"/>
                  </a:lnTo>
                  <a:lnTo>
                    <a:pt x="306" y="138"/>
                  </a:lnTo>
                  <a:lnTo>
                    <a:pt x="312" y="144"/>
                  </a:lnTo>
                  <a:lnTo>
                    <a:pt x="318" y="150"/>
                  </a:lnTo>
                  <a:lnTo>
                    <a:pt x="330" y="162"/>
                  </a:lnTo>
                  <a:lnTo>
                    <a:pt x="336" y="168"/>
                  </a:lnTo>
                  <a:lnTo>
                    <a:pt x="342" y="174"/>
                  </a:lnTo>
                  <a:lnTo>
                    <a:pt x="348" y="186"/>
                  </a:lnTo>
                  <a:lnTo>
                    <a:pt x="360" y="192"/>
                  </a:lnTo>
                  <a:lnTo>
                    <a:pt x="366" y="198"/>
                  </a:lnTo>
                  <a:lnTo>
                    <a:pt x="372" y="210"/>
                  </a:lnTo>
                  <a:lnTo>
                    <a:pt x="378" y="216"/>
                  </a:lnTo>
                  <a:lnTo>
                    <a:pt x="384" y="228"/>
                  </a:lnTo>
                  <a:lnTo>
                    <a:pt x="396" y="234"/>
                  </a:lnTo>
                  <a:lnTo>
                    <a:pt x="402" y="246"/>
                  </a:lnTo>
                  <a:lnTo>
                    <a:pt x="408" y="252"/>
                  </a:lnTo>
                  <a:lnTo>
                    <a:pt x="414" y="264"/>
                  </a:lnTo>
                  <a:lnTo>
                    <a:pt x="426" y="270"/>
                  </a:lnTo>
                  <a:lnTo>
                    <a:pt x="432" y="282"/>
                  </a:lnTo>
                  <a:lnTo>
                    <a:pt x="438" y="294"/>
                  </a:lnTo>
                  <a:lnTo>
                    <a:pt x="444" y="300"/>
                  </a:lnTo>
                  <a:lnTo>
                    <a:pt x="456" y="312"/>
                  </a:lnTo>
                  <a:lnTo>
                    <a:pt x="462" y="324"/>
                  </a:lnTo>
                  <a:lnTo>
                    <a:pt x="468" y="336"/>
                  </a:lnTo>
                  <a:lnTo>
                    <a:pt x="474" y="342"/>
                  </a:lnTo>
                  <a:lnTo>
                    <a:pt x="486" y="354"/>
                  </a:lnTo>
                  <a:lnTo>
                    <a:pt x="492" y="366"/>
                  </a:lnTo>
                  <a:lnTo>
                    <a:pt x="498" y="378"/>
                  </a:lnTo>
                  <a:lnTo>
                    <a:pt x="504" y="390"/>
                  </a:lnTo>
                  <a:lnTo>
                    <a:pt x="516" y="396"/>
                  </a:lnTo>
                  <a:lnTo>
                    <a:pt x="522" y="408"/>
                  </a:lnTo>
                  <a:lnTo>
                    <a:pt x="528" y="420"/>
                  </a:lnTo>
                  <a:lnTo>
                    <a:pt x="534" y="432"/>
                  </a:lnTo>
                  <a:lnTo>
                    <a:pt x="546" y="444"/>
                  </a:lnTo>
                  <a:lnTo>
                    <a:pt x="552" y="456"/>
                  </a:lnTo>
                  <a:lnTo>
                    <a:pt x="558" y="468"/>
                  </a:lnTo>
                  <a:lnTo>
                    <a:pt x="564" y="480"/>
                  </a:lnTo>
                  <a:lnTo>
                    <a:pt x="570" y="492"/>
                  </a:lnTo>
                  <a:lnTo>
                    <a:pt x="582" y="504"/>
                  </a:lnTo>
                  <a:lnTo>
                    <a:pt x="588" y="516"/>
                  </a:lnTo>
                  <a:lnTo>
                    <a:pt x="594" y="528"/>
                  </a:lnTo>
                  <a:lnTo>
                    <a:pt x="600" y="540"/>
                  </a:lnTo>
                  <a:lnTo>
                    <a:pt x="612" y="552"/>
                  </a:lnTo>
                  <a:lnTo>
                    <a:pt x="618" y="570"/>
                  </a:lnTo>
                  <a:lnTo>
                    <a:pt x="624" y="582"/>
                  </a:lnTo>
                  <a:lnTo>
                    <a:pt x="630" y="594"/>
                  </a:lnTo>
                  <a:lnTo>
                    <a:pt x="642" y="606"/>
                  </a:lnTo>
                  <a:lnTo>
                    <a:pt x="648" y="618"/>
                  </a:lnTo>
                  <a:lnTo>
                    <a:pt x="654" y="630"/>
                  </a:lnTo>
                  <a:lnTo>
                    <a:pt x="660" y="642"/>
                  </a:lnTo>
                  <a:lnTo>
                    <a:pt x="672" y="654"/>
                  </a:lnTo>
                  <a:lnTo>
                    <a:pt x="678" y="672"/>
                  </a:lnTo>
                  <a:lnTo>
                    <a:pt x="684" y="684"/>
                  </a:lnTo>
                  <a:lnTo>
                    <a:pt x="690" y="696"/>
                  </a:lnTo>
                  <a:lnTo>
                    <a:pt x="702" y="708"/>
                  </a:lnTo>
                  <a:lnTo>
                    <a:pt x="708" y="720"/>
                  </a:lnTo>
                  <a:lnTo>
                    <a:pt x="714" y="732"/>
                  </a:lnTo>
                  <a:lnTo>
                    <a:pt x="720" y="750"/>
                  </a:lnTo>
                  <a:lnTo>
                    <a:pt x="732" y="762"/>
                  </a:lnTo>
                  <a:lnTo>
                    <a:pt x="738" y="774"/>
                  </a:lnTo>
                  <a:lnTo>
                    <a:pt x="744" y="786"/>
                  </a:lnTo>
                  <a:lnTo>
                    <a:pt x="750" y="798"/>
                  </a:lnTo>
                  <a:lnTo>
                    <a:pt x="756" y="810"/>
                  </a:lnTo>
                  <a:lnTo>
                    <a:pt x="768" y="822"/>
                  </a:lnTo>
                  <a:lnTo>
                    <a:pt x="774" y="840"/>
                  </a:lnTo>
                  <a:lnTo>
                    <a:pt x="780" y="852"/>
                  </a:lnTo>
                  <a:lnTo>
                    <a:pt x="786" y="864"/>
                  </a:lnTo>
                  <a:lnTo>
                    <a:pt x="798" y="876"/>
                  </a:lnTo>
                  <a:lnTo>
                    <a:pt x="804" y="888"/>
                  </a:lnTo>
                  <a:lnTo>
                    <a:pt x="810" y="900"/>
                  </a:lnTo>
                  <a:lnTo>
                    <a:pt x="816" y="912"/>
                  </a:lnTo>
                  <a:lnTo>
                    <a:pt x="828" y="924"/>
                  </a:lnTo>
                  <a:lnTo>
                    <a:pt x="834" y="936"/>
                  </a:lnTo>
                  <a:lnTo>
                    <a:pt x="840" y="948"/>
                  </a:lnTo>
                  <a:lnTo>
                    <a:pt x="846" y="960"/>
                  </a:lnTo>
                  <a:lnTo>
                    <a:pt x="858" y="972"/>
                  </a:lnTo>
                  <a:lnTo>
                    <a:pt x="864" y="984"/>
                  </a:lnTo>
                  <a:lnTo>
                    <a:pt x="870" y="996"/>
                  </a:lnTo>
                  <a:lnTo>
                    <a:pt x="876" y="1008"/>
                  </a:lnTo>
                  <a:lnTo>
                    <a:pt x="888" y="1020"/>
                  </a:lnTo>
                  <a:lnTo>
                    <a:pt x="894" y="1032"/>
                  </a:lnTo>
                  <a:lnTo>
                    <a:pt x="900" y="1038"/>
                  </a:lnTo>
                  <a:lnTo>
                    <a:pt x="906" y="1050"/>
                  </a:lnTo>
                  <a:lnTo>
                    <a:pt x="918" y="1062"/>
                  </a:lnTo>
                  <a:lnTo>
                    <a:pt x="924" y="1074"/>
                  </a:lnTo>
                  <a:lnTo>
                    <a:pt x="930" y="1080"/>
                  </a:lnTo>
                  <a:lnTo>
                    <a:pt x="936" y="1092"/>
                  </a:lnTo>
                  <a:lnTo>
                    <a:pt x="942" y="11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7" name="Freeform 82"/>
            <p:cNvSpPr>
              <a:spLocks/>
            </p:cNvSpPr>
            <p:nvPr/>
          </p:nvSpPr>
          <p:spPr bwMode="auto">
            <a:xfrm>
              <a:off x="5534025" y="2513013"/>
              <a:ext cx="1143000" cy="2724150"/>
            </a:xfrm>
            <a:custGeom>
              <a:avLst/>
              <a:gdLst>
                <a:gd name="T0" fmla="*/ 12 w 720"/>
                <a:gd name="T1" fmla="*/ 1566 h 1716"/>
                <a:gd name="T2" fmla="*/ 24 w 720"/>
                <a:gd name="T3" fmla="*/ 1584 h 1716"/>
                <a:gd name="T4" fmla="*/ 42 w 720"/>
                <a:gd name="T5" fmla="*/ 1602 h 1716"/>
                <a:gd name="T6" fmla="*/ 54 w 720"/>
                <a:gd name="T7" fmla="*/ 1620 h 1716"/>
                <a:gd name="T8" fmla="*/ 72 w 720"/>
                <a:gd name="T9" fmla="*/ 1638 h 1716"/>
                <a:gd name="T10" fmla="*/ 84 w 720"/>
                <a:gd name="T11" fmla="*/ 1650 h 1716"/>
                <a:gd name="T12" fmla="*/ 102 w 720"/>
                <a:gd name="T13" fmla="*/ 1662 h 1716"/>
                <a:gd name="T14" fmla="*/ 114 w 720"/>
                <a:gd name="T15" fmla="*/ 1674 h 1716"/>
                <a:gd name="T16" fmla="*/ 132 w 720"/>
                <a:gd name="T17" fmla="*/ 1686 h 1716"/>
                <a:gd name="T18" fmla="*/ 144 w 720"/>
                <a:gd name="T19" fmla="*/ 1692 h 1716"/>
                <a:gd name="T20" fmla="*/ 162 w 720"/>
                <a:gd name="T21" fmla="*/ 1704 h 1716"/>
                <a:gd name="T22" fmla="*/ 174 w 720"/>
                <a:gd name="T23" fmla="*/ 1710 h 1716"/>
                <a:gd name="T24" fmla="*/ 186 w 720"/>
                <a:gd name="T25" fmla="*/ 1710 h 1716"/>
                <a:gd name="T26" fmla="*/ 204 w 720"/>
                <a:gd name="T27" fmla="*/ 1716 h 1716"/>
                <a:gd name="T28" fmla="*/ 216 w 720"/>
                <a:gd name="T29" fmla="*/ 1716 h 1716"/>
                <a:gd name="T30" fmla="*/ 234 w 720"/>
                <a:gd name="T31" fmla="*/ 1710 h 1716"/>
                <a:gd name="T32" fmla="*/ 246 w 720"/>
                <a:gd name="T33" fmla="*/ 1710 h 1716"/>
                <a:gd name="T34" fmla="*/ 264 w 720"/>
                <a:gd name="T35" fmla="*/ 1704 h 1716"/>
                <a:gd name="T36" fmla="*/ 276 w 720"/>
                <a:gd name="T37" fmla="*/ 1692 h 1716"/>
                <a:gd name="T38" fmla="*/ 294 w 720"/>
                <a:gd name="T39" fmla="*/ 1686 h 1716"/>
                <a:gd name="T40" fmla="*/ 306 w 720"/>
                <a:gd name="T41" fmla="*/ 1674 h 1716"/>
                <a:gd name="T42" fmla="*/ 324 w 720"/>
                <a:gd name="T43" fmla="*/ 1656 h 1716"/>
                <a:gd name="T44" fmla="*/ 336 w 720"/>
                <a:gd name="T45" fmla="*/ 1638 h 1716"/>
                <a:gd name="T46" fmla="*/ 354 w 720"/>
                <a:gd name="T47" fmla="*/ 1620 h 1716"/>
                <a:gd name="T48" fmla="*/ 366 w 720"/>
                <a:gd name="T49" fmla="*/ 1596 h 1716"/>
                <a:gd name="T50" fmla="*/ 384 w 720"/>
                <a:gd name="T51" fmla="*/ 1572 h 1716"/>
                <a:gd name="T52" fmla="*/ 396 w 720"/>
                <a:gd name="T53" fmla="*/ 1542 h 1716"/>
                <a:gd name="T54" fmla="*/ 414 w 720"/>
                <a:gd name="T55" fmla="*/ 1506 h 1716"/>
                <a:gd name="T56" fmla="*/ 426 w 720"/>
                <a:gd name="T57" fmla="*/ 1476 h 1716"/>
                <a:gd name="T58" fmla="*/ 444 w 720"/>
                <a:gd name="T59" fmla="*/ 1434 h 1716"/>
                <a:gd name="T60" fmla="*/ 456 w 720"/>
                <a:gd name="T61" fmla="*/ 1392 h 1716"/>
                <a:gd name="T62" fmla="*/ 474 w 720"/>
                <a:gd name="T63" fmla="*/ 1350 h 1716"/>
                <a:gd name="T64" fmla="*/ 486 w 720"/>
                <a:gd name="T65" fmla="*/ 1296 h 1716"/>
                <a:gd name="T66" fmla="*/ 504 w 720"/>
                <a:gd name="T67" fmla="*/ 1248 h 1716"/>
                <a:gd name="T68" fmla="*/ 516 w 720"/>
                <a:gd name="T69" fmla="*/ 1188 h 1716"/>
                <a:gd name="T70" fmla="*/ 534 w 720"/>
                <a:gd name="T71" fmla="*/ 1128 h 1716"/>
                <a:gd name="T72" fmla="*/ 546 w 720"/>
                <a:gd name="T73" fmla="*/ 1068 h 1716"/>
                <a:gd name="T74" fmla="*/ 558 w 720"/>
                <a:gd name="T75" fmla="*/ 996 h 1716"/>
                <a:gd name="T76" fmla="*/ 576 w 720"/>
                <a:gd name="T77" fmla="*/ 924 h 1716"/>
                <a:gd name="T78" fmla="*/ 588 w 720"/>
                <a:gd name="T79" fmla="*/ 846 h 1716"/>
                <a:gd name="T80" fmla="*/ 606 w 720"/>
                <a:gd name="T81" fmla="*/ 768 h 1716"/>
                <a:gd name="T82" fmla="*/ 618 w 720"/>
                <a:gd name="T83" fmla="*/ 678 h 1716"/>
                <a:gd name="T84" fmla="*/ 636 w 720"/>
                <a:gd name="T85" fmla="*/ 588 h 1716"/>
                <a:gd name="T86" fmla="*/ 648 w 720"/>
                <a:gd name="T87" fmla="*/ 492 h 1716"/>
                <a:gd name="T88" fmla="*/ 666 w 720"/>
                <a:gd name="T89" fmla="*/ 396 h 1716"/>
                <a:gd name="T90" fmla="*/ 678 w 720"/>
                <a:gd name="T91" fmla="*/ 288 h 1716"/>
                <a:gd name="T92" fmla="*/ 696 w 720"/>
                <a:gd name="T93" fmla="*/ 180 h 1716"/>
                <a:gd name="T94" fmla="*/ 708 w 720"/>
                <a:gd name="T95" fmla="*/ 6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0" h="1716">
                  <a:moveTo>
                    <a:pt x="0" y="1560"/>
                  </a:moveTo>
                  <a:lnTo>
                    <a:pt x="12" y="1566"/>
                  </a:lnTo>
                  <a:lnTo>
                    <a:pt x="18" y="1578"/>
                  </a:lnTo>
                  <a:lnTo>
                    <a:pt x="24" y="1584"/>
                  </a:lnTo>
                  <a:lnTo>
                    <a:pt x="30" y="1596"/>
                  </a:lnTo>
                  <a:lnTo>
                    <a:pt x="42" y="1602"/>
                  </a:lnTo>
                  <a:lnTo>
                    <a:pt x="48" y="1614"/>
                  </a:lnTo>
                  <a:lnTo>
                    <a:pt x="54" y="1620"/>
                  </a:lnTo>
                  <a:lnTo>
                    <a:pt x="60" y="1626"/>
                  </a:lnTo>
                  <a:lnTo>
                    <a:pt x="72" y="1638"/>
                  </a:lnTo>
                  <a:lnTo>
                    <a:pt x="78" y="1644"/>
                  </a:lnTo>
                  <a:lnTo>
                    <a:pt x="84" y="1650"/>
                  </a:lnTo>
                  <a:lnTo>
                    <a:pt x="90" y="1656"/>
                  </a:lnTo>
                  <a:lnTo>
                    <a:pt x="102" y="1662"/>
                  </a:lnTo>
                  <a:lnTo>
                    <a:pt x="108" y="1668"/>
                  </a:lnTo>
                  <a:lnTo>
                    <a:pt x="114" y="1674"/>
                  </a:lnTo>
                  <a:lnTo>
                    <a:pt x="120" y="1680"/>
                  </a:lnTo>
                  <a:lnTo>
                    <a:pt x="132" y="1686"/>
                  </a:lnTo>
                  <a:lnTo>
                    <a:pt x="138" y="1692"/>
                  </a:lnTo>
                  <a:lnTo>
                    <a:pt x="144" y="1692"/>
                  </a:lnTo>
                  <a:lnTo>
                    <a:pt x="150" y="1698"/>
                  </a:lnTo>
                  <a:lnTo>
                    <a:pt x="162" y="1704"/>
                  </a:lnTo>
                  <a:lnTo>
                    <a:pt x="168" y="1704"/>
                  </a:lnTo>
                  <a:lnTo>
                    <a:pt x="174" y="1710"/>
                  </a:lnTo>
                  <a:lnTo>
                    <a:pt x="180" y="1710"/>
                  </a:lnTo>
                  <a:lnTo>
                    <a:pt x="186" y="1710"/>
                  </a:lnTo>
                  <a:lnTo>
                    <a:pt x="198" y="1710"/>
                  </a:lnTo>
                  <a:lnTo>
                    <a:pt x="204" y="1716"/>
                  </a:lnTo>
                  <a:lnTo>
                    <a:pt x="210" y="1716"/>
                  </a:lnTo>
                  <a:lnTo>
                    <a:pt x="216" y="1716"/>
                  </a:lnTo>
                  <a:lnTo>
                    <a:pt x="228" y="1716"/>
                  </a:lnTo>
                  <a:lnTo>
                    <a:pt x="234" y="1710"/>
                  </a:lnTo>
                  <a:lnTo>
                    <a:pt x="240" y="1710"/>
                  </a:lnTo>
                  <a:lnTo>
                    <a:pt x="246" y="1710"/>
                  </a:lnTo>
                  <a:lnTo>
                    <a:pt x="258" y="1704"/>
                  </a:lnTo>
                  <a:lnTo>
                    <a:pt x="264" y="1704"/>
                  </a:lnTo>
                  <a:lnTo>
                    <a:pt x="270" y="1698"/>
                  </a:lnTo>
                  <a:lnTo>
                    <a:pt x="276" y="1692"/>
                  </a:lnTo>
                  <a:lnTo>
                    <a:pt x="288" y="1692"/>
                  </a:lnTo>
                  <a:lnTo>
                    <a:pt x="294" y="1686"/>
                  </a:lnTo>
                  <a:lnTo>
                    <a:pt x="300" y="1680"/>
                  </a:lnTo>
                  <a:lnTo>
                    <a:pt x="306" y="1674"/>
                  </a:lnTo>
                  <a:lnTo>
                    <a:pt x="318" y="1662"/>
                  </a:lnTo>
                  <a:lnTo>
                    <a:pt x="324" y="1656"/>
                  </a:lnTo>
                  <a:lnTo>
                    <a:pt x="330" y="1650"/>
                  </a:lnTo>
                  <a:lnTo>
                    <a:pt x="336" y="1638"/>
                  </a:lnTo>
                  <a:lnTo>
                    <a:pt x="348" y="1626"/>
                  </a:lnTo>
                  <a:lnTo>
                    <a:pt x="354" y="1620"/>
                  </a:lnTo>
                  <a:lnTo>
                    <a:pt x="360" y="1608"/>
                  </a:lnTo>
                  <a:lnTo>
                    <a:pt x="366" y="1596"/>
                  </a:lnTo>
                  <a:lnTo>
                    <a:pt x="372" y="1584"/>
                  </a:lnTo>
                  <a:lnTo>
                    <a:pt x="384" y="1572"/>
                  </a:lnTo>
                  <a:lnTo>
                    <a:pt x="390" y="1554"/>
                  </a:lnTo>
                  <a:lnTo>
                    <a:pt x="396" y="1542"/>
                  </a:lnTo>
                  <a:lnTo>
                    <a:pt x="402" y="1524"/>
                  </a:lnTo>
                  <a:lnTo>
                    <a:pt x="414" y="1506"/>
                  </a:lnTo>
                  <a:lnTo>
                    <a:pt x="420" y="1494"/>
                  </a:lnTo>
                  <a:lnTo>
                    <a:pt x="426" y="1476"/>
                  </a:lnTo>
                  <a:lnTo>
                    <a:pt x="432" y="1452"/>
                  </a:lnTo>
                  <a:lnTo>
                    <a:pt x="444" y="1434"/>
                  </a:lnTo>
                  <a:lnTo>
                    <a:pt x="450" y="1416"/>
                  </a:lnTo>
                  <a:lnTo>
                    <a:pt x="456" y="1392"/>
                  </a:lnTo>
                  <a:lnTo>
                    <a:pt x="462" y="1368"/>
                  </a:lnTo>
                  <a:lnTo>
                    <a:pt x="474" y="1350"/>
                  </a:lnTo>
                  <a:lnTo>
                    <a:pt x="480" y="1326"/>
                  </a:lnTo>
                  <a:lnTo>
                    <a:pt x="486" y="1296"/>
                  </a:lnTo>
                  <a:lnTo>
                    <a:pt x="492" y="1272"/>
                  </a:lnTo>
                  <a:lnTo>
                    <a:pt x="504" y="1248"/>
                  </a:lnTo>
                  <a:lnTo>
                    <a:pt x="510" y="1218"/>
                  </a:lnTo>
                  <a:lnTo>
                    <a:pt x="516" y="1188"/>
                  </a:lnTo>
                  <a:lnTo>
                    <a:pt x="522" y="1158"/>
                  </a:lnTo>
                  <a:lnTo>
                    <a:pt x="534" y="1128"/>
                  </a:lnTo>
                  <a:lnTo>
                    <a:pt x="540" y="1098"/>
                  </a:lnTo>
                  <a:lnTo>
                    <a:pt x="546" y="1068"/>
                  </a:lnTo>
                  <a:lnTo>
                    <a:pt x="552" y="1032"/>
                  </a:lnTo>
                  <a:lnTo>
                    <a:pt x="558" y="996"/>
                  </a:lnTo>
                  <a:lnTo>
                    <a:pt x="570" y="960"/>
                  </a:lnTo>
                  <a:lnTo>
                    <a:pt x="576" y="924"/>
                  </a:lnTo>
                  <a:lnTo>
                    <a:pt x="582" y="888"/>
                  </a:lnTo>
                  <a:lnTo>
                    <a:pt x="588" y="846"/>
                  </a:lnTo>
                  <a:lnTo>
                    <a:pt x="600" y="810"/>
                  </a:lnTo>
                  <a:lnTo>
                    <a:pt x="606" y="768"/>
                  </a:lnTo>
                  <a:lnTo>
                    <a:pt x="612" y="726"/>
                  </a:lnTo>
                  <a:lnTo>
                    <a:pt x="618" y="678"/>
                  </a:lnTo>
                  <a:lnTo>
                    <a:pt x="630" y="636"/>
                  </a:lnTo>
                  <a:lnTo>
                    <a:pt x="636" y="588"/>
                  </a:lnTo>
                  <a:lnTo>
                    <a:pt x="642" y="546"/>
                  </a:lnTo>
                  <a:lnTo>
                    <a:pt x="648" y="492"/>
                  </a:lnTo>
                  <a:lnTo>
                    <a:pt x="660" y="444"/>
                  </a:lnTo>
                  <a:lnTo>
                    <a:pt x="666" y="396"/>
                  </a:lnTo>
                  <a:lnTo>
                    <a:pt x="672" y="342"/>
                  </a:lnTo>
                  <a:lnTo>
                    <a:pt x="678" y="288"/>
                  </a:lnTo>
                  <a:lnTo>
                    <a:pt x="690" y="234"/>
                  </a:lnTo>
                  <a:lnTo>
                    <a:pt x="696" y="180"/>
                  </a:lnTo>
                  <a:lnTo>
                    <a:pt x="702" y="120"/>
                  </a:lnTo>
                  <a:lnTo>
                    <a:pt x="708" y="60"/>
                  </a:lnTo>
                  <a:lnTo>
                    <a:pt x="720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8" name="Oval 83"/>
            <p:cNvSpPr>
              <a:spLocks noChangeArrowheads="1"/>
            </p:cNvSpPr>
            <p:nvPr/>
          </p:nvSpPr>
          <p:spPr bwMode="auto">
            <a:xfrm>
              <a:off x="5819775" y="5180013"/>
              <a:ext cx="114300" cy="114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9" name="Oval 84"/>
            <p:cNvSpPr>
              <a:spLocks noChangeArrowheads="1"/>
            </p:cNvSpPr>
            <p:nvPr/>
          </p:nvSpPr>
          <p:spPr bwMode="auto">
            <a:xfrm>
              <a:off x="3124200" y="3455988"/>
              <a:ext cx="114300" cy="114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50" name="Oval 85"/>
            <p:cNvSpPr>
              <a:spLocks noChangeArrowheads="1"/>
            </p:cNvSpPr>
            <p:nvPr/>
          </p:nvSpPr>
          <p:spPr bwMode="auto">
            <a:xfrm>
              <a:off x="4000500" y="3179763"/>
              <a:ext cx="114300" cy="114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7" name="내용 개체 틀 2"/>
          <p:cNvSpPr txBox="1">
            <a:spLocks/>
          </p:cNvSpPr>
          <p:nvPr/>
        </p:nvSpPr>
        <p:spPr bwMode="auto">
          <a:xfrm>
            <a:off x="4996509" y="2024497"/>
            <a:ext cx="6862115" cy="392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3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92150" indent="-3476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87425" indent="-2936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3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81113" indent="-2921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986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200000"/>
              </a:lnSpc>
            </a:pPr>
            <a:r>
              <a:rPr lang="en-US" altLang="ko-KR" b="0" kern="0" dirty="0"/>
              <a:t>Step 1: </a:t>
            </a:r>
            <a:r>
              <a:rPr lang="ko-KR" altLang="en-US" b="0" kern="0" dirty="0"/>
              <a:t>다항식 </a:t>
            </a:r>
            <a:r>
              <a:rPr lang="ko-KR" altLang="en-US" b="0" kern="0" dirty="0" smtClean="0"/>
              <a:t>미분하기</a:t>
            </a:r>
            <a:endParaRPr lang="en-US" altLang="ko-KR" b="0" kern="0" dirty="0"/>
          </a:p>
          <a:p>
            <a:pPr lvl="1">
              <a:lnSpc>
                <a:spcPct val="200000"/>
              </a:lnSpc>
            </a:pPr>
            <a:r>
              <a:rPr lang="en-US" altLang="ko-KR" b="0" kern="0" dirty="0"/>
              <a:t>Step 2: </a:t>
            </a:r>
            <a:r>
              <a:rPr lang="ko-KR" altLang="en-US" b="0" kern="0" dirty="0" err="1"/>
              <a:t>미분식의</a:t>
            </a:r>
            <a:r>
              <a:rPr lang="ko-KR" altLang="en-US" b="0" kern="0" dirty="0"/>
              <a:t> 근 구하기</a:t>
            </a:r>
            <a:endParaRPr lang="en-US" altLang="ko-KR" b="0" kern="0" dirty="0"/>
          </a:p>
          <a:p>
            <a:pPr lvl="1">
              <a:lnSpc>
                <a:spcPct val="200000"/>
              </a:lnSpc>
            </a:pPr>
            <a:r>
              <a:rPr lang="en-US" altLang="ko-KR" b="0" kern="0" dirty="0"/>
              <a:t>Step 3: </a:t>
            </a:r>
            <a:r>
              <a:rPr lang="ko-KR" altLang="en-US" b="0" kern="0" dirty="0"/>
              <a:t>그 근 값에서 다항식의 값 구하기</a:t>
            </a:r>
            <a:endParaRPr lang="en-US" altLang="ko-KR" b="0" kern="0" dirty="0"/>
          </a:p>
          <a:p>
            <a:pPr lvl="1">
              <a:lnSpc>
                <a:spcPct val="200000"/>
              </a:lnSpc>
            </a:pPr>
            <a:r>
              <a:rPr lang="en-US" altLang="ko-KR" b="0" kern="0" dirty="0"/>
              <a:t>Step 4: </a:t>
            </a:r>
            <a:r>
              <a:rPr lang="ko-KR" altLang="en-US" b="0" kern="0" dirty="0"/>
              <a:t>곡선과 함께 최대 최소 나타내기</a:t>
            </a:r>
            <a:endParaRPr lang="en-US" altLang="ko-KR" b="0" kern="0" dirty="0"/>
          </a:p>
        </p:txBody>
      </p:sp>
      <p:sp>
        <p:nvSpPr>
          <p:cNvPr id="86" name="양쪽 모서리가 둥근 사각형 85"/>
          <p:cNvSpPr/>
          <p:nvPr/>
        </p:nvSpPr>
        <p:spPr bwMode="auto">
          <a:xfrm>
            <a:off x="5748673" y="5490991"/>
            <a:ext cx="2390935" cy="3929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m09_poly_minimax.m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</p:txBody>
      </p:sp>
      <p:sp>
        <p:nvSpPr>
          <p:cNvPr id="55351" name="직사각형 55350"/>
          <p:cNvSpPr/>
          <p:nvPr/>
        </p:nvSpPr>
        <p:spPr>
          <a:xfrm>
            <a:off x="807288" y="1723763"/>
            <a:ext cx="9815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6"/>
              </a:rPr>
              <a:t>http://</a:t>
            </a:r>
            <a:r>
              <a:rPr lang="en-US" altLang="ko-KR" sz="2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6"/>
              </a:rPr>
              <a:t>atta.inu.ac.kr/class/matlab/2015/m09/m09_poly_minimax.html</a:t>
            </a:r>
            <a:r>
              <a:rPr lang="en-US" altLang="ko-KR" sz="2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0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0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점을 지나는 다항식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a polynomial passing through the red points.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graphicFrame>
        <p:nvGraphicFramePr>
          <p:cNvPr id="253955" name="Object 2"/>
          <p:cNvGraphicFramePr>
            <a:graphicFrameLocks noChangeAspect="1"/>
          </p:cNvGraphicFramePr>
          <p:nvPr>
            <p:extLst/>
          </p:nvPr>
        </p:nvGraphicFramePr>
        <p:xfrm>
          <a:off x="5825732" y="2403574"/>
          <a:ext cx="2130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977760" imgH="228600" progId="Equation.DSMT4">
                  <p:embed/>
                </p:oleObj>
              </mc:Choice>
              <mc:Fallback>
                <p:oleObj name="Equation" r:id="rId4" imgW="977760" imgH="228600" progId="Equation.DSMT4">
                  <p:embed/>
                  <p:pic>
                    <p:nvPicPr>
                      <p:cNvPr id="2539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732" y="2403574"/>
                        <a:ext cx="21304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23392" y="2214554"/>
            <a:ext cx="5334000" cy="4000500"/>
            <a:chOff x="1738282" y="2214554"/>
            <a:chExt cx="5334000" cy="4000500"/>
          </a:xfrm>
        </p:grpSpPr>
        <p:pic>
          <p:nvPicPr>
            <p:cNvPr id="2539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8282" y="2214554"/>
              <a:ext cx="5334000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3033784" y="4264624"/>
              <a:ext cx="7168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(-2,-1)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3720" y="2912853"/>
              <a:ext cx="5790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(1,1)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770" y="3594474"/>
              <a:ext cx="5790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(2,0)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381356" y="3786191"/>
            <a:ext cx="331788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1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356" y="3786191"/>
                          <a:ext cx="331788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5368926" y="2571751"/>
            <a:ext cx="35877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1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926" y="2571751"/>
                          <a:ext cx="358775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5953125" y="3143249"/>
            <a:ext cx="35877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1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125" y="3143249"/>
                          <a:ext cx="358775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807409" y="3116364"/>
            <a:ext cx="561718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ko-KR" sz="3000" b="0" kern="0" dirty="0">
                <a:ea typeface="+mn-ea"/>
                <a:cs typeface="Arial" pitchFamily="34" charset="0"/>
              </a:rPr>
              <a:t>Substitute the points to the polynomial and get the unknown coefficients.</a:t>
            </a:r>
            <a:endParaRPr lang="ko-KR" altLang="en-US" sz="3000" b="0" kern="0" dirty="0"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2290" y="1788887"/>
            <a:ext cx="10030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0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13"/>
              </a:rPr>
              <a:t>http://</a:t>
            </a:r>
            <a:r>
              <a:rPr lang="ko-KR" altLang="en-US" sz="2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13"/>
              </a:rPr>
              <a:t>atta.inu.ac.kr/class/matlab/2015/m09/m09_poly_3points.html</a:t>
            </a:r>
            <a:r>
              <a:rPr lang="ko-KR" altLang="en-US" sz="2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0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2 - </a:t>
            </a:r>
            <a:r>
              <a:rPr lang="ko-KR" altLang="en-US" dirty="0" smtClean="0"/>
              <a:t>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matrix equation after the substitution.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055440" y="2924944"/>
            <a:ext cx="7643867" cy="3214710"/>
            <a:chOff x="2452661" y="3000372"/>
            <a:chExt cx="7643867" cy="3214710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2452661" y="3000372"/>
              <a:ext cx="2857521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m09_poly_3points.m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52662" y="3357562"/>
              <a:ext cx="7643866" cy="285752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px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[-2 1 2];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[-1 1 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A  = [4 -2 1; 1 1 1; 4 2 1];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c  = inv(A) *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 = -3:0.01:3;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 = polyval(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c,x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h = plot(x,y,'b-',px,py,'ro','LineWidth',2);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grid;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set(h(2),'MarkerSize',10);</a:t>
              </a:r>
            </a:p>
          </p:txBody>
        </p:sp>
      </p:grp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5310183" y="1881622"/>
          <a:ext cx="3007207" cy="14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4" imgW="1523880" imgH="711000" progId="Equation.DSMT4">
                  <p:embed/>
                </p:oleObj>
              </mc:Choice>
              <mc:Fallback>
                <p:oleObj name="Equation" r:id="rId4" imgW="1523880" imgH="71100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3" y="1881622"/>
                        <a:ext cx="3007207" cy="14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 bwMode="auto">
          <a:xfrm>
            <a:off x="6810380" y="3500438"/>
            <a:ext cx="2428892" cy="857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자승법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(Least Square 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40769"/>
            <a:ext cx="9601200" cy="4666523"/>
          </a:xfrm>
        </p:spPr>
        <p:txBody>
          <a:bodyPr/>
          <a:lstStyle/>
          <a:p>
            <a:r>
              <a:rPr lang="en-US" altLang="ko-KR" dirty="0" smtClean="0"/>
              <a:t>Find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 and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dirty="0" smtClean="0"/>
              <a:t>square errors become min.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2114551" y="2843234"/>
            <a:ext cx="4460875" cy="3516213"/>
            <a:chOff x="590550" y="2443163"/>
            <a:chExt cx="4460875" cy="3516213"/>
          </a:xfrm>
        </p:grpSpPr>
        <p:sp>
          <p:nvSpPr>
            <p:cNvPr id="256014" name="Rectangle 14"/>
            <p:cNvSpPr>
              <a:spLocks noChangeArrowheads="1"/>
            </p:cNvSpPr>
            <p:nvPr/>
          </p:nvSpPr>
          <p:spPr bwMode="auto">
            <a:xfrm>
              <a:off x="838200" y="2519363"/>
              <a:ext cx="4133850" cy="32575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15" name="Rectangle 15"/>
            <p:cNvSpPr>
              <a:spLocks noChangeArrowheads="1"/>
            </p:cNvSpPr>
            <p:nvPr/>
          </p:nvSpPr>
          <p:spPr bwMode="auto">
            <a:xfrm>
              <a:off x="838200" y="2519363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16" name="Freeform 16"/>
            <p:cNvSpPr>
              <a:spLocks/>
            </p:cNvSpPr>
            <p:nvPr/>
          </p:nvSpPr>
          <p:spPr bwMode="auto">
            <a:xfrm>
              <a:off x="838200" y="2519363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17" name="Freeform 17"/>
            <p:cNvSpPr>
              <a:spLocks/>
            </p:cNvSpPr>
            <p:nvPr/>
          </p:nvSpPr>
          <p:spPr bwMode="auto">
            <a:xfrm>
              <a:off x="1524000" y="2519363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18" name="Freeform 18"/>
            <p:cNvSpPr>
              <a:spLocks/>
            </p:cNvSpPr>
            <p:nvPr/>
          </p:nvSpPr>
          <p:spPr bwMode="auto">
            <a:xfrm>
              <a:off x="2209800" y="2519363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19" name="Freeform 19"/>
            <p:cNvSpPr>
              <a:spLocks/>
            </p:cNvSpPr>
            <p:nvPr/>
          </p:nvSpPr>
          <p:spPr bwMode="auto">
            <a:xfrm>
              <a:off x="2905125" y="2519363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0" name="Freeform 20"/>
            <p:cNvSpPr>
              <a:spLocks/>
            </p:cNvSpPr>
            <p:nvPr/>
          </p:nvSpPr>
          <p:spPr bwMode="auto">
            <a:xfrm>
              <a:off x="3590925" y="2519363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1" name="Freeform 21"/>
            <p:cNvSpPr>
              <a:spLocks/>
            </p:cNvSpPr>
            <p:nvPr/>
          </p:nvSpPr>
          <p:spPr bwMode="auto">
            <a:xfrm>
              <a:off x="4276725" y="2519363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2" name="Freeform 22"/>
            <p:cNvSpPr>
              <a:spLocks/>
            </p:cNvSpPr>
            <p:nvPr/>
          </p:nvSpPr>
          <p:spPr bwMode="auto">
            <a:xfrm>
              <a:off x="4972050" y="2519363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3" name="Freeform 23"/>
            <p:cNvSpPr>
              <a:spLocks/>
            </p:cNvSpPr>
            <p:nvPr/>
          </p:nvSpPr>
          <p:spPr bwMode="auto">
            <a:xfrm>
              <a:off x="838200" y="5776913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4" name="Freeform 24"/>
            <p:cNvSpPr>
              <a:spLocks/>
            </p:cNvSpPr>
            <p:nvPr/>
          </p:nvSpPr>
          <p:spPr bwMode="auto">
            <a:xfrm>
              <a:off x="838200" y="5367338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5" name="Freeform 25"/>
            <p:cNvSpPr>
              <a:spLocks/>
            </p:cNvSpPr>
            <p:nvPr/>
          </p:nvSpPr>
          <p:spPr bwMode="auto">
            <a:xfrm>
              <a:off x="838200" y="4957763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6" name="Freeform 26"/>
            <p:cNvSpPr>
              <a:spLocks/>
            </p:cNvSpPr>
            <p:nvPr/>
          </p:nvSpPr>
          <p:spPr bwMode="auto">
            <a:xfrm>
              <a:off x="838200" y="4548188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7" name="Freeform 27"/>
            <p:cNvSpPr>
              <a:spLocks/>
            </p:cNvSpPr>
            <p:nvPr/>
          </p:nvSpPr>
          <p:spPr bwMode="auto">
            <a:xfrm>
              <a:off x="838200" y="4148138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8" name="Freeform 28"/>
            <p:cNvSpPr>
              <a:spLocks/>
            </p:cNvSpPr>
            <p:nvPr/>
          </p:nvSpPr>
          <p:spPr bwMode="auto">
            <a:xfrm>
              <a:off x="838200" y="3738563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9" name="Freeform 29"/>
            <p:cNvSpPr>
              <a:spLocks/>
            </p:cNvSpPr>
            <p:nvPr/>
          </p:nvSpPr>
          <p:spPr bwMode="auto">
            <a:xfrm>
              <a:off x="838200" y="3328988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0" name="Freeform 30"/>
            <p:cNvSpPr>
              <a:spLocks/>
            </p:cNvSpPr>
            <p:nvPr/>
          </p:nvSpPr>
          <p:spPr bwMode="auto">
            <a:xfrm>
              <a:off x="838200" y="2919413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1" name="Freeform 31"/>
            <p:cNvSpPr>
              <a:spLocks/>
            </p:cNvSpPr>
            <p:nvPr/>
          </p:nvSpPr>
          <p:spPr bwMode="auto">
            <a:xfrm>
              <a:off x="838200" y="2519363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2" name="Line 32"/>
            <p:cNvSpPr>
              <a:spLocks noChangeShapeType="1"/>
            </p:cNvSpPr>
            <p:nvPr/>
          </p:nvSpPr>
          <p:spPr bwMode="auto">
            <a:xfrm>
              <a:off x="838200" y="2519363"/>
              <a:ext cx="41338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3" name="Line 33"/>
            <p:cNvSpPr>
              <a:spLocks noChangeShapeType="1"/>
            </p:cNvSpPr>
            <p:nvPr/>
          </p:nvSpPr>
          <p:spPr bwMode="auto">
            <a:xfrm>
              <a:off x="838200" y="5776913"/>
              <a:ext cx="41338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4" name="Line 34"/>
            <p:cNvSpPr>
              <a:spLocks noChangeShapeType="1"/>
            </p:cNvSpPr>
            <p:nvPr/>
          </p:nvSpPr>
          <p:spPr bwMode="auto">
            <a:xfrm flipV="1">
              <a:off x="4972050" y="2519363"/>
              <a:ext cx="1588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5" name="Line 35"/>
            <p:cNvSpPr>
              <a:spLocks noChangeShapeType="1"/>
            </p:cNvSpPr>
            <p:nvPr/>
          </p:nvSpPr>
          <p:spPr bwMode="auto">
            <a:xfrm flipV="1">
              <a:off x="838200" y="2519363"/>
              <a:ext cx="1588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6" name="Line 36"/>
            <p:cNvSpPr>
              <a:spLocks noChangeShapeType="1"/>
            </p:cNvSpPr>
            <p:nvPr/>
          </p:nvSpPr>
          <p:spPr bwMode="auto">
            <a:xfrm>
              <a:off x="838200" y="5776913"/>
              <a:ext cx="41338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7" name="Line 37"/>
            <p:cNvSpPr>
              <a:spLocks noChangeShapeType="1"/>
            </p:cNvSpPr>
            <p:nvPr/>
          </p:nvSpPr>
          <p:spPr bwMode="auto">
            <a:xfrm flipV="1">
              <a:off x="838200" y="2519363"/>
              <a:ext cx="1588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8" name="Line 38"/>
            <p:cNvSpPr>
              <a:spLocks noChangeShapeType="1"/>
            </p:cNvSpPr>
            <p:nvPr/>
          </p:nvSpPr>
          <p:spPr bwMode="auto">
            <a:xfrm flipV="1">
              <a:off x="838200" y="57292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39" name="Line 39"/>
            <p:cNvSpPr>
              <a:spLocks noChangeShapeType="1"/>
            </p:cNvSpPr>
            <p:nvPr/>
          </p:nvSpPr>
          <p:spPr bwMode="auto">
            <a:xfrm>
              <a:off x="838200" y="251936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0" name="Rectangle 40"/>
            <p:cNvSpPr>
              <a:spLocks noChangeArrowheads="1"/>
            </p:cNvSpPr>
            <p:nvPr/>
          </p:nvSpPr>
          <p:spPr bwMode="auto">
            <a:xfrm>
              <a:off x="771525" y="5805488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-3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41" name="Line 41"/>
            <p:cNvSpPr>
              <a:spLocks noChangeShapeType="1"/>
            </p:cNvSpPr>
            <p:nvPr/>
          </p:nvSpPr>
          <p:spPr bwMode="auto">
            <a:xfrm flipV="1">
              <a:off x="1524000" y="57292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2" name="Line 42"/>
            <p:cNvSpPr>
              <a:spLocks noChangeShapeType="1"/>
            </p:cNvSpPr>
            <p:nvPr/>
          </p:nvSpPr>
          <p:spPr bwMode="auto">
            <a:xfrm>
              <a:off x="1524000" y="251936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3" name="Rectangle 43"/>
            <p:cNvSpPr>
              <a:spLocks noChangeArrowheads="1"/>
            </p:cNvSpPr>
            <p:nvPr/>
          </p:nvSpPr>
          <p:spPr bwMode="auto">
            <a:xfrm>
              <a:off x="1457325" y="5805488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44" name="Line 44"/>
            <p:cNvSpPr>
              <a:spLocks noChangeShapeType="1"/>
            </p:cNvSpPr>
            <p:nvPr/>
          </p:nvSpPr>
          <p:spPr bwMode="auto">
            <a:xfrm flipV="1">
              <a:off x="2209800" y="57292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5" name="Line 45"/>
            <p:cNvSpPr>
              <a:spLocks noChangeShapeType="1"/>
            </p:cNvSpPr>
            <p:nvPr/>
          </p:nvSpPr>
          <p:spPr bwMode="auto">
            <a:xfrm>
              <a:off x="2209800" y="251936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6" name="Rectangle 46"/>
            <p:cNvSpPr>
              <a:spLocks noChangeArrowheads="1"/>
            </p:cNvSpPr>
            <p:nvPr/>
          </p:nvSpPr>
          <p:spPr bwMode="auto">
            <a:xfrm>
              <a:off x="2143125" y="5805488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47" name="Line 47"/>
            <p:cNvSpPr>
              <a:spLocks noChangeShapeType="1"/>
            </p:cNvSpPr>
            <p:nvPr/>
          </p:nvSpPr>
          <p:spPr bwMode="auto">
            <a:xfrm flipV="1">
              <a:off x="2905125" y="57292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8" name="Line 48"/>
            <p:cNvSpPr>
              <a:spLocks noChangeShapeType="1"/>
            </p:cNvSpPr>
            <p:nvPr/>
          </p:nvSpPr>
          <p:spPr bwMode="auto">
            <a:xfrm>
              <a:off x="2905125" y="251936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9" name="Rectangle 49"/>
            <p:cNvSpPr>
              <a:spLocks noChangeArrowheads="1"/>
            </p:cNvSpPr>
            <p:nvPr/>
          </p:nvSpPr>
          <p:spPr bwMode="auto">
            <a:xfrm>
              <a:off x="2876550" y="580548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50" name="Line 50"/>
            <p:cNvSpPr>
              <a:spLocks noChangeShapeType="1"/>
            </p:cNvSpPr>
            <p:nvPr/>
          </p:nvSpPr>
          <p:spPr bwMode="auto">
            <a:xfrm flipV="1">
              <a:off x="3590925" y="57292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51" name="Line 51"/>
            <p:cNvSpPr>
              <a:spLocks noChangeShapeType="1"/>
            </p:cNvSpPr>
            <p:nvPr/>
          </p:nvSpPr>
          <p:spPr bwMode="auto">
            <a:xfrm>
              <a:off x="3590925" y="251936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52" name="Rectangle 52"/>
            <p:cNvSpPr>
              <a:spLocks noChangeArrowheads="1"/>
            </p:cNvSpPr>
            <p:nvPr/>
          </p:nvSpPr>
          <p:spPr bwMode="auto">
            <a:xfrm>
              <a:off x="3562350" y="580548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53" name="Line 53"/>
            <p:cNvSpPr>
              <a:spLocks noChangeShapeType="1"/>
            </p:cNvSpPr>
            <p:nvPr/>
          </p:nvSpPr>
          <p:spPr bwMode="auto">
            <a:xfrm flipV="1">
              <a:off x="4276725" y="57292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54" name="Line 54"/>
            <p:cNvSpPr>
              <a:spLocks noChangeShapeType="1"/>
            </p:cNvSpPr>
            <p:nvPr/>
          </p:nvSpPr>
          <p:spPr bwMode="auto">
            <a:xfrm>
              <a:off x="4276725" y="251936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55" name="Rectangle 55"/>
            <p:cNvSpPr>
              <a:spLocks noChangeArrowheads="1"/>
            </p:cNvSpPr>
            <p:nvPr/>
          </p:nvSpPr>
          <p:spPr bwMode="auto">
            <a:xfrm>
              <a:off x="4248150" y="580548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56" name="Line 56"/>
            <p:cNvSpPr>
              <a:spLocks noChangeShapeType="1"/>
            </p:cNvSpPr>
            <p:nvPr/>
          </p:nvSpPr>
          <p:spPr bwMode="auto">
            <a:xfrm flipV="1">
              <a:off x="4972050" y="57292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57" name="Line 57"/>
            <p:cNvSpPr>
              <a:spLocks noChangeShapeType="1"/>
            </p:cNvSpPr>
            <p:nvPr/>
          </p:nvSpPr>
          <p:spPr bwMode="auto">
            <a:xfrm>
              <a:off x="4972050" y="2519363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58" name="Rectangle 58"/>
            <p:cNvSpPr>
              <a:spLocks noChangeArrowheads="1"/>
            </p:cNvSpPr>
            <p:nvPr/>
          </p:nvSpPr>
          <p:spPr bwMode="auto">
            <a:xfrm>
              <a:off x="4943475" y="580548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59" name="Line 59"/>
            <p:cNvSpPr>
              <a:spLocks noChangeShapeType="1"/>
            </p:cNvSpPr>
            <p:nvPr/>
          </p:nvSpPr>
          <p:spPr bwMode="auto">
            <a:xfrm>
              <a:off x="838200" y="577691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0" name="Line 60"/>
            <p:cNvSpPr>
              <a:spLocks noChangeShapeType="1"/>
            </p:cNvSpPr>
            <p:nvPr/>
          </p:nvSpPr>
          <p:spPr bwMode="auto">
            <a:xfrm flipH="1">
              <a:off x="4924425" y="577691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1" name="Rectangle 61"/>
            <p:cNvSpPr>
              <a:spLocks noChangeArrowheads="1"/>
            </p:cNvSpPr>
            <p:nvPr/>
          </p:nvSpPr>
          <p:spPr bwMode="auto">
            <a:xfrm>
              <a:off x="695325" y="5700713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62" name="Line 62"/>
            <p:cNvSpPr>
              <a:spLocks noChangeShapeType="1"/>
            </p:cNvSpPr>
            <p:nvPr/>
          </p:nvSpPr>
          <p:spPr bwMode="auto">
            <a:xfrm>
              <a:off x="838200" y="536733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3" name="Line 63"/>
            <p:cNvSpPr>
              <a:spLocks noChangeShapeType="1"/>
            </p:cNvSpPr>
            <p:nvPr/>
          </p:nvSpPr>
          <p:spPr bwMode="auto">
            <a:xfrm flipH="1">
              <a:off x="4924425" y="53673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4" name="Rectangle 64"/>
            <p:cNvSpPr>
              <a:spLocks noChangeArrowheads="1"/>
            </p:cNvSpPr>
            <p:nvPr/>
          </p:nvSpPr>
          <p:spPr bwMode="auto">
            <a:xfrm>
              <a:off x="590550" y="5291138"/>
              <a:ext cx="21961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-1.5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65" name="Line 65"/>
            <p:cNvSpPr>
              <a:spLocks noChangeShapeType="1"/>
            </p:cNvSpPr>
            <p:nvPr/>
          </p:nvSpPr>
          <p:spPr bwMode="auto">
            <a:xfrm>
              <a:off x="838200" y="495776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6" name="Line 66"/>
            <p:cNvSpPr>
              <a:spLocks noChangeShapeType="1"/>
            </p:cNvSpPr>
            <p:nvPr/>
          </p:nvSpPr>
          <p:spPr bwMode="auto">
            <a:xfrm flipH="1">
              <a:off x="4924425" y="495776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7" name="Rectangle 67"/>
            <p:cNvSpPr>
              <a:spLocks noChangeArrowheads="1"/>
            </p:cNvSpPr>
            <p:nvPr/>
          </p:nvSpPr>
          <p:spPr bwMode="auto">
            <a:xfrm>
              <a:off x="695325" y="4881563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68" name="Line 68"/>
            <p:cNvSpPr>
              <a:spLocks noChangeShapeType="1"/>
            </p:cNvSpPr>
            <p:nvPr/>
          </p:nvSpPr>
          <p:spPr bwMode="auto">
            <a:xfrm>
              <a:off x="838200" y="454818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9" name="Line 69"/>
            <p:cNvSpPr>
              <a:spLocks noChangeShapeType="1"/>
            </p:cNvSpPr>
            <p:nvPr/>
          </p:nvSpPr>
          <p:spPr bwMode="auto">
            <a:xfrm flipH="1">
              <a:off x="4924425" y="45481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0" name="Rectangle 70"/>
            <p:cNvSpPr>
              <a:spLocks noChangeArrowheads="1"/>
            </p:cNvSpPr>
            <p:nvPr/>
          </p:nvSpPr>
          <p:spPr bwMode="auto">
            <a:xfrm>
              <a:off x="590550" y="4471988"/>
              <a:ext cx="21961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-0.5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71" name="Line 71"/>
            <p:cNvSpPr>
              <a:spLocks noChangeShapeType="1"/>
            </p:cNvSpPr>
            <p:nvPr/>
          </p:nvSpPr>
          <p:spPr bwMode="auto">
            <a:xfrm>
              <a:off x="838200" y="414813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2" name="Line 72"/>
            <p:cNvSpPr>
              <a:spLocks noChangeShapeType="1"/>
            </p:cNvSpPr>
            <p:nvPr/>
          </p:nvSpPr>
          <p:spPr bwMode="auto">
            <a:xfrm flipH="1">
              <a:off x="4924425" y="41481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3" name="Rectangle 73"/>
            <p:cNvSpPr>
              <a:spLocks noChangeArrowheads="1"/>
            </p:cNvSpPr>
            <p:nvPr/>
          </p:nvSpPr>
          <p:spPr bwMode="auto">
            <a:xfrm>
              <a:off x="733425" y="407193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74" name="Line 74"/>
            <p:cNvSpPr>
              <a:spLocks noChangeShapeType="1"/>
            </p:cNvSpPr>
            <p:nvPr/>
          </p:nvSpPr>
          <p:spPr bwMode="auto">
            <a:xfrm>
              <a:off x="838200" y="373856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5" name="Line 75"/>
            <p:cNvSpPr>
              <a:spLocks noChangeShapeType="1"/>
            </p:cNvSpPr>
            <p:nvPr/>
          </p:nvSpPr>
          <p:spPr bwMode="auto">
            <a:xfrm flipH="1">
              <a:off x="4924425" y="373856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6" name="Rectangle 76"/>
            <p:cNvSpPr>
              <a:spLocks noChangeArrowheads="1"/>
            </p:cNvSpPr>
            <p:nvPr/>
          </p:nvSpPr>
          <p:spPr bwMode="auto">
            <a:xfrm>
              <a:off x="628650" y="3662363"/>
              <a:ext cx="1763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0.5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77" name="Line 77"/>
            <p:cNvSpPr>
              <a:spLocks noChangeShapeType="1"/>
            </p:cNvSpPr>
            <p:nvPr/>
          </p:nvSpPr>
          <p:spPr bwMode="auto">
            <a:xfrm>
              <a:off x="838200" y="332898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8" name="Line 78"/>
            <p:cNvSpPr>
              <a:spLocks noChangeShapeType="1"/>
            </p:cNvSpPr>
            <p:nvPr/>
          </p:nvSpPr>
          <p:spPr bwMode="auto">
            <a:xfrm flipH="1">
              <a:off x="4924425" y="33289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9" name="Rectangle 79"/>
            <p:cNvSpPr>
              <a:spLocks noChangeArrowheads="1"/>
            </p:cNvSpPr>
            <p:nvPr/>
          </p:nvSpPr>
          <p:spPr bwMode="auto">
            <a:xfrm>
              <a:off x="733425" y="325278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80" name="Line 80"/>
            <p:cNvSpPr>
              <a:spLocks noChangeShapeType="1"/>
            </p:cNvSpPr>
            <p:nvPr/>
          </p:nvSpPr>
          <p:spPr bwMode="auto">
            <a:xfrm>
              <a:off x="838200" y="291941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1" name="Line 81"/>
            <p:cNvSpPr>
              <a:spLocks noChangeShapeType="1"/>
            </p:cNvSpPr>
            <p:nvPr/>
          </p:nvSpPr>
          <p:spPr bwMode="auto">
            <a:xfrm flipH="1">
              <a:off x="4924425" y="291941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2" name="Rectangle 82"/>
            <p:cNvSpPr>
              <a:spLocks noChangeArrowheads="1"/>
            </p:cNvSpPr>
            <p:nvPr/>
          </p:nvSpPr>
          <p:spPr bwMode="auto">
            <a:xfrm>
              <a:off x="628650" y="2843213"/>
              <a:ext cx="1763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1.5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83" name="Line 83"/>
            <p:cNvSpPr>
              <a:spLocks noChangeShapeType="1"/>
            </p:cNvSpPr>
            <p:nvPr/>
          </p:nvSpPr>
          <p:spPr bwMode="auto">
            <a:xfrm>
              <a:off x="838200" y="251936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4" name="Line 84"/>
            <p:cNvSpPr>
              <a:spLocks noChangeShapeType="1"/>
            </p:cNvSpPr>
            <p:nvPr/>
          </p:nvSpPr>
          <p:spPr bwMode="auto">
            <a:xfrm flipH="1">
              <a:off x="4924425" y="251936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5" name="Rectangle 85"/>
            <p:cNvSpPr>
              <a:spLocks noChangeArrowheads="1"/>
            </p:cNvSpPr>
            <p:nvPr/>
          </p:nvSpPr>
          <p:spPr bwMode="auto">
            <a:xfrm>
              <a:off x="733425" y="244316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56086" name="Line 86"/>
            <p:cNvSpPr>
              <a:spLocks noChangeShapeType="1"/>
            </p:cNvSpPr>
            <p:nvPr/>
          </p:nvSpPr>
          <p:spPr bwMode="auto">
            <a:xfrm>
              <a:off x="838200" y="2519363"/>
              <a:ext cx="41338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7" name="Line 87"/>
            <p:cNvSpPr>
              <a:spLocks noChangeShapeType="1"/>
            </p:cNvSpPr>
            <p:nvPr/>
          </p:nvSpPr>
          <p:spPr bwMode="auto">
            <a:xfrm>
              <a:off x="838200" y="5776913"/>
              <a:ext cx="41338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8" name="Line 88"/>
            <p:cNvSpPr>
              <a:spLocks noChangeShapeType="1"/>
            </p:cNvSpPr>
            <p:nvPr/>
          </p:nvSpPr>
          <p:spPr bwMode="auto">
            <a:xfrm flipV="1">
              <a:off x="4972050" y="2519363"/>
              <a:ext cx="1588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9" name="Line 89"/>
            <p:cNvSpPr>
              <a:spLocks noChangeShapeType="1"/>
            </p:cNvSpPr>
            <p:nvPr/>
          </p:nvSpPr>
          <p:spPr bwMode="auto">
            <a:xfrm flipV="1">
              <a:off x="838200" y="2519363"/>
              <a:ext cx="1588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0" name="Freeform 90"/>
            <p:cNvSpPr>
              <a:spLocks/>
            </p:cNvSpPr>
            <p:nvPr/>
          </p:nvSpPr>
          <p:spPr bwMode="auto">
            <a:xfrm>
              <a:off x="838200" y="4586288"/>
              <a:ext cx="1209675" cy="495300"/>
            </a:xfrm>
            <a:custGeom>
              <a:avLst/>
              <a:gdLst/>
              <a:ahLst/>
              <a:cxnLst>
                <a:cxn ang="0">
                  <a:pos x="12" y="306"/>
                </a:cxn>
                <a:cxn ang="0">
                  <a:pos x="30" y="300"/>
                </a:cxn>
                <a:cxn ang="0">
                  <a:pos x="48" y="294"/>
                </a:cxn>
                <a:cxn ang="0">
                  <a:pos x="66" y="282"/>
                </a:cxn>
                <a:cxn ang="0">
                  <a:pos x="84" y="276"/>
                </a:cxn>
                <a:cxn ang="0">
                  <a:pos x="102" y="270"/>
                </a:cxn>
                <a:cxn ang="0">
                  <a:pos x="120" y="264"/>
                </a:cxn>
                <a:cxn ang="0">
                  <a:pos x="138" y="252"/>
                </a:cxn>
                <a:cxn ang="0">
                  <a:pos x="156" y="246"/>
                </a:cxn>
                <a:cxn ang="0">
                  <a:pos x="174" y="240"/>
                </a:cxn>
                <a:cxn ang="0">
                  <a:pos x="192" y="234"/>
                </a:cxn>
                <a:cxn ang="0">
                  <a:pos x="210" y="228"/>
                </a:cxn>
                <a:cxn ang="0">
                  <a:pos x="228" y="216"/>
                </a:cxn>
                <a:cxn ang="0">
                  <a:pos x="246" y="210"/>
                </a:cxn>
                <a:cxn ang="0">
                  <a:pos x="264" y="204"/>
                </a:cxn>
                <a:cxn ang="0">
                  <a:pos x="282" y="198"/>
                </a:cxn>
                <a:cxn ang="0">
                  <a:pos x="300" y="186"/>
                </a:cxn>
                <a:cxn ang="0">
                  <a:pos x="318" y="180"/>
                </a:cxn>
                <a:cxn ang="0">
                  <a:pos x="336" y="174"/>
                </a:cxn>
                <a:cxn ang="0">
                  <a:pos x="354" y="168"/>
                </a:cxn>
                <a:cxn ang="0">
                  <a:pos x="372" y="156"/>
                </a:cxn>
                <a:cxn ang="0">
                  <a:pos x="390" y="150"/>
                </a:cxn>
                <a:cxn ang="0">
                  <a:pos x="408" y="144"/>
                </a:cxn>
                <a:cxn ang="0">
                  <a:pos x="426" y="138"/>
                </a:cxn>
                <a:cxn ang="0">
                  <a:pos x="444" y="132"/>
                </a:cxn>
                <a:cxn ang="0">
                  <a:pos x="462" y="120"/>
                </a:cxn>
                <a:cxn ang="0">
                  <a:pos x="480" y="114"/>
                </a:cxn>
                <a:cxn ang="0">
                  <a:pos x="498" y="108"/>
                </a:cxn>
                <a:cxn ang="0">
                  <a:pos x="516" y="102"/>
                </a:cxn>
                <a:cxn ang="0">
                  <a:pos x="534" y="90"/>
                </a:cxn>
                <a:cxn ang="0">
                  <a:pos x="552" y="84"/>
                </a:cxn>
                <a:cxn ang="0">
                  <a:pos x="570" y="78"/>
                </a:cxn>
                <a:cxn ang="0">
                  <a:pos x="588" y="72"/>
                </a:cxn>
                <a:cxn ang="0">
                  <a:pos x="606" y="60"/>
                </a:cxn>
                <a:cxn ang="0">
                  <a:pos x="624" y="54"/>
                </a:cxn>
                <a:cxn ang="0">
                  <a:pos x="642" y="48"/>
                </a:cxn>
                <a:cxn ang="0">
                  <a:pos x="660" y="42"/>
                </a:cxn>
                <a:cxn ang="0">
                  <a:pos x="678" y="36"/>
                </a:cxn>
                <a:cxn ang="0">
                  <a:pos x="696" y="30"/>
                </a:cxn>
                <a:cxn ang="0">
                  <a:pos x="714" y="18"/>
                </a:cxn>
                <a:cxn ang="0">
                  <a:pos x="732" y="12"/>
                </a:cxn>
                <a:cxn ang="0">
                  <a:pos x="750" y="6"/>
                </a:cxn>
              </a:cxnLst>
              <a:rect l="0" t="0" r="r" b="b"/>
              <a:pathLst>
                <a:path w="762" h="312">
                  <a:moveTo>
                    <a:pt x="0" y="312"/>
                  </a:moveTo>
                  <a:lnTo>
                    <a:pt x="6" y="312"/>
                  </a:lnTo>
                  <a:lnTo>
                    <a:pt x="12" y="306"/>
                  </a:lnTo>
                  <a:lnTo>
                    <a:pt x="18" y="306"/>
                  </a:lnTo>
                  <a:lnTo>
                    <a:pt x="24" y="300"/>
                  </a:lnTo>
                  <a:lnTo>
                    <a:pt x="30" y="300"/>
                  </a:lnTo>
                  <a:lnTo>
                    <a:pt x="36" y="294"/>
                  </a:lnTo>
                  <a:lnTo>
                    <a:pt x="42" y="294"/>
                  </a:lnTo>
                  <a:lnTo>
                    <a:pt x="48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82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84" y="276"/>
                  </a:lnTo>
                  <a:lnTo>
                    <a:pt x="90" y="276"/>
                  </a:lnTo>
                  <a:lnTo>
                    <a:pt x="96" y="270"/>
                  </a:lnTo>
                  <a:lnTo>
                    <a:pt x="102" y="270"/>
                  </a:lnTo>
                  <a:lnTo>
                    <a:pt x="108" y="264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58"/>
                  </a:lnTo>
                  <a:lnTo>
                    <a:pt x="132" y="258"/>
                  </a:lnTo>
                  <a:lnTo>
                    <a:pt x="138" y="252"/>
                  </a:lnTo>
                  <a:lnTo>
                    <a:pt x="144" y="252"/>
                  </a:lnTo>
                  <a:lnTo>
                    <a:pt x="150" y="252"/>
                  </a:lnTo>
                  <a:lnTo>
                    <a:pt x="156" y="246"/>
                  </a:lnTo>
                  <a:lnTo>
                    <a:pt x="162" y="246"/>
                  </a:lnTo>
                  <a:lnTo>
                    <a:pt x="168" y="240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92" y="234"/>
                  </a:lnTo>
                  <a:lnTo>
                    <a:pt x="198" y="228"/>
                  </a:lnTo>
                  <a:lnTo>
                    <a:pt x="204" y="228"/>
                  </a:lnTo>
                  <a:lnTo>
                    <a:pt x="210" y="228"/>
                  </a:lnTo>
                  <a:lnTo>
                    <a:pt x="216" y="222"/>
                  </a:lnTo>
                  <a:lnTo>
                    <a:pt x="222" y="222"/>
                  </a:lnTo>
                  <a:lnTo>
                    <a:pt x="228" y="216"/>
                  </a:lnTo>
                  <a:lnTo>
                    <a:pt x="234" y="216"/>
                  </a:lnTo>
                  <a:lnTo>
                    <a:pt x="240" y="216"/>
                  </a:lnTo>
                  <a:lnTo>
                    <a:pt x="246" y="210"/>
                  </a:lnTo>
                  <a:lnTo>
                    <a:pt x="252" y="210"/>
                  </a:lnTo>
                  <a:lnTo>
                    <a:pt x="258" y="204"/>
                  </a:lnTo>
                  <a:lnTo>
                    <a:pt x="264" y="204"/>
                  </a:lnTo>
                  <a:lnTo>
                    <a:pt x="270" y="204"/>
                  </a:lnTo>
                  <a:lnTo>
                    <a:pt x="276" y="198"/>
                  </a:lnTo>
                  <a:lnTo>
                    <a:pt x="282" y="198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186"/>
                  </a:lnTo>
                  <a:lnTo>
                    <a:pt x="306" y="186"/>
                  </a:lnTo>
                  <a:lnTo>
                    <a:pt x="312" y="186"/>
                  </a:lnTo>
                  <a:lnTo>
                    <a:pt x="318" y="180"/>
                  </a:lnTo>
                  <a:lnTo>
                    <a:pt x="324" y="180"/>
                  </a:lnTo>
                  <a:lnTo>
                    <a:pt x="330" y="174"/>
                  </a:lnTo>
                  <a:lnTo>
                    <a:pt x="336" y="174"/>
                  </a:lnTo>
                  <a:lnTo>
                    <a:pt x="342" y="168"/>
                  </a:lnTo>
                  <a:lnTo>
                    <a:pt x="348" y="168"/>
                  </a:lnTo>
                  <a:lnTo>
                    <a:pt x="354" y="168"/>
                  </a:lnTo>
                  <a:lnTo>
                    <a:pt x="360" y="162"/>
                  </a:lnTo>
                  <a:lnTo>
                    <a:pt x="366" y="162"/>
                  </a:lnTo>
                  <a:lnTo>
                    <a:pt x="372" y="156"/>
                  </a:lnTo>
                  <a:lnTo>
                    <a:pt x="378" y="156"/>
                  </a:lnTo>
                  <a:lnTo>
                    <a:pt x="384" y="156"/>
                  </a:lnTo>
                  <a:lnTo>
                    <a:pt x="390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44"/>
                  </a:lnTo>
                  <a:lnTo>
                    <a:pt x="414" y="144"/>
                  </a:lnTo>
                  <a:lnTo>
                    <a:pt x="420" y="138"/>
                  </a:lnTo>
                  <a:lnTo>
                    <a:pt x="426" y="138"/>
                  </a:lnTo>
                  <a:lnTo>
                    <a:pt x="432" y="138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126"/>
                  </a:lnTo>
                  <a:lnTo>
                    <a:pt x="456" y="126"/>
                  </a:lnTo>
                  <a:lnTo>
                    <a:pt x="462" y="120"/>
                  </a:lnTo>
                  <a:lnTo>
                    <a:pt x="468" y="120"/>
                  </a:lnTo>
                  <a:lnTo>
                    <a:pt x="474" y="120"/>
                  </a:lnTo>
                  <a:lnTo>
                    <a:pt x="480" y="114"/>
                  </a:lnTo>
                  <a:lnTo>
                    <a:pt x="486" y="114"/>
                  </a:lnTo>
                  <a:lnTo>
                    <a:pt x="492" y="108"/>
                  </a:lnTo>
                  <a:lnTo>
                    <a:pt x="498" y="108"/>
                  </a:lnTo>
                  <a:lnTo>
                    <a:pt x="504" y="108"/>
                  </a:lnTo>
                  <a:lnTo>
                    <a:pt x="510" y="102"/>
                  </a:lnTo>
                  <a:lnTo>
                    <a:pt x="516" y="102"/>
                  </a:lnTo>
                  <a:lnTo>
                    <a:pt x="522" y="96"/>
                  </a:lnTo>
                  <a:lnTo>
                    <a:pt x="528" y="96"/>
                  </a:lnTo>
                  <a:lnTo>
                    <a:pt x="534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2" y="84"/>
                  </a:lnTo>
                  <a:lnTo>
                    <a:pt x="558" y="84"/>
                  </a:lnTo>
                  <a:lnTo>
                    <a:pt x="564" y="78"/>
                  </a:lnTo>
                  <a:lnTo>
                    <a:pt x="570" y="78"/>
                  </a:lnTo>
                  <a:lnTo>
                    <a:pt x="576" y="72"/>
                  </a:lnTo>
                  <a:lnTo>
                    <a:pt x="582" y="72"/>
                  </a:lnTo>
                  <a:lnTo>
                    <a:pt x="588" y="72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0"/>
                  </a:lnTo>
                  <a:lnTo>
                    <a:pt x="612" y="60"/>
                  </a:lnTo>
                  <a:lnTo>
                    <a:pt x="618" y="60"/>
                  </a:lnTo>
                  <a:lnTo>
                    <a:pt x="624" y="54"/>
                  </a:lnTo>
                  <a:lnTo>
                    <a:pt x="630" y="54"/>
                  </a:lnTo>
                  <a:lnTo>
                    <a:pt x="636" y="54"/>
                  </a:lnTo>
                  <a:lnTo>
                    <a:pt x="642" y="48"/>
                  </a:lnTo>
                  <a:lnTo>
                    <a:pt x="648" y="48"/>
                  </a:lnTo>
                  <a:lnTo>
                    <a:pt x="654" y="42"/>
                  </a:lnTo>
                  <a:lnTo>
                    <a:pt x="660" y="42"/>
                  </a:lnTo>
                  <a:lnTo>
                    <a:pt x="666" y="42"/>
                  </a:lnTo>
                  <a:lnTo>
                    <a:pt x="672" y="36"/>
                  </a:lnTo>
                  <a:lnTo>
                    <a:pt x="678" y="36"/>
                  </a:lnTo>
                  <a:lnTo>
                    <a:pt x="684" y="30"/>
                  </a:lnTo>
                  <a:lnTo>
                    <a:pt x="690" y="30"/>
                  </a:lnTo>
                  <a:lnTo>
                    <a:pt x="696" y="30"/>
                  </a:lnTo>
                  <a:lnTo>
                    <a:pt x="702" y="24"/>
                  </a:lnTo>
                  <a:lnTo>
                    <a:pt x="708" y="24"/>
                  </a:lnTo>
                  <a:lnTo>
                    <a:pt x="714" y="18"/>
                  </a:lnTo>
                  <a:lnTo>
                    <a:pt x="720" y="18"/>
                  </a:lnTo>
                  <a:lnTo>
                    <a:pt x="726" y="12"/>
                  </a:lnTo>
                  <a:lnTo>
                    <a:pt x="732" y="12"/>
                  </a:lnTo>
                  <a:lnTo>
                    <a:pt x="738" y="12"/>
                  </a:lnTo>
                  <a:lnTo>
                    <a:pt x="744" y="6"/>
                  </a:lnTo>
                  <a:lnTo>
                    <a:pt x="750" y="6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12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1" name="Freeform 91"/>
            <p:cNvSpPr>
              <a:spLocks/>
            </p:cNvSpPr>
            <p:nvPr/>
          </p:nvSpPr>
          <p:spPr bwMode="auto">
            <a:xfrm>
              <a:off x="2047875" y="4090988"/>
              <a:ext cx="1209675" cy="495300"/>
            </a:xfrm>
            <a:custGeom>
              <a:avLst/>
              <a:gdLst/>
              <a:ahLst/>
              <a:cxnLst>
                <a:cxn ang="0">
                  <a:pos x="12" y="306"/>
                </a:cxn>
                <a:cxn ang="0">
                  <a:pos x="30" y="300"/>
                </a:cxn>
                <a:cxn ang="0">
                  <a:pos x="48" y="294"/>
                </a:cxn>
                <a:cxn ang="0">
                  <a:pos x="66" y="282"/>
                </a:cxn>
                <a:cxn ang="0">
                  <a:pos x="84" y="276"/>
                </a:cxn>
                <a:cxn ang="0">
                  <a:pos x="102" y="270"/>
                </a:cxn>
                <a:cxn ang="0">
                  <a:pos x="120" y="264"/>
                </a:cxn>
                <a:cxn ang="0">
                  <a:pos x="138" y="258"/>
                </a:cxn>
                <a:cxn ang="0">
                  <a:pos x="156" y="246"/>
                </a:cxn>
                <a:cxn ang="0">
                  <a:pos x="174" y="240"/>
                </a:cxn>
                <a:cxn ang="0">
                  <a:pos x="192" y="234"/>
                </a:cxn>
                <a:cxn ang="0">
                  <a:pos x="210" y="228"/>
                </a:cxn>
                <a:cxn ang="0">
                  <a:pos x="228" y="216"/>
                </a:cxn>
                <a:cxn ang="0">
                  <a:pos x="246" y="210"/>
                </a:cxn>
                <a:cxn ang="0">
                  <a:pos x="264" y="204"/>
                </a:cxn>
                <a:cxn ang="0">
                  <a:pos x="282" y="198"/>
                </a:cxn>
                <a:cxn ang="0">
                  <a:pos x="300" y="186"/>
                </a:cxn>
                <a:cxn ang="0">
                  <a:pos x="318" y="180"/>
                </a:cxn>
                <a:cxn ang="0">
                  <a:pos x="336" y="174"/>
                </a:cxn>
                <a:cxn ang="0">
                  <a:pos x="354" y="168"/>
                </a:cxn>
                <a:cxn ang="0">
                  <a:pos x="372" y="162"/>
                </a:cxn>
                <a:cxn ang="0">
                  <a:pos x="390" y="150"/>
                </a:cxn>
                <a:cxn ang="0">
                  <a:pos x="408" y="144"/>
                </a:cxn>
                <a:cxn ang="0">
                  <a:pos x="426" y="138"/>
                </a:cxn>
                <a:cxn ang="0">
                  <a:pos x="444" y="132"/>
                </a:cxn>
                <a:cxn ang="0">
                  <a:pos x="462" y="120"/>
                </a:cxn>
                <a:cxn ang="0">
                  <a:pos x="480" y="114"/>
                </a:cxn>
                <a:cxn ang="0">
                  <a:pos x="498" y="108"/>
                </a:cxn>
                <a:cxn ang="0">
                  <a:pos x="516" y="102"/>
                </a:cxn>
                <a:cxn ang="0">
                  <a:pos x="534" y="96"/>
                </a:cxn>
                <a:cxn ang="0">
                  <a:pos x="552" y="84"/>
                </a:cxn>
                <a:cxn ang="0">
                  <a:pos x="570" y="78"/>
                </a:cxn>
                <a:cxn ang="0">
                  <a:pos x="588" y="72"/>
                </a:cxn>
                <a:cxn ang="0">
                  <a:pos x="606" y="66"/>
                </a:cxn>
                <a:cxn ang="0">
                  <a:pos x="624" y="54"/>
                </a:cxn>
                <a:cxn ang="0">
                  <a:pos x="642" y="48"/>
                </a:cxn>
                <a:cxn ang="0">
                  <a:pos x="660" y="42"/>
                </a:cxn>
                <a:cxn ang="0">
                  <a:pos x="678" y="36"/>
                </a:cxn>
                <a:cxn ang="0">
                  <a:pos x="696" y="24"/>
                </a:cxn>
                <a:cxn ang="0">
                  <a:pos x="714" y="18"/>
                </a:cxn>
                <a:cxn ang="0">
                  <a:pos x="732" y="12"/>
                </a:cxn>
                <a:cxn ang="0">
                  <a:pos x="750" y="6"/>
                </a:cxn>
              </a:cxnLst>
              <a:rect l="0" t="0" r="r" b="b"/>
              <a:pathLst>
                <a:path w="762" h="312">
                  <a:moveTo>
                    <a:pt x="0" y="312"/>
                  </a:moveTo>
                  <a:lnTo>
                    <a:pt x="6" y="306"/>
                  </a:lnTo>
                  <a:lnTo>
                    <a:pt x="12" y="306"/>
                  </a:lnTo>
                  <a:lnTo>
                    <a:pt x="18" y="306"/>
                  </a:lnTo>
                  <a:lnTo>
                    <a:pt x="24" y="300"/>
                  </a:lnTo>
                  <a:lnTo>
                    <a:pt x="30" y="300"/>
                  </a:lnTo>
                  <a:lnTo>
                    <a:pt x="36" y="294"/>
                  </a:lnTo>
                  <a:lnTo>
                    <a:pt x="42" y="294"/>
                  </a:lnTo>
                  <a:lnTo>
                    <a:pt x="48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82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84" y="276"/>
                  </a:lnTo>
                  <a:lnTo>
                    <a:pt x="90" y="276"/>
                  </a:lnTo>
                  <a:lnTo>
                    <a:pt x="96" y="270"/>
                  </a:lnTo>
                  <a:lnTo>
                    <a:pt x="102" y="270"/>
                  </a:lnTo>
                  <a:lnTo>
                    <a:pt x="108" y="270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58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44" y="252"/>
                  </a:lnTo>
                  <a:lnTo>
                    <a:pt x="150" y="252"/>
                  </a:lnTo>
                  <a:lnTo>
                    <a:pt x="156" y="246"/>
                  </a:lnTo>
                  <a:lnTo>
                    <a:pt x="162" y="246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92" y="234"/>
                  </a:lnTo>
                  <a:lnTo>
                    <a:pt x="198" y="228"/>
                  </a:lnTo>
                  <a:lnTo>
                    <a:pt x="204" y="228"/>
                  </a:lnTo>
                  <a:lnTo>
                    <a:pt x="210" y="228"/>
                  </a:lnTo>
                  <a:lnTo>
                    <a:pt x="216" y="222"/>
                  </a:lnTo>
                  <a:lnTo>
                    <a:pt x="222" y="222"/>
                  </a:lnTo>
                  <a:lnTo>
                    <a:pt x="228" y="216"/>
                  </a:lnTo>
                  <a:lnTo>
                    <a:pt x="234" y="216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52" y="210"/>
                  </a:lnTo>
                  <a:lnTo>
                    <a:pt x="258" y="204"/>
                  </a:lnTo>
                  <a:lnTo>
                    <a:pt x="264" y="204"/>
                  </a:lnTo>
                  <a:lnTo>
                    <a:pt x="270" y="198"/>
                  </a:lnTo>
                  <a:lnTo>
                    <a:pt x="276" y="198"/>
                  </a:lnTo>
                  <a:lnTo>
                    <a:pt x="282" y="198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186"/>
                  </a:lnTo>
                  <a:lnTo>
                    <a:pt x="306" y="186"/>
                  </a:lnTo>
                  <a:lnTo>
                    <a:pt x="312" y="186"/>
                  </a:lnTo>
                  <a:lnTo>
                    <a:pt x="318" y="180"/>
                  </a:lnTo>
                  <a:lnTo>
                    <a:pt x="324" y="180"/>
                  </a:lnTo>
                  <a:lnTo>
                    <a:pt x="330" y="180"/>
                  </a:lnTo>
                  <a:lnTo>
                    <a:pt x="336" y="174"/>
                  </a:lnTo>
                  <a:lnTo>
                    <a:pt x="342" y="174"/>
                  </a:lnTo>
                  <a:lnTo>
                    <a:pt x="348" y="168"/>
                  </a:lnTo>
                  <a:lnTo>
                    <a:pt x="354" y="168"/>
                  </a:lnTo>
                  <a:lnTo>
                    <a:pt x="360" y="162"/>
                  </a:lnTo>
                  <a:lnTo>
                    <a:pt x="366" y="162"/>
                  </a:lnTo>
                  <a:lnTo>
                    <a:pt x="372" y="162"/>
                  </a:lnTo>
                  <a:lnTo>
                    <a:pt x="378" y="156"/>
                  </a:lnTo>
                  <a:lnTo>
                    <a:pt x="384" y="156"/>
                  </a:lnTo>
                  <a:lnTo>
                    <a:pt x="390" y="150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8" y="144"/>
                  </a:lnTo>
                  <a:lnTo>
                    <a:pt x="414" y="144"/>
                  </a:lnTo>
                  <a:lnTo>
                    <a:pt x="420" y="138"/>
                  </a:lnTo>
                  <a:lnTo>
                    <a:pt x="426" y="138"/>
                  </a:lnTo>
                  <a:lnTo>
                    <a:pt x="432" y="132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126"/>
                  </a:lnTo>
                  <a:lnTo>
                    <a:pt x="456" y="126"/>
                  </a:lnTo>
                  <a:lnTo>
                    <a:pt x="462" y="120"/>
                  </a:lnTo>
                  <a:lnTo>
                    <a:pt x="468" y="120"/>
                  </a:lnTo>
                  <a:lnTo>
                    <a:pt x="474" y="120"/>
                  </a:lnTo>
                  <a:lnTo>
                    <a:pt x="480" y="114"/>
                  </a:lnTo>
                  <a:lnTo>
                    <a:pt x="486" y="114"/>
                  </a:lnTo>
                  <a:lnTo>
                    <a:pt x="492" y="108"/>
                  </a:lnTo>
                  <a:lnTo>
                    <a:pt x="498" y="108"/>
                  </a:lnTo>
                  <a:lnTo>
                    <a:pt x="504" y="102"/>
                  </a:lnTo>
                  <a:lnTo>
                    <a:pt x="510" y="102"/>
                  </a:lnTo>
                  <a:lnTo>
                    <a:pt x="516" y="102"/>
                  </a:lnTo>
                  <a:lnTo>
                    <a:pt x="522" y="96"/>
                  </a:lnTo>
                  <a:lnTo>
                    <a:pt x="528" y="96"/>
                  </a:lnTo>
                  <a:lnTo>
                    <a:pt x="534" y="96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2" y="84"/>
                  </a:lnTo>
                  <a:lnTo>
                    <a:pt x="558" y="84"/>
                  </a:lnTo>
                  <a:lnTo>
                    <a:pt x="564" y="84"/>
                  </a:lnTo>
                  <a:lnTo>
                    <a:pt x="570" y="78"/>
                  </a:lnTo>
                  <a:lnTo>
                    <a:pt x="576" y="78"/>
                  </a:lnTo>
                  <a:lnTo>
                    <a:pt x="582" y="72"/>
                  </a:lnTo>
                  <a:lnTo>
                    <a:pt x="588" y="72"/>
                  </a:lnTo>
                  <a:lnTo>
                    <a:pt x="594" y="72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0"/>
                  </a:lnTo>
                  <a:lnTo>
                    <a:pt x="618" y="60"/>
                  </a:lnTo>
                  <a:lnTo>
                    <a:pt x="624" y="54"/>
                  </a:lnTo>
                  <a:lnTo>
                    <a:pt x="630" y="54"/>
                  </a:lnTo>
                  <a:lnTo>
                    <a:pt x="636" y="54"/>
                  </a:lnTo>
                  <a:lnTo>
                    <a:pt x="642" y="48"/>
                  </a:lnTo>
                  <a:lnTo>
                    <a:pt x="648" y="48"/>
                  </a:lnTo>
                  <a:lnTo>
                    <a:pt x="654" y="42"/>
                  </a:lnTo>
                  <a:lnTo>
                    <a:pt x="660" y="42"/>
                  </a:lnTo>
                  <a:lnTo>
                    <a:pt x="666" y="36"/>
                  </a:lnTo>
                  <a:lnTo>
                    <a:pt x="672" y="36"/>
                  </a:lnTo>
                  <a:lnTo>
                    <a:pt x="678" y="36"/>
                  </a:lnTo>
                  <a:lnTo>
                    <a:pt x="684" y="30"/>
                  </a:lnTo>
                  <a:lnTo>
                    <a:pt x="690" y="30"/>
                  </a:lnTo>
                  <a:lnTo>
                    <a:pt x="696" y="24"/>
                  </a:lnTo>
                  <a:lnTo>
                    <a:pt x="702" y="24"/>
                  </a:lnTo>
                  <a:lnTo>
                    <a:pt x="708" y="24"/>
                  </a:lnTo>
                  <a:lnTo>
                    <a:pt x="714" y="18"/>
                  </a:lnTo>
                  <a:lnTo>
                    <a:pt x="720" y="18"/>
                  </a:lnTo>
                  <a:lnTo>
                    <a:pt x="726" y="12"/>
                  </a:lnTo>
                  <a:lnTo>
                    <a:pt x="732" y="12"/>
                  </a:lnTo>
                  <a:lnTo>
                    <a:pt x="738" y="6"/>
                  </a:lnTo>
                  <a:lnTo>
                    <a:pt x="744" y="6"/>
                  </a:lnTo>
                  <a:lnTo>
                    <a:pt x="750" y="6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12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2" name="Freeform 92"/>
            <p:cNvSpPr>
              <a:spLocks/>
            </p:cNvSpPr>
            <p:nvPr/>
          </p:nvSpPr>
          <p:spPr bwMode="auto">
            <a:xfrm>
              <a:off x="3257550" y="3595688"/>
              <a:ext cx="1209675" cy="495300"/>
            </a:xfrm>
            <a:custGeom>
              <a:avLst/>
              <a:gdLst/>
              <a:ahLst/>
              <a:cxnLst>
                <a:cxn ang="0">
                  <a:pos x="12" y="306"/>
                </a:cxn>
                <a:cxn ang="0">
                  <a:pos x="30" y="300"/>
                </a:cxn>
                <a:cxn ang="0">
                  <a:pos x="48" y="294"/>
                </a:cxn>
                <a:cxn ang="0">
                  <a:pos x="66" y="288"/>
                </a:cxn>
                <a:cxn ang="0">
                  <a:pos x="84" y="276"/>
                </a:cxn>
                <a:cxn ang="0">
                  <a:pos x="102" y="270"/>
                </a:cxn>
                <a:cxn ang="0">
                  <a:pos x="120" y="264"/>
                </a:cxn>
                <a:cxn ang="0">
                  <a:pos x="138" y="258"/>
                </a:cxn>
                <a:cxn ang="0">
                  <a:pos x="156" y="246"/>
                </a:cxn>
                <a:cxn ang="0">
                  <a:pos x="174" y="240"/>
                </a:cxn>
                <a:cxn ang="0">
                  <a:pos x="192" y="234"/>
                </a:cxn>
                <a:cxn ang="0">
                  <a:pos x="210" y="228"/>
                </a:cxn>
                <a:cxn ang="0">
                  <a:pos x="228" y="216"/>
                </a:cxn>
                <a:cxn ang="0">
                  <a:pos x="246" y="210"/>
                </a:cxn>
                <a:cxn ang="0">
                  <a:pos x="264" y="204"/>
                </a:cxn>
                <a:cxn ang="0">
                  <a:pos x="282" y="198"/>
                </a:cxn>
                <a:cxn ang="0">
                  <a:pos x="300" y="192"/>
                </a:cxn>
                <a:cxn ang="0">
                  <a:pos x="318" y="180"/>
                </a:cxn>
                <a:cxn ang="0">
                  <a:pos x="336" y="174"/>
                </a:cxn>
                <a:cxn ang="0">
                  <a:pos x="354" y="168"/>
                </a:cxn>
                <a:cxn ang="0">
                  <a:pos x="372" y="162"/>
                </a:cxn>
                <a:cxn ang="0">
                  <a:pos x="390" y="150"/>
                </a:cxn>
                <a:cxn ang="0">
                  <a:pos x="408" y="144"/>
                </a:cxn>
                <a:cxn ang="0">
                  <a:pos x="426" y="138"/>
                </a:cxn>
                <a:cxn ang="0">
                  <a:pos x="444" y="132"/>
                </a:cxn>
                <a:cxn ang="0">
                  <a:pos x="462" y="126"/>
                </a:cxn>
                <a:cxn ang="0">
                  <a:pos x="480" y="114"/>
                </a:cxn>
                <a:cxn ang="0">
                  <a:pos x="498" y="108"/>
                </a:cxn>
                <a:cxn ang="0">
                  <a:pos x="516" y="102"/>
                </a:cxn>
                <a:cxn ang="0">
                  <a:pos x="534" y="96"/>
                </a:cxn>
                <a:cxn ang="0">
                  <a:pos x="552" y="84"/>
                </a:cxn>
                <a:cxn ang="0">
                  <a:pos x="570" y="78"/>
                </a:cxn>
                <a:cxn ang="0">
                  <a:pos x="588" y="72"/>
                </a:cxn>
                <a:cxn ang="0">
                  <a:pos x="606" y="66"/>
                </a:cxn>
                <a:cxn ang="0">
                  <a:pos x="624" y="54"/>
                </a:cxn>
                <a:cxn ang="0">
                  <a:pos x="642" y="48"/>
                </a:cxn>
                <a:cxn ang="0">
                  <a:pos x="660" y="42"/>
                </a:cxn>
                <a:cxn ang="0">
                  <a:pos x="678" y="36"/>
                </a:cxn>
                <a:cxn ang="0">
                  <a:pos x="696" y="30"/>
                </a:cxn>
                <a:cxn ang="0">
                  <a:pos x="714" y="18"/>
                </a:cxn>
                <a:cxn ang="0">
                  <a:pos x="732" y="12"/>
                </a:cxn>
                <a:cxn ang="0">
                  <a:pos x="750" y="6"/>
                </a:cxn>
              </a:cxnLst>
              <a:rect l="0" t="0" r="r" b="b"/>
              <a:pathLst>
                <a:path w="762" h="312">
                  <a:moveTo>
                    <a:pt x="0" y="312"/>
                  </a:moveTo>
                  <a:lnTo>
                    <a:pt x="6" y="312"/>
                  </a:lnTo>
                  <a:lnTo>
                    <a:pt x="12" y="306"/>
                  </a:lnTo>
                  <a:lnTo>
                    <a:pt x="18" y="306"/>
                  </a:lnTo>
                  <a:lnTo>
                    <a:pt x="24" y="300"/>
                  </a:lnTo>
                  <a:lnTo>
                    <a:pt x="30" y="300"/>
                  </a:lnTo>
                  <a:lnTo>
                    <a:pt x="36" y="300"/>
                  </a:lnTo>
                  <a:lnTo>
                    <a:pt x="42" y="294"/>
                  </a:lnTo>
                  <a:lnTo>
                    <a:pt x="48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88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84" y="276"/>
                  </a:lnTo>
                  <a:lnTo>
                    <a:pt x="90" y="276"/>
                  </a:lnTo>
                  <a:lnTo>
                    <a:pt x="96" y="270"/>
                  </a:lnTo>
                  <a:lnTo>
                    <a:pt x="102" y="270"/>
                  </a:lnTo>
                  <a:lnTo>
                    <a:pt x="108" y="270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58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44" y="252"/>
                  </a:lnTo>
                  <a:lnTo>
                    <a:pt x="150" y="252"/>
                  </a:lnTo>
                  <a:lnTo>
                    <a:pt x="156" y="246"/>
                  </a:lnTo>
                  <a:lnTo>
                    <a:pt x="162" y="246"/>
                  </a:lnTo>
                  <a:lnTo>
                    <a:pt x="168" y="240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92" y="234"/>
                  </a:lnTo>
                  <a:lnTo>
                    <a:pt x="198" y="228"/>
                  </a:lnTo>
                  <a:lnTo>
                    <a:pt x="204" y="228"/>
                  </a:lnTo>
                  <a:lnTo>
                    <a:pt x="210" y="228"/>
                  </a:lnTo>
                  <a:lnTo>
                    <a:pt x="216" y="222"/>
                  </a:lnTo>
                  <a:lnTo>
                    <a:pt x="222" y="222"/>
                  </a:lnTo>
                  <a:lnTo>
                    <a:pt x="228" y="216"/>
                  </a:lnTo>
                  <a:lnTo>
                    <a:pt x="234" y="216"/>
                  </a:lnTo>
                  <a:lnTo>
                    <a:pt x="240" y="216"/>
                  </a:lnTo>
                  <a:lnTo>
                    <a:pt x="246" y="210"/>
                  </a:lnTo>
                  <a:lnTo>
                    <a:pt x="252" y="210"/>
                  </a:lnTo>
                  <a:lnTo>
                    <a:pt x="258" y="210"/>
                  </a:lnTo>
                  <a:lnTo>
                    <a:pt x="264" y="204"/>
                  </a:lnTo>
                  <a:lnTo>
                    <a:pt x="270" y="204"/>
                  </a:lnTo>
                  <a:lnTo>
                    <a:pt x="276" y="198"/>
                  </a:lnTo>
                  <a:lnTo>
                    <a:pt x="282" y="198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192"/>
                  </a:lnTo>
                  <a:lnTo>
                    <a:pt x="306" y="186"/>
                  </a:lnTo>
                  <a:lnTo>
                    <a:pt x="312" y="186"/>
                  </a:lnTo>
                  <a:lnTo>
                    <a:pt x="318" y="180"/>
                  </a:lnTo>
                  <a:lnTo>
                    <a:pt x="324" y="180"/>
                  </a:lnTo>
                  <a:lnTo>
                    <a:pt x="330" y="174"/>
                  </a:lnTo>
                  <a:lnTo>
                    <a:pt x="336" y="174"/>
                  </a:lnTo>
                  <a:lnTo>
                    <a:pt x="342" y="174"/>
                  </a:lnTo>
                  <a:lnTo>
                    <a:pt x="348" y="168"/>
                  </a:lnTo>
                  <a:lnTo>
                    <a:pt x="354" y="168"/>
                  </a:lnTo>
                  <a:lnTo>
                    <a:pt x="360" y="162"/>
                  </a:lnTo>
                  <a:lnTo>
                    <a:pt x="366" y="162"/>
                  </a:lnTo>
                  <a:lnTo>
                    <a:pt x="372" y="162"/>
                  </a:lnTo>
                  <a:lnTo>
                    <a:pt x="378" y="156"/>
                  </a:lnTo>
                  <a:lnTo>
                    <a:pt x="384" y="156"/>
                  </a:lnTo>
                  <a:lnTo>
                    <a:pt x="390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44"/>
                  </a:lnTo>
                  <a:lnTo>
                    <a:pt x="414" y="144"/>
                  </a:lnTo>
                  <a:lnTo>
                    <a:pt x="420" y="138"/>
                  </a:lnTo>
                  <a:lnTo>
                    <a:pt x="426" y="138"/>
                  </a:lnTo>
                  <a:lnTo>
                    <a:pt x="432" y="132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126"/>
                  </a:lnTo>
                  <a:lnTo>
                    <a:pt x="456" y="126"/>
                  </a:lnTo>
                  <a:lnTo>
                    <a:pt x="462" y="126"/>
                  </a:lnTo>
                  <a:lnTo>
                    <a:pt x="468" y="120"/>
                  </a:lnTo>
                  <a:lnTo>
                    <a:pt x="474" y="120"/>
                  </a:lnTo>
                  <a:lnTo>
                    <a:pt x="480" y="114"/>
                  </a:lnTo>
                  <a:lnTo>
                    <a:pt x="486" y="114"/>
                  </a:lnTo>
                  <a:lnTo>
                    <a:pt x="492" y="114"/>
                  </a:lnTo>
                  <a:lnTo>
                    <a:pt x="498" y="108"/>
                  </a:lnTo>
                  <a:lnTo>
                    <a:pt x="504" y="108"/>
                  </a:lnTo>
                  <a:lnTo>
                    <a:pt x="510" y="102"/>
                  </a:lnTo>
                  <a:lnTo>
                    <a:pt x="516" y="102"/>
                  </a:lnTo>
                  <a:lnTo>
                    <a:pt x="522" y="96"/>
                  </a:lnTo>
                  <a:lnTo>
                    <a:pt x="528" y="96"/>
                  </a:lnTo>
                  <a:lnTo>
                    <a:pt x="534" y="96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2" y="84"/>
                  </a:lnTo>
                  <a:lnTo>
                    <a:pt x="558" y="84"/>
                  </a:lnTo>
                  <a:lnTo>
                    <a:pt x="564" y="84"/>
                  </a:lnTo>
                  <a:lnTo>
                    <a:pt x="570" y="78"/>
                  </a:lnTo>
                  <a:lnTo>
                    <a:pt x="576" y="78"/>
                  </a:lnTo>
                  <a:lnTo>
                    <a:pt x="582" y="72"/>
                  </a:lnTo>
                  <a:lnTo>
                    <a:pt x="588" y="72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0"/>
                  </a:lnTo>
                  <a:lnTo>
                    <a:pt x="618" y="60"/>
                  </a:lnTo>
                  <a:lnTo>
                    <a:pt x="624" y="54"/>
                  </a:lnTo>
                  <a:lnTo>
                    <a:pt x="630" y="54"/>
                  </a:lnTo>
                  <a:lnTo>
                    <a:pt x="636" y="48"/>
                  </a:lnTo>
                  <a:lnTo>
                    <a:pt x="642" y="48"/>
                  </a:lnTo>
                  <a:lnTo>
                    <a:pt x="648" y="48"/>
                  </a:lnTo>
                  <a:lnTo>
                    <a:pt x="654" y="42"/>
                  </a:lnTo>
                  <a:lnTo>
                    <a:pt x="660" y="42"/>
                  </a:lnTo>
                  <a:lnTo>
                    <a:pt x="666" y="42"/>
                  </a:lnTo>
                  <a:lnTo>
                    <a:pt x="672" y="36"/>
                  </a:lnTo>
                  <a:lnTo>
                    <a:pt x="678" y="36"/>
                  </a:lnTo>
                  <a:lnTo>
                    <a:pt x="684" y="30"/>
                  </a:lnTo>
                  <a:lnTo>
                    <a:pt x="690" y="30"/>
                  </a:lnTo>
                  <a:lnTo>
                    <a:pt x="696" y="30"/>
                  </a:lnTo>
                  <a:lnTo>
                    <a:pt x="702" y="24"/>
                  </a:lnTo>
                  <a:lnTo>
                    <a:pt x="708" y="24"/>
                  </a:lnTo>
                  <a:lnTo>
                    <a:pt x="714" y="18"/>
                  </a:lnTo>
                  <a:lnTo>
                    <a:pt x="720" y="18"/>
                  </a:lnTo>
                  <a:lnTo>
                    <a:pt x="726" y="18"/>
                  </a:lnTo>
                  <a:lnTo>
                    <a:pt x="732" y="12"/>
                  </a:lnTo>
                  <a:lnTo>
                    <a:pt x="738" y="12"/>
                  </a:lnTo>
                  <a:lnTo>
                    <a:pt x="744" y="6"/>
                  </a:lnTo>
                  <a:lnTo>
                    <a:pt x="750" y="6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12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3" name="Freeform 93"/>
            <p:cNvSpPr>
              <a:spLocks/>
            </p:cNvSpPr>
            <p:nvPr/>
          </p:nvSpPr>
          <p:spPr bwMode="auto">
            <a:xfrm>
              <a:off x="4467225" y="3395663"/>
              <a:ext cx="504825" cy="200025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6" y="126"/>
                </a:cxn>
                <a:cxn ang="0">
                  <a:pos x="12" y="120"/>
                </a:cxn>
                <a:cxn ang="0">
                  <a:pos x="18" y="120"/>
                </a:cxn>
                <a:cxn ang="0">
                  <a:pos x="24" y="114"/>
                </a:cxn>
                <a:cxn ang="0">
                  <a:pos x="30" y="114"/>
                </a:cxn>
                <a:cxn ang="0">
                  <a:pos x="36" y="114"/>
                </a:cxn>
                <a:cxn ang="0">
                  <a:pos x="42" y="108"/>
                </a:cxn>
                <a:cxn ang="0">
                  <a:pos x="48" y="108"/>
                </a:cxn>
                <a:cxn ang="0">
                  <a:pos x="54" y="102"/>
                </a:cxn>
                <a:cxn ang="0">
                  <a:pos x="60" y="102"/>
                </a:cxn>
                <a:cxn ang="0">
                  <a:pos x="66" y="96"/>
                </a:cxn>
                <a:cxn ang="0">
                  <a:pos x="72" y="96"/>
                </a:cxn>
                <a:cxn ang="0">
                  <a:pos x="78" y="96"/>
                </a:cxn>
                <a:cxn ang="0">
                  <a:pos x="84" y="90"/>
                </a:cxn>
                <a:cxn ang="0">
                  <a:pos x="90" y="90"/>
                </a:cxn>
                <a:cxn ang="0">
                  <a:pos x="96" y="84"/>
                </a:cxn>
                <a:cxn ang="0">
                  <a:pos x="102" y="84"/>
                </a:cxn>
                <a:cxn ang="0">
                  <a:pos x="108" y="84"/>
                </a:cxn>
                <a:cxn ang="0">
                  <a:pos x="114" y="78"/>
                </a:cxn>
                <a:cxn ang="0">
                  <a:pos x="120" y="78"/>
                </a:cxn>
                <a:cxn ang="0">
                  <a:pos x="126" y="72"/>
                </a:cxn>
                <a:cxn ang="0">
                  <a:pos x="132" y="72"/>
                </a:cxn>
                <a:cxn ang="0">
                  <a:pos x="138" y="72"/>
                </a:cxn>
                <a:cxn ang="0">
                  <a:pos x="144" y="66"/>
                </a:cxn>
                <a:cxn ang="0">
                  <a:pos x="150" y="66"/>
                </a:cxn>
                <a:cxn ang="0">
                  <a:pos x="156" y="60"/>
                </a:cxn>
                <a:cxn ang="0">
                  <a:pos x="162" y="60"/>
                </a:cxn>
                <a:cxn ang="0">
                  <a:pos x="168" y="60"/>
                </a:cxn>
                <a:cxn ang="0">
                  <a:pos x="174" y="54"/>
                </a:cxn>
                <a:cxn ang="0">
                  <a:pos x="180" y="54"/>
                </a:cxn>
                <a:cxn ang="0">
                  <a:pos x="186" y="48"/>
                </a:cxn>
                <a:cxn ang="0">
                  <a:pos x="192" y="48"/>
                </a:cxn>
                <a:cxn ang="0">
                  <a:pos x="198" y="48"/>
                </a:cxn>
                <a:cxn ang="0">
                  <a:pos x="204" y="42"/>
                </a:cxn>
                <a:cxn ang="0">
                  <a:pos x="210" y="42"/>
                </a:cxn>
                <a:cxn ang="0">
                  <a:pos x="216" y="36"/>
                </a:cxn>
                <a:cxn ang="0">
                  <a:pos x="222" y="36"/>
                </a:cxn>
                <a:cxn ang="0">
                  <a:pos x="228" y="30"/>
                </a:cxn>
                <a:cxn ang="0">
                  <a:pos x="234" y="30"/>
                </a:cxn>
                <a:cxn ang="0">
                  <a:pos x="240" y="30"/>
                </a:cxn>
                <a:cxn ang="0">
                  <a:pos x="246" y="24"/>
                </a:cxn>
                <a:cxn ang="0">
                  <a:pos x="252" y="24"/>
                </a:cxn>
                <a:cxn ang="0">
                  <a:pos x="258" y="18"/>
                </a:cxn>
                <a:cxn ang="0">
                  <a:pos x="264" y="18"/>
                </a:cxn>
                <a:cxn ang="0">
                  <a:pos x="270" y="18"/>
                </a:cxn>
                <a:cxn ang="0">
                  <a:pos x="276" y="12"/>
                </a:cxn>
                <a:cxn ang="0">
                  <a:pos x="282" y="12"/>
                </a:cxn>
                <a:cxn ang="0">
                  <a:pos x="288" y="6"/>
                </a:cxn>
                <a:cxn ang="0">
                  <a:pos x="294" y="6"/>
                </a:cxn>
                <a:cxn ang="0">
                  <a:pos x="300" y="0"/>
                </a:cxn>
                <a:cxn ang="0">
                  <a:pos x="306" y="0"/>
                </a:cxn>
                <a:cxn ang="0">
                  <a:pos x="312" y="0"/>
                </a:cxn>
                <a:cxn ang="0">
                  <a:pos x="318" y="0"/>
                </a:cxn>
              </a:cxnLst>
              <a:rect l="0" t="0" r="r" b="b"/>
              <a:pathLst>
                <a:path w="318" h="126">
                  <a:moveTo>
                    <a:pt x="0" y="126"/>
                  </a:moveTo>
                  <a:lnTo>
                    <a:pt x="6" y="126"/>
                  </a:lnTo>
                  <a:lnTo>
                    <a:pt x="12" y="120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4" y="102"/>
                  </a:lnTo>
                  <a:lnTo>
                    <a:pt x="60" y="102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8" y="84"/>
                  </a:lnTo>
                  <a:lnTo>
                    <a:pt x="114" y="78"/>
                  </a:lnTo>
                  <a:lnTo>
                    <a:pt x="120" y="78"/>
                  </a:lnTo>
                  <a:lnTo>
                    <a:pt x="126" y="72"/>
                  </a:lnTo>
                  <a:lnTo>
                    <a:pt x="132" y="72"/>
                  </a:lnTo>
                  <a:lnTo>
                    <a:pt x="138" y="72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8" y="60"/>
                  </a:lnTo>
                  <a:lnTo>
                    <a:pt x="174" y="54"/>
                  </a:lnTo>
                  <a:lnTo>
                    <a:pt x="180" y="54"/>
                  </a:lnTo>
                  <a:lnTo>
                    <a:pt x="186" y="48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</a:path>
              </a:pathLst>
            </a:custGeom>
            <a:noFill/>
            <a:ln w="12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4" name="Oval 94"/>
            <p:cNvSpPr>
              <a:spLocks noChangeArrowheads="1"/>
            </p:cNvSpPr>
            <p:nvPr/>
          </p:nvSpPr>
          <p:spPr bwMode="auto">
            <a:xfrm>
              <a:off x="1466850" y="4900613"/>
              <a:ext cx="114300" cy="114300"/>
            </a:xfrm>
            <a:prstGeom prst="ellipse">
              <a:avLst/>
            </a:prstGeom>
            <a:noFill/>
            <a:ln w="12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5" name="Oval 95"/>
            <p:cNvSpPr>
              <a:spLocks noChangeArrowheads="1"/>
            </p:cNvSpPr>
            <p:nvPr/>
          </p:nvSpPr>
          <p:spPr bwMode="auto">
            <a:xfrm>
              <a:off x="3533775" y="3271838"/>
              <a:ext cx="114300" cy="114300"/>
            </a:xfrm>
            <a:prstGeom prst="ellipse">
              <a:avLst/>
            </a:prstGeom>
            <a:noFill/>
            <a:ln w="12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6" name="Oval 96"/>
            <p:cNvSpPr>
              <a:spLocks noChangeArrowheads="1"/>
            </p:cNvSpPr>
            <p:nvPr/>
          </p:nvSpPr>
          <p:spPr bwMode="auto">
            <a:xfrm>
              <a:off x="4219575" y="4090988"/>
              <a:ext cx="114300" cy="114300"/>
            </a:xfrm>
            <a:prstGeom prst="ellipse">
              <a:avLst/>
            </a:prstGeom>
            <a:noFill/>
            <a:ln w="12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7" name="Line 97"/>
            <p:cNvSpPr>
              <a:spLocks noChangeShapeType="1"/>
            </p:cNvSpPr>
            <p:nvPr/>
          </p:nvSpPr>
          <p:spPr bwMode="auto">
            <a:xfrm>
              <a:off x="838200" y="4148138"/>
              <a:ext cx="4133850" cy="158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8" name="Line 98"/>
            <p:cNvSpPr>
              <a:spLocks noChangeShapeType="1"/>
            </p:cNvSpPr>
            <p:nvPr/>
          </p:nvSpPr>
          <p:spPr bwMode="auto">
            <a:xfrm flipV="1">
              <a:off x="2905125" y="2519363"/>
              <a:ext cx="1588" cy="325755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1500166" y="4857760"/>
            <a:ext cx="895366" cy="447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Equation" r:id="rId4" imgW="457200" imgH="228600" progId="Equation.DSMT4">
                    <p:embed/>
                  </p:oleObj>
                </mc:Choice>
                <mc:Fallback>
                  <p:oleObj name="Equation" r:id="rId4" imgW="457200" imgH="228600" progId="Equation.DSMT4">
                    <p:embed/>
                    <p:pic>
                      <p:nvPicPr>
                        <p:cNvPr id="6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4857760"/>
                          <a:ext cx="895366" cy="4476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개체 6"/>
            <p:cNvGraphicFramePr>
              <a:graphicFrameLocks noChangeAspect="1"/>
            </p:cNvGraphicFramePr>
            <p:nvPr/>
          </p:nvGraphicFramePr>
          <p:xfrm>
            <a:off x="3579813" y="2928938"/>
            <a:ext cx="9461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6" imgW="482400" imgH="228600" progId="Equation.DSMT4">
                    <p:embed/>
                  </p:oleObj>
                </mc:Choice>
                <mc:Fallback>
                  <p:oleObj name="Equation" r:id="rId6" imgW="482400" imgH="228600" progId="Equation.DSMT4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813" y="2928938"/>
                          <a:ext cx="94615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/>
          </p:nvGraphicFramePr>
          <p:xfrm>
            <a:off x="4132263" y="4143375"/>
            <a:ext cx="9191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Equation" r:id="rId8" imgW="469800" imgH="228600" progId="Equation.DSMT4">
                    <p:embed/>
                  </p:oleObj>
                </mc:Choice>
                <mc:Fallback>
                  <p:oleObj name="Equation" r:id="rId8" imgW="469800" imgH="228600" progId="Equation.DSMT4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263" y="4143375"/>
                          <a:ext cx="919162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직선 화살표 연결선 9"/>
            <p:cNvCxnSpPr/>
            <p:nvPr/>
          </p:nvCxnSpPr>
          <p:spPr bwMode="auto">
            <a:xfrm rot="5400000" flipH="1" flipV="1">
              <a:off x="3270275" y="3649216"/>
              <a:ext cx="642942" cy="1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 rot="5400000">
              <a:off x="4052056" y="3897384"/>
              <a:ext cx="428631" cy="1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직선 화살표 연결선 12"/>
            <p:cNvCxnSpPr/>
            <p:nvPr/>
          </p:nvCxnSpPr>
          <p:spPr bwMode="auto">
            <a:xfrm rot="16200000" flipH="1">
              <a:off x="1415546" y="4892685"/>
              <a:ext cx="214314" cy="1588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21" name="그룹 20"/>
            <p:cNvGrpSpPr/>
            <p:nvPr/>
          </p:nvGrpSpPr>
          <p:grpSpPr>
            <a:xfrm>
              <a:off x="1071538" y="3071810"/>
              <a:ext cx="1643074" cy="500066"/>
              <a:chOff x="6215074" y="2285992"/>
              <a:chExt cx="1643074" cy="500066"/>
            </a:xfrm>
          </p:grpSpPr>
          <p:sp>
            <p:nvSpPr>
              <p:cNvPr id="20" name="모서리가 둥근 직사각형 19"/>
              <p:cNvSpPr/>
              <p:nvPr/>
            </p:nvSpPr>
            <p:spPr bwMode="auto">
              <a:xfrm>
                <a:off x="6215074" y="2285992"/>
                <a:ext cx="1643074" cy="50006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lnSpc>
                    <a:spcPct val="100000"/>
                  </a:lnSpc>
                </a:pPr>
                <a:endParaRPr lang="ko-KR" altLang="en-US" sz="1800" dirty="0" err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endParaRPr>
              </a:p>
            </p:txBody>
          </p:sp>
          <p:graphicFrame>
            <p:nvGraphicFramePr>
              <p:cNvPr id="19" name="개체 18"/>
              <p:cNvGraphicFramePr>
                <a:graphicFrameLocks noChangeAspect="1"/>
              </p:cNvGraphicFramePr>
              <p:nvPr/>
            </p:nvGraphicFramePr>
            <p:xfrm>
              <a:off x="6357950" y="2285992"/>
              <a:ext cx="1443037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1" name="Equation" r:id="rId10" imgW="736560" imgH="228600" progId="Equation.DSMT4">
                      <p:embed/>
                    </p:oleObj>
                  </mc:Choice>
                  <mc:Fallback>
                    <p:oleObj name="Equation" r:id="rId10" imgW="736560" imgH="228600" progId="Equation.DSMT4">
                      <p:embed/>
                      <p:pic>
                        <p:nvPicPr>
                          <p:cNvPr id="19" name="개체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2285992"/>
                            <a:ext cx="1443037" cy="4476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3" name="구부러진 연결선 22"/>
            <p:cNvCxnSpPr/>
            <p:nvPr/>
          </p:nvCxnSpPr>
          <p:spPr bwMode="auto">
            <a:xfrm rot="16200000" flipH="1">
              <a:off x="1821637" y="3679033"/>
              <a:ext cx="785818" cy="571504"/>
            </a:xfrm>
            <a:prstGeom prst="curvedConnector3">
              <a:avLst>
                <a:gd name="adj1" fmla="val 50000"/>
              </a:avLst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25" name="개체 24"/>
            <p:cNvGraphicFramePr>
              <a:graphicFrameLocks noChangeAspect="1"/>
            </p:cNvGraphicFramePr>
            <p:nvPr/>
          </p:nvGraphicFramePr>
          <p:xfrm>
            <a:off x="1000100" y="4429132"/>
            <a:ext cx="3238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25" name="개체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4429132"/>
                          <a:ext cx="32385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개체 25"/>
            <p:cNvGraphicFramePr>
              <a:graphicFrameLocks noChangeAspect="1"/>
            </p:cNvGraphicFramePr>
            <p:nvPr/>
          </p:nvGraphicFramePr>
          <p:xfrm>
            <a:off x="3260725" y="3429000"/>
            <a:ext cx="3746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quation" r:id="rId14" imgW="190440" imgH="228600" progId="Equation.DSMT4">
                    <p:embed/>
                  </p:oleObj>
                </mc:Choice>
                <mc:Fallback>
                  <p:oleObj name="Equation" r:id="rId14" imgW="190440" imgH="228600" progId="Equation.DSMT4">
                    <p:embed/>
                    <p:pic>
                      <p:nvPicPr>
                        <p:cNvPr id="26" name="개체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725" y="3429000"/>
                          <a:ext cx="37465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개체 26"/>
            <p:cNvGraphicFramePr>
              <a:graphicFrameLocks noChangeAspect="1"/>
            </p:cNvGraphicFramePr>
            <p:nvPr/>
          </p:nvGraphicFramePr>
          <p:xfrm>
            <a:off x="4298950" y="3643313"/>
            <a:ext cx="3492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27" name="개체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950" y="3643313"/>
                          <a:ext cx="34925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개체 27"/>
          <p:cNvGraphicFramePr>
            <a:graphicFrameLocks noChangeAspect="1"/>
          </p:cNvGraphicFramePr>
          <p:nvPr>
            <p:extLst/>
          </p:nvPr>
        </p:nvGraphicFramePr>
        <p:xfrm>
          <a:off x="1097645" y="1828085"/>
          <a:ext cx="67468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18" imgW="3441600" imgH="533160" progId="Equation.DSMT4">
                  <p:embed/>
                </p:oleObj>
              </mc:Choice>
              <mc:Fallback>
                <p:oleObj name="Equation" r:id="rId18" imgW="3441600" imgH="533160" progId="Equation.DSMT4">
                  <p:embed/>
                  <p:pic>
                    <p:nvPicPr>
                      <p:cNvPr id="28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45" y="1828085"/>
                        <a:ext cx="67468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개체 116"/>
          <p:cNvGraphicFramePr>
            <a:graphicFrameLocks noChangeAspect="1"/>
          </p:cNvGraphicFramePr>
          <p:nvPr/>
        </p:nvGraphicFramePr>
        <p:xfrm>
          <a:off x="6810381" y="3500439"/>
          <a:ext cx="9699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20" imgW="495000" imgH="431640" progId="Equation.DSMT4">
                  <p:embed/>
                </p:oleObj>
              </mc:Choice>
              <mc:Fallback>
                <p:oleObj name="Equation" r:id="rId20" imgW="495000" imgH="431640" progId="Equation.DSMT4">
                  <p:embed/>
                  <p:pic>
                    <p:nvPicPr>
                      <p:cNvPr id="117" name="개체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1" y="3500439"/>
                        <a:ext cx="969963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개체 117"/>
          <p:cNvGraphicFramePr>
            <a:graphicFrameLocks noChangeAspect="1"/>
          </p:cNvGraphicFramePr>
          <p:nvPr/>
        </p:nvGraphicFramePr>
        <p:xfrm>
          <a:off x="8096264" y="3500438"/>
          <a:ext cx="9953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22" imgW="507960" imgH="431640" progId="Equation.DSMT4">
                  <p:embed/>
                </p:oleObj>
              </mc:Choice>
              <mc:Fallback>
                <p:oleObj name="Equation" r:id="rId22" imgW="507960" imgH="431640" progId="Equation.DSMT4">
                  <p:embed/>
                  <p:pic>
                    <p:nvPicPr>
                      <p:cNvPr id="118" name="개체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64" y="3500438"/>
                        <a:ext cx="995362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모서리가 둥근 직사각형 118"/>
          <p:cNvSpPr/>
          <p:nvPr/>
        </p:nvSpPr>
        <p:spPr bwMode="auto">
          <a:xfrm>
            <a:off x="6810380" y="2928934"/>
            <a:ext cx="1928826" cy="428628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/>
              <a:t>Solution</a:t>
            </a:r>
            <a:endParaRPr lang="ko-KR" altLang="en-US" sz="1800" dirty="0" err="1"/>
          </a:p>
        </p:txBody>
      </p:sp>
      <p:sp>
        <p:nvSpPr>
          <p:cNvPr id="121" name="직사각형 120"/>
          <p:cNvSpPr/>
          <p:nvPr/>
        </p:nvSpPr>
        <p:spPr bwMode="auto">
          <a:xfrm>
            <a:off x="6810380" y="4500570"/>
            <a:ext cx="292895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 = </a:t>
            </a:r>
            <a:r>
              <a:rPr lang="en-US" altLang="ko-KR" sz="1800" dirty="0" err="1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polyfit</a:t>
            </a: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x,y,n</a:t>
            </a: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</a:t>
            </a:r>
            <a:endParaRPr lang="ko-KR" altLang="en-US" sz="1800" dirty="0" err="1">
              <a:solidFill>
                <a:schemeClr val="tx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자승법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차 다항식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761"/>
            <a:ext cx="9601200" cy="473853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order polynomial approximation using the least square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1116430" y="2285992"/>
            <a:ext cx="3683426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m09_polyfit_3points.m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6430" y="2643182"/>
            <a:ext cx="10236154" cy="3500462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= [-2 1 2];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= [-1 1 0];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p  = polyfit(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x  = -3:0.01:3;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y  = polyval(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p,x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figure(1);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h = plot(x,y,'b-',px,py,'ro','LineWidth',2);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grid;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set(h(2),'MarkerSize',10);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hold on;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plot([-3 3],[0 0],'r-',[0 0], [-2 2],'r-');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hold off;</a:t>
            </a:r>
          </a:p>
        </p:txBody>
      </p:sp>
    </p:spTree>
    <p:extLst>
      <p:ext uri="{BB962C8B-B14F-4D97-AF65-F5344CB8AC3E}">
        <p14:creationId xmlns:p14="http://schemas.microsoft.com/office/powerpoint/2010/main" val="38491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92322"/>
              </p:ext>
            </p:extLst>
          </p:nvPr>
        </p:nvGraphicFramePr>
        <p:xfrm>
          <a:off x="609600" y="1214438"/>
          <a:ext cx="10972800" cy="487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Matlab</a:t>
                      </a:r>
                      <a:r>
                        <a:rPr lang="ko-KR" altLang="en-US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역사와 간단한 사용법</a:t>
                      </a:r>
                      <a:endParaRPr lang="ko-KR" altLang="en-US" sz="2400" b="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dirty="0" smtClean="0">
                          <a:solidFill>
                            <a:srgbClr val="FFFF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다항식</a:t>
                      </a:r>
                      <a:r>
                        <a:rPr lang="en-US" altLang="ko-KR" sz="2400" b="1" dirty="0" smtClean="0">
                          <a:solidFill>
                            <a:srgbClr val="FFFF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FFFF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커브 피팅</a:t>
                      </a:r>
                      <a:r>
                        <a:rPr lang="en-US" altLang="ko-KR" sz="2400" b="1" dirty="0" smtClean="0">
                          <a:solidFill>
                            <a:srgbClr val="FFFF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FFFF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인터폴레이션</a:t>
                      </a:r>
                      <a:endParaRPr lang="ko-KR" altLang="en-US" sz="2400" b="1" dirty="0">
                        <a:solidFill>
                          <a:srgbClr val="FFFF0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 만들기와 소리 다루기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행렬과 그림 다루기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GUIDE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라이브스크립트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웹 게시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엑셀 연동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애니메이션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 기초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앱 디자이너로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프로젝트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함수 만들기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MuPAD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수학 문제 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중간고사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기말고사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6081387" y="1188062"/>
            <a:ext cx="5486400" cy="6303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자승법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고차 다항식 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 several</a:t>
            </a:r>
            <a:br>
              <a:rPr lang="en-US" altLang="ko-KR" dirty="0" smtClean="0"/>
            </a:br>
            <a:r>
              <a:rPr lang="en-US" altLang="ko-KR" dirty="0" smtClean="0"/>
              <a:t>polynomial curve</a:t>
            </a:r>
            <a:br>
              <a:rPr lang="en-US" altLang="ko-KR" dirty="0" smtClean="0"/>
            </a:br>
            <a:r>
              <a:rPr lang="en-US" altLang="ko-KR" dirty="0" smtClean="0"/>
              <a:t>fitting schemes </a:t>
            </a:r>
            <a:br>
              <a:rPr lang="en-US" altLang="ko-KR" dirty="0" smtClean="0"/>
            </a:br>
            <a:r>
              <a:rPr lang="en-US" altLang="ko-KR" dirty="0" smtClean="0"/>
              <a:t>with different degrees.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3876" y="853616"/>
            <a:ext cx="7802916" cy="585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78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자승법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고차 다항식 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983432" y="1214422"/>
            <a:ext cx="10598968" cy="5143536"/>
            <a:chOff x="1952596" y="1214422"/>
            <a:chExt cx="10598968" cy="5143536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952596" y="1214422"/>
              <a:ext cx="3528392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m09_polyfit_6points.m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952596" y="1571612"/>
              <a:ext cx="10598968" cy="4786346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%% Experimental Data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[1 3 4 6 8 10];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2.5*x+2+4*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randn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(size(x));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plot(x,y,'ro','LineWidth',2,'MarkerSize',10);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grid; hold on; axis([0 11 -5 30]);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%% Polyfit using polynomials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x1 = 0:0.01:11;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linespec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['b-','r-','k-'];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altLang="ko-KR" sz="1800" b="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=1:2:5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p = polyfit(</a:t>
              </a:r>
              <a:r>
                <a:rPr lang="en-US" altLang="ko-KR" sz="1800" dirty="0" err="1">
                  <a:latin typeface="Courier New" pitchFamily="49" charset="0"/>
                  <a:cs typeface="Courier New" pitchFamily="49" charset="0"/>
                </a:rPr>
                <a:t>x,y,</a:t>
              </a:r>
              <a:r>
                <a:rPr lang="en-US" altLang="ko-KR" sz="18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y1 = polyval(p,x1);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plot(x1,y1,linespec(n), '</a:t>
              </a:r>
              <a:r>
                <a:rPr lang="en-US" altLang="ko-KR" sz="1800" dirty="0" err="1">
                  <a:latin typeface="Courier New" pitchFamily="49" charset="0"/>
                  <a:cs typeface="Courier New" pitchFamily="49" charset="0"/>
                </a:rPr>
                <a:t>LineWidth</a:t>
              </a:r>
              <a:r>
                <a:rPr lang="en-US" altLang="ko-KR" sz="1800" dirty="0">
                  <a:latin typeface="Courier New" pitchFamily="49" charset="0"/>
                  <a:cs typeface="Courier New" pitchFamily="49" charset="0"/>
                </a:rPr>
                <a:t>', 2);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end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hold off;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legend('Experiment','1st order poly', '3rd order poly',...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   '5th order poly', 'Location', '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SouthEast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4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자승법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특수 함수 응용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335360" y="1052736"/>
          <a:ext cx="11449272" cy="522352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Function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Polyfit</a:t>
                      </a:r>
                      <a:r>
                        <a:rPr lang="en-US" altLang="ko-KR" sz="2800" baseline="0" dirty="0" smtClean="0">
                          <a:latin typeface="+mj-lt"/>
                        </a:rPr>
                        <a:t> Form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axis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linear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p=polyfit(x,y,1)</a:t>
                      </a:r>
                      <a:endParaRPr lang="ko-KR" alt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+mj-lt"/>
                        </a:rPr>
                        <a:t>plot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power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p=polyfit(log(x),log(y),1)</a:t>
                      </a:r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>
                          <a:latin typeface="+mj-lt"/>
                        </a:rPr>
                        <a:t>loglog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exponential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p=polyfit(x,</a:t>
                      </a:r>
                      <a:r>
                        <a:rPr lang="en-US" altLang="ko-KR" sz="2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log(y),1)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p=polyfit(x,</a:t>
                      </a:r>
                      <a:r>
                        <a:rPr lang="en-US" altLang="ko-KR" sz="2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log10(y),1)</a:t>
                      </a:r>
                      <a:endParaRPr lang="en-US" altLang="ko-KR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>
                          <a:latin typeface="+mj-lt"/>
                        </a:rPr>
                        <a:t>semilogy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logarithmic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p=polyfit(log(x), y,1)</a:t>
                      </a:r>
                    </a:p>
                    <a:p>
                      <a:pPr latinLnBrk="1"/>
                      <a:r>
                        <a:rPr lang="fr-FR" altLang="ko-KR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p=polyfit(log10(x),y,1)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>
                          <a:latin typeface="+mj-lt"/>
                        </a:rPr>
                        <a:t>semilogx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j-lt"/>
                        </a:rPr>
                        <a:t>reciprocal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p=polyfit(x,1./y,1)</a:t>
                      </a:r>
                      <a:endParaRPr lang="ko-KR" alt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+mj-lt"/>
                        </a:rPr>
                        <a:t>plot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2423592" y="2077720"/>
            <a:ext cx="2441869" cy="4223722"/>
            <a:chOff x="2563201" y="2077720"/>
            <a:chExt cx="2441869" cy="4223722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/>
            </p:nvPr>
          </p:nvGraphicFramePr>
          <p:xfrm>
            <a:off x="2563201" y="2077720"/>
            <a:ext cx="1621541" cy="489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Equation" r:id="rId4" imgW="672840" imgH="203040" progId="Equation.DSMT4">
                    <p:embed/>
                  </p:oleObj>
                </mc:Choice>
                <mc:Fallback>
                  <p:oleObj name="Equation" r:id="rId4" imgW="672840" imgH="203040" progId="Equation.DSMT4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201" y="2077720"/>
                          <a:ext cx="1621541" cy="48952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/>
            </p:nvPr>
          </p:nvGraphicFramePr>
          <p:xfrm>
            <a:off x="2587251" y="2823187"/>
            <a:ext cx="1222871" cy="550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name="Equation" r:id="rId6" imgW="507960" imgH="228600" progId="Equation.DSMT4">
                    <p:embed/>
                  </p:oleObj>
                </mc:Choice>
                <mc:Fallback>
                  <p:oleObj name="Equation" r:id="rId6" imgW="507960" imgH="228600" progId="Equation.DSMT4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251" y="2823187"/>
                          <a:ext cx="1222871" cy="5509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개체 8"/>
            <p:cNvGraphicFramePr>
              <a:graphicFrameLocks noChangeAspect="1"/>
            </p:cNvGraphicFramePr>
            <p:nvPr>
              <p:extLst/>
            </p:nvPr>
          </p:nvGraphicFramePr>
          <p:xfrm>
            <a:off x="2587251" y="3578386"/>
            <a:ext cx="1468562" cy="977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8" imgW="609480" imgH="406080" progId="Equation.DSMT4">
                    <p:embed/>
                  </p:oleObj>
                </mc:Choice>
                <mc:Fallback>
                  <p:oleObj name="Equation" r:id="rId8" imgW="609480" imgH="406080" progId="Equation.DSMT4">
                    <p:embed/>
                    <p:pic>
                      <p:nvPicPr>
                        <p:cNvPr id="9" name="개체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251" y="3578386"/>
                          <a:ext cx="1468562" cy="97717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/>
            </p:nvPr>
          </p:nvGraphicFramePr>
          <p:xfrm>
            <a:off x="2563201" y="5352182"/>
            <a:ext cx="1682610" cy="949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Equation" r:id="rId10" imgW="698400" imgH="393480" progId="Equation.DSMT4">
                    <p:embed/>
                  </p:oleObj>
                </mc:Choice>
                <mc:Fallback>
                  <p:oleObj name="Equation" r:id="rId10" imgW="698400" imgH="393480" progId="Equation.DSMT4">
                    <p:embed/>
                    <p:pic>
                      <p:nvPicPr>
                        <p:cNvPr id="11" name="개체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201" y="5352182"/>
                          <a:ext cx="1682610" cy="94926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개체 11"/>
            <p:cNvGraphicFramePr>
              <a:graphicFrameLocks noChangeAspect="1"/>
            </p:cNvGraphicFramePr>
            <p:nvPr>
              <p:extLst/>
            </p:nvPr>
          </p:nvGraphicFramePr>
          <p:xfrm>
            <a:off x="2587251" y="4555565"/>
            <a:ext cx="2417819" cy="854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Equation" r:id="rId12" imgW="1002960" imgH="355320" progId="Equation.DSMT4">
                    <p:embed/>
                  </p:oleObj>
                </mc:Choice>
                <mc:Fallback>
                  <p:oleObj name="Equation" r:id="rId12" imgW="1002960" imgH="355320" progId="Equation.DSMT4">
                    <p:embed/>
                    <p:pic>
                      <p:nvPicPr>
                        <p:cNvPr id="12" name="개체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251" y="4555565"/>
                          <a:ext cx="2417819" cy="85433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085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함수의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polyfit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을 이용하여 지수 함수로 데이터 </a:t>
            </a:r>
            <a:r>
              <a:rPr lang="ko-KR" altLang="en-US" dirty="0" err="1" smtClean="0"/>
              <a:t>피팅</a:t>
            </a:r>
            <a:r>
              <a:rPr lang="ko-KR" altLang="en-US" dirty="0" smtClean="0"/>
              <a:t> 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다음과 같은 지수 함수의 양변에 자연로그를 취하면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이제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다항식이므로 </a:t>
            </a:r>
            <a:r>
              <a:rPr lang="en-US" altLang="ko-KR" dirty="0" smtClean="0"/>
              <a:t>(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dirty="0" err="1" smtClean="0"/>
              <a:t>,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dirty="0" smtClean="0"/>
              <a:t>와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 = </a:t>
            </a:r>
            <a:r>
              <a:rPr lang="en-US" altLang="ko-KR" dirty="0" err="1" smtClean="0"/>
              <a:t>polyfit</a:t>
            </a:r>
            <a:r>
              <a:rPr lang="en-US" altLang="ko-KR" dirty="0" smtClean="0"/>
              <a:t>(x, Y, 1)</a:t>
            </a:r>
          </a:p>
          <a:p>
            <a:pPr lvl="2"/>
            <a:r>
              <a:rPr lang="ko-KR" altLang="en-US" dirty="0" smtClean="0"/>
              <a:t>이 때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log y </a:t>
            </a:r>
            <a:r>
              <a:rPr lang="ko-KR" altLang="en-US" dirty="0" smtClean="0"/>
              <a:t>값을 나타낸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smtClean="0"/>
              <a:t> = p(1),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dirty="0" smtClean="0"/>
              <a:t> = p(2)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415480" y="2204864"/>
          <a:ext cx="65135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204864"/>
                        <a:ext cx="6513513" cy="549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4511824" y="4077072"/>
          <a:ext cx="977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4077072"/>
                        <a:ext cx="977900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568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 –</a:t>
            </a:r>
            <a:r>
              <a:rPr lang="ko-KR" altLang="en-US" dirty="0" smtClean="0"/>
              <a:t>지수 함수로의 데이터 </a:t>
            </a:r>
            <a:r>
              <a:rPr lang="ko-KR" altLang="en-US" dirty="0" err="1" smtClean="0"/>
              <a:t>피팅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12777"/>
            <a:ext cx="9601200" cy="4594515"/>
          </a:xfrm>
        </p:spPr>
        <p:txBody>
          <a:bodyPr/>
          <a:lstStyle/>
          <a:p>
            <a:r>
              <a:rPr lang="ko-KR" altLang="en-US" dirty="0" smtClean="0"/>
              <a:t>측정된 실험 결과를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 수식으로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나타내려고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때 실험결과를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가장 잘 표현하는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dirty="0" smtClean="0"/>
              <a:t>와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dirty="0" smtClean="0"/>
              <a:t>을 구하시오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6776" y="752338"/>
            <a:ext cx="6616885" cy="496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3352" y="5415483"/>
            <a:ext cx="11213170" cy="9377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00000"/>
              </a:lnSpc>
            </a:pPr>
            <a:r>
              <a:rPr lang="es-ES" altLang="ko-KR" sz="2400" b="0" dirty="0">
                <a:latin typeface="Courier New" pitchFamily="49" charset="0"/>
                <a:cs typeface="Courier New" pitchFamily="49" charset="0"/>
              </a:rPr>
              <a:t>x = 0:0.5:5;</a:t>
            </a:r>
          </a:p>
          <a:p>
            <a:pPr algn="l">
              <a:lnSpc>
                <a:spcPct val="100000"/>
              </a:lnSpc>
            </a:pPr>
            <a:r>
              <a:rPr lang="es-ES" altLang="ko-KR" sz="2400" b="0" dirty="0">
                <a:latin typeface="Courier New" pitchFamily="49" charset="0"/>
                <a:cs typeface="Courier New" pitchFamily="49" charset="0"/>
              </a:rPr>
              <a:t>y = [3.50 2.69 2.02 1.74 1.17 1.05 0.89 0.63 0.50 0.35 0.15];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983432" y="2959032"/>
          <a:ext cx="12842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959032"/>
                        <a:ext cx="1284287" cy="549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3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3 - </a:t>
            </a:r>
            <a:r>
              <a:rPr lang="ko-KR" altLang="en-US" dirty="0" smtClean="0"/>
              <a:t>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어떤 모델이 가장 잘 실험 데이터를 표현할 수 있을까요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045772" y="1794920"/>
            <a:ext cx="10162796" cy="4336006"/>
            <a:chOff x="1952596" y="1309800"/>
            <a:chExt cx="10162796" cy="4336006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952596" y="1309800"/>
              <a:ext cx="3106012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m09_polyfit_exp.m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952596" y="1666990"/>
              <a:ext cx="10162796" cy="3978816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0:0.5:5;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[3.50 2.69 2.02 1.74 1.17 1.05 0.89 0.63 0.50 0.35 0.15];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plot(x,y,'ro','LineWidth',2,'MarkerSize',10);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grid; hold on; axis([0 5 0 3.6]);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log(y);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 =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polyfit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x, Y, 1 );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m = p(1);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exp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(p(2));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fprintf('b = %f\n', b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fprintf('m = %f\n', m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x1 = linspace(0, 5, 1000);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y1 = b *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exp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m*x1 );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plot( x1, y1, 'b-'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0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1-D Interpolation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583832" y="6061984"/>
            <a:ext cx="6408712" cy="4920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2400" b="0" dirty="0">
                <a:solidFill>
                  <a:srgbClr val="FF0000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400" b="0" dirty="0" err="1">
                <a:solidFill>
                  <a:srgbClr val="FF0000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yi</a:t>
            </a:r>
            <a:r>
              <a:rPr lang="en-US" altLang="ko-KR" sz="2400" b="0" dirty="0">
                <a:solidFill>
                  <a:srgbClr val="FF0000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= interp1( x, y, xi, 'method' )</a:t>
            </a:r>
            <a:endParaRPr lang="ko-KR" altLang="en-US" sz="2400" b="0" dirty="0">
              <a:solidFill>
                <a:srgbClr val="FF0000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6610" y="247532"/>
            <a:ext cx="7899584" cy="592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69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보간법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보간법</a:t>
            </a:r>
            <a:r>
              <a:rPr lang="ko-KR" altLang="en-US" dirty="0" smtClean="0"/>
              <a:t> 적용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055440" y="1772816"/>
            <a:ext cx="8215370" cy="4464496"/>
            <a:chOff x="1952596" y="1196752"/>
            <a:chExt cx="8215370" cy="4464496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952596" y="1196752"/>
              <a:ext cx="2643206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m09_interp.m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952596" y="1553942"/>
              <a:ext cx="8215370" cy="4107306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[0.1 0.2 0.4 0.5 0.9 1.0];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x .* sin(pi*x);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plot(x,y,'ro','LineWidth',2,'MarkerSize',10);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grid; hold on;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xlabel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('x');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ylabel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('y');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xi = 0:0.01:1;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yi_n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interp1(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x,y,xi,'nearest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yi_l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interp1(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x,y,xi,'linear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yi_s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interp1(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x,y,xi,'spline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yi_c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interp1(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x,y,xi,'pchip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plot(xi,yi_n,xi,yi_l,xi,yi_s,xi,yi_c,'LineWidth',2);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legend('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Exp','Nearest','Linear','Spline','Cubic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', ...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   '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Location','NorthWest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개의 점을 찍어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당신의 왼손을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spline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보간법을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적용하여 본 뜨는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87AB-1ECF-4612-8185-25C15639B4D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4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왼손 본뜨기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22238"/>
            <a:ext cx="6735762" cy="673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91344" y="161256"/>
            <a:ext cx="11905448" cy="65443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216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% Drawing my hand by interpolation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N = 30;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figure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(‘Position’, 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[10 10 900 900]);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Sx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= 100 * [-1 1 1 -1 -1];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Sy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= 100 * [-1 -1 1 1 -1];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plot(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Sx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Sy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‘r-’, ‘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LineWidth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’, 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4 );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grid on; hold on;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h =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helpdlg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('</a:t>
            </a:r>
            <a:r>
              <a:rPr lang="ko-KR" altLang="en-US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왼손을 </a:t>
            </a:r>
            <a:r>
              <a:rPr lang="ko-KR" altLang="en-US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네모안에</a:t>
            </a:r>
            <a:r>
              <a:rPr lang="ko-KR" altLang="en-US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놓고 그 주위에 점 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30</a:t>
            </a:r>
            <a:r>
              <a:rPr lang="ko-KR" altLang="en-US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개를 클릭 하세요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', ...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  'Point Selection');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x = zeros(N,1);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y = zeros(N,1);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for n=1:N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  [x1 y1] =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ginput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(1);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  plot( x1, y1, '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bo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', '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MarkerSize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', 10 );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  x(n) = x1;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  y(n) = y1;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end</a:t>
            </a:r>
            <a:endParaRPr lang="en-US" altLang="ko-KR" sz="2400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sp>
        <p:nvSpPr>
          <p:cNvPr id="6" name="양쪽 모서리가 둥근 사각형 5"/>
          <p:cNvSpPr/>
          <p:nvPr/>
        </p:nvSpPr>
        <p:spPr bwMode="auto">
          <a:xfrm>
            <a:off x="8352210" y="282559"/>
            <a:ext cx="2643206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m09_interp_2d.m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 will be able 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C00000"/>
                </a:solidFill>
              </a:rPr>
              <a:t>Represent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polynomials </a:t>
            </a:r>
            <a:r>
              <a:rPr lang="en-US" altLang="ko-KR" sz="2800" dirty="0" smtClean="0"/>
              <a:t>as </a:t>
            </a:r>
            <a:r>
              <a:rPr lang="en-US" altLang="ko-KR" sz="2800" dirty="0" smtClean="0">
                <a:solidFill>
                  <a:srgbClr val="008000"/>
                </a:solidFill>
              </a:rPr>
              <a:t>arrays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Manipulate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polynomials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Find</a:t>
            </a:r>
            <a:r>
              <a:rPr lang="en-US" altLang="ko-KR" sz="2800" dirty="0" smtClean="0"/>
              <a:t> the </a:t>
            </a:r>
            <a:r>
              <a:rPr lang="en-US" altLang="ko-KR" sz="2800" dirty="0" smtClean="0">
                <a:solidFill>
                  <a:srgbClr val="0000FF"/>
                </a:solidFill>
              </a:rPr>
              <a:t>best fit </a:t>
            </a:r>
            <a:r>
              <a:rPr lang="en-US" altLang="ko-KR" sz="2800" dirty="0" smtClean="0"/>
              <a:t>of the given data using  </a:t>
            </a:r>
            <a:r>
              <a:rPr lang="en-US" altLang="ko-KR" sz="2800" dirty="0" smtClean="0">
                <a:solidFill>
                  <a:srgbClr val="008000"/>
                </a:solidFill>
              </a:rPr>
              <a:t>least square </a:t>
            </a:r>
            <a:r>
              <a:rPr lang="en-US" altLang="ko-KR" sz="2800" dirty="0" smtClean="0"/>
              <a:t>method, and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Apply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interpolation </a:t>
            </a:r>
            <a:r>
              <a:rPr lang="en-US" altLang="ko-KR" sz="2800" dirty="0" smtClean="0"/>
              <a:t>schemes to find the in-between values.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All the scripts are available at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goo.gl/FGUkX3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89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51384" y="44624"/>
            <a:ext cx="10997147" cy="6323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80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  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= 0:N-1;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ki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= 0:0.1:N-1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ko-KR" sz="2400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xi1 = interp1( k, x,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ki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'linear' 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yi1 = interp1( k, y,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ki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'linear'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ko-KR" sz="2400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xi2 = interp1( k, x,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ki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pchip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 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yi2 = interp1( k, y,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ki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pchip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 );</a:t>
            </a:r>
          </a:p>
          <a:p>
            <a:pPr algn="l">
              <a:lnSpc>
                <a:spcPct val="100000"/>
              </a:lnSpc>
            </a:pPr>
            <a:endParaRPr lang="en-US" altLang="ko-KR" sz="2400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xi3 = interp1( k, x,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ki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'spline' 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yi3 = interp1( k, y, 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ki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'spline'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ko-KR" sz="2400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h = plot( xi1, yi1, 'b-', xi2, yi2, 'r-',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       xi3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 yi3, 'g-', '</a:t>
            </a:r>
            <a:r>
              <a:rPr lang="en-US" altLang="ko-KR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LineWidth</a:t>
            </a: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', 2 </a:t>
            </a:r>
            <a:r>
              <a:rPr lang="en-US" altLang="ko-KR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ko-KR" sz="2400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legend( h, {'linear', 'cubic', 'spline'} );</a:t>
            </a:r>
          </a:p>
          <a:p>
            <a:pPr algn="l">
              <a:lnSpc>
                <a:spcPct val="100000"/>
              </a:lnSpc>
            </a:pPr>
            <a:r>
              <a:rPr lang="en-US" altLang="ko-KR" sz="2400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hold off;</a:t>
            </a:r>
          </a:p>
        </p:txBody>
      </p:sp>
    </p:spTree>
    <p:extLst>
      <p:ext uri="{BB962C8B-B14F-4D97-AF65-F5344CB8AC3E}">
        <p14:creationId xmlns:p14="http://schemas.microsoft.com/office/powerpoint/2010/main" val="3792726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Takeaways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다항식의 근을 구하고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최소를 구할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poly( r ), r = roots( p ), 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polyval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p, x ),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polyder( p )</a:t>
            </a:r>
          </a:p>
          <a:p>
            <a:r>
              <a:rPr lang="ko-KR" altLang="en-US" dirty="0" smtClean="0"/>
              <a:t>실험 데이터를 가장 잘 표현하는 다항식이나 특수 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polyfit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x, y, n )</a:t>
            </a:r>
          </a:p>
          <a:p>
            <a:r>
              <a:rPr lang="ko-KR" altLang="en-US" dirty="0" err="1" smtClean="0"/>
              <a:t>띄엄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띄엄</a:t>
            </a:r>
            <a:r>
              <a:rPr lang="ko-KR" altLang="en-US" dirty="0" smtClean="0"/>
              <a:t> 얻은 샘플 데이터를 이용하여 그 </a:t>
            </a:r>
            <a:r>
              <a:rPr lang="ko-KR" altLang="en-US" dirty="0" err="1" smtClean="0"/>
              <a:t>사잇값들을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짐작할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interp1( x, y, xi, </a:t>
            </a:r>
            <a:r>
              <a:rPr lang="en-US" altLang="ko-KR" dirty="0" smtClean="0"/>
              <a:t>'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spline</a:t>
            </a:r>
            <a:r>
              <a:rPr lang="en-US" altLang="ko-KR" dirty="0" smtClean="0"/>
              <a:t>'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9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967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7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 </a:t>
            </a:r>
            <a:r>
              <a:rPr lang="en-US" altLang="ko-KR" dirty="0" smtClean="0"/>
              <a:t>(Polynomials)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Functions of the form:</a:t>
            </a:r>
          </a:p>
          <a:p>
            <a:endParaRPr lang="en-US" altLang="ko-KR" dirty="0" smtClean="0"/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 is the degree, or the order of the polynomial.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3238480" y="1772817"/>
          <a:ext cx="4784552" cy="525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2197080" imgH="241200" progId="Equation.DSMT4">
                  <p:embed/>
                </p:oleObj>
              </mc:Choice>
              <mc:Fallback>
                <p:oleObj name="Equation" r:id="rId4" imgW="2197080" imgH="24120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80" y="1772817"/>
                        <a:ext cx="4784552" cy="525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2452663" y="3884629"/>
          <a:ext cx="34020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1562040" imgH="228600" progId="Equation.DSMT4">
                  <p:embed/>
                </p:oleObj>
              </mc:Choice>
              <mc:Fallback>
                <p:oleObj name="Equation" r:id="rId6" imgW="1562040" imgH="22860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3884629"/>
                        <a:ext cx="340201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모서리가 둥근 직사각형 6"/>
          <p:cNvSpPr/>
          <p:nvPr/>
        </p:nvSpPr>
        <p:spPr bwMode="auto">
          <a:xfrm>
            <a:off x="6524628" y="3956066"/>
            <a:ext cx="2786082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polynomial of degree 5</a:t>
            </a:r>
            <a:endParaRPr lang="ko-KR" altLang="en-US" sz="1800" b="0" dirty="0" err="1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2452662" y="4457716"/>
          <a:ext cx="28209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8" imgW="1295280" imgH="228600" progId="Equation.DSMT4">
                  <p:embed/>
                </p:oleObj>
              </mc:Choice>
              <mc:Fallback>
                <p:oleObj name="Equation" r:id="rId8" imgW="1295280" imgH="22860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4457716"/>
                        <a:ext cx="28209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6524628" y="4529161"/>
            <a:ext cx="2786082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polynomial of degree 2</a:t>
            </a:r>
            <a:endParaRPr lang="ko-KR" altLang="en-US" sz="1800" b="0" dirty="0" err="1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2452662" y="5057790"/>
          <a:ext cx="19923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0" imgW="914400" imgH="203040" progId="Equation.DSMT4">
                  <p:embed/>
                </p:oleObj>
              </mc:Choice>
              <mc:Fallback>
                <p:oleObj name="Equation" r:id="rId10" imgW="914400" imgH="20304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5057790"/>
                        <a:ext cx="199231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6524628" y="5102256"/>
            <a:ext cx="2786082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polynomial of degree 1</a:t>
            </a:r>
            <a:endParaRPr lang="ko-KR" altLang="en-US" sz="1800" b="0" dirty="0" err="1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8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 표현하기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MATLAB represents a polynomial as a vector of coefficients of the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dirty="0" smtClean="0"/>
              <a:t> with the highest power first.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>
            <p:extLst/>
          </p:nvPr>
        </p:nvGraphicFramePr>
        <p:xfrm>
          <a:off x="2452663" y="2276872"/>
          <a:ext cx="4784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2197080" imgH="241200" progId="Equation.DSMT4">
                  <p:embed/>
                </p:oleObj>
              </mc:Choice>
              <mc:Fallback>
                <p:oleObj name="Equation" r:id="rId4" imgW="2197080" imgH="241200" progId="Equation.DSMT4">
                  <p:embed/>
                  <p:pic>
                    <p:nvPicPr>
                      <p:cNvPr id="20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2276872"/>
                        <a:ext cx="47847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381356" y="2852936"/>
            <a:ext cx="3429024" cy="642942"/>
            <a:chOff x="2786050" y="3357562"/>
            <a:chExt cx="3429024" cy="642942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2786050" y="3357562"/>
              <a:ext cx="342902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2857488" y="3429000"/>
            <a:ext cx="3125788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6" imgW="1434960" imgH="253800" progId="Equation.DSMT4">
                    <p:embed/>
                  </p:oleObj>
                </mc:Choice>
                <mc:Fallback>
                  <p:oleObj name="Equation" r:id="rId6" imgW="1434960" imgH="253800" progId="Equation.DSMT4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3429000"/>
                          <a:ext cx="3125788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2452688" y="3934930"/>
            <a:ext cx="6500832" cy="500066"/>
            <a:chOff x="2452688" y="3646898"/>
            <a:chExt cx="6500832" cy="500066"/>
          </a:xfrm>
        </p:grpSpPr>
        <p:graphicFrame>
          <p:nvGraphicFramePr>
            <p:cNvPr id="205826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452688" y="3647694"/>
            <a:ext cx="3402012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8" imgW="1562040" imgH="228600" progId="Equation.DSMT4">
                    <p:embed/>
                  </p:oleObj>
                </mc:Choice>
                <mc:Fallback>
                  <p:oleObj name="Equation" r:id="rId8" imgW="1562040" imgH="228600" progId="Equation.DSMT4">
                    <p:embed/>
                    <p:pic>
                      <p:nvPicPr>
                        <p:cNvPr id="2058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688" y="3647694"/>
                          <a:ext cx="3402012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모서리가 둥근 직사각형 12"/>
            <p:cNvSpPr/>
            <p:nvPr/>
          </p:nvSpPr>
          <p:spPr bwMode="auto">
            <a:xfrm>
              <a:off x="6596066" y="3646898"/>
              <a:ext cx="2357454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l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rPr>
                <a:t> p = [ 5 0 0 6 4 2];</a:t>
              </a: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 bwMode="auto">
            <a:xfrm>
              <a:off x="6167438" y="3754055"/>
              <a:ext cx="285752" cy="28575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52689" y="4800084"/>
            <a:ext cx="6500831" cy="500066"/>
            <a:chOff x="2452689" y="4219194"/>
            <a:chExt cx="6500831" cy="500066"/>
          </a:xfrm>
        </p:grpSpPr>
        <p:graphicFrame>
          <p:nvGraphicFramePr>
            <p:cNvPr id="205827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452689" y="4219990"/>
            <a:ext cx="2820987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10" imgW="1295280" imgH="228600" progId="Equation.DSMT4">
                    <p:embed/>
                  </p:oleObj>
                </mc:Choice>
                <mc:Fallback>
                  <p:oleObj name="Equation" r:id="rId10" imgW="1295280" imgH="228600" progId="Equation.DSMT4">
                    <p:embed/>
                    <p:pic>
                      <p:nvPicPr>
                        <p:cNvPr id="20582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689" y="4219990"/>
                          <a:ext cx="2820987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모서리가 둥근 직사각형 15"/>
            <p:cNvSpPr/>
            <p:nvPr/>
          </p:nvSpPr>
          <p:spPr bwMode="auto">
            <a:xfrm>
              <a:off x="6596066" y="4219194"/>
              <a:ext cx="2357454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l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rPr>
                <a:t> d = [ 2 -4 20];</a:t>
              </a: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7" name="오른쪽 화살표 16"/>
            <p:cNvSpPr/>
            <p:nvPr/>
          </p:nvSpPr>
          <p:spPr bwMode="auto">
            <a:xfrm>
              <a:off x="6167438" y="4326351"/>
              <a:ext cx="285752" cy="28575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52688" y="5665238"/>
            <a:ext cx="6500832" cy="500066"/>
            <a:chOff x="2452688" y="4777202"/>
            <a:chExt cx="6500832" cy="500066"/>
          </a:xfrm>
        </p:grpSpPr>
        <p:graphicFrame>
          <p:nvGraphicFramePr>
            <p:cNvPr id="20582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452688" y="4805779"/>
            <a:ext cx="1992312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12" imgW="914400" imgH="203040" progId="Equation.DSMT4">
                    <p:embed/>
                  </p:oleObj>
                </mc:Choice>
                <mc:Fallback>
                  <p:oleObj name="Equation" r:id="rId12" imgW="914400" imgH="203040" progId="Equation.DSMT4">
                    <p:embed/>
                    <p:pic>
                      <p:nvPicPr>
                        <p:cNvPr id="2058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688" y="4805779"/>
                          <a:ext cx="1992312" cy="442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모서리가 둥근 직사각형 17"/>
            <p:cNvSpPr/>
            <p:nvPr/>
          </p:nvSpPr>
          <p:spPr bwMode="auto">
            <a:xfrm>
              <a:off x="6596066" y="4777202"/>
              <a:ext cx="2357454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l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rPr>
                <a:t> p = [ -4 12];</a:t>
              </a: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 bwMode="auto">
            <a:xfrm>
              <a:off x="6167438" y="4884359"/>
              <a:ext cx="285752" cy="28575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9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Value of a polynomial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/>
              <a:t> at a value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+mj-lt"/>
                <a:cs typeface="Times New Roman" pitchFamily="18" charset="0"/>
              </a:rPr>
              <a:t>Examples</a:t>
            </a:r>
            <a:endParaRPr lang="ko-KR" alt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105632" y="1809729"/>
            <a:ext cx="2787792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y = polyval(p, x);</a:t>
            </a:r>
            <a:endParaRPr lang="ko-KR" altLang="en-US" sz="180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graphicFrame>
        <p:nvGraphicFramePr>
          <p:cNvPr id="245761" name="Object 2"/>
          <p:cNvGraphicFramePr>
            <a:graphicFrameLocks noChangeAspect="1"/>
          </p:cNvGraphicFramePr>
          <p:nvPr>
            <p:extLst/>
          </p:nvPr>
        </p:nvGraphicFramePr>
        <p:xfrm>
          <a:off x="3684588" y="2784560"/>
          <a:ext cx="34020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1562040" imgH="228600" progId="Equation.DSMT4">
                  <p:embed/>
                </p:oleObj>
              </mc:Choice>
              <mc:Fallback>
                <p:oleObj name="Equation" r:id="rId4" imgW="1562040" imgH="228600" progId="Equation.DSMT4">
                  <p:embed/>
                  <p:pic>
                    <p:nvPicPr>
                      <p:cNvPr id="2457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2784560"/>
                        <a:ext cx="34020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4" name="AutoShape 4"/>
          <p:cNvSpPr>
            <a:spLocks noChangeAspect="1" noChangeArrowheads="1" noTextEdit="1"/>
          </p:cNvSpPr>
          <p:nvPr/>
        </p:nvSpPr>
        <p:spPr bwMode="auto">
          <a:xfrm>
            <a:off x="6453188" y="3359172"/>
            <a:ext cx="4348162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7159496" y="2989463"/>
            <a:ext cx="4176464" cy="3266865"/>
            <a:chOff x="5348288" y="3449638"/>
            <a:chExt cx="3553445" cy="2726124"/>
          </a:xfrm>
        </p:grpSpPr>
        <p:sp>
          <p:nvSpPr>
            <p:cNvPr id="245766" name="Rectangle 6"/>
            <p:cNvSpPr>
              <a:spLocks noChangeArrowheads="1"/>
            </p:cNvSpPr>
            <p:nvPr/>
          </p:nvSpPr>
          <p:spPr bwMode="auto">
            <a:xfrm>
              <a:off x="5497513" y="3505200"/>
              <a:ext cx="3367087" cy="25114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5497513" y="3505200"/>
              <a:ext cx="3367087" cy="25114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>
              <a:off x="5497513" y="3505200"/>
              <a:ext cx="33670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>
              <a:off x="5497513" y="6016625"/>
              <a:ext cx="33670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0" name="Line 10"/>
            <p:cNvSpPr>
              <a:spLocks noChangeShapeType="1"/>
            </p:cNvSpPr>
            <p:nvPr/>
          </p:nvSpPr>
          <p:spPr bwMode="auto">
            <a:xfrm flipV="1">
              <a:off x="8864600" y="3505200"/>
              <a:ext cx="1587" cy="2511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1" name="Line 11"/>
            <p:cNvSpPr>
              <a:spLocks noChangeShapeType="1"/>
            </p:cNvSpPr>
            <p:nvPr/>
          </p:nvSpPr>
          <p:spPr bwMode="auto">
            <a:xfrm flipV="1">
              <a:off x="5497513" y="3505200"/>
              <a:ext cx="1587" cy="2511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2" name="Line 12"/>
            <p:cNvSpPr>
              <a:spLocks noChangeShapeType="1"/>
            </p:cNvSpPr>
            <p:nvPr/>
          </p:nvSpPr>
          <p:spPr bwMode="auto">
            <a:xfrm>
              <a:off x="5497513" y="6016625"/>
              <a:ext cx="33670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3" name="Line 13"/>
            <p:cNvSpPr>
              <a:spLocks noChangeShapeType="1"/>
            </p:cNvSpPr>
            <p:nvPr/>
          </p:nvSpPr>
          <p:spPr bwMode="auto">
            <a:xfrm flipV="1">
              <a:off x="5497513" y="3505200"/>
              <a:ext cx="1587" cy="2511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4" name="Line 14"/>
            <p:cNvSpPr>
              <a:spLocks noChangeShapeType="1"/>
            </p:cNvSpPr>
            <p:nvPr/>
          </p:nvSpPr>
          <p:spPr bwMode="auto">
            <a:xfrm flipV="1">
              <a:off x="5497513" y="5980113"/>
              <a:ext cx="1587" cy="365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5" name="Line 15"/>
            <p:cNvSpPr>
              <a:spLocks noChangeShapeType="1"/>
            </p:cNvSpPr>
            <p:nvPr/>
          </p:nvSpPr>
          <p:spPr bwMode="auto">
            <a:xfrm>
              <a:off x="5497513" y="3513138"/>
              <a:ext cx="1587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6" name="Rectangle 16"/>
            <p:cNvSpPr>
              <a:spLocks noChangeArrowheads="1"/>
            </p:cNvSpPr>
            <p:nvPr/>
          </p:nvSpPr>
          <p:spPr bwMode="auto">
            <a:xfrm>
              <a:off x="5435600" y="6037263"/>
              <a:ext cx="10259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77" name="Line 17"/>
            <p:cNvSpPr>
              <a:spLocks noChangeShapeType="1"/>
            </p:cNvSpPr>
            <p:nvPr/>
          </p:nvSpPr>
          <p:spPr bwMode="auto">
            <a:xfrm flipV="1">
              <a:off x="6335713" y="5980113"/>
              <a:ext cx="1587" cy="365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8" name="Line 18"/>
            <p:cNvSpPr>
              <a:spLocks noChangeShapeType="1"/>
            </p:cNvSpPr>
            <p:nvPr/>
          </p:nvSpPr>
          <p:spPr bwMode="auto">
            <a:xfrm>
              <a:off x="6335713" y="3513138"/>
              <a:ext cx="1587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79" name="Rectangle 19"/>
            <p:cNvSpPr>
              <a:spLocks noChangeArrowheads="1"/>
            </p:cNvSpPr>
            <p:nvPr/>
          </p:nvSpPr>
          <p:spPr bwMode="auto">
            <a:xfrm>
              <a:off x="6234113" y="6037263"/>
              <a:ext cx="19877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-0.5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 flipV="1">
              <a:off x="7180263" y="5980113"/>
              <a:ext cx="1587" cy="365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7180263" y="3513138"/>
              <a:ext cx="1587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82" name="Rectangle 22"/>
            <p:cNvSpPr>
              <a:spLocks noChangeArrowheads="1"/>
            </p:cNvSpPr>
            <p:nvPr/>
          </p:nvSpPr>
          <p:spPr bwMode="auto">
            <a:xfrm>
              <a:off x="7153275" y="6037263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83" name="Line 23"/>
            <p:cNvSpPr>
              <a:spLocks noChangeShapeType="1"/>
            </p:cNvSpPr>
            <p:nvPr/>
          </p:nvSpPr>
          <p:spPr bwMode="auto">
            <a:xfrm flipV="1">
              <a:off x="8020050" y="5980113"/>
              <a:ext cx="1587" cy="365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84" name="Line 24"/>
            <p:cNvSpPr>
              <a:spLocks noChangeShapeType="1"/>
            </p:cNvSpPr>
            <p:nvPr/>
          </p:nvSpPr>
          <p:spPr bwMode="auto">
            <a:xfrm>
              <a:off x="8020050" y="3513138"/>
              <a:ext cx="1587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85" name="Rectangle 25"/>
            <p:cNvSpPr>
              <a:spLocks noChangeArrowheads="1"/>
            </p:cNvSpPr>
            <p:nvPr/>
          </p:nvSpPr>
          <p:spPr bwMode="auto">
            <a:xfrm>
              <a:off x="7945438" y="603726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0.5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86" name="Line 26"/>
            <p:cNvSpPr>
              <a:spLocks noChangeShapeType="1"/>
            </p:cNvSpPr>
            <p:nvPr/>
          </p:nvSpPr>
          <p:spPr bwMode="auto">
            <a:xfrm flipV="1">
              <a:off x="8864600" y="5980113"/>
              <a:ext cx="1587" cy="365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87" name="Line 27"/>
            <p:cNvSpPr>
              <a:spLocks noChangeShapeType="1"/>
            </p:cNvSpPr>
            <p:nvPr/>
          </p:nvSpPr>
          <p:spPr bwMode="auto">
            <a:xfrm>
              <a:off x="8864600" y="3513138"/>
              <a:ext cx="1587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88" name="Rectangle 28"/>
            <p:cNvSpPr>
              <a:spLocks noChangeArrowheads="1"/>
            </p:cNvSpPr>
            <p:nvPr/>
          </p:nvSpPr>
          <p:spPr bwMode="auto">
            <a:xfrm>
              <a:off x="8837613" y="6037263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89" name="Line 29"/>
            <p:cNvSpPr>
              <a:spLocks noChangeShapeType="1"/>
            </p:cNvSpPr>
            <p:nvPr/>
          </p:nvSpPr>
          <p:spPr bwMode="auto">
            <a:xfrm>
              <a:off x="5497513" y="6016625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90" name="Line 30"/>
            <p:cNvSpPr>
              <a:spLocks noChangeShapeType="1"/>
            </p:cNvSpPr>
            <p:nvPr/>
          </p:nvSpPr>
          <p:spPr bwMode="auto">
            <a:xfrm flipH="1">
              <a:off x="8831263" y="6016625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91" name="Rectangle 31"/>
            <p:cNvSpPr>
              <a:spLocks noChangeArrowheads="1"/>
            </p:cNvSpPr>
            <p:nvPr/>
          </p:nvSpPr>
          <p:spPr bwMode="auto">
            <a:xfrm>
              <a:off x="5375275" y="5951538"/>
              <a:ext cx="10259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-2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92" name="Line 32"/>
            <p:cNvSpPr>
              <a:spLocks noChangeShapeType="1"/>
            </p:cNvSpPr>
            <p:nvPr/>
          </p:nvSpPr>
          <p:spPr bwMode="auto">
            <a:xfrm>
              <a:off x="5497513" y="5761038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93" name="Line 33"/>
            <p:cNvSpPr>
              <a:spLocks noChangeShapeType="1"/>
            </p:cNvSpPr>
            <p:nvPr/>
          </p:nvSpPr>
          <p:spPr bwMode="auto">
            <a:xfrm flipH="1">
              <a:off x="8831263" y="5761038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5408613" y="5697538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95" name="Line 35"/>
            <p:cNvSpPr>
              <a:spLocks noChangeShapeType="1"/>
            </p:cNvSpPr>
            <p:nvPr/>
          </p:nvSpPr>
          <p:spPr bwMode="auto">
            <a:xfrm>
              <a:off x="5497513" y="5511800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96" name="Line 36"/>
            <p:cNvSpPr>
              <a:spLocks noChangeShapeType="1"/>
            </p:cNvSpPr>
            <p:nvPr/>
          </p:nvSpPr>
          <p:spPr bwMode="auto">
            <a:xfrm flipH="1">
              <a:off x="8831263" y="5511800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97" name="Rectangle 37"/>
            <p:cNvSpPr>
              <a:spLocks noChangeArrowheads="1"/>
            </p:cNvSpPr>
            <p:nvPr/>
          </p:nvSpPr>
          <p:spPr bwMode="auto">
            <a:xfrm>
              <a:off x="5408613" y="5448300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798" name="Line 38"/>
            <p:cNvSpPr>
              <a:spLocks noChangeShapeType="1"/>
            </p:cNvSpPr>
            <p:nvPr/>
          </p:nvSpPr>
          <p:spPr bwMode="auto">
            <a:xfrm>
              <a:off x="5497513" y="5264150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99" name="Line 39"/>
            <p:cNvSpPr>
              <a:spLocks noChangeShapeType="1"/>
            </p:cNvSpPr>
            <p:nvPr/>
          </p:nvSpPr>
          <p:spPr bwMode="auto">
            <a:xfrm flipH="1">
              <a:off x="8831263" y="5264150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00" name="Rectangle 40"/>
            <p:cNvSpPr>
              <a:spLocks noChangeArrowheads="1"/>
            </p:cNvSpPr>
            <p:nvPr/>
          </p:nvSpPr>
          <p:spPr bwMode="auto">
            <a:xfrm>
              <a:off x="5408613" y="5200650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01" name="Line 41"/>
            <p:cNvSpPr>
              <a:spLocks noChangeShapeType="1"/>
            </p:cNvSpPr>
            <p:nvPr/>
          </p:nvSpPr>
          <p:spPr bwMode="auto">
            <a:xfrm>
              <a:off x="5497513" y="5008563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02" name="Line 42"/>
            <p:cNvSpPr>
              <a:spLocks noChangeShapeType="1"/>
            </p:cNvSpPr>
            <p:nvPr/>
          </p:nvSpPr>
          <p:spPr bwMode="auto">
            <a:xfrm flipH="1">
              <a:off x="8831263" y="5008563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03" name="Rectangle 43"/>
            <p:cNvSpPr>
              <a:spLocks noChangeArrowheads="1"/>
            </p:cNvSpPr>
            <p:nvPr/>
          </p:nvSpPr>
          <p:spPr bwMode="auto">
            <a:xfrm>
              <a:off x="5408613" y="4945063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6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04" name="Line 44"/>
            <p:cNvSpPr>
              <a:spLocks noChangeShapeType="1"/>
            </p:cNvSpPr>
            <p:nvPr/>
          </p:nvSpPr>
          <p:spPr bwMode="auto">
            <a:xfrm>
              <a:off x="5497513" y="4760913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05" name="Line 45"/>
            <p:cNvSpPr>
              <a:spLocks noChangeShapeType="1"/>
            </p:cNvSpPr>
            <p:nvPr/>
          </p:nvSpPr>
          <p:spPr bwMode="auto">
            <a:xfrm flipH="1">
              <a:off x="8831263" y="4760913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06" name="Rectangle 46"/>
            <p:cNvSpPr>
              <a:spLocks noChangeArrowheads="1"/>
            </p:cNvSpPr>
            <p:nvPr/>
          </p:nvSpPr>
          <p:spPr bwMode="auto">
            <a:xfrm>
              <a:off x="5408613" y="4697413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8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07" name="Line 47"/>
            <p:cNvSpPr>
              <a:spLocks noChangeShapeType="1"/>
            </p:cNvSpPr>
            <p:nvPr/>
          </p:nvSpPr>
          <p:spPr bwMode="auto">
            <a:xfrm>
              <a:off x="5497513" y="4513263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08" name="Line 48"/>
            <p:cNvSpPr>
              <a:spLocks noChangeShapeType="1"/>
            </p:cNvSpPr>
            <p:nvPr/>
          </p:nvSpPr>
          <p:spPr bwMode="auto">
            <a:xfrm flipH="1">
              <a:off x="8831263" y="4513263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09" name="Rectangle 49"/>
            <p:cNvSpPr>
              <a:spLocks noChangeArrowheads="1"/>
            </p:cNvSpPr>
            <p:nvPr/>
          </p:nvSpPr>
          <p:spPr bwMode="auto">
            <a:xfrm>
              <a:off x="5348288" y="4448175"/>
              <a:ext cx="12824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10" name="Line 50"/>
            <p:cNvSpPr>
              <a:spLocks noChangeShapeType="1"/>
            </p:cNvSpPr>
            <p:nvPr/>
          </p:nvSpPr>
          <p:spPr bwMode="auto">
            <a:xfrm>
              <a:off x="5497513" y="4257675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11" name="Line 51"/>
            <p:cNvSpPr>
              <a:spLocks noChangeShapeType="1"/>
            </p:cNvSpPr>
            <p:nvPr/>
          </p:nvSpPr>
          <p:spPr bwMode="auto">
            <a:xfrm flipH="1">
              <a:off x="8831263" y="4257675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12" name="Rectangle 52"/>
            <p:cNvSpPr>
              <a:spLocks noChangeArrowheads="1"/>
            </p:cNvSpPr>
            <p:nvPr/>
          </p:nvSpPr>
          <p:spPr bwMode="auto">
            <a:xfrm>
              <a:off x="5348288" y="4194175"/>
              <a:ext cx="12824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12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13" name="Line 53"/>
            <p:cNvSpPr>
              <a:spLocks noChangeShapeType="1"/>
            </p:cNvSpPr>
            <p:nvPr/>
          </p:nvSpPr>
          <p:spPr bwMode="auto">
            <a:xfrm>
              <a:off x="5497513" y="4010025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14" name="Line 54"/>
            <p:cNvSpPr>
              <a:spLocks noChangeShapeType="1"/>
            </p:cNvSpPr>
            <p:nvPr/>
          </p:nvSpPr>
          <p:spPr bwMode="auto">
            <a:xfrm flipH="1">
              <a:off x="8831263" y="4010025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15" name="Rectangle 55"/>
            <p:cNvSpPr>
              <a:spLocks noChangeArrowheads="1"/>
            </p:cNvSpPr>
            <p:nvPr/>
          </p:nvSpPr>
          <p:spPr bwMode="auto">
            <a:xfrm>
              <a:off x="5348288" y="3944938"/>
              <a:ext cx="12824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14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16" name="Line 56"/>
            <p:cNvSpPr>
              <a:spLocks noChangeShapeType="1"/>
            </p:cNvSpPr>
            <p:nvPr/>
          </p:nvSpPr>
          <p:spPr bwMode="auto">
            <a:xfrm>
              <a:off x="5497513" y="3760788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17" name="Line 57"/>
            <p:cNvSpPr>
              <a:spLocks noChangeShapeType="1"/>
            </p:cNvSpPr>
            <p:nvPr/>
          </p:nvSpPr>
          <p:spPr bwMode="auto">
            <a:xfrm flipH="1">
              <a:off x="8831263" y="3760788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18" name="Rectangle 58"/>
            <p:cNvSpPr>
              <a:spLocks noChangeArrowheads="1"/>
            </p:cNvSpPr>
            <p:nvPr/>
          </p:nvSpPr>
          <p:spPr bwMode="auto">
            <a:xfrm>
              <a:off x="5348288" y="3697288"/>
              <a:ext cx="12824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16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19" name="Line 59"/>
            <p:cNvSpPr>
              <a:spLocks noChangeShapeType="1"/>
            </p:cNvSpPr>
            <p:nvPr/>
          </p:nvSpPr>
          <p:spPr bwMode="auto">
            <a:xfrm>
              <a:off x="5497513" y="3513138"/>
              <a:ext cx="269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20" name="Line 60"/>
            <p:cNvSpPr>
              <a:spLocks noChangeShapeType="1"/>
            </p:cNvSpPr>
            <p:nvPr/>
          </p:nvSpPr>
          <p:spPr bwMode="auto">
            <a:xfrm flipH="1">
              <a:off x="8831263" y="3513138"/>
              <a:ext cx="333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21" name="Rectangle 61"/>
            <p:cNvSpPr>
              <a:spLocks noChangeArrowheads="1"/>
            </p:cNvSpPr>
            <p:nvPr/>
          </p:nvSpPr>
          <p:spPr bwMode="auto">
            <a:xfrm>
              <a:off x="5348288" y="3449638"/>
              <a:ext cx="12824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900" b="0">
                  <a:solidFill>
                    <a:srgbClr val="000000"/>
                  </a:solidFill>
                  <a:latin typeface="Helvetica" charset="0"/>
                </a:rPr>
                <a:t>18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245822" name="Line 62"/>
            <p:cNvSpPr>
              <a:spLocks noChangeShapeType="1"/>
            </p:cNvSpPr>
            <p:nvPr/>
          </p:nvSpPr>
          <p:spPr bwMode="auto">
            <a:xfrm>
              <a:off x="5497513" y="3505200"/>
              <a:ext cx="33670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23" name="Line 63"/>
            <p:cNvSpPr>
              <a:spLocks noChangeShapeType="1"/>
            </p:cNvSpPr>
            <p:nvPr/>
          </p:nvSpPr>
          <p:spPr bwMode="auto">
            <a:xfrm>
              <a:off x="5497513" y="6016625"/>
              <a:ext cx="33670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24" name="Line 64"/>
            <p:cNvSpPr>
              <a:spLocks noChangeShapeType="1"/>
            </p:cNvSpPr>
            <p:nvPr/>
          </p:nvSpPr>
          <p:spPr bwMode="auto">
            <a:xfrm flipV="1">
              <a:off x="8864600" y="3505200"/>
              <a:ext cx="1587" cy="2511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25" name="Line 65"/>
            <p:cNvSpPr>
              <a:spLocks noChangeShapeType="1"/>
            </p:cNvSpPr>
            <p:nvPr/>
          </p:nvSpPr>
          <p:spPr bwMode="auto">
            <a:xfrm flipV="1">
              <a:off x="5497513" y="3505200"/>
              <a:ext cx="1587" cy="2511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26" name="Freeform 66"/>
            <p:cNvSpPr>
              <a:spLocks/>
            </p:cNvSpPr>
            <p:nvPr/>
          </p:nvSpPr>
          <p:spPr bwMode="auto">
            <a:xfrm>
              <a:off x="5497513" y="5321300"/>
              <a:ext cx="2136775" cy="566738"/>
            </a:xfrm>
            <a:custGeom>
              <a:avLst/>
              <a:gdLst/>
              <a:ahLst/>
              <a:cxnLst>
                <a:cxn ang="0">
                  <a:pos x="17" y="330"/>
                </a:cxn>
                <a:cxn ang="0">
                  <a:pos x="51" y="299"/>
                </a:cxn>
                <a:cxn ang="0">
                  <a:pos x="81" y="268"/>
                </a:cxn>
                <a:cxn ang="0">
                  <a:pos x="115" y="246"/>
                </a:cxn>
                <a:cxn ang="0">
                  <a:pos x="145" y="228"/>
                </a:cxn>
                <a:cxn ang="0">
                  <a:pos x="179" y="210"/>
                </a:cxn>
                <a:cxn ang="0">
                  <a:pos x="209" y="201"/>
                </a:cxn>
                <a:cxn ang="0">
                  <a:pos x="243" y="187"/>
                </a:cxn>
                <a:cxn ang="0">
                  <a:pos x="272" y="183"/>
                </a:cxn>
                <a:cxn ang="0">
                  <a:pos x="306" y="179"/>
                </a:cxn>
                <a:cxn ang="0">
                  <a:pos x="336" y="174"/>
                </a:cxn>
                <a:cxn ang="0">
                  <a:pos x="370" y="170"/>
                </a:cxn>
                <a:cxn ang="0">
                  <a:pos x="400" y="170"/>
                </a:cxn>
                <a:cxn ang="0">
                  <a:pos x="434" y="170"/>
                </a:cxn>
                <a:cxn ang="0">
                  <a:pos x="464" y="170"/>
                </a:cxn>
                <a:cxn ang="0">
                  <a:pos x="498" y="170"/>
                </a:cxn>
                <a:cxn ang="0">
                  <a:pos x="528" y="170"/>
                </a:cxn>
                <a:cxn ang="0">
                  <a:pos x="558" y="174"/>
                </a:cxn>
                <a:cxn ang="0">
                  <a:pos x="592" y="174"/>
                </a:cxn>
                <a:cxn ang="0">
                  <a:pos x="622" y="174"/>
                </a:cxn>
                <a:cxn ang="0">
                  <a:pos x="656" y="174"/>
                </a:cxn>
                <a:cxn ang="0">
                  <a:pos x="686" y="174"/>
                </a:cxn>
                <a:cxn ang="0">
                  <a:pos x="720" y="174"/>
                </a:cxn>
                <a:cxn ang="0">
                  <a:pos x="749" y="174"/>
                </a:cxn>
                <a:cxn ang="0">
                  <a:pos x="784" y="170"/>
                </a:cxn>
                <a:cxn ang="0">
                  <a:pos x="813" y="170"/>
                </a:cxn>
                <a:cxn ang="0">
                  <a:pos x="847" y="165"/>
                </a:cxn>
                <a:cxn ang="0">
                  <a:pos x="877" y="161"/>
                </a:cxn>
                <a:cxn ang="0">
                  <a:pos x="911" y="156"/>
                </a:cxn>
                <a:cxn ang="0">
                  <a:pos x="941" y="147"/>
                </a:cxn>
                <a:cxn ang="0">
                  <a:pos x="975" y="143"/>
                </a:cxn>
                <a:cxn ang="0">
                  <a:pos x="1005" y="134"/>
                </a:cxn>
                <a:cxn ang="0">
                  <a:pos x="1039" y="125"/>
                </a:cxn>
                <a:cxn ang="0">
                  <a:pos x="1069" y="116"/>
                </a:cxn>
                <a:cxn ang="0">
                  <a:pos x="1099" y="107"/>
                </a:cxn>
                <a:cxn ang="0">
                  <a:pos x="1133" y="94"/>
                </a:cxn>
                <a:cxn ang="0">
                  <a:pos x="1163" y="85"/>
                </a:cxn>
                <a:cxn ang="0">
                  <a:pos x="1197" y="71"/>
                </a:cxn>
                <a:cxn ang="0">
                  <a:pos x="1227" y="58"/>
                </a:cxn>
                <a:cxn ang="0">
                  <a:pos x="1261" y="45"/>
                </a:cxn>
                <a:cxn ang="0">
                  <a:pos x="1290" y="27"/>
                </a:cxn>
                <a:cxn ang="0">
                  <a:pos x="1325" y="13"/>
                </a:cxn>
              </a:cxnLst>
              <a:rect l="0" t="0" r="r" b="b"/>
              <a:pathLst>
                <a:path w="1346" h="357">
                  <a:moveTo>
                    <a:pt x="0" y="357"/>
                  </a:moveTo>
                  <a:lnTo>
                    <a:pt x="8" y="344"/>
                  </a:lnTo>
                  <a:lnTo>
                    <a:pt x="17" y="330"/>
                  </a:lnTo>
                  <a:lnTo>
                    <a:pt x="30" y="321"/>
                  </a:lnTo>
                  <a:lnTo>
                    <a:pt x="38" y="308"/>
                  </a:lnTo>
                  <a:lnTo>
                    <a:pt x="51" y="299"/>
                  </a:lnTo>
                  <a:lnTo>
                    <a:pt x="59" y="286"/>
                  </a:lnTo>
                  <a:lnTo>
                    <a:pt x="72" y="277"/>
                  </a:lnTo>
                  <a:lnTo>
                    <a:pt x="81" y="268"/>
                  </a:lnTo>
                  <a:lnTo>
                    <a:pt x="94" y="263"/>
                  </a:lnTo>
                  <a:lnTo>
                    <a:pt x="102" y="254"/>
                  </a:lnTo>
                  <a:lnTo>
                    <a:pt x="115" y="246"/>
                  </a:lnTo>
                  <a:lnTo>
                    <a:pt x="123" y="241"/>
                  </a:lnTo>
                  <a:lnTo>
                    <a:pt x="136" y="232"/>
                  </a:lnTo>
                  <a:lnTo>
                    <a:pt x="145" y="228"/>
                  </a:lnTo>
                  <a:lnTo>
                    <a:pt x="157" y="223"/>
                  </a:lnTo>
                  <a:lnTo>
                    <a:pt x="166" y="214"/>
                  </a:lnTo>
                  <a:lnTo>
                    <a:pt x="179" y="210"/>
                  </a:lnTo>
                  <a:lnTo>
                    <a:pt x="187" y="205"/>
                  </a:lnTo>
                  <a:lnTo>
                    <a:pt x="200" y="201"/>
                  </a:lnTo>
                  <a:lnTo>
                    <a:pt x="209" y="201"/>
                  </a:lnTo>
                  <a:lnTo>
                    <a:pt x="221" y="196"/>
                  </a:lnTo>
                  <a:lnTo>
                    <a:pt x="230" y="192"/>
                  </a:lnTo>
                  <a:lnTo>
                    <a:pt x="243" y="187"/>
                  </a:lnTo>
                  <a:lnTo>
                    <a:pt x="251" y="187"/>
                  </a:lnTo>
                  <a:lnTo>
                    <a:pt x="264" y="183"/>
                  </a:lnTo>
                  <a:lnTo>
                    <a:pt x="272" y="183"/>
                  </a:lnTo>
                  <a:lnTo>
                    <a:pt x="285" y="179"/>
                  </a:lnTo>
                  <a:lnTo>
                    <a:pt x="294" y="179"/>
                  </a:lnTo>
                  <a:lnTo>
                    <a:pt x="306" y="179"/>
                  </a:lnTo>
                  <a:lnTo>
                    <a:pt x="315" y="174"/>
                  </a:lnTo>
                  <a:lnTo>
                    <a:pt x="328" y="174"/>
                  </a:lnTo>
                  <a:lnTo>
                    <a:pt x="336" y="174"/>
                  </a:lnTo>
                  <a:lnTo>
                    <a:pt x="349" y="174"/>
                  </a:lnTo>
                  <a:lnTo>
                    <a:pt x="358" y="170"/>
                  </a:lnTo>
                  <a:lnTo>
                    <a:pt x="370" y="170"/>
                  </a:lnTo>
                  <a:lnTo>
                    <a:pt x="379" y="170"/>
                  </a:lnTo>
                  <a:lnTo>
                    <a:pt x="392" y="170"/>
                  </a:lnTo>
                  <a:lnTo>
                    <a:pt x="400" y="170"/>
                  </a:lnTo>
                  <a:lnTo>
                    <a:pt x="413" y="170"/>
                  </a:lnTo>
                  <a:lnTo>
                    <a:pt x="421" y="170"/>
                  </a:lnTo>
                  <a:lnTo>
                    <a:pt x="434" y="170"/>
                  </a:lnTo>
                  <a:lnTo>
                    <a:pt x="443" y="170"/>
                  </a:lnTo>
                  <a:lnTo>
                    <a:pt x="456" y="170"/>
                  </a:lnTo>
                  <a:lnTo>
                    <a:pt x="464" y="170"/>
                  </a:lnTo>
                  <a:lnTo>
                    <a:pt x="477" y="170"/>
                  </a:lnTo>
                  <a:lnTo>
                    <a:pt x="485" y="170"/>
                  </a:lnTo>
                  <a:lnTo>
                    <a:pt x="498" y="170"/>
                  </a:lnTo>
                  <a:lnTo>
                    <a:pt x="507" y="170"/>
                  </a:lnTo>
                  <a:lnTo>
                    <a:pt x="519" y="170"/>
                  </a:lnTo>
                  <a:lnTo>
                    <a:pt x="528" y="170"/>
                  </a:lnTo>
                  <a:lnTo>
                    <a:pt x="537" y="174"/>
                  </a:lnTo>
                  <a:lnTo>
                    <a:pt x="549" y="174"/>
                  </a:lnTo>
                  <a:lnTo>
                    <a:pt x="558" y="174"/>
                  </a:lnTo>
                  <a:lnTo>
                    <a:pt x="571" y="174"/>
                  </a:lnTo>
                  <a:lnTo>
                    <a:pt x="579" y="174"/>
                  </a:lnTo>
                  <a:lnTo>
                    <a:pt x="592" y="174"/>
                  </a:lnTo>
                  <a:lnTo>
                    <a:pt x="600" y="174"/>
                  </a:lnTo>
                  <a:lnTo>
                    <a:pt x="613" y="174"/>
                  </a:lnTo>
                  <a:lnTo>
                    <a:pt x="622" y="174"/>
                  </a:lnTo>
                  <a:lnTo>
                    <a:pt x="634" y="174"/>
                  </a:lnTo>
                  <a:lnTo>
                    <a:pt x="643" y="174"/>
                  </a:lnTo>
                  <a:lnTo>
                    <a:pt x="656" y="174"/>
                  </a:lnTo>
                  <a:lnTo>
                    <a:pt x="664" y="174"/>
                  </a:lnTo>
                  <a:lnTo>
                    <a:pt x="677" y="174"/>
                  </a:lnTo>
                  <a:lnTo>
                    <a:pt x="686" y="174"/>
                  </a:lnTo>
                  <a:lnTo>
                    <a:pt x="698" y="174"/>
                  </a:lnTo>
                  <a:lnTo>
                    <a:pt x="707" y="174"/>
                  </a:lnTo>
                  <a:lnTo>
                    <a:pt x="720" y="174"/>
                  </a:lnTo>
                  <a:lnTo>
                    <a:pt x="728" y="174"/>
                  </a:lnTo>
                  <a:lnTo>
                    <a:pt x="741" y="174"/>
                  </a:lnTo>
                  <a:lnTo>
                    <a:pt x="749" y="174"/>
                  </a:lnTo>
                  <a:lnTo>
                    <a:pt x="762" y="174"/>
                  </a:lnTo>
                  <a:lnTo>
                    <a:pt x="771" y="170"/>
                  </a:lnTo>
                  <a:lnTo>
                    <a:pt x="784" y="170"/>
                  </a:lnTo>
                  <a:lnTo>
                    <a:pt x="792" y="170"/>
                  </a:lnTo>
                  <a:lnTo>
                    <a:pt x="805" y="170"/>
                  </a:lnTo>
                  <a:lnTo>
                    <a:pt x="813" y="170"/>
                  </a:lnTo>
                  <a:lnTo>
                    <a:pt x="826" y="165"/>
                  </a:lnTo>
                  <a:lnTo>
                    <a:pt x="835" y="165"/>
                  </a:lnTo>
                  <a:lnTo>
                    <a:pt x="847" y="165"/>
                  </a:lnTo>
                  <a:lnTo>
                    <a:pt x="856" y="165"/>
                  </a:lnTo>
                  <a:lnTo>
                    <a:pt x="869" y="161"/>
                  </a:lnTo>
                  <a:lnTo>
                    <a:pt x="877" y="161"/>
                  </a:lnTo>
                  <a:lnTo>
                    <a:pt x="890" y="156"/>
                  </a:lnTo>
                  <a:lnTo>
                    <a:pt x="899" y="156"/>
                  </a:lnTo>
                  <a:lnTo>
                    <a:pt x="911" y="156"/>
                  </a:lnTo>
                  <a:lnTo>
                    <a:pt x="920" y="152"/>
                  </a:lnTo>
                  <a:lnTo>
                    <a:pt x="933" y="152"/>
                  </a:lnTo>
                  <a:lnTo>
                    <a:pt x="941" y="147"/>
                  </a:lnTo>
                  <a:lnTo>
                    <a:pt x="954" y="147"/>
                  </a:lnTo>
                  <a:lnTo>
                    <a:pt x="962" y="143"/>
                  </a:lnTo>
                  <a:lnTo>
                    <a:pt x="975" y="143"/>
                  </a:lnTo>
                  <a:lnTo>
                    <a:pt x="984" y="138"/>
                  </a:lnTo>
                  <a:lnTo>
                    <a:pt x="997" y="138"/>
                  </a:lnTo>
                  <a:lnTo>
                    <a:pt x="1005" y="134"/>
                  </a:lnTo>
                  <a:lnTo>
                    <a:pt x="1018" y="134"/>
                  </a:lnTo>
                  <a:lnTo>
                    <a:pt x="1026" y="129"/>
                  </a:lnTo>
                  <a:lnTo>
                    <a:pt x="1039" y="125"/>
                  </a:lnTo>
                  <a:lnTo>
                    <a:pt x="1048" y="125"/>
                  </a:lnTo>
                  <a:lnTo>
                    <a:pt x="1060" y="120"/>
                  </a:lnTo>
                  <a:lnTo>
                    <a:pt x="1069" y="116"/>
                  </a:lnTo>
                  <a:lnTo>
                    <a:pt x="1077" y="112"/>
                  </a:lnTo>
                  <a:lnTo>
                    <a:pt x="1090" y="112"/>
                  </a:lnTo>
                  <a:lnTo>
                    <a:pt x="1099" y="107"/>
                  </a:lnTo>
                  <a:lnTo>
                    <a:pt x="1112" y="103"/>
                  </a:lnTo>
                  <a:lnTo>
                    <a:pt x="1120" y="98"/>
                  </a:lnTo>
                  <a:lnTo>
                    <a:pt x="1133" y="94"/>
                  </a:lnTo>
                  <a:lnTo>
                    <a:pt x="1141" y="94"/>
                  </a:lnTo>
                  <a:lnTo>
                    <a:pt x="1154" y="89"/>
                  </a:lnTo>
                  <a:lnTo>
                    <a:pt x="1163" y="85"/>
                  </a:lnTo>
                  <a:lnTo>
                    <a:pt x="1175" y="80"/>
                  </a:lnTo>
                  <a:lnTo>
                    <a:pt x="1184" y="76"/>
                  </a:lnTo>
                  <a:lnTo>
                    <a:pt x="1197" y="71"/>
                  </a:lnTo>
                  <a:lnTo>
                    <a:pt x="1205" y="67"/>
                  </a:lnTo>
                  <a:lnTo>
                    <a:pt x="1218" y="62"/>
                  </a:lnTo>
                  <a:lnTo>
                    <a:pt x="1227" y="58"/>
                  </a:lnTo>
                  <a:lnTo>
                    <a:pt x="1239" y="53"/>
                  </a:lnTo>
                  <a:lnTo>
                    <a:pt x="1248" y="49"/>
                  </a:lnTo>
                  <a:lnTo>
                    <a:pt x="1261" y="45"/>
                  </a:lnTo>
                  <a:lnTo>
                    <a:pt x="1269" y="40"/>
                  </a:lnTo>
                  <a:lnTo>
                    <a:pt x="1282" y="31"/>
                  </a:lnTo>
                  <a:lnTo>
                    <a:pt x="1290" y="27"/>
                  </a:lnTo>
                  <a:lnTo>
                    <a:pt x="1303" y="22"/>
                  </a:lnTo>
                  <a:lnTo>
                    <a:pt x="1312" y="18"/>
                  </a:lnTo>
                  <a:lnTo>
                    <a:pt x="1325" y="13"/>
                  </a:lnTo>
                  <a:lnTo>
                    <a:pt x="1333" y="4"/>
                  </a:lnTo>
                  <a:lnTo>
                    <a:pt x="1346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27" name="Freeform 67"/>
            <p:cNvSpPr>
              <a:spLocks/>
            </p:cNvSpPr>
            <p:nvPr/>
          </p:nvSpPr>
          <p:spPr bwMode="auto">
            <a:xfrm>
              <a:off x="7634288" y="3633788"/>
              <a:ext cx="1230312" cy="1687513"/>
            </a:xfrm>
            <a:custGeom>
              <a:avLst/>
              <a:gdLst/>
              <a:ahLst/>
              <a:cxnLst>
                <a:cxn ang="0">
                  <a:pos x="8" y="1058"/>
                </a:cxn>
                <a:cxn ang="0">
                  <a:pos x="30" y="1045"/>
                </a:cxn>
                <a:cxn ang="0">
                  <a:pos x="51" y="1032"/>
                </a:cxn>
                <a:cxn ang="0">
                  <a:pos x="72" y="1018"/>
                </a:cxn>
                <a:cxn ang="0">
                  <a:pos x="94" y="1005"/>
                </a:cxn>
                <a:cxn ang="0">
                  <a:pos x="115" y="991"/>
                </a:cxn>
                <a:cxn ang="0">
                  <a:pos x="136" y="978"/>
                </a:cxn>
                <a:cxn ang="0">
                  <a:pos x="157" y="960"/>
                </a:cxn>
                <a:cxn ang="0">
                  <a:pos x="179" y="947"/>
                </a:cxn>
                <a:cxn ang="0">
                  <a:pos x="200" y="929"/>
                </a:cxn>
                <a:cxn ang="0">
                  <a:pos x="221" y="911"/>
                </a:cxn>
                <a:cxn ang="0">
                  <a:pos x="243" y="893"/>
                </a:cxn>
                <a:cxn ang="0">
                  <a:pos x="264" y="875"/>
                </a:cxn>
                <a:cxn ang="0">
                  <a:pos x="285" y="857"/>
                </a:cxn>
                <a:cxn ang="0">
                  <a:pos x="306" y="835"/>
                </a:cxn>
                <a:cxn ang="0">
                  <a:pos x="328" y="817"/>
                </a:cxn>
                <a:cxn ang="0">
                  <a:pos x="349" y="795"/>
                </a:cxn>
                <a:cxn ang="0">
                  <a:pos x="370" y="768"/>
                </a:cxn>
                <a:cxn ang="0">
                  <a:pos x="392" y="746"/>
                </a:cxn>
                <a:cxn ang="0">
                  <a:pos x="413" y="719"/>
                </a:cxn>
                <a:cxn ang="0">
                  <a:pos x="434" y="692"/>
                </a:cxn>
                <a:cxn ang="0">
                  <a:pos x="456" y="665"/>
                </a:cxn>
                <a:cxn ang="0">
                  <a:pos x="477" y="634"/>
                </a:cxn>
                <a:cxn ang="0">
                  <a:pos x="498" y="603"/>
                </a:cxn>
                <a:cxn ang="0">
                  <a:pos x="519" y="572"/>
                </a:cxn>
                <a:cxn ang="0">
                  <a:pos x="541" y="536"/>
                </a:cxn>
                <a:cxn ang="0">
                  <a:pos x="562" y="500"/>
                </a:cxn>
                <a:cxn ang="0">
                  <a:pos x="583" y="460"/>
                </a:cxn>
                <a:cxn ang="0">
                  <a:pos x="605" y="420"/>
                </a:cxn>
                <a:cxn ang="0">
                  <a:pos x="626" y="375"/>
                </a:cxn>
                <a:cxn ang="0">
                  <a:pos x="647" y="330"/>
                </a:cxn>
                <a:cxn ang="0">
                  <a:pos x="669" y="281"/>
                </a:cxn>
                <a:cxn ang="0">
                  <a:pos x="690" y="232"/>
                </a:cxn>
                <a:cxn ang="0">
                  <a:pos x="711" y="179"/>
                </a:cxn>
                <a:cxn ang="0">
                  <a:pos x="732" y="125"/>
                </a:cxn>
                <a:cxn ang="0">
                  <a:pos x="754" y="62"/>
                </a:cxn>
                <a:cxn ang="0">
                  <a:pos x="775" y="0"/>
                </a:cxn>
              </a:cxnLst>
              <a:rect l="0" t="0" r="r" b="b"/>
              <a:pathLst>
                <a:path w="775" h="1063">
                  <a:moveTo>
                    <a:pt x="0" y="1063"/>
                  </a:moveTo>
                  <a:lnTo>
                    <a:pt x="8" y="1058"/>
                  </a:lnTo>
                  <a:lnTo>
                    <a:pt x="21" y="1049"/>
                  </a:lnTo>
                  <a:lnTo>
                    <a:pt x="30" y="1045"/>
                  </a:lnTo>
                  <a:lnTo>
                    <a:pt x="42" y="1041"/>
                  </a:lnTo>
                  <a:lnTo>
                    <a:pt x="51" y="1032"/>
                  </a:lnTo>
                  <a:lnTo>
                    <a:pt x="64" y="1027"/>
                  </a:lnTo>
                  <a:lnTo>
                    <a:pt x="72" y="1018"/>
                  </a:lnTo>
                  <a:lnTo>
                    <a:pt x="85" y="1014"/>
                  </a:lnTo>
                  <a:lnTo>
                    <a:pt x="94" y="1005"/>
                  </a:lnTo>
                  <a:lnTo>
                    <a:pt x="106" y="1000"/>
                  </a:lnTo>
                  <a:lnTo>
                    <a:pt x="115" y="991"/>
                  </a:lnTo>
                  <a:lnTo>
                    <a:pt x="128" y="982"/>
                  </a:lnTo>
                  <a:lnTo>
                    <a:pt x="136" y="978"/>
                  </a:lnTo>
                  <a:lnTo>
                    <a:pt x="149" y="969"/>
                  </a:lnTo>
                  <a:lnTo>
                    <a:pt x="157" y="960"/>
                  </a:lnTo>
                  <a:lnTo>
                    <a:pt x="170" y="956"/>
                  </a:lnTo>
                  <a:lnTo>
                    <a:pt x="179" y="947"/>
                  </a:lnTo>
                  <a:lnTo>
                    <a:pt x="191" y="938"/>
                  </a:lnTo>
                  <a:lnTo>
                    <a:pt x="200" y="929"/>
                  </a:lnTo>
                  <a:lnTo>
                    <a:pt x="213" y="920"/>
                  </a:lnTo>
                  <a:lnTo>
                    <a:pt x="221" y="911"/>
                  </a:lnTo>
                  <a:lnTo>
                    <a:pt x="234" y="902"/>
                  </a:lnTo>
                  <a:lnTo>
                    <a:pt x="243" y="893"/>
                  </a:lnTo>
                  <a:lnTo>
                    <a:pt x="251" y="884"/>
                  </a:lnTo>
                  <a:lnTo>
                    <a:pt x="264" y="875"/>
                  </a:lnTo>
                  <a:lnTo>
                    <a:pt x="272" y="866"/>
                  </a:lnTo>
                  <a:lnTo>
                    <a:pt x="285" y="857"/>
                  </a:lnTo>
                  <a:lnTo>
                    <a:pt x="294" y="848"/>
                  </a:lnTo>
                  <a:lnTo>
                    <a:pt x="306" y="835"/>
                  </a:lnTo>
                  <a:lnTo>
                    <a:pt x="315" y="826"/>
                  </a:lnTo>
                  <a:lnTo>
                    <a:pt x="328" y="817"/>
                  </a:lnTo>
                  <a:lnTo>
                    <a:pt x="336" y="804"/>
                  </a:lnTo>
                  <a:lnTo>
                    <a:pt x="349" y="795"/>
                  </a:lnTo>
                  <a:lnTo>
                    <a:pt x="358" y="781"/>
                  </a:lnTo>
                  <a:lnTo>
                    <a:pt x="370" y="768"/>
                  </a:lnTo>
                  <a:lnTo>
                    <a:pt x="379" y="759"/>
                  </a:lnTo>
                  <a:lnTo>
                    <a:pt x="392" y="746"/>
                  </a:lnTo>
                  <a:lnTo>
                    <a:pt x="400" y="732"/>
                  </a:lnTo>
                  <a:lnTo>
                    <a:pt x="413" y="719"/>
                  </a:lnTo>
                  <a:lnTo>
                    <a:pt x="422" y="706"/>
                  </a:lnTo>
                  <a:lnTo>
                    <a:pt x="434" y="692"/>
                  </a:lnTo>
                  <a:lnTo>
                    <a:pt x="443" y="679"/>
                  </a:lnTo>
                  <a:lnTo>
                    <a:pt x="456" y="665"/>
                  </a:lnTo>
                  <a:lnTo>
                    <a:pt x="464" y="647"/>
                  </a:lnTo>
                  <a:lnTo>
                    <a:pt x="477" y="634"/>
                  </a:lnTo>
                  <a:lnTo>
                    <a:pt x="485" y="621"/>
                  </a:lnTo>
                  <a:lnTo>
                    <a:pt x="498" y="603"/>
                  </a:lnTo>
                  <a:lnTo>
                    <a:pt x="507" y="585"/>
                  </a:lnTo>
                  <a:lnTo>
                    <a:pt x="519" y="572"/>
                  </a:lnTo>
                  <a:lnTo>
                    <a:pt x="528" y="554"/>
                  </a:lnTo>
                  <a:lnTo>
                    <a:pt x="541" y="536"/>
                  </a:lnTo>
                  <a:lnTo>
                    <a:pt x="549" y="518"/>
                  </a:lnTo>
                  <a:lnTo>
                    <a:pt x="562" y="500"/>
                  </a:lnTo>
                  <a:lnTo>
                    <a:pt x="571" y="478"/>
                  </a:lnTo>
                  <a:lnTo>
                    <a:pt x="583" y="460"/>
                  </a:lnTo>
                  <a:lnTo>
                    <a:pt x="592" y="442"/>
                  </a:lnTo>
                  <a:lnTo>
                    <a:pt x="605" y="420"/>
                  </a:lnTo>
                  <a:lnTo>
                    <a:pt x="613" y="397"/>
                  </a:lnTo>
                  <a:lnTo>
                    <a:pt x="626" y="375"/>
                  </a:lnTo>
                  <a:lnTo>
                    <a:pt x="634" y="353"/>
                  </a:lnTo>
                  <a:lnTo>
                    <a:pt x="647" y="330"/>
                  </a:lnTo>
                  <a:lnTo>
                    <a:pt x="656" y="308"/>
                  </a:lnTo>
                  <a:lnTo>
                    <a:pt x="669" y="281"/>
                  </a:lnTo>
                  <a:lnTo>
                    <a:pt x="677" y="259"/>
                  </a:lnTo>
                  <a:lnTo>
                    <a:pt x="690" y="232"/>
                  </a:lnTo>
                  <a:lnTo>
                    <a:pt x="698" y="205"/>
                  </a:lnTo>
                  <a:lnTo>
                    <a:pt x="711" y="179"/>
                  </a:lnTo>
                  <a:lnTo>
                    <a:pt x="720" y="152"/>
                  </a:lnTo>
                  <a:lnTo>
                    <a:pt x="732" y="125"/>
                  </a:lnTo>
                  <a:lnTo>
                    <a:pt x="741" y="94"/>
                  </a:lnTo>
                  <a:lnTo>
                    <a:pt x="754" y="62"/>
                  </a:lnTo>
                  <a:lnTo>
                    <a:pt x="762" y="31"/>
                  </a:lnTo>
                  <a:lnTo>
                    <a:pt x="775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양쪽 모서리가 둥근 사각형 6"/>
          <p:cNvSpPr/>
          <p:nvPr/>
        </p:nvSpPr>
        <p:spPr bwMode="auto">
          <a:xfrm>
            <a:off x="1027876" y="2924944"/>
            <a:ext cx="2376264" cy="3929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m09_polyval.m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27876" y="3340786"/>
            <a:ext cx="4357718" cy="2714644"/>
            <a:chOff x="928662" y="3571876"/>
            <a:chExt cx="4357718" cy="2714644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000100" y="4189882"/>
              <a:ext cx="2500330" cy="28575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000100" y="5015456"/>
              <a:ext cx="2500330" cy="28575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28662" y="3571876"/>
              <a:ext cx="4357718" cy="2714644"/>
            </a:xfrm>
            <a:prstGeom prst="rect">
              <a:avLst/>
            </a:prstGeom>
            <a:noFill/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p = [ 5 0 0 6 4 2];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0;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polyval(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p,x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[0 1];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polyval(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p,x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-1:0.01:1;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figure, plot(x, polyval(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p,x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));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다항식의 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근</a:t>
            </a:r>
            <a:r>
              <a:rPr lang="en-US" altLang="ko-KR" dirty="0" smtClean="0"/>
              <a:t>(Roots): a set of values where the polynomial has the value of zero.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52663" y="2428869"/>
          <a:ext cx="4784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2197080" imgH="482400" progId="Equation.DSMT4">
                  <p:embed/>
                </p:oleObj>
              </mc:Choice>
              <mc:Fallback>
                <p:oleObj name="Equation" r:id="rId4" imgW="2197080" imgH="4824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2428869"/>
                        <a:ext cx="47847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452662" y="3571876"/>
            <a:ext cx="3429024" cy="642942"/>
            <a:chOff x="2786050" y="3357562"/>
            <a:chExt cx="3429024" cy="642942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2786050" y="3357562"/>
              <a:ext cx="342902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2857488" y="3429000"/>
            <a:ext cx="3125788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6" imgW="1434960" imgH="253800" progId="Equation.DSMT4">
                    <p:embed/>
                  </p:oleObj>
                </mc:Choice>
                <mc:Fallback>
                  <p:oleObj name="Equation" r:id="rId6" imgW="1434960" imgH="253800" progId="Equation.DSMT4">
                    <p:embed/>
                    <p:pic>
                      <p:nvPicPr>
                        <p:cNvPr id="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3429000"/>
                          <a:ext cx="3125788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그룹 8"/>
          <p:cNvGrpSpPr/>
          <p:nvPr/>
        </p:nvGrpSpPr>
        <p:grpSpPr>
          <a:xfrm>
            <a:off x="2452662" y="4357694"/>
            <a:ext cx="2428892" cy="642942"/>
            <a:chOff x="2786050" y="3357562"/>
            <a:chExt cx="3429024" cy="642942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2786050" y="3357562"/>
              <a:ext cx="342902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2928926" y="3484556"/>
            <a:ext cx="240895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8" imgW="825480" imgH="203040" progId="Equation.DSMT4">
                    <p:embed/>
                  </p:oleObj>
                </mc:Choice>
                <mc:Fallback>
                  <p:oleObj name="Equation" r:id="rId8" imgW="825480" imgH="203040" progId="Equation.DSMT4">
                    <p:embed/>
                    <p:pic>
                      <p:nvPicPr>
                        <p:cNvPr id="1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26" y="3484556"/>
                          <a:ext cx="2408956" cy="44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오른쪽 화살표 11"/>
          <p:cNvSpPr/>
          <p:nvPr/>
        </p:nvSpPr>
        <p:spPr bwMode="auto">
          <a:xfrm>
            <a:off x="5310182" y="4500570"/>
            <a:ext cx="428628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096001" y="3929066"/>
            <a:ext cx="879463" cy="2643206"/>
            <a:chOff x="6286512" y="2928934"/>
            <a:chExt cx="879463" cy="2643206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6286512" y="2928934"/>
              <a:ext cx="857256" cy="26432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6335713" y="2968625"/>
            <a:ext cx="830262" cy="2544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10" imgW="380880" imgH="1168200" progId="Equation.DSMT4">
                    <p:embed/>
                  </p:oleObj>
                </mc:Choice>
                <mc:Fallback>
                  <p:oleObj name="Equation" r:id="rId10" imgW="380880" imgH="1168200" progId="Equation.DSMT4">
                    <p:embed/>
                    <p:pic>
                      <p:nvPicPr>
                        <p:cNvPr id="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5713" y="2968625"/>
                          <a:ext cx="830262" cy="2544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그룹 18"/>
          <p:cNvGrpSpPr/>
          <p:nvPr/>
        </p:nvGrpSpPr>
        <p:grpSpPr>
          <a:xfrm>
            <a:off x="2452662" y="5214950"/>
            <a:ext cx="2428892" cy="642942"/>
            <a:chOff x="2786050" y="3357562"/>
            <a:chExt cx="3429024" cy="642942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2786050" y="3357562"/>
              <a:ext cx="3429024" cy="6429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2985551" y="3484550"/>
            <a:ext cx="229720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12" imgW="787320" imgH="203040" progId="Equation.DSMT4">
                    <p:embed/>
                  </p:oleObj>
                </mc:Choice>
                <mc:Fallback>
                  <p:oleObj name="Equation" r:id="rId12" imgW="787320" imgH="203040" progId="Equation.DSMT4">
                    <p:embed/>
                    <p:pic>
                      <p:nvPicPr>
                        <p:cNvPr id="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551" y="3484550"/>
                          <a:ext cx="2297207" cy="44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40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 곡선과 근 나타내기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298810" y="1358262"/>
          <a:ext cx="53927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2476440" imgH="203040" progId="Equation.DSMT4">
                  <p:embed/>
                </p:oleObj>
              </mc:Choice>
              <mc:Fallback>
                <p:oleObj name="Equation" r:id="rId3" imgW="2476440" imgH="20304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810" y="1358262"/>
                        <a:ext cx="53927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168719" y="1988841"/>
            <a:ext cx="6480355" cy="429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3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92150" indent="-3476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87425" indent="-2936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3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81113" indent="-2921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986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b="0" kern="0" dirty="0"/>
              <a:t>Step 1: </a:t>
            </a:r>
            <a:r>
              <a:rPr lang="ko-KR" altLang="en-US" b="0" kern="0" dirty="0"/>
              <a:t>근 알아내기</a:t>
            </a:r>
            <a:r>
              <a:rPr lang="en-US" altLang="ko-KR" b="0" kern="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b="0" kern="0" dirty="0"/>
              <a:t>Step 2: </a:t>
            </a:r>
            <a:r>
              <a:rPr lang="ko-KR" altLang="en-US" b="0" kern="0" dirty="0"/>
              <a:t>다항식 </a:t>
            </a:r>
            <a:r>
              <a:rPr lang="ko-KR" altLang="en-US" b="0" kern="0" dirty="0" smtClean="0"/>
              <a:t>계수 </a:t>
            </a:r>
            <a:r>
              <a:rPr lang="ko-KR" altLang="en-US" b="0" kern="0" dirty="0"/>
              <a:t>표현하기</a:t>
            </a:r>
            <a:endParaRPr lang="en-US" altLang="ko-KR" b="0" kern="0" dirty="0"/>
          </a:p>
          <a:p>
            <a:pPr lvl="1">
              <a:lnSpc>
                <a:spcPct val="150000"/>
              </a:lnSpc>
            </a:pPr>
            <a:r>
              <a:rPr lang="en-US" altLang="ko-KR" b="0" kern="0" dirty="0"/>
              <a:t>Step 3: </a:t>
            </a:r>
            <a:r>
              <a:rPr lang="ko-KR" altLang="en-US" b="0" kern="0" dirty="0"/>
              <a:t>곡선의 </a:t>
            </a:r>
            <a:r>
              <a:rPr lang="en-US" altLang="ko-KR" b="0" kern="0" dirty="0" smtClean="0"/>
              <a:t>x-</a:t>
            </a:r>
            <a:r>
              <a:rPr lang="ko-KR" altLang="en-US" b="0" kern="0" dirty="0"/>
              <a:t>좌표 나타내기</a:t>
            </a:r>
            <a:endParaRPr lang="en-US" altLang="ko-KR" b="0" kern="0" dirty="0"/>
          </a:p>
          <a:p>
            <a:pPr lvl="1">
              <a:lnSpc>
                <a:spcPct val="150000"/>
              </a:lnSpc>
            </a:pPr>
            <a:r>
              <a:rPr lang="en-US" altLang="ko-KR" b="0" kern="0" dirty="0"/>
              <a:t>Step 4: </a:t>
            </a:r>
            <a:r>
              <a:rPr lang="ko-KR" altLang="en-US" b="0" kern="0" dirty="0" smtClean="0"/>
              <a:t>곡선의 </a:t>
            </a:r>
            <a:r>
              <a:rPr lang="en-US" altLang="ko-KR" b="0" kern="0" dirty="0" smtClean="0"/>
              <a:t>y-</a:t>
            </a:r>
            <a:r>
              <a:rPr lang="ko-KR" altLang="en-US" b="0" kern="0" dirty="0"/>
              <a:t>좌표 나타내기</a:t>
            </a:r>
            <a:endParaRPr lang="en-US" altLang="ko-KR" b="0" kern="0" dirty="0"/>
          </a:p>
          <a:p>
            <a:pPr lvl="1">
              <a:lnSpc>
                <a:spcPct val="150000"/>
              </a:lnSpc>
            </a:pPr>
            <a:r>
              <a:rPr lang="en-US" altLang="ko-KR" b="0" kern="0" dirty="0"/>
              <a:t>Step 5: </a:t>
            </a:r>
            <a:r>
              <a:rPr lang="ko-KR" altLang="en-US" b="0" kern="0" dirty="0"/>
              <a:t>그래프로 </a:t>
            </a:r>
            <a:r>
              <a:rPr lang="ko-KR" altLang="en-US" b="0" kern="0" dirty="0" smtClean="0"/>
              <a:t>그리기</a:t>
            </a:r>
            <a:endParaRPr lang="ko-KR" altLang="en-US" b="0" kern="0" dirty="0"/>
          </a:p>
        </p:txBody>
      </p:sp>
      <p:grpSp>
        <p:nvGrpSpPr>
          <p:cNvPr id="54330" name="그룹 54329"/>
          <p:cNvGrpSpPr/>
          <p:nvPr/>
        </p:nvGrpSpPr>
        <p:grpSpPr>
          <a:xfrm>
            <a:off x="634819" y="2180854"/>
            <a:ext cx="4318682" cy="3516213"/>
            <a:chOff x="1020763" y="2144713"/>
            <a:chExt cx="4318682" cy="3516213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63638" y="2220913"/>
              <a:ext cx="4133850" cy="3257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163638" y="2220913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16363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75418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234473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2935288" y="2220913"/>
              <a:ext cx="0" cy="32575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52583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11638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470693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529748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163638" y="547846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163638" y="493553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163638" y="439261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163638" y="384968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163638" y="3306763"/>
              <a:ext cx="41338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163638" y="2763838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163638" y="222091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163638" y="222091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163638" y="547846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529748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116363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163638" y="547846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116363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72" name="Line 33"/>
            <p:cNvSpPr>
              <a:spLocks noChangeShapeType="1"/>
            </p:cNvSpPr>
            <p:nvPr/>
          </p:nvSpPr>
          <p:spPr bwMode="auto">
            <a:xfrm flipV="1">
              <a:off x="116363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73" name="Line 34"/>
            <p:cNvSpPr>
              <a:spLocks noChangeShapeType="1"/>
            </p:cNvSpPr>
            <p:nvPr/>
          </p:nvSpPr>
          <p:spPr bwMode="auto">
            <a:xfrm>
              <a:off x="116363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75" name="Rectangle 35"/>
            <p:cNvSpPr>
              <a:spLocks noChangeArrowheads="1"/>
            </p:cNvSpPr>
            <p:nvPr/>
          </p:nvSpPr>
          <p:spPr bwMode="auto">
            <a:xfrm>
              <a:off x="1039813" y="5507038"/>
              <a:ext cx="21961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-1.5</a:t>
              </a:r>
              <a:endParaRPr lang="ko-KR" altLang="ko-KR" sz="1800" b="0"/>
            </a:p>
          </p:txBody>
        </p:sp>
        <p:sp>
          <p:nvSpPr>
            <p:cNvPr id="54276" name="Line 36"/>
            <p:cNvSpPr>
              <a:spLocks noChangeShapeType="1"/>
            </p:cNvSpPr>
            <p:nvPr/>
          </p:nvSpPr>
          <p:spPr bwMode="auto">
            <a:xfrm flipV="1">
              <a:off x="175418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77" name="Line 37"/>
            <p:cNvSpPr>
              <a:spLocks noChangeShapeType="1"/>
            </p:cNvSpPr>
            <p:nvPr/>
          </p:nvSpPr>
          <p:spPr bwMode="auto">
            <a:xfrm>
              <a:off x="175418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78" name="Rectangle 38"/>
            <p:cNvSpPr>
              <a:spLocks noChangeArrowheads="1"/>
            </p:cNvSpPr>
            <p:nvPr/>
          </p:nvSpPr>
          <p:spPr bwMode="auto">
            <a:xfrm>
              <a:off x="1687513" y="5507038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/>
            </a:p>
          </p:txBody>
        </p:sp>
        <p:sp>
          <p:nvSpPr>
            <p:cNvPr id="54279" name="Line 39"/>
            <p:cNvSpPr>
              <a:spLocks noChangeShapeType="1"/>
            </p:cNvSpPr>
            <p:nvPr/>
          </p:nvSpPr>
          <p:spPr bwMode="auto">
            <a:xfrm flipV="1">
              <a:off x="234473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0" name="Line 40"/>
            <p:cNvSpPr>
              <a:spLocks noChangeShapeType="1"/>
            </p:cNvSpPr>
            <p:nvPr/>
          </p:nvSpPr>
          <p:spPr bwMode="auto">
            <a:xfrm>
              <a:off x="234473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1" name="Rectangle 41"/>
            <p:cNvSpPr>
              <a:spLocks noChangeArrowheads="1"/>
            </p:cNvSpPr>
            <p:nvPr/>
          </p:nvSpPr>
          <p:spPr bwMode="auto">
            <a:xfrm>
              <a:off x="2220913" y="5507038"/>
              <a:ext cx="21961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-0.5</a:t>
              </a:r>
              <a:endParaRPr lang="ko-KR" altLang="ko-KR" sz="1800" b="0"/>
            </a:p>
          </p:txBody>
        </p:sp>
        <p:sp>
          <p:nvSpPr>
            <p:cNvPr id="54282" name="Line 42"/>
            <p:cNvSpPr>
              <a:spLocks noChangeShapeType="1"/>
            </p:cNvSpPr>
            <p:nvPr/>
          </p:nvSpPr>
          <p:spPr bwMode="auto">
            <a:xfrm flipV="1">
              <a:off x="293528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3" name="Line 43"/>
            <p:cNvSpPr>
              <a:spLocks noChangeShapeType="1"/>
            </p:cNvSpPr>
            <p:nvPr/>
          </p:nvSpPr>
          <p:spPr bwMode="auto">
            <a:xfrm>
              <a:off x="293528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4" name="Rectangle 44"/>
            <p:cNvSpPr>
              <a:spLocks noChangeArrowheads="1"/>
            </p:cNvSpPr>
            <p:nvPr/>
          </p:nvSpPr>
          <p:spPr bwMode="auto">
            <a:xfrm>
              <a:off x="2906713" y="550703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/>
            </a:p>
          </p:txBody>
        </p:sp>
        <p:sp>
          <p:nvSpPr>
            <p:cNvPr id="54285" name="Line 45"/>
            <p:cNvSpPr>
              <a:spLocks noChangeShapeType="1"/>
            </p:cNvSpPr>
            <p:nvPr/>
          </p:nvSpPr>
          <p:spPr bwMode="auto">
            <a:xfrm flipV="1">
              <a:off x="352583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6" name="Line 46"/>
            <p:cNvSpPr>
              <a:spLocks noChangeShapeType="1"/>
            </p:cNvSpPr>
            <p:nvPr/>
          </p:nvSpPr>
          <p:spPr bwMode="auto">
            <a:xfrm>
              <a:off x="352583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7" name="Rectangle 47"/>
            <p:cNvSpPr>
              <a:spLocks noChangeArrowheads="1"/>
            </p:cNvSpPr>
            <p:nvPr/>
          </p:nvSpPr>
          <p:spPr bwMode="auto">
            <a:xfrm>
              <a:off x="3440113" y="550703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0.5</a:t>
              </a:r>
              <a:endParaRPr lang="ko-KR" altLang="ko-KR" sz="1800" b="0"/>
            </a:p>
          </p:txBody>
        </p:sp>
        <p:sp>
          <p:nvSpPr>
            <p:cNvPr id="54288" name="Line 48"/>
            <p:cNvSpPr>
              <a:spLocks noChangeShapeType="1"/>
            </p:cNvSpPr>
            <p:nvPr/>
          </p:nvSpPr>
          <p:spPr bwMode="auto">
            <a:xfrm flipV="1">
              <a:off x="411638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9" name="Line 49"/>
            <p:cNvSpPr>
              <a:spLocks noChangeShapeType="1"/>
            </p:cNvSpPr>
            <p:nvPr/>
          </p:nvSpPr>
          <p:spPr bwMode="auto">
            <a:xfrm>
              <a:off x="411638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4087813" y="550703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/>
            </a:p>
          </p:txBody>
        </p:sp>
        <p:sp>
          <p:nvSpPr>
            <p:cNvPr id="54291" name="Line 51"/>
            <p:cNvSpPr>
              <a:spLocks noChangeShapeType="1"/>
            </p:cNvSpPr>
            <p:nvPr/>
          </p:nvSpPr>
          <p:spPr bwMode="auto">
            <a:xfrm flipV="1">
              <a:off x="470693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2" name="Line 52"/>
            <p:cNvSpPr>
              <a:spLocks noChangeShapeType="1"/>
            </p:cNvSpPr>
            <p:nvPr/>
          </p:nvSpPr>
          <p:spPr bwMode="auto">
            <a:xfrm>
              <a:off x="470693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3" name="Rectangle 53"/>
            <p:cNvSpPr>
              <a:spLocks noChangeArrowheads="1"/>
            </p:cNvSpPr>
            <p:nvPr/>
          </p:nvSpPr>
          <p:spPr bwMode="auto">
            <a:xfrm>
              <a:off x="4621213" y="550703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1.5</a:t>
              </a:r>
              <a:endParaRPr lang="ko-KR" altLang="ko-KR" sz="1800" b="0"/>
            </a:p>
          </p:txBody>
        </p:sp>
        <p:sp>
          <p:nvSpPr>
            <p:cNvPr id="54294" name="Line 54"/>
            <p:cNvSpPr>
              <a:spLocks noChangeShapeType="1"/>
            </p:cNvSpPr>
            <p:nvPr/>
          </p:nvSpPr>
          <p:spPr bwMode="auto">
            <a:xfrm flipV="1">
              <a:off x="5297488" y="543083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5" name="Line 55"/>
            <p:cNvSpPr>
              <a:spLocks noChangeShapeType="1"/>
            </p:cNvSpPr>
            <p:nvPr/>
          </p:nvSpPr>
          <p:spPr bwMode="auto">
            <a:xfrm>
              <a:off x="5297488" y="22209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6" name="Rectangle 56"/>
            <p:cNvSpPr>
              <a:spLocks noChangeArrowheads="1"/>
            </p:cNvSpPr>
            <p:nvPr/>
          </p:nvSpPr>
          <p:spPr bwMode="auto">
            <a:xfrm>
              <a:off x="5268913" y="550703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/>
            </a:p>
          </p:txBody>
        </p:sp>
        <p:sp>
          <p:nvSpPr>
            <p:cNvPr id="54297" name="Line 57"/>
            <p:cNvSpPr>
              <a:spLocks noChangeShapeType="1"/>
            </p:cNvSpPr>
            <p:nvPr/>
          </p:nvSpPr>
          <p:spPr bwMode="auto">
            <a:xfrm>
              <a:off x="1163638" y="5478463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8" name="Line 58"/>
            <p:cNvSpPr>
              <a:spLocks noChangeShapeType="1"/>
            </p:cNvSpPr>
            <p:nvPr/>
          </p:nvSpPr>
          <p:spPr bwMode="auto">
            <a:xfrm flipH="1">
              <a:off x="5249863" y="547846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9" name="Rectangle 59"/>
            <p:cNvSpPr>
              <a:spLocks noChangeArrowheads="1"/>
            </p:cNvSpPr>
            <p:nvPr/>
          </p:nvSpPr>
          <p:spPr bwMode="auto">
            <a:xfrm>
              <a:off x="1020763" y="5402263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-4</a:t>
              </a:r>
              <a:endParaRPr lang="ko-KR" altLang="ko-KR" sz="1800" b="0"/>
            </a:p>
          </p:txBody>
        </p:sp>
        <p:sp>
          <p:nvSpPr>
            <p:cNvPr id="54300" name="Line 60"/>
            <p:cNvSpPr>
              <a:spLocks noChangeShapeType="1"/>
            </p:cNvSpPr>
            <p:nvPr/>
          </p:nvSpPr>
          <p:spPr bwMode="auto">
            <a:xfrm>
              <a:off x="1163638" y="4935538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1" name="Line 61"/>
            <p:cNvSpPr>
              <a:spLocks noChangeShapeType="1"/>
            </p:cNvSpPr>
            <p:nvPr/>
          </p:nvSpPr>
          <p:spPr bwMode="auto">
            <a:xfrm flipH="1">
              <a:off x="5249863" y="493553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2" name="Rectangle 62"/>
            <p:cNvSpPr>
              <a:spLocks noChangeArrowheads="1"/>
            </p:cNvSpPr>
            <p:nvPr/>
          </p:nvSpPr>
          <p:spPr bwMode="auto">
            <a:xfrm>
              <a:off x="1020763" y="4859338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-3</a:t>
              </a:r>
              <a:endParaRPr lang="ko-KR" altLang="ko-KR" sz="1800" b="0"/>
            </a:p>
          </p:txBody>
        </p:sp>
        <p:sp>
          <p:nvSpPr>
            <p:cNvPr id="54303" name="Line 63"/>
            <p:cNvSpPr>
              <a:spLocks noChangeShapeType="1"/>
            </p:cNvSpPr>
            <p:nvPr/>
          </p:nvSpPr>
          <p:spPr bwMode="auto">
            <a:xfrm>
              <a:off x="1163638" y="4392613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4" name="Line 64"/>
            <p:cNvSpPr>
              <a:spLocks noChangeShapeType="1"/>
            </p:cNvSpPr>
            <p:nvPr/>
          </p:nvSpPr>
          <p:spPr bwMode="auto">
            <a:xfrm flipH="1">
              <a:off x="5249863" y="439261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5" name="Rectangle 65"/>
            <p:cNvSpPr>
              <a:spLocks noChangeArrowheads="1"/>
            </p:cNvSpPr>
            <p:nvPr/>
          </p:nvSpPr>
          <p:spPr bwMode="auto">
            <a:xfrm>
              <a:off x="1020763" y="4316413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-2</a:t>
              </a:r>
              <a:endParaRPr lang="ko-KR" altLang="ko-KR" sz="1800" b="0"/>
            </a:p>
          </p:txBody>
        </p:sp>
        <p:sp>
          <p:nvSpPr>
            <p:cNvPr id="54306" name="Line 66"/>
            <p:cNvSpPr>
              <a:spLocks noChangeShapeType="1"/>
            </p:cNvSpPr>
            <p:nvPr/>
          </p:nvSpPr>
          <p:spPr bwMode="auto">
            <a:xfrm>
              <a:off x="1163638" y="3849688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7" name="Line 67"/>
            <p:cNvSpPr>
              <a:spLocks noChangeShapeType="1"/>
            </p:cNvSpPr>
            <p:nvPr/>
          </p:nvSpPr>
          <p:spPr bwMode="auto">
            <a:xfrm flipH="1">
              <a:off x="5249863" y="384968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8" name="Rectangle 68"/>
            <p:cNvSpPr>
              <a:spLocks noChangeArrowheads="1"/>
            </p:cNvSpPr>
            <p:nvPr/>
          </p:nvSpPr>
          <p:spPr bwMode="auto">
            <a:xfrm>
              <a:off x="1020763" y="3773488"/>
              <a:ext cx="1138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/>
            </a:p>
          </p:txBody>
        </p:sp>
        <p:sp>
          <p:nvSpPr>
            <p:cNvPr id="54309" name="Line 69"/>
            <p:cNvSpPr>
              <a:spLocks noChangeShapeType="1"/>
            </p:cNvSpPr>
            <p:nvPr/>
          </p:nvSpPr>
          <p:spPr bwMode="auto">
            <a:xfrm>
              <a:off x="1163638" y="3306763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0" name="Line 70"/>
            <p:cNvSpPr>
              <a:spLocks noChangeShapeType="1"/>
            </p:cNvSpPr>
            <p:nvPr/>
          </p:nvSpPr>
          <p:spPr bwMode="auto">
            <a:xfrm flipH="1">
              <a:off x="5249863" y="330676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1" name="Rectangle 71"/>
            <p:cNvSpPr>
              <a:spLocks noChangeArrowheads="1"/>
            </p:cNvSpPr>
            <p:nvPr/>
          </p:nvSpPr>
          <p:spPr bwMode="auto">
            <a:xfrm>
              <a:off x="1058863" y="323056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/>
            </a:p>
          </p:txBody>
        </p:sp>
        <p:sp>
          <p:nvSpPr>
            <p:cNvPr id="54312" name="Line 72"/>
            <p:cNvSpPr>
              <a:spLocks noChangeShapeType="1"/>
            </p:cNvSpPr>
            <p:nvPr/>
          </p:nvSpPr>
          <p:spPr bwMode="auto">
            <a:xfrm>
              <a:off x="1163638" y="2763838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3" name="Line 73"/>
            <p:cNvSpPr>
              <a:spLocks noChangeShapeType="1"/>
            </p:cNvSpPr>
            <p:nvPr/>
          </p:nvSpPr>
          <p:spPr bwMode="auto">
            <a:xfrm flipH="1">
              <a:off x="5249863" y="276383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4" name="Rectangle 74"/>
            <p:cNvSpPr>
              <a:spLocks noChangeArrowheads="1"/>
            </p:cNvSpPr>
            <p:nvPr/>
          </p:nvSpPr>
          <p:spPr bwMode="auto">
            <a:xfrm>
              <a:off x="1058863" y="268763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/>
            </a:p>
          </p:txBody>
        </p:sp>
        <p:sp>
          <p:nvSpPr>
            <p:cNvPr id="54315" name="Line 75"/>
            <p:cNvSpPr>
              <a:spLocks noChangeShapeType="1"/>
            </p:cNvSpPr>
            <p:nvPr/>
          </p:nvSpPr>
          <p:spPr bwMode="auto">
            <a:xfrm>
              <a:off x="1163638" y="2220913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6" name="Line 76"/>
            <p:cNvSpPr>
              <a:spLocks noChangeShapeType="1"/>
            </p:cNvSpPr>
            <p:nvPr/>
          </p:nvSpPr>
          <p:spPr bwMode="auto">
            <a:xfrm flipH="1">
              <a:off x="5249863" y="222091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7" name="Rectangle 77"/>
            <p:cNvSpPr>
              <a:spLocks noChangeArrowheads="1"/>
            </p:cNvSpPr>
            <p:nvPr/>
          </p:nvSpPr>
          <p:spPr bwMode="auto">
            <a:xfrm>
              <a:off x="1058863" y="214471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/>
            </a:p>
          </p:txBody>
        </p:sp>
        <p:sp>
          <p:nvSpPr>
            <p:cNvPr id="54318" name="Line 78"/>
            <p:cNvSpPr>
              <a:spLocks noChangeShapeType="1"/>
            </p:cNvSpPr>
            <p:nvPr/>
          </p:nvSpPr>
          <p:spPr bwMode="auto">
            <a:xfrm>
              <a:off x="1163638" y="222091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9" name="Line 79"/>
            <p:cNvSpPr>
              <a:spLocks noChangeShapeType="1"/>
            </p:cNvSpPr>
            <p:nvPr/>
          </p:nvSpPr>
          <p:spPr bwMode="auto">
            <a:xfrm>
              <a:off x="1163638" y="5478463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0" name="Line 80"/>
            <p:cNvSpPr>
              <a:spLocks noChangeShapeType="1"/>
            </p:cNvSpPr>
            <p:nvPr/>
          </p:nvSpPr>
          <p:spPr bwMode="auto">
            <a:xfrm flipV="1">
              <a:off x="529748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1" name="Line 81"/>
            <p:cNvSpPr>
              <a:spLocks noChangeShapeType="1"/>
            </p:cNvSpPr>
            <p:nvPr/>
          </p:nvSpPr>
          <p:spPr bwMode="auto">
            <a:xfrm flipV="1">
              <a:off x="1163638" y="2220913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2" name="Freeform 82"/>
            <p:cNvSpPr>
              <a:spLocks/>
            </p:cNvSpPr>
            <p:nvPr/>
          </p:nvSpPr>
          <p:spPr bwMode="auto">
            <a:xfrm>
              <a:off x="1163638" y="2506663"/>
              <a:ext cx="1495425" cy="933450"/>
            </a:xfrm>
            <a:custGeom>
              <a:avLst/>
              <a:gdLst>
                <a:gd name="T0" fmla="*/ 12 w 942"/>
                <a:gd name="T1" fmla="*/ 48 h 588"/>
                <a:gd name="T2" fmla="*/ 36 w 942"/>
                <a:gd name="T3" fmla="*/ 126 h 588"/>
                <a:gd name="T4" fmla="*/ 54 w 942"/>
                <a:gd name="T5" fmla="*/ 192 h 588"/>
                <a:gd name="T6" fmla="*/ 78 w 942"/>
                <a:gd name="T7" fmla="*/ 252 h 588"/>
                <a:gd name="T8" fmla="*/ 102 w 942"/>
                <a:gd name="T9" fmla="*/ 306 h 588"/>
                <a:gd name="T10" fmla="*/ 126 w 942"/>
                <a:gd name="T11" fmla="*/ 354 h 588"/>
                <a:gd name="T12" fmla="*/ 144 w 942"/>
                <a:gd name="T13" fmla="*/ 396 h 588"/>
                <a:gd name="T14" fmla="*/ 168 w 942"/>
                <a:gd name="T15" fmla="*/ 432 h 588"/>
                <a:gd name="T16" fmla="*/ 192 w 942"/>
                <a:gd name="T17" fmla="*/ 462 h 588"/>
                <a:gd name="T18" fmla="*/ 210 w 942"/>
                <a:gd name="T19" fmla="*/ 492 h 588"/>
                <a:gd name="T20" fmla="*/ 234 w 942"/>
                <a:gd name="T21" fmla="*/ 516 h 588"/>
                <a:gd name="T22" fmla="*/ 258 w 942"/>
                <a:gd name="T23" fmla="*/ 534 h 588"/>
                <a:gd name="T24" fmla="*/ 282 w 942"/>
                <a:gd name="T25" fmla="*/ 552 h 588"/>
                <a:gd name="T26" fmla="*/ 300 w 942"/>
                <a:gd name="T27" fmla="*/ 564 h 588"/>
                <a:gd name="T28" fmla="*/ 324 w 942"/>
                <a:gd name="T29" fmla="*/ 576 h 588"/>
                <a:gd name="T30" fmla="*/ 348 w 942"/>
                <a:gd name="T31" fmla="*/ 582 h 588"/>
                <a:gd name="T32" fmla="*/ 372 w 942"/>
                <a:gd name="T33" fmla="*/ 588 h 588"/>
                <a:gd name="T34" fmla="*/ 390 w 942"/>
                <a:gd name="T35" fmla="*/ 588 h 588"/>
                <a:gd name="T36" fmla="*/ 414 w 942"/>
                <a:gd name="T37" fmla="*/ 588 h 588"/>
                <a:gd name="T38" fmla="*/ 438 w 942"/>
                <a:gd name="T39" fmla="*/ 588 h 588"/>
                <a:gd name="T40" fmla="*/ 456 w 942"/>
                <a:gd name="T41" fmla="*/ 582 h 588"/>
                <a:gd name="T42" fmla="*/ 480 w 942"/>
                <a:gd name="T43" fmla="*/ 582 h 588"/>
                <a:gd name="T44" fmla="*/ 504 w 942"/>
                <a:gd name="T45" fmla="*/ 570 h 588"/>
                <a:gd name="T46" fmla="*/ 528 w 942"/>
                <a:gd name="T47" fmla="*/ 564 h 588"/>
                <a:gd name="T48" fmla="*/ 546 w 942"/>
                <a:gd name="T49" fmla="*/ 558 h 588"/>
                <a:gd name="T50" fmla="*/ 570 w 942"/>
                <a:gd name="T51" fmla="*/ 546 h 588"/>
                <a:gd name="T52" fmla="*/ 594 w 942"/>
                <a:gd name="T53" fmla="*/ 534 h 588"/>
                <a:gd name="T54" fmla="*/ 612 w 942"/>
                <a:gd name="T55" fmla="*/ 528 h 588"/>
                <a:gd name="T56" fmla="*/ 636 w 942"/>
                <a:gd name="T57" fmla="*/ 516 h 588"/>
                <a:gd name="T58" fmla="*/ 660 w 942"/>
                <a:gd name="T59" fmla="*/ 504 h 588"/>
                <a:gd name="T60" fmla="*/ 684 w 942"/>
                <a:gd name="T61" fmla="*/ 492 h 588"/>
                <a:gd name="T62" fmla="*/ 702 w 942"/>
                <a:gd name="T63" fmla="*/ 486 h 588"/>
                <a:gd name="T64" fmla="*/ 726 w 942"/>
                <a:gd name="T65" fmla="*/ 474 h 588"/>
                <a:gd name="T66" fmla="*/ 750 w 942"/>
                <a:gd name="T67" fmla="*/ 462 h 588"/>
                <a:gd name="T68" fmla="*/ 768 w 942"/>
                <a:gd name="T69" fmla="*/ 456 h 588"/>
                <a:gd name="T70" fmla="*/ 792 w 942"/>
                <a:gd name="T71" fmla="*/ 444 h 588"/>
                <a:gd name="T72" fmla="*/ 816 w 942"/>
                <a:gd name="T73" fmla="*/ 438 h 588"/>
                <a:gd name="T74" fmla="*/ 840 w 942"/>
                <a:gd name="T75" fmla="*/ 432 h 588"/>
                <a:gd name="T76" fmla="*/ 858 w 942"/>
                <a:gd name="T77" fmla="*/ 426 h 588"/>
                <a:gd name="T78" fmla="*/ 882 w 942"/>
                <a:gd name="T79" fmla="*/ 420 h 588"/>
                <a:gd name="T80" fmla="*/ 906 w 942"/>
                <a:gd name="T81" fmla="*/ 420 h 588"/>
                <a:gd name="T82" fmla="*/ 930 w 942"/>
                <a:gd name="T83" fmla="*/ 41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2" h="588">
                  <a:moveTo>
                    <a:pt x="0" y="0"/>
                  </a:moveTo>
                  <a:lnTo>
                    <a:pt x="6" y="24"/>
                  </a:lnTo>
                  <a:lnTo>
                    <a:pt x="12" y="48"/>
                  </a:lnTo>
                  <a:lnTo>
                    <a:pt x="18" y="78"/>
                  </a:lnTo>
                  <a:lnTo>
                    <a:pt x="24" y="102"/>
                  </a:lnTo>
                  <a:lnTo>
                    <a:pt x="36" y="126"/>
                  </a:lnTo>
                  <a:lnTo>
                    <a:pt x="42" y="144"/>
                  </a:lnTo>
                  <a:lnTo>
                    <a:pt x="48" y="168"/>
                  </a:lnTo>
                  <a:lnTo>
                    <a:pt x="54" y="192"/>
                  </a:lnTo>
                  <a:lnTo>
                    <a:pt x="66" y="210"/>
                  </a:lnTo>
                  <a:lnTo>
                    <a:pt x="72" y="228"/>
                  </a:lnTo>
                  <a:lnTo>
                    <a:pt x="78" y="252"/>
                  </a:lnTo>
                  <a:lnTo>
                    <a:pt x="84" y="270"/>
                  </a:lnTo>
                  <a:lnTo>
                    <a:pt x="96" y="288"/>
                  </a:lnTo>
                  <a:lnTo>
                    <a:pt x="102" y="306"/>
                  </a:lnTo>
                  <a:lnTo>
                    <a:pt x="108" y="318"/>
                  </a:lnTo>
                  <a:lnTo>
                    <a:pt x="114" y="336"/>
                  </a:lnTo>
                  <a:lnTo>
                    <a:pt x="126" y="354"/>
                  </a:lnTo>
                  <a:lnTo>
                    <a:pt x="132" y="366"/>
                  </a:lnTo>
                  <a:lnTo>
                    <a:pt x="138" y="378"/>
                  </a:lnTo>
                  <a:lnTo>
                    <a:pt x="144" y="396"/>
                  </a:lnTo>
                  <a:lnTo>
                    <a:pt x="156" y="408"/>
                  </a:lnTo>
                  <a:lnTo>
                    <a:pt x="162" y="420"/>
                  </a:lnTo>
                  <a:lnTo>
                    <a:pt x="168" y="432"/>
                  </a:lnTo>
                  <a:lnTo>
                    <a:pt x="174" y="444"/>
                  </a:lnTo>
                  <a:lnTo>
                    <a:pt x="186" y="456"/>
                  </a:lnTo>
                  <a:lnTo>
                    <a:pt x="192" y="462"/>
                  </a:lnTo>
                  <a:lnTo>
                    <a:pt x="198" y="474"/>
                  </a:lnTo>
                  <a:lnTo>
                    <a:pt x="204" y="486"/>
                  </a:lnTo>
                  <a:lnTo>
                    <a:pt x="210" y="492"/>
                  </a:lnTo>
                  <a:lnTo>
                    <a:pt x="222" y="498"/>
                  </a:lnTo>
                  <a:lnTo>
                    <a:pt x="228" y="510"/>
                  </a:lnTo>
                  <a:lnTo>
                    <a:pt x="234" y="516"/>
                  </a:lnTo>
                  <a:lnTo>
                    <a:pt x="240" y="522"/>
                  </a:lnTo>
                  <a:lnTo>
                    <a:pt x="252" y="528"/>
                  </a:lnTo>
                  <a:lnTo>
                    <a:pt x="258" y="534"/>
                  </a:lnTo>
                  <a:lnTo>
                    <a:pt x="264" y="540"/>
                  </a:lnTo>
                  <a:lnTo>
                    <a:pt x="270" y="546"/>
                  </a:lnTo>
                  <a:lnTo>
                    <a:pt x="282" y="552"/>
                  </a:lnTo>
                  <a:lnTo>
                    <a:pt x="288" y="558"/>
                  </a:lnTo>
                  <a:lnTo>
                    <a:pt x="294" y="564"/>
                  </a:lnTo>
                  <a:lnTo>
                    <a:pt x="300" y="564"/>
                  </a:lnTo>
                  <a:lnTo>
                    <a:pt x="312" y="570"/>
                  </a:lnTo>
                  <a:lnTo>
                    <a:pt x="318" y="576"/>
                  </a:lnTo>
                  <a:lnTo>
                    <a:pt x="324" y="576"/>
                  </a:lnTo>
                  <a:lnTo>
                    <a:pt x="330" y="582"/>
                  </a:lnTo>
                  <a:lnTo>
                    <a:pt x="342" y="582"/>
                  </a:lnTo>
                  <a:lnTo>
                    <a:pt x="348" y="582"/>
                  </a:lnTo>
                  <a:lnTo>
                    <a:pt x="354" y="588"/>
                  </a:lnTo>
                  <a:lnTo>
                    <a:pt x="360" y="588"/>
                  </a:lnTo>
                  <a:lnTo>
                    <a:pt x="372" y="588"/>
                  </a:lnTo>
                  <a:lnTo>
                    <a:pt x="378" y="588"/>
                  </a:lnTo>
                  <a:lnTo>
                    <a:pt x="384" y="588"/>
                  </a:lnTo>
                  <a:lnTo>
                    <a:pt x="390" y="588"/>
                  </a:lnTo>
                  <a:lnTo>
                    <a:pt x="396" y="588"/>
                  </a:lnTo>
                  <a:lnTo>
                    <a:pt x="408" y="588"/>
                  </a:lnTo>
                  <a:lnTo>
                    <a:pt x="414" y="588"/>
                  </a:lnTo>
                  <a:lnTo>
                    <a:pt x="420" y="588"/>
                  </a:lnTo>
                  <a:lnTo>
                    <a:pt x="426" y="588"/>
                  </a:lnTo>
                  <a:lnTo>
                    <a:pt x="438" y="588"/>
                  </a:lnTo>
                  <a:lnTo>
                    <a:pt x="444" y="588"/>
                  </a:lnTo>
                  <a:lnTo>
                    <a:pt x="450" y="588"/>
                  </a:lnTo>
                  <a:lnTo>
                    <a:pt x="456" y="582"/>
                  </a:lnTo>
                  <a:lnTo>
                    <a:pt x="468" y="582"/>
                  </a:lnTo>
                  <a:lnTo>
                    <a:pt x="474" y="582"/>
                  </a:lnTo>
                  <a:lnTo>
                    <a:pt x="480" y="582"/>
                  </a:lnTo>
                  <a:lnTo>
                    <a:pt x="486" y="576"/>
                  </a:lnTo>
                  <a:lnTo>
                    <a:pt x="498" y="576"/>
                  </a:lnTo>
                  <a:lnTo>
                    <a:pt x="504" y="570"/>
                  </a:lnTo>
                  <a:lnTo>
                    <a:pt x="510" y="570"/>
                  </a:lnTo>
                  <a:lnTo>
                    <a:pt x="516" y="570"/>
                  </a:lnTo>
                  <a:lnTo>
                    <a:pt x="528" y="564"/>
                  </a:lnTo>
                  <a:lnTo>
                    <a:pt x="534" y="564"/>
                  </a:lnTo>
                  <a:lnTo>
                    <a:pt x="540" y="558"/>
                  </a:lnTo>
                  <a:lnTo>
                    <a:pt x="546" y="558"/>
                  </a:lnTo>
                  <a:lnTo>
                    <a:pt x="558" y="552"/>
                  </a:lnTo>
                  <a:lnTo>
                    <a:pt x="564" y="552"/>
                  </a:lnTo>
                  <a:lnTo>
                    <a:pt x="570" y="546"/>
                  </a:lnTo>
                  <a:lnTo>
                    <a:pt x="576" y="546"/>
                  </a:lnTo>
                  <a:lnTo>
                    <a:pt x="582" y="540"/>
                  </a:lnTo>
                  <a:lnTo>
                    <a:pt x="594" y="534"/>
                  </a:lnTo>
                  <a:lnTo>
                    <a:pt x="600" y="534"/>
                  </a:lnTo>
                  <a:lnTo>
                    <a:pt x="606" y="528"/>
                  </a:lnTo>
                  <a:lnTo>
                    <a:pt x="612" y="528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36" y="516"/>
                  </a:lnTo>
                  <a:lnTo>
                    <a:pt x="642" y="510"/>
                  </a:lnTo>
                  <a:lnTo>
                    <a:pt x="654" y="510"/>
                  </a:lnTo>
                  <a:lnTo>
                    <a:pt x="660" y="504"/>
                  </a:lnTo>
                  <a:lnTo>
                    <a:pt x="666" y="504"/>
                  </a:lnTo>
                  <a:lnTo>
                    <a:pt x="672" y="498"/>
                  </a:lnTo>
                  <a:lnTo>
                    <a:pt x="684" y="492"/>
                  </a:lnTo>
                  <a:lnTo>
                    <a:pt x="690" y="492"/>
                  </a:lnTo>
                  <a:lnTo>
                    <a:pt x="696" y="486"/>
                  </a:lnTo>
                  <a:lnTo>
                    <a:pt x="702" y="486"/>
                  </a:lnTo>
                  <a:lnTo>
                    <a:pt x="714" y="480"/>
                  </a:lnTo>
                  <a:lnTo>
                    <a:pt x="720" y="474"/>
                  </a:lnTo>
                  <a:lnTo>
                    <a:pt x="726" y="474"/>
                  </a:lnTo>
                  <a:lnTo>
                    <a:pt x="732" y="468"/>
                  </a:lnTo>
                  <a:lnTo>
                    <a:pt x="744" y="468"/>
                  </a:lnTo>
                  <a:lnTo>
                    <a:pt x="750" y="462"/>
                  </a:lnTo>
                  <a:lnTo>
                    <a:pt x="756" y="462"/>
                  </a:lnTo>
                  <a:lnTo>
                    <a:pt x="762" y="456"/>
                  </a:lnTo>
                  <a:lnTo>
                    <a:pt x="768" y="456"/>
                  </a:lnTo>
                  <a:lnTo>
                    <a:pt x="780" y="450"/>
                  </a:lnTo>
                  <a:lnTo>
                    <a:pt x="786" y="450"/>
                  </a:lnTo>
                  <a:lnTo>
                    <a:pt x="792" y="444"/>
                  </a:lnTo>
                  <a:lnTo>
                    <a:pt x="798" y="444"/>
                  </a:lnTo>
                  <a:lnTo>
                    <a:pt x="810" y="438"/>
                  </a:lnTo>
                  <a:lnTo>
                    <a:pt x="816" y="438"/>
                  </a:lnTo>
                  <a:lnTo>
                    <a:pt x="822" y="438"/>
                  </a:lnTo>
                  <a:lnTo>
                    <a:pt x="828" y="432"/>
                  </a:lnTo>
                  <a:lnTo>
                    <a:pt x="840" y="432"/>
                  </a:lnTo>
                  <a:lnTo>
                    <a:pt x="846" y="432"/>
                  </a:lnTo>
                  <a:lnTo>
                    <a:pt x="852" y="426"/>
                  </a:lnTo>
                  <a:lnTo>
                    <a:pt x="858" y="426"/>
                  </a:lnTo>
                  <a:lnTo>
                    <a:pt x="870" y="426"/>
                  </a:lnTo>
                  <a:lnTo>
                    <a:pt x="876" y="420"/>
                  </a:lnTo>
                  <a:lnTo>
                    <a:pt x="882" y="420"/>
                  </a:lnTo>
                  <a:lnTo>
                    <a:pt x="888" y="420"/>
                  </a:lnTo>
                  <a:lnTo>
                    <a:pt x="900" y="420"/>
                  </a:lnTo>
                  <a:lnTo>
                    <a:pt x="906" y="420"/>
                  </a:lnTo>
                  <a:lnTo>
                    <a:pt x="912" y="414"/>
                  </a:lnTo>
                  <a:lnTo>
                    <a:pt x="918" y="414"/>
                  </a:lnTo>
                  <a:lnTo>
                    <a:pt x="930" y="414"/>
                  </a:lnTo>
                  <a:lnTo>
                    <a:pt x="936" y="414"/>
                  </a:lnTo>
                  <a:lnTo>
                    <a:pt x="942" y="41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3" name="Freeform 83"/>
            <p:cNvSpPr>
              <a:spLocks/>
            </p:cNvSpPr>
            <p:nvPr/>
          </p:nvSpPr>
          <p:spPr bwMode="auto">
            <a:xfrm>
              <a:off x="2659063" y="3163888"/>
              <a:ext cx="1495425" cy="1752600"/>
            </a:xfrm>
            <a:custGeom>
              <a:avLst/>
              <a:gdLst>
                <a:gd name="T0" fmla="*/ 12 w 942"/>
                <a:gd name="T1" fmla="*/ 0 h 1104"/>
                <a:gd name="T2" fmla="*/ 36 w 942"/>
                <a:gd name="T3" fmla="*/ 0 h 1104"/>
                <a:gd name="T4" fmla="*/ 60 w 942"/>
                <a:gd name="T5" fmla="*/ 6 h 1104"/>
                <a:gd name="T6" fmla="*/ 84 w 942"/>
                <a:gd name="T7" fmla="*/ 6 h 1104"/>
                <a:gd name="T8" fmla="*/ 102 w 942"/>
                <a:gd name="T9" fmla="*/ 12 h 1104"/>
                <a:gd name="T10" fmla="*/ 126 w 942"/>
                <a:gd name="T11" fmla="*/ 18 h 1104"/>
                <a:gd name="T12" fmla="*/ 150 w 942"/>
                <a:gd name="T13" fmla="*/ 30 h 1104"/>
                <a:gd name="T14" fmla="*/ 174 w 942"/>
                <a:gd name="T15" fmla="*/ 42 h 1104"/>
                <a:gd name="T16" fmla="*/ 192 w 942"/>
                <a:gd name="T17" fmla="*/ 54 h 1104"/>
                <a:gd name="T18" fmla="*/ 216 w 942"/>
                <a:gd name="T19" fmla="*/ 66 h 1104"/>
                <a:gd name="T20" fmla="*/ 240 w 942"/>
                <a:gd name="T21" fmla="*/ 84 h 1104"/>
                <a:gd name="T22" fmla="*/ 258 w 942"/>
                <a:gd name="T23" fmla="*/ 96 h 1104"/>
                <a:gd name="T24" fmla="*/ 282 w 942"/>
                <a:gd name="T25" fmla="*/ 120 h 1104"/>
                <a:gd name="T26" fmla="*/ 306 w 942"/>
                <a:gd name="T27" fmla="*/ 138 h 1104"/>
                <a:gd name="T28" fmla="*/ 330 w 942"/>
                <a:gd name="T29" fmla="*/ 162 h 1104"/>
                <a:gd name="T30" fmla="*/ 348 w 942"/>
                <a:gd name="T31" fmla="*/ 186 h 1104"/>
                <a:gd name="T32" fmla="*/ 372 w 942"/>
                <a:gd name="T33" fmla="*/ 210 h 1104"/>
                <a:gd name="T34" fmla="*/ 396 w 942"/>
                <a:gd name="T35" fmla="*/ 234 h 1104"/>
                <a:gd name="T36" fmla="*/ 414 w 942"/>
                <a:gd name="T37" fmla="*/ 264 h 1104"/>
                <a:gd name="T38" fmla="*/ 438 w 942"/>
                <a:gd name="T39" fmla="*/ 294 h 1104"/>
                <a:gd name="T40" fmla="*/ 462 w 942"/>
                <a:gd name="T41" fmla="*/ 324 h 1104"/>
                <a:gd name="T42" fmla="*/ 486 w 942"/>
                <a:gd name="T43" fmla="*/ 354 h 1104"/>
                <a:gd name="T44" fmla="*/ 504 w 942"/>
                <a:gd name="T45" fmla="*/ 390 h 1104"/>
                <a:gd name="T46" fmla="*/ 528 w 942"/>
                <a:gd name="T47" fmla="*/ 420 h 1104"/>
                <a:gd name="T48" fmla="*/ 552 w 942"/>
                <a:gd name="T49" fmla="*/ 456 h 1104"/>
                <a:gd name="T50" fmla="*/ 570 w 942"/>
                <a:gd name="T51" fmla="*/ 492 h 1104"/>
                <a:gd name="T52" fmla="*/ 594 w 942"/>
                <a:gd name="T53" fmla="*/ 528 h 1104"/>
                <a:gd name="T54" fmla="*/ 618 w 942"/>
                <a:gd name="T55" fmla="*/ 570 h 1104"/>
                <a:gd name="T56" fmla="*/ 642 w 942"/>
                <a:gd name="T57" fmla="*/ 606 h 1104"/>
                <a:gd name="T58" fmla="*/ 660 w 942"/>
                <a:gd name="T59" fmla="*/ 642 h 1104"/>
                <a:gd name="T60" fmla="*/ 684 w 942"/>
                <a:gd name="T61" fmla="*/ 684 h 1104"/>
                <a:gd name="T62" fmla="*/ 708 w 942"/>
                <a:gd name="T63" fmla="*/ 720 h 1104"/>
                <a:gd name="T64" fmla="*/ 732 w 942"/>
                <a:gd name="T65" fmla="*/ 762 h 1104"/>
                <a:gd name="T66" fmla="*/ 750 w 942"/>
                <a:gd name="T67" fmla="*/ 798 h 1104"/>
                <a:gd name="T68" fmla="*/ 774 w 942"/>
                <a:gd name="T69" fmla="*/ 840 h 1104"/>
                <a:gd name="T70" fmla="*/ 798 w 942"/>
                <a:gd name="T71" fmla="*/ 876 h 1104"/>
                <a:gd name="T72" fmla="*/ 816 w 942"/>
                <a:gd name="T73" fmla="*/ 912 h 1104"/>
                <a:gd name="T74" fmla="*/ 840 w 942"/>
                <a:gd name="T75" fmla="*/ 948 h 1104"/>
                <a:gd name="T76" fmla="*/ 864 w 942"/>
                <a:gd name="T77" fmla="*/ 984 h 1104"/>
                <a:gd name="T78" fmla="*/ 888 w 942"/>
                <a:gd name="T79" fmla="*/ 1020 h 1104"/>
                <a:gd name="T80" fmla="*/ 906 w 942"/>
                <a:gd name="T81" fmla="*/ 1050 h 1104"/>
                <a:gd name="T82" fmla="*/ 930 w 942"/>
                <a:gd name="T83" fmla="*/ 108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2" h="110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4" y="24"/>
                  </a:lnTo>
                  <a:lnTo>
                    <a:pt x="150" y="30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48"/>
                  </a:lnTo>
                  <a:lnTo>
                    <a:pt x="192" y="54"/>
                  </a:lnTo>
                  <a:lnTo>
                    <a:pt x="198" y="54"/>
                  </a:lnTo>
                  <a:lnTo>
                    <a:pt x="210" y="60"/>
                  </a:lnTo>
                  <a:lnTo>
                    <a:pt x="216" y="66"/>
                  </a:lnTo>
                  <a:lnTo>
                    <a:pt x="222" y="72"/>
                  </a:lnTo>
                  <a:lnTo>
                    <a:pt x="228" y="78"/>
                  </a:lnTo>
                  <a:lnTo>
                    <a:pt x="240" y="84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6"/>
                  </a:lnTo>
                  <a:lnTo>
                    <a:pt x="270" y="102"/>
                  </a:lnTo>
                  <a:lnTo>
                    <a:pt x="276" y="108"/>
                  </a:lnTo>
                  <a:lnTo>
                    <a:pt x="282" y="120"/>
                  </a:lnTo>
                  <a:lnTo>
                    <a:pt x="288" y="126"/>
                  </a:lnTo>
                  <a:lnTo>
                    <a:pt x="300" y="132"/>
                  </a:lnTo>
                  <a:lnTo>
                    <a:pt x="306" y="138"/>
                  </a:lnTo>
                  <a:lnTo>
                    <a:pt x="312" y="144"/>
                  </a:lnTo>
                  <a:lnTo>
                    <a:pt x="318" y="150"/>
                  </a:lnTo>
                  <a:lnTo>
                    <a:pt x="330" y="162"/>
                  </a:lnTo>
                  <a:lnTo>
                    <a:pt x="336" y="168"/>
                  </a:lnTo>
                  <a:lnTo>
                    <a:pt x="342" y="174"/>
                  </a:lnTo>
                  <a:lnTo>
                    <a:pt x="348" y="186"/>
                  </a:lnTo>
                  <a:lnTo>
                    <a:pt x="360" y="192"/>
                  </a:lnTo>
                  <a:lnTo>
                    <a:pt x="366" y="198"/>
                  </a:lnTo>
                  <a:lnTo>
                    <a:pt x="372" y="210"/>
                  </a:lnTo>
                  <a:lnTo>
                    <a:pt x="378" y="216"/>
                  </a:lnTo>
                  <a:lnTo>
                    <a:pt x="384" y="228"/>
                  </a:lnTo>
                  <a:lnTo>
                    <a:pt x="396" y="234"/>
                  </a:lnTo>
                  <a:lnTo>
                    <a:pt x="402" y="246"/>
                  </a:lnTo>
                  <a:lnTo>
                    <a:pt x="408" y="252"/>
                  </a:lnTo>
                  <a:lnTo>
                    <a:pt x="414" y="264"/>
                  </a:lnTo>
                  <a:lnTo>
                    <a:pt x="426" y="270"/>
                  </a:lnTo>
                  <a:lnTo>
                    <a:pt x="432" y="282"/>
                  </a:lnTo>
                  <a:lnTo>
                    <a:pt x="438" y="294"/>
                  </a:lnTo>
                  <a:lnTo>
                    <a:pt x="444" y="300"/>
                  </a:lnTo>
                  <a:lnTo>
                    <a:pt x="456" y="312"/>
                  </a:lnTo>
                  <a:lnTo>
                    <a:pt x="462" y="324"/>
                  </a:lnTo>
                  <a:lnTo>
                    <a:pt x="468" y="336"/>
                  </a:lnTo>
                  <a:lnTo>
                    <a:pt x="474" y="342"/>
                  </a:lnTo>
                  <a:lnTo>
                    <a:pt x="486" y="354"/>
                  </a:lnTo>
                  <a:lnTo>
                    <a:pt x="492" y="366"/>
                  </a:lnTo>
                  <a:lnTo>
                    <a:pt x="498" y="378"/>
                  </a:lnTo>
                  <a:lnTo>
                    <a:pt x="504" y="390"/>
                  </a:lnTo>
                  <a:lnTo>
                    <a:pt x="516" y="396"/>
                  </a:lnTo>
                  <a:lnTo>
                    <a:pt x="522" y="408"/>
                  </a:lnTo>
                  <a:lnTo>
                    <a:pt x="528" y="420"/>
                  </a:lnTo>
                  <a:lnTo>
                    <a:pt x="534" y="432"/>
                  </a:lnTo>
                  <a:lnTo>
                    <a:pt x="546" y="444"/>
                  </a:lnTo>
                  <a:lnTo>
                    <a:pt x="552" y="456"/>
                  </a:lnTo>
                  <a:lnTo>
                    <a:pt x="558" y="468"/>
                  </a:lnTo>
                  <a:lnTo>
                    <a:pt x="564" y="480"/>
                  </a:lnTo>
                  <a:lnTo>
                    <a:pt x="570" y="492"/>
                  </a:lnTo>
                  <a:lnTo>
                    <a:pt x="582" y="504"/>
                  </a:lnTo>
                  <a:lnTo>
                    <a:pt x="588" y="516"/>
                  </a:lnTo>
                  <a:lnTo>
                    <a:pt x="594" y="528"/>
                  </a:lnTo>
                  <a:lnTo>
                    <a:pt x="600" y="540"/>
                  </a:lnTo>
                  <a:lnTo>
                    <a:pt x="612" y="552"/>
                  </a:lnTo>
                  <a:lnTo>
                    <a:pt x="618" y="570"/>
                  </a:lnTo>
                  <a:lnTo>
                    <a:pt x="624" y="582"/>
                  </a:lnTo>
                  <a:lnTo>
                    <a:pt x="630" y="594"/>
                  </a:lnTo>
                  <a:lnTo>
                    <a:pt x="642" y="606"/>
                  </a:lnTo>
                  <a:lnTo>
                    <a:pt x="648" y="618"/>
                  </a:lnTo>
                  <a:lnTo>
                    <a:pt x="654" y="630"/>
                  </a:lnTo>
                  <a:lnTo>
                    <a:pt x="660" y="642"/>
                  </a:lnTo>
                  <a:lnTo>
                    <a:pt x="672" y="654"/>
                  </a:lnTo>
                  <a:lnTo>
                    <a:pt x="678" y="672"/>
                  </a:lnTo>
                  <a:lnTo>
                    <a:pt x="684" y="684"/>
                  </a:lnTo>
                  <a:lnTo>
                    <a:pt x="690" y="696"/>
                  </a:lnTo>
                  <a:lnTo>
                    <a:pt x="702" y="708"/>
                  </a:lnTo>
                  <a:lnTo>
                    <a:pt x="708" y="720"/>
                  </a:lnTo>
                  <a:lnTo>
                    <a:pt x="714" y="732"/>
                  </a:lnTo>
                  <a:lnTo>
                    <a:pt x="720" y="750"/>
                  </a:lnTo>
                  <a:lnTo>
                    <a:pt x="732" y="762"/>
                  </a:lnTo>
                  <a:lnTo>
                    <a:pt x="738" y="774"/>
                  </a:lnTo>
                  <a:lnTo>
                    <a:pt x="744" y="786"/>
                  </a:lnTo>
                  <a:lnTo>
                    <a:pt x="750" y="798"/>
                  </a:lnTo>
                  <a:lnTo>
                    <a:pt x="756" y="810"/>
                  </a:lnTo>
                  <a:lnTo>
                    <a:pt x="768" y="822"/>
                  </a:lnTo>
                  <a:lnTo>
                    <a:pt x="774" y="840"/>
                  </a:lnTo>
                  <a:lnTo>
                    <a:pt x="780" y="852"/>
                  </a:lnTo>
                  <a:lnTo>
                    <a:pt x="786" y="864"/>
                  </a:lnTo>
                  <a:lnTo>
                    <a:pt x="798" y="876"/>
                  </a:lnTo>
                  <a:lnTo>
                    <a:pt x="804" y="888"/>
                  </a:lnTo>
                  <a:lnTo>
                    <a:pt x="810" y="900"/>
                  </a:lnTo>
                  <a:lnTo>
                    <a:pt x="816" y="912"/>
                  </a:lnTo>
                  <a:lnTo>
                    <a:pt x="828" y="924"/>
                  </a:lnTo>
                  <a:lnTo>
                    <a:pt x="834" y="936"/>
                  </a:lnTo>
                  <a:lnTo>
                    <a:pt x="840" y="948"/>
                  </a:lnTo>
                  <a:lnTo>
                    <a:pt x="846" y="960"/>
                  </a:lnTo>
                  <a:lnTo>
                    <a:pt x="858" y="972"/>
                  </a:lnTo>
                  <a:lnTo>
                    <a:pt x="864" y="984"/>
                  </a:lnTo>
                  <a:lnTo>
                    <a:pt x="870" y="996"/>
                  </a:lnTo>
                  <a:lnTo>
                    <a:pt x="876" y="1008"/>
                  </a:lnTo>
                  <a:lnTo>
                    <a:pt x="888" y="1020"/>
                  </a:lnTo>
                  <a:lnTo>
                    <a:pt x="894" y="1032"/>
                  </a:lnTo>
                  <a:lnTo>
                    <a:pt x="900" y="1038"/>
                  </a:lnTo>
                  <a:lnTo>
                    <a:pt x="906" y="1050"/>
                  </a:lnTo>
                  <a:lnTo>
                    <a:pt x="918" y="1062"/>
                  </a:lnTo>
                  <a:lnTo>
                    <a:pt x="924" y="1074"/>
                  </a:lnTo>
                  <a:lnTo>
                    <a:pt x="930" y="1080"/>
                  </a:lnTo>
                  <a:lnTo>
                    <a:pt x="936" y="1092"/>
                  </a:lnTo>
                  <a:lnTo>
                    <a:pt x="942" y="11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4" name="Freeform 84"/>
            <p:cNvSpPr>
              <a:spLocks/>
            </p:cNvSpPr>
            <p:nvPr/>
          </p:nvSpPr>
          <p:spPr bwMode="auto">
            <a:xfrm>
              <a:off x="4154488" y="2439988"/>
              <a:ext cx="1143000" cy="2724150"/>
            </a:xfrm>
            <a:custGeom>
              <a:avLst/>
              <a:gdLst>
                <a:gd name="T0" fmla="*/ 12 w 720"/>
                <a:gd name="T1" fmla="*/ 1566 h 1716"/>
                <a:gd name="T2" fmla="*/ 24 w 720"/>
                <a:gd name="T3" fmla="*/ 1584 h 1716"/>
                <a:gd name="T4" fmla="*/ 42 w 720"/>
                <a:gd name="T5" fmla="*/ 1602 h 1716"/>
                <a:gd name="T6" fmla="*/ 54 w 720"/>
                <a:gd name="T7" fmla="*/ 1620 h 1716"/>
                <a:gd name="T8" fmla="*/ 72 w 720"/>
                <a:gd name="T9" fmla="*/ 1638 h 1716"/>
                <a:gd name="T10" fmla="*/ 84 w 720"/>
                <a:gd name="T11" fmla="*/ 1650 h 1716"/>
                <a:gd name="T12" fmla="*/ 102 w 720"/>
                <a:gd name="T13" fmla="*/ 1662 h 1716"/>
                <a:gd name="T14" fmla="*/ 114 w 720"/>
                <a:gd name="T15" fmla="*/ 1674 h 1716"/>
                <a:gd name="T16" fmla="*/ 132 w 720"/>
                <a:gd name="T17" fmla="*/ 1686 h 1716"/>
                <a:gd name="T18" fmla="*/ 144 w 720"/>
                <a:gd name="T19" fmla="*/ 1692 h 1716"/>
                <a:gd name="T20" fmla="*/ 162 w 720"/>
                <a:gd name="T21" fmla="*/ 1704 h 1716"/>
                <a:gd name="T22" fmla="*/ 174 w 720"/>
                <a:gd name="T23" fmla="*/ 1710 h 1716"/>
                <a:gd name="T24" fmla="*/ 186 w 720"/>
                <a:gd name="T25" fmla="*/ 1710 h 1716"/>
                <a:gd name="T26" fmla="*/ 204 w 720"/>
                <a:gd name="T27" fmla="*/ 1716 h 1716"/>
                <a:gd name="T28" fmla="*/ 216 w 720"/>
                <a:gd name="T29" fmla="*/ 1716 h 1716"/>
                <a:gd name="T30" fmla="*/ 234 w 720"/>
                <a:gd name="T31" fmla="*/ 1710 h 1716"/>
                <a:gd name="T32" fmla="*/ 246 w 720"/>
                <a:gd name="T33" fmla="*/ 1710 h 1716"/>
                <a:gd name="T34" fmla="*/ 264 w 720"/>
                <a:gd name="T35" fmla="*/ 1704 h 1716"/>
                <a:gd name="T36" fmla="*/ 276 w 720"/>
                <a:gd name="T37" fmla="*/ 1692 h 1716"/>
                <a:gd name="T38" fmla="*/ 294 w 720"/>
                <a:gd name="T39" fmla="*/ 1686 h 1716"/>
                <a:gd name="T40" fmla="*/ 306 w 720"/>
                <a:gd name="T41" fmla="*/ 1674 h 1716"/>
                <a:gd name="T42" fmla="*/ 324 w 720"/>
                <a:gd name="T43" fmla="*/ 1656 h 1716"/>
                <a:gd name="T44" fmla="*/ 336 w 720"/>
                <a:gd name="T45" fmla="*/ 1638 h 1716"/>
                <a:gd name="T46" fmla="*/ 354 w 720"/>
                <a:gd name="T47" fmla="*/ 1620 h 1716"/>
                <a:gd name="T48" fmla="*/ 366 w 720"/>
                <a:gd name="T49" fmla="*/ 1596 h 1716"/>
                <a:gd name="T50" fmla="*/ 384 w 720"/>
                <a:gd name="T51" fmla="*/ 1572 h 1716"/>
                <a:gd name="T52" fmla="*/ 396 w 720"/>
                <a:gd name="T53" fmla="*/ 1542 h 1716"/>
                <a:gd name="T54" fmla="*/ 414 w 720"/>
                <a:gd name="T55" fmla="*/ 1506 h 1716"/>
                <a:gd name="T56" fmla="*/ 426 w 720"/>
                <a:gd name="T57" fmla="*/ 1476 h 1716"/>
                <a:gd name="T58" fmla="*/ 444 w 720"/>
                <a:gd name="T59" fmla="*/ 1434 h 1716"/>
                <a:gd name="T60" fmla="*/ 456 w 720"/>
                <a:gd name="T61" fmla="*/ 1392 h 1716"/>
                <a:gd name="T62" fmla="*/ 474 w 720"/>
                <a:gd name="T63" fmla="*/ 1350 h 1716"/>
                <a:gd name="T64" fmla="*/ 486 w 720"/>
                <a:gd name="T65" fmla="*/ 1296 h 1716"/>
                <a:gd name="T66" fmla="*/ 504 w 720"/>
                <a:gd name="T67" fmla="*/ 1248 h 1716"/>
                <a:gd name="T68" fmla="*/ 516 w 720"/>
                <a:gd name="T69" fmla="*/ 1188 h 1716"/>
                <a:gd name="T70" fmla="*/ 534 w 720"/>
                <a:gd name="T71" fmla="*/ 1128 h 1716"/>
                <a:gd name="T72" fmla="*/ 546 w 720"/>
                <a:gd name="T73" fmla="*/ 1068 h 1716"/>
                <a:gd name="T74" fmla="*/ 558 w 720"/>
                <a:gd name="T75" fmla="*/ 996 h 1716"/>
                <a:gd name="T76" fmla="*/ 576 w 720"/>
                <a:gd name="T77" fmla="*/ 924 h 1716"/>
                <a:gd name="T78" fmla="*/ 588 w 720"/>
                <a:gd name="T79" fmla="*/ 846 h 1716"/>
                <a:gd name="T80" fmla="*/ 606 w 720"/>
                <a:gd name="T81" fmla="*/ 768 h 1716"/>
                <a:gd name="T82" fmla="*/ 618 w 720"/>
                <a:gd name="T83" fmla="*/ 678 h 1716"/>
                <a:gd name="T84" fmla="*/ 636 w 720"/>
                <a:gd name="T85" fmla="*/ 588 h 1716"/>
                <a:gd name="T86" fmla="*/ 648 w 720"/>
                <a:gd name="T87" fmla="*/ 492 h 1716"/>
                <a:gd name="T88" fmla="*/ 666 w 720"/>
                <a:gd name="T89" fmla="*/ 396 h 1716"/>
                <a:gd name="T90" fmla="*/ 678 w 720"/>
                <a:gd name="T91" fmla="*/ 288 h 1716"/>
                <a:gd name="T92" fmla="*/ 696 w 720"/>
                <a:gd name="T93" fmla="*/ 180 h 1716"/>
                <a:gd name="T94" fmla="*/ 708 w 720"/>
                <a:gd name="T95" fmla="*/ 6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0" h="1716">
                  <a:moveTo>
                    <a:pt x="0" y="1560"/>
                  </a:moveTo>
                  <a:lnTo>
                    <a:pt x="12" y="1566"/>
                  </a:lnTo>
                  <a:lnTo>
                    <a:pt x="18" y="1578"/>
                  </a:lnTo>
                  <a:lnTo>
                    <a:pt x="24" y="1584"/>
                  </a:lnTo>
                  <a:lnTo>
                    <a:pt x="30" y="1596"/>
                  </a:lnTo>
                  <a:lnTo>
                    <a:pt x="42" y="1602"/>
                  </a:lnTo>
                  <a:lnTo>
                    <a:pt x="48" y="1614"/>
                  </a:lnTo>
                  <a:lnTo>
                    <a:pt x="54" y="1620"/>
                  </a:lnTo>
                  <a:lnTo>
                    <a:pt x="60" y="1626"/>
                  </a:lnTo>
                  <a:lnTo>
                    <a:pt x="72" y="1638"/>
                  </a:lnTo>
                  <a:lnTo>
                    <a:pt x="78" y="1644"/>
                  </a:lnTo>
                  <a:lnTo>
                    <a:pt x="84" y="1650"/>
                  </a:lnTo>
                  <a:lnTo>
                    <a:pt x="90" y="1656"/>
                  </a:lnTo>
                  <a:lnTo>
                    <a:pt x="102" y="1662"/>
                  </a:lnTo>
                  <a:lnTo>
                    <a:pt x="108" y="1668"/>
                  </a:lnTo>
                  <a:lnTo>
                    <a:pt x="114" y="1674"/>
                  </a:lnTo>
                  <a:lnTo>
                    <a:pt x="120" y="1680"/>
                  </a:lnTo>
                  <a:lnTo>
                    <a:pt x="132" y="1686"/>
                  </a:lnTo>
                  <a:lnTo>
                    <a:pt x="138" y="1692"/>
                  </a:lnTo>
                  <a:lnTo>
                    <a:pt x="144" y="1692"/>
                  </a:lnTo>
                  <a:lnTo>
                    <a:pt x="150" y="1698"/>
                  </a:lnTo>
                  <a:lnTo>
                    <a:pt x="162" y="1704"/>
                  </a:lnTo>
                  <a:lnTo>
                    <a:pt x="168" y="1704"/>
                  </a:lnTo>
                  <a:lnTo>
                    <a:pt x="174" y="1710"/>
                  </a:lnTo>
                  <a:lnTo>
                    <a:pt x="180" y="1710"/>
                  </a:lnTo>
                  <a:lnTo>
                    <a:pt x="186" y="1710"/>
                  </a:lnTo>
                  <a:lnTo>
                    <a:pt x="198" y="1710"/>
                  </a:lnTo>
                  <a:lnTo>
                    <a:pt x="204" y="1716"/>
                  </a:lnTo>
                  <a:lnTo>
                    <a:pt x="210" y="1716"/>
                  </a:lnTo>
                  <a:lnTo>
                    <a:pt x="216" y="1716"/>
                  </a:lnTo>
                  <a:lnTo>
                    <a:pt x="228" y="1716"/>
                  </a:lnTo>
                  <a:lnTo>
                    <a:pt x="234" y="1710"/>
                  </a:lnTo>
                  <a:lnTo>
                    <a:pt x="240" y="1710"/>
                  </a:lnTo>
                  <a:lnTo>
                    <a:pt x="246" y="1710"/>
                  </a:lnTo>
                  <a:lnTo>
                    <a:pt x="258" y="1704"/>
                  </a:lnTo>
                  <a:lnTo>
                    <a:pt x="264" y="1704"/>
                  </a:lnTo>
                  <a:lnTo>
                    <a:pt x="270" y="1698"/>
                  </a:lnTo>
                  <a:lnTo>
                    <a:pt x="276" y="1692"/>
                  </a:lnTo>
                  <a:lnTo>
                    <a:pt x="288" y="1692"/>
                  </a:lnTo>
                  <a:lnTo>
                    <a:pt x="294" y="1686"/>
                  </a:lnTo>
                  <a:lnTo>
                    <a:pt x="300" y="1680"/>
                  </a:lnTo>
                  <a:lnTo>
                    <a:pt x="306" y="1674"/>
                  </a:lnTo>
                  <a:lnTo>
                    <a:pt x="318" y="1662"/>
                  </a:lnTo>
                  <a:lnTo>
                    <a:pt x="324" y="1656"/>
                  </a:lnTo>
                  <a:lnTo>
                    <a:pt x="330" y="1650"/>
                  </a:lnTo>
                  <a:lnTo>
                    <a:pt x="336" y="1638"/>
                  </a:lnTo>
                  <a:lnTo>
                    <a:pt x="348" y="1626"/>
                  </a:lnTo>
                  <a:lnTo>
                    <a:pt x="354" y="1620"/>
                  </a:lnTo>
                  <a:lnTo>
                    <a:pt x="360" y="1608"/>
                  </a:lnTo>
                  <a:lnTo>
                    <a:pt x="366" y="1596"/>
                  </a:lnTo>
                  <a:lnTo>
                    <a:pt x="372" y="1584"/>
                  </a:lnTo>
                  <a:lnTo>
                    <a:pt x="384" y="1572"/>
                  </a:lnTo>
                  <a:lnTo>
                    <a:pt x="390" y="1554"/>
                  </a:lnTo>
                  <a:lnTo>
                    <a:pt x="396" y="1542"/>
                  </a:lnTo>
                  <a:lnTo>
                    <a:pt x="402" y="1524"/>
                  </a:lnTo>
                  <a:lnTo>
                    <a:pt x="414" y="1506"/>
                  </a:lnTo>
                  <a:lnTo>
                    <a:pt x="420" y="1494"/>
                  </a:lnTo>
                  <a:lnTo>
                    <a:pt x="426" y="1476"/>
                  </a:lnTo>
                  <a:lnTo>
                    <a:pt x="432" y="1452"/>
                  </a:lnTo>
                  <a:lnTo>
                    <a:pt x="444" y="1434"/>
                  </a:lnTo>
                  <a:lnTo>
                    <a:pt x="450" y="1416"/>
                  </a:lnTo>
                  <a:lnTo>
                    <a:pt x="456" y="1392"/>
                  </a:lnTo>
                  <a:lnTo>
                    <a:pt x="462" y="1368"/>
                  </a:lnTo>
                  <a:lnTo>
                    <a:pt x="474" y="1350"/>
                  </a:lnTo>
                  <a:lnTo>
                    <a:pt x="480" y="1326"/>
                  </a:lnTo>
                  <a:lnTo>
                    <a:pt x="486" y="1296"/>
                  </a:lnTo>
                  <a:lnTo>
                    <a:pt x="492" y="1272"/>
                  </a:lnTo>
                  <a:lnTo>
                    <a:pt x="504" y="1248"/>
                  </a:lnTo>
                  <a:lnTo>
                    <a:pt x="510" y="1218"/>
                  </a:lnTo>
                  <a:lnTo>
                    <a:pt x="516" y="1188"/>
                  </a:lnTo>
                  <a:lnTo>
                    <a:pt x="522" y="1158"/>
                  </a:lnTo>
                  <a:lnTo>
                    <a:pt x="534" y="1128"/>
                  </a:lnTo>
                  <a:lnTo>
                    <a:pt x="540" y="1098"/>
                  </a:lnTo>
                  <a:lnTo>
                    <a:pt x="546" y="1068"/>
                  </a:lnTo>
                  <a:lnTo>
                    <a:pt x="552" y="1032"/>
                  </a:lnTo>
                  <a:lnTo>
                    <a:pt x="558" y="996"/>
                  </a:lnTo>
                  <a:lnTo>
                    <a:pt x="570" y="960"/>
                  </a:lnTo>
                  <a:lnTo>
                    <a:pt x="576" y="924"/>
                  </a:lnTo>
                  <a:lnTo>
                    <a:pt x="582" y="888"/>
                  </a:lnTo>
                  <a:lnTo>
                    <a:pt x="588" y="846"/>
                  </a:lnTo>
                  <a:lnTo>
                    <a:pt x="600" y="810"/>
                  </a:lnTo>
                  <a:lnTo>
                    <a:pt x="606" y="768"/>
                  </a:lnTo>
                  <a:lnTo>
                    <a:pt x="612" y="726"/>
                  </a:lnTo>
                  <a:lnTo>
                    <a:pt x="618" y="678"/>
                  </a:lnTo>
                  <a:lnTo>
                    <a:pt x="630" y="636"/>
                  </a:lnTo>
                  <a:lnTo>
                    <a:pt x="636" y="588"/>
                  </a:lnTo>
                  <a:lnTo>
                    <a:pt x="642" y="546"/>
                  </a:lnTo>
                  <a:lnTo>
                    <a:pt x="648" y="492"/>
                  </a:lnTo>
                  <a:lnTo>
                    <a:pt x="660" y="444"/>
                  </a:lnTo>
                  <a:lnTo>
                    <a:pt x="666" y="396"/>
                  </a:lnTo>
                  <a:lnTo>
                    <a:pt x="672" y="342"/>
                  </a:lnTo>
                  <a:lnTo>
                    <a:pt x="678" y="288"/>
                  </a:lnTo>
                  <a:lnTo>
                    <a:pt x="690" y="234"/>
                  </a:lnTo>
                  <a:lnTo>
                    <a:pt x="696" y="180"/>
                  </a:lnTo>
                  <a:lnTo>
                    <a:pt x="702" y="120"/>
                  </a:lnTo>
                  <a:lnTo>
                    <a:pt x="708" y="60"/>
                  </a:lnTo>
                  <a:lnTo>
                    <a:pt x="720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5" name="Oval 85"/>
            <p:cNvSpPr>
              <a:spLocks noChangeArrowheads="1"/>
            </p:cNvSpPr>
            <p:nvPr/>
          </p:nvSpPr>
          <p:spPr bwMode="auto">
            <a:xfrm>
              <a:off x="1458913" y="3249613"/>
              <a:ext cx="114300" cy="114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6" name="Oval 86"/>
            <p:cNvSpPr>
              <a:spLocks noChangeArrowheads="1"/>
            </p:cNvSpPr>
            <p:nvPr/>
          </p:nvSpPr>
          <p:spPr bwMode="auto">
            <a:xfrm>
              <a:off x="2163763" y="3249613"/>
              <a:ext cx="114300" cy="114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7" name="Oval 87"/>
            <p:cNvSpPr>
              <a:spLocks noChangeArrowheads="1"/>
            </p:cNvSpPr>
            <p:nvPr/>
          </p:nvSpPr>
          <p:spPr bwMode="auto">
            <a:xfrm>
              <a:off x="2992438" y="3249613"/>
              <a:ext cx="114300" cy="114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8" name="Oval 88"/>
            <p:cNvSpPr>
              <a:spLocks noChangeArrowheads="1"/>
            </p:cNvSpPr>
            <p:nvPr/>
          </p:nvSpPr>
          <p:spPr bwMode="auto">
            <a:xfrm>
              <a:off x="5116513" y="3249613"/>
              <a:ext cx="114300" cy="114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0348477" y="2703127"/>
            <a:ext cx="1734229" cy="563577"/>
            <a:chOff x="2834435" y="3445058"/>
            <a:chExt cx="2448323" cy="563577"/>
          </a:xfrm>
        </p:grpSpPr>
        <p:sp>
          <p:nvSpPr>
            <p:cNvPr id="91" name="모서리가 둥근 직사각형 90"/>
            <p:cNvSpPr/>
            <p:nvPr/>
          </p:nvSpPr>
          <p:spPr bwMode="auto">
            <a:xfrm>
              <a:off x="2834435" y="3445058"/>
              <a:ext cx="2448323" cy="56357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>
                <a:solidFill>
                  <a:schemeClr val="tx1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graphicFrame>
          <p:nvGraphicFramePr>
            <p:cNvPr id="92" name="Object 5"/>
            <p:cNvGraphicFramePr>
              <a:graphicFrameLocks noChangeAspect="1"/>
            </p:cNvGraphicFramePr>
            <p:nvPr/>
          </p:nvGraphicFramePr>
          <p:xfrm>
            <a:off x="2985551" y="3484550"/>
            <a:ext cx="229720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5" imgW="787320" imgH="203040" progId="Equation.DSMT4">
                    <p:embed/>
                  </p:oleObj>
                </mc:Choice>
                <mc:Fallback>
                  <p:oleObj name="Equation" r:id="rId5" imgW="787320" imgH="203040" progId="Equation.DSMT4">
                    <p:embed/>
                    <p:pic>
                      <p:nvPicPr>
                        <p:cNvPr id="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551" y="3484550"/>
                          <a:ext cx="2297207" cy="44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" name="양쪽 모서리가 둥근 사각형 92"/>
          <p:cNvSpPr/>
          <p:nvPr/>
        </p:nvSpPr>
        <p:spPr bwMode="auto">
          <a:xfrm>
            <a:off x="5607569" y="5423641"/>
            <a:ext cx="1827564" cy="3929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m09_poly.m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1: </a:t>
            </a:r>
            <a:r>
              <a:rPr lang="ko-KR" altLang="en-US" dirty="0" smtClean="0"/>
              <a:t>다항식과 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 the following polynomial for the range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/>
              <a:t>together with its real roots.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>
            <p:extLst/>
          </p:nvPr>
        </p:nvGraphicFramePr>
        <p:xfrm>
          <a:off x="6205217" y="1664804"/>
          <a:ext cx="316174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1269720" imgH="228600" progId="Equation.DSMT4">
                  <p:embed/>
                </p:oleObj>
              </mc:Choice>
              <mc:Fallback>
                <p:oleObj name="Equation" r:id="rId4" imgW="1269720" imgH="228600" progId="Equation.DSMT4">
                  <p:embed/>
                  <p:pic>
                    <p:nvPicPr>
                      <p:cNvPr id="2488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217" y="1664804"/>
                        <a:ext cx="3161747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55440" y="2653778"/>
            <a:ext cx="10369152" cy="40875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p = [1  0  -5  0  4  0];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x = -2.1:0.01:2.1;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% Plot the polynomial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figure(1), plot(x,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polyval(p, x)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, 'LineWidth',2);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hold on; plot([-2.5 2.5],  [0 0]);</a:t>
            </a:r>
          </a:p>
          <a:p>
            <a:pPr algn="l">
              <a:lnSpc>
                <a:spcPct val="100000"/>
              </a:lnSpc>
            </a:pP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% Find its roots and plot them using markers.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roots(p)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ry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= zeros(size(r));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h = plot(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r,ry,'ro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', 10, '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', 2);</a:t>
            </a:r>
          </a:p>
          <a:p>
            <a:pPr algn="l">
              <a:lnSpc>
                <a:spcPct val="100000"/>
              </a:lnSpc>
            </a:pP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% Display the polynomial in mathematical terms.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text( -0.5, 2, '$f(x) = - 5 x^3 + 4x$', ...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   'Interpreter', 'latex', '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', 16);</a:t>
            </a:r>
          </a:p>
        </p:txBody>
      </p:sp>
      <p:sp>
        <p:nvSpPr>
          <p:cNvPr id="8" name="양쪽 모서리가 둥근 사각형 7"/>
          <p:cNvSpPr/>
          <p:nvPr/>
        </p:nvSpPr>
        <p:spPr bwMode="auto">
          <a:xfrm>
            <a:off x="1055440" y="2234717"/>
            <a:ext cx="1827564" cy="3929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굴림" pitchFamily="50" charset="-127"/>
                <a:cs typeface="Consolas" panose="020B0609020204030204" pitchFamily="49" charset="0"/>
              </a:rPr>
              <a:t>m09_roots.m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0" tIns="0" rIns="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H13 스마트폰 센서 활용 - 강의슬라이드" id="{EC2B3A01-34A3-4DBC-A614-29EAE5D388A0}" vid="{6AC22FCF-9671-4C0F-8C01-0F4F39446D72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강의슬라이드</Template>
  <TotalTime>204</TotalTime>
  <Words>1949</Words>
  <Application>Microsoft Office PowerPoint</Application>
  <PresentationFormat>와이드스크린</PresentationFormat>
  <Paragraphs>435</Paragraphs>
  <Slides>33</Slides>
  <Notes>24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굴림</vt:lpstr>
      <vt:lpstr>함초롬바탕</vt:lpstr>
      <vt:lpstr>Arial</vt:lpstr>
      <vt:lpstr>Cambria Math</vt:lpstr>
      <vt:lpstr>Consolas</vt:lpstr>
      <vt:lpstr>Courier New</vt:lpstr>
      <vt:lpstr>Helvetica</vt:lpstr>
      <vt:lpstr>Times New Roman</vt:lpstr>
      <vt:lpstr>Wingdings</vt:lpstr>
      <vt:lpstr>봄의 수채화</vt:lpstr>
      <vt:lpstr>Equation</vt:lpstr>
      <vt:lpstr>다항식과 보간법</vt:lpstr>
      <vt:lpstr>강의 주제</vt:lpstr>
      <vt:lpstr>You will be able to</vt:lpstr>
      <vt:lpstr>다항식 (Polynomials)</vt:lpstr>
      <vt:lpstr>다항식 표현하기</vt:lpstr>
      <vt:lpstr>다항식의 값</vt:lpstr>
      <vt:lpstr>다항식의 근</vt:lpstr>
      <vt:lpstr>다항식 곡선과 근 나타내기</vt:lpstr>
      <vt:lpstr>예제 1: 다항식과 근</vt:lpstr>
      <vt:lpstr>예제 1: 다항식과 근</vt:lpstr>
      <vt:lpstr>다항식의 곱</vt:lpstr>
      <vt:lpstr>더하기, 곱하기, 나누기</vt:lpstr>
      <vt:lpstr>다항식의 미분 1/2</vt:lpstr>
      <vt:lpstr>다항식의 미분 2/2</vt:lpstr>
      <vt:lpstr>다항식과 최대 최소 나타내기</vt:lpstr>
      <vt:lpstr>예제 2: 점을 지나는 다항식</vt:lpstr>
      <vt:lpstr>예제 2 - 답안</vt:lpstr>
      <vt:lpstr>최소 자승법 (Least Square Method)</vt:lpstr>
      <vt:lpstr>최소 자승법 – 1차 다항식</vt:lpstr>
      <vt:lpstr>최소 자승법 – 고차 다항식  1/2</vt:lpstr>
      <vt:lpstr>최소 자승법 – 고차 다항식  2/2</vt:lpstr>
      <vt:lpstr>최소 자승법 – 특수 함수 응용</vt:lpstr>
      <vt:lpstr>지수 함수의 예</vt:lpstr>
      <vt:lpstr>예제 3 –지수 함수로의 데이터 피팅</vt:lpstr>
      <vt:lpstr>예제 3 - 답안</vt:lpstr>
      <vt:lpstr>보간법</vt:lpstr>
      <vt:lpstr>보간법 - 스크립트</vt:lpstr>
      <vt:lpstr>예제 4: 왼손 본뜨기</vt:lpstr>
      <vt:lpstr>PowerPoint 프레젠테이션</vt:lpstr>
      <vt:lpstr>PowerPoint 프레젠테이션</vt:lpstr>
      <vt:lpstr>Key Takeaways</vt:lpstr>
      <vt:lpstr>Note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이해 및 실습</dc:title>
  <dc:creator>Byoungjo CHOI</dc:creator>
  <cp:keywords>스크립트, 엑셀</cp:keywords>
  <cp:lastModifiedBy>Byoungjo Choi</cp:lastModifiedBy>
  <cp:revision>21</cp:revision>
  <cp:lastPrinted>2015-08-21T06:46:55Z</cp:lastPrinted>
  <dcterms:created xsi:type="dcterms:W3CDTF">2017-02-07T12:21:36Z</dcterms:created>
  <dcterms:modified xsi:type="dcterms:W3CDTF">2017-05-06T04:04:45Z</dcterms:modified>
</cp:coreProperties>
</file>