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1"/>
  </p:sldMasterIdLst>
  <p:notesMasterIdLst>
    <p:notesMasterId r:id="rId23"/>
  </p:notesMasterIdLst>
  <p:sldIdLst>
    <p:sldId id="1185" r:id="rId2"/>
    <p:sldId id="1208" r:id="rId3"/>
    <p:sldId id="1209" r:id="rId4"/>
    <p:sldId id="1210" r:id="rId5"/>
    <p:sldId id="1211" r:id="rId6"/>
    <p:sldId id="1212" r:id="rId7"/>
    <p:sldId id="1213" r:id="rId8"/>
    <p:sldId id="1214" r:id="rId9"/>
    <p:sldId id="1215" r:id="rId10"/>
    <p:sldId id="1216" r:id="rId11"/>
    <p:sldId id="1217" r:id="rId12"/>
    <p:sldId id="1218" r:id="rId13"/>
    <p:sldId id="1219" r:id="rId14"/>
    <p:sldId id="1220" r:id="rId15"/>
    <p:sldId id="1221" r:id="rId16"/>
    <p:sldId id="1222" r:id="rId17"/>
    <p:sldId id="1223" r:id="rId18"/>
    <p:sldId id="1224" r:id="rId19"/>
    <p:sldId id="1225" r:id="rId20"/>
    <p:sldId id="1226" r:id="rId21"/>
    <p:sldId id="1227" r:id="rId22"/>
  </p:sldIdLst>
  <p:sldSz cx="12192000" cy="6858000"/>
  <p:notesSz cx="6735763" cy="9866313"/>
  <p:defaultTextStyle>
    <a:defPPr>
      <a:defRPr lang="ko-KR"/>
    </a:defPPr>
    <a:lvl1pPr algn="ctr" rtl="0" fontAlgn="base" latinLnBrk="1">
      <a:lnSpc>
        <a:spcPct val="10000"/>
      </a:lnSpc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1pPr>
    <a:lvl2pPr marL="457200" algn="ctr" rtl="0" fontAlgn="base" latinLnBrk="1">
      <a:lnSpc>
        <a:spcPct val="10000"/>
      </a:lnSpc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2pPr>
    <a:lvl3pPr marL="914400" algn="ctr" rtl="0" fontAlgn="base" latinLnBrk="1">
      <a:lnSpc>
        <a:spcPct val="10000"/>
      </a:lnSpc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3pPr>
    <a:lvl4pPr marL="1371600" algn="ctr" rtl="0" fontAlgn="base" latinLnBrk="1">
      <a:lnSpc>
        <a:spcPct val="10000"/>
      </a:lnSpc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4pPr>
    <a:lvl5pPr marL="1828800" algn="ctr" rtl="0" fontAlgn="base" latinLnBrk="1">
      <a:lnSpc>
        <a:spcPct val="10000"/>
      </a:lnSpc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CC3300"/>
    <a:srgbClr val="FF6600"/>
    <a:srgbClr val="CC0000"/>
    <a:srgbClr val="800080"/>
    <a:srgbClr val="6600FF"/>
    <a:srgbClr val="333399"/>
    <a:srgbClr val="00009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6313" autoAdjust="0"/>
  </p:normalViewPr>
  <p:slideViewPr>
    <p:cSldViewPr>
      <p:cViewPr varScale="1">
        <p:scale>
          <a:sx n="70" d="100"/>
          <a:sy n="70" d="100"/>
        </p:scale>
        <p:origin x="90" y="5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1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image" Target="../media/image24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12" Type="http://schemas.openxmlformats.org/officeDocument/2006/relationships/image" Target="../media/image23.wmf"/><Relationship Id="rId2" Type="http://schemas.openxmlformats.org/officeDocument/2006/relationships/image" Target="../media/image10.wmf"/><Relationship Id="rId1" Type="http://schemas.openxmlformats.org/officeDocument/2006/relationships/image" Target="../media/image13.wmf"/><Relationship Id="rId6" Type="http://schemas.openxmlformats.org/officeDocument/2006/relationships/image" Target="../media/image17.wmf"/><Relationship Id="rId11" Type="http://schemas.openxmlformats.org/officeDocument/2006/relationships/image" Target="../media/image22.wmf"/><Relationship Id="rId5" Type="http://schemas.openxmlformats.org/officeDocument/2006/relationships/image" Target="../media/image16.wmf"/><Relationship Id="rId10" Type="http://schemas.openxmlformats.org/officeDocument/2006/relationships/image" Target="../media/image21.wmf"/><Relationship Id="rId4" Type="http://schemas.openxmlformats.org/officeDocument/2006/relationships/image" Target="../media/image15.wmf"/><Relationship Id="rId9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10" Type="http://schemas.openxmlformats.org/officeDocument/2006/relationships/image" Target="../media/image38.wmf"/><Relationship Id="rId4" Type="http://schemas.openxmlformats.org/officeDocument/2006/relationships/image" Target="../media/image32.wmf"/><Relationship Id="rId9" Type="http://schemas.openxmlformats.org/officeDocument/2006/relationships/image" Target="../media/image3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9356" cy="492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543" tIns="43771" rIns="87543" bIns="43771" numCol="1" anchor="t" anchorCtr="0" compatLnSpc="1">
            <a:prstTxWarp prst="textNoShape">
              <a:avLst/>
            </a:prstTxWarp>
          </a:bodyPr>
          <a:lstStyle>
            <a:lvl1pPr algn="l" defTabSz="876296">
              <a:lnSpc>
                <a:spcPct val="100000"/>
              </a:lnSpc>
              <a:defRPr sz="1200" b="0">
                <a:latin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835" y="0"/>
            <a:ext cx="2919356" cy="492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543" tIns="43771" rIns="87543" bIns="43771" numCol="1" anchor="t" anchorCtr="0" compatLnSpc="1">
            <a:prstTxWarp prst="textNoShape">
              <a:avLst/>
            </a:prstTxWarp>
          </a:bodyPr>
          <a:lstStyle>
            <a:lvl1pPr algn="r" defTabSz="876296">
              <a:lnSpc>
                <a:spcPct val="100000"/>
              </a:lnSpc>
              <a:defRPr sz="1200" b="0">
                <a:latin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355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0963" y="739775"/>
            <a:ext cx="6575425" cy="3698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55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577" y="4685395"/>
            <a:ext cx="5388610" cy="444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543" tIns="43771" rIns="87543" bIns="437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2367"/>
            <a:ext cx="2919356" cy="492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543" tIns="43771" rIns="87543" bIns="43771" numCol="1" anchor="b" anchorCtr="0" compatLnSpc="1">
            <a:prstTxWarp prst="textNoShape">
              <a:avLst/>
            </a:prstTxWarp>
          </a:bodyPr>
          <a:lstStyle>
            <a:lvl1pPr algn="l" defTabSz="876296">
              <a:lnSpc>
                <a:spcPct val="100000"/>
              </a:lnSpc>
              <a:defRPr sz="1200" b="0">
                <a:latin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355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835" y="9372367"/>
            <a:ext cx="2919356" cy="492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543" tIns="43771" rIns="87543" bIns="43771" numCol="1" anchor="b" anchorCtr="0" compatLnSpc="1">
            <a:prstTxWarp prst="textNoShape">
              <a:avLst/>
            </a:prstTxWarp>
          </a:bodyPr>
          <a:lstStyle>
            <a:lvl1pPr algn="r" defTabSz="876296">
              <a:lnSpc>
                <a:spcPct val="100000"/>
              </a:lnSpc>
              <a:defRPr sz="1200" b="0">
                <a:latin typeface="굴림" pitchFamily="50" charset="-127"/>
              </a:defRPr>
            </a:lvl1pPr>
          </a:lstStyle>
          <a:p>
            <a:fld id="{7B1983A0-4CBD-430E-BBB3-B04D1C68F18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76119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75425" cy="36988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983A0-4CBD-430E-BBB3-B04D1C68F18F}" type="slidenum">
              <a:rPr lang="en-US" altLang="ko-KR" smtClean="0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5064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983A0-4CBD-430E-BBB3-B04D1C68F18F}" type="slidenum">
              <a:rPr lang="en-US" altLang="ko-KR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7693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2"/>
          <p:cNvSpPr>
            <a:spLocks noChangeShapeType="1"/>
          </p:cNvSpPr>
          <p:nvPr/>
        </p:nvSpPr>
        <p:spPr bwMode="auto">
          <a:xfrm>
            <a:off x="97536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60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21217" y="466725"/>
            <a:ext cx="9042400" cy="2133600"/>
          </a:xfrm>
        </p:spPr>
        <p:txBody>
          <a:bodyPr/>
          <a:lstStyle>
            <a:lvl1pPr algn="r">
              <a:defRPr sz="48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ko-KR" altLang="ko-KR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E85584A-5EF6-4B0D-8253-845602C17117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43017" name="Oval 9"/>
          <p:cNvSpPr>
            <a:spLocks noChangeArrowheads="1"/>
          </p:cNvSpPr>
          <p:nvPr/>
        </p:nvSpPr>
        <p:spPr bwMode="auto">
          <a:xfrm>
            <a:off x="9990668" y="2992437"/>
            <a:ext cx="206423" cy="235747"/>
          </a:xfrm>
          <a:prstGeom prst="ellipse">
            <a:avLst/>
          </a:prstGeom>
          <a:solidFill>
            <a:srgbClr val="7030A0"/>
          </a:solidFill>
          <a:ln>
            <a:noFill/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18" name="Oval 10"/>
          <p:cNvSpPr>
            <a:spLocks noChangeArrowheads="1"/>
          </p:cNvSpPr>
          <p:nvPr/>
        </p:nvSpPr>
        <p:spPr bwMode="auto">
          <a:xfrm>
            <a:off x="10369551" y="2992437"/>
            <a:ext cx="206422" cy="235747"/>
          </a:xfrm>
          <a:prstGeom prst="ellipse">
            <a:avLst/>
          </a:prstGeom>
          <a:solidFill>
            <a:srgbClr val="7030A0"/>
          </a:solidFill>
          <a:ln>
            <a:noFill/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19" name="Oval 11"/>
          <p:cNvSpPr>
            <a:spLocks noChangeArrowheads="1"/>
          </p:cNvSpPr>
          <p:nvPr/>
        </p:nvSpPr>
        <p:spPr bwMode="auto">
          <a:xfrm>
            <a:off x="10748434" y="2992437"/>
            <a:ext cx="206423" cy="235747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20" name="Oval 12"/>
          <p:cNvSpPr>
            <a:spLocks noChangeArrowheads="1"/>
          </p:cNvSpPr>
          <p:nvPr/>
        </p:nvSpPr>
        <p:spPr bwMode="auto">
          <a:xfrm>
            <a:off x="9990668" y="3276601"/>
            <a:ext cx="206423" cy="235748"/>
          </a:xfrm>
          <a:prstGeom prst="ellipse">
            <a:avLst/>
          </a:prstGeom>
          <a:solidFill>
            <a:srgbClr val="7030A0"/>
          </a:solidFill>
          <a:ln>
            <a:noFill/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21" name="Oval 13"/>
          <p:cNvSpPr>
            <a:spLocks noChangeArrowheads="1"/>
          </p:cNvSpPr>
          <p:nvPr/>
        </p:nvSpPr>
        <p:spPr bwMode="auto">
          <a:xfrm>
            <a:off x="10369551" y="3276601"/>
            <a:ext cx="206422" cy="235748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22" name="Oval 14"/>
          <p:cNvSpPr>
            <a:spLocks noChangeArrowheads="1"/>
          </p:cNvSpPr>
          <p:nvPr/>
        </p:nvSpPr>
        <p:spPr bwMode="auto">
          <a:xfrm>
            <a:off x="10748434" y="3276601"/>
            <a:ext cx="206423" cy="235748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23" name="Oval 15"/>
          <p:cNvSpPr>
            <a:spLocks noChangeArrowheads="1"/>
          </p:cNvSpPr>
          <p:nvPr/>
        </p:nvSpPr>
        <p:spPr bwMode="auto">
          <a:xfrm>
            <a:off x="11127317" y="3276601"/>
            <a:ext cx="206422" cy="235748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24" name="Oval 16"/>
          <p:cNvSpPr>
            <a:spLocks noChangeArrowheads="1"/>
          </p:cNvSpPr>
          <p:nvPr/>
        </p:nvSpPr>
        <p:spPr bwMode="auto">
          <a:xfrm>
            <a:off x="9990668" y="3560762"/>
            <a:ext cx="206423" cy="235747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25" name="Oval 17"/>
          <p:cNvSpPr>
            <a:spLocks noChangeArrowheads="1"/>
          </p:cNvSpPr>
          <p:nvPr/>
        </p:nvSpPr>
        <p:spPr bwMode="auto">
          <a:xfrm>
            <a:off x="10369551" y="3560762"/>
            <a:ext cx="206422" cy="235747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26" name="Oval 18"/>
          <p:cNvSpPr>
            <a:spLocks noChangeArrowheads="1"/>
          </p:cNvSpPr>
          <p:nvPr/>
        </p:nvSpPr>
        <p:spPr bwMode="auto">
          <a:xfrm>
            <a:off x="10748434" y="3560762"/>
            <a:ext cx="206423" cy="235747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27" name="Oval 19"/>
          <p:cNvSpPr>
            <a:spLocks noChangeArrowheads="1"/>
          </p:cNvSpPr>
          <p:nvPr/>
        </p:nvSpPr>
        <p:spPr bwMode="auto">
          <a:xfrm>
            <a:off x="11127317" y="3560762"/>
            <a:ext cx="206422" cy="235747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28" name="Oval 20"/>
          <p:cNvSpPr>
            <a:spLocks noChangeArrowheads="1"/>
          </p:cNvSpPr>
          <p:nvPr/>
        </p:nvSpPr>
        <p:spPr bwMode="auto">
          <a:xfrm>
            <a:off x="11506201" y="3560762"/>
            <a:ext cx="206423" cy="235747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29" name="Oval 21"/>
          <p:cNvSpPr>
            <a:spLocks noChangeArrowheads="1"/>
          </p:cNvSpPr>
          <p:nvPr/>
        </p:nvSpPr>
        <p:spPr bwMode="auto">
          <a:xfrm>
            <a:off x="9990668" y="3843338"/>
            <a:ext cx="206423" cy="237604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30" name="Oval 22"/>
          <p:cNvSpPr>
            <a:spLocks noChangeArrowheads="1"/>
          </p:cNvSpPr>
          <p:nvPr/>
        </p:nvSpPr>
        <p:spPr bwMode="auto">
          <a:xfrm>
            <a:off x="10369551" y="3843338"/>
            <a:ext cx="206422" cy="237604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31" name="Oval 23"/>
          <p:cNvSpPr>
            <a:spLocks noChangeArrowheads="1"/>
          </p:cNvSpPr>
          <p:nvPr/>
        </p:nvSpPr>
        <p:spPr bwMode="auto">
          <a:xfrm>
            <a:off x="10748434" y="3843338"/>
            <a:ext cx="206423" cy="237604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32" name="Oval 24"/>
          <p:cNvSpPr>
            <a:spLocks noChangeArrowheads="1"/>
          </p:cNvSpPr>
          <p:nvPr/>
        </p:nvSpPr>
        <p:spPr bwMode="auto">
          <a:xfrm>
            <a:off x="11127317" y="3843338"/>
            <a:ext cx="206422" cy="237604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33" name="Oval 25"/>
          <p:cNvSpPr>
            <a:spLocks noChangeArrowheads="1"/>
          </p:cNvSpPr>
          <p:nvPr/>
        </p:nvSpPr>
        <p:spPr bwMode="auto">
          <a:xfrm>
            <a:off x="9990668" y="4127500"/>
            <a:ext cx="206423" cy="237604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34" name="Oval 26"/>
          <p:cNvSpPr>
            <a:spLocks noChangeArrowheads="1"/>
          </p:cNvSpPr>
          <p:nvPr/>
        </p:nvSpPr>
        <p:spPr bwMode="auto">
          <a:xfrm>
            <a:off x="10369551" y="4127500"/>
            <a:ext cx="206422" cy="237604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35" name="Oval 27"/>
          <p:cNvSpPr>
            <a:spLocks noChangeArrowheads="1"/>
          </p:cNvSpPr>
          <p:nvPr/>
        </p:nvSpPr>
        <p:spPr bwMode="auto">
          <a:xfrm>
            <a:off x="10748434" y="4127500"/>
            <a:ext cx="206423" cy="237604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36" name="Oval 28"/>
          <p:cNvSpPr>
            <a:spLocks noChangeArrowheads="1"/>
          </p:cNvSpPr>
          <p:nvPr/>
        </p:nvSpPr>
        <p:spPr bwMode="auto">
          <a:xfrm>
            <a:off x="11127317" y="4127500"/>
            <a:ext cx="206422" cy="237604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37" name="Oval 29"/>
          <p:cNvSpPr>
            <a:spLocks noChangeArrowheads="1"/>
          </p:cNvSpPr>
          <p:nvPr/>
        </p:nvSpPr>
        <p:spPr bwMode="auto">
          <a:xfrm>
            <a:off x="11506201" y="4127500"/>
            <a:ext cx="206423" cy="237604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38" name="Oval 30"/>
          <p:cNvSpPr>
            <a:spLocks noChangeArrowheads="1"/>
          </p:cNvSpPr>
          <p:nvPr/>
        </p:nvSpPr>
        <p:spPr bwMode="auto">
          <a:xfrm>
            <a:off x="9990668" y="4411662"/>
            <a:ext cx="206423" cy="235747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39" name="Oval 31"/>
          <p:cNvSpPr>
            <a:spLocks noChangeArrowheads="1"/>
          </p:cNvSpPr>
          <p:nvPr/>
        </p:nvSpPr>
        <p:spPr bwMode="auto">
          <a:xfrm>
            <a:off x="10369551" y="4411662"/>
            <a:ext cx="206422" cy="235747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40" name="Oval 32"/>
          <p:cNvSpPr>
            <a:spLocks noChangeArrowheads="1"/>
          </p:cNvSpPr>
          <p:nvPr/>
        </p:nvSpPr>
        <p:spPr bwMode="auto">
          <a:xfrm>
            <a:off x="10748434" y="4411662"/>
            <a:ext cx="206423" cy="235747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41" name="Oval 33"/>
          <p:cNvSpPr>
            <a:spLocks noChangeArrowheads="1"/>
          </p:cNvSpPr>
          <p:nvPr/>
        </p:nvSpPr>
        <p:spPr bwMode="auto">
          <a:xfrm>
            <a:off x="11127317" y="4411662"/>
            <a:ext cx="206422" cy="235747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42" name="Oval 34"/>
          <p:cNvSpPr>
            <a:spLocks noChangeArrowheads="1"/>
          </p:cNvSpPr>
          <p:nvPr/>
        </p:nvSpPr>
        <p:spPr bwMode="auto">
          <a:xfrm>
            <a:off x="9990668" y="4695826"/>
            <a:ext cx="206423" cy="235748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43" name="Oval 35"/>
          <p:cNvSpPr>
            <a:spLocks noChangeArrowheads="1"/>
          </p:cNvSpPr>
          <p:nvPr/>
        </p:nvSpPr>
        <p:spPr bwMode="auto">
          <a:xfrm>
            <a:off x="10369551" y="4695826"/>
            <a:ext cx="206422" cy="235748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44" name="Oval 36"/>
          <p:cNvSpPr>
            <a:spLocks noChangeArrowheads="1"/>
          </p:cNvSpPr>
          <p:nvPr/>
        </p:nvSpPr>
        <p:spPr bwMode="auto">
          <a:xfrm>
            <a:off x="10748434" y="4695826"/>
            <a:ext cx="206423" cy="235748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45" name="Oval 37"/>
          <p:cNvSpPr>
            <a:spLocks noChangeArrowheads="1"/>
          </p:cNvSpPr>
          <p:nvPr/>
        </p:nvSpPr>
        <p:spPr bwMode="auto">
          <a:xfrm>
            <a:off x="11127317" y="4695826"/>
            <a:ext cx="206422" cy="235748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46" name="Oval 38"/>
          <p:cNvSpPr>
            <a:spLocks noChangeArrowheads="1"/>
          </p:cNvSpPr>
          <p:nvPr/>
        </p:nvSpPr>
        <p:spPr bwMode="auto">
          <a:xfrm>
            <a:off x="10369551" y="4979987"/>
            <a:ext cx="206422" cy="235747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47" name="Oval 39"/>
          <p:cNvSpPr>
            <a:spLocks noChangeArrowheads="1"/>
          </p:cNvSpPr>
          <p:nvPr/>
        </p:nvSpPr>
        <p:spPr bwMode="auto">
          <a:xfrm>
            <a:off x="11127317" y="4979987"/>
            <a:ext cx="206422" cy="235747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48" name="Line 40"/>
          <p:cNvSpPr>
            <a:spLocks noChangeShapeType="1"/>
          </p:cNvSpPr>
          <p:nvPr/>
        </p:nvSpPr>
        <p:spPr bwMode="auto">
          <a:xfrm>
            <a:off x="406400" y="2819400"/>
            <a:ext cx="10972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600"/>
          </a:p>
        </p:txBody>
      </p:sp>
      <p:pic>
        <p:nvPicPr>
          <p:cNvPr id="40" name="그림 3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942"/>
            <a:ext cx="12192000" cy="1535441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4361" r="71363" b="8936"/>
          <a:stretch/>
        </p:blipFill>
        <p:spPr>
          <a:xfrm>
            <a:off x="469805" y="2886516"/>
            <a:ext cx="1288412" cy="128841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51" name="Picture 2" descr="https://upload.wikimedia.org/wikipedia/commons/thumb/a/a1/CC-BY-SA_icon_orange.svg/800px-CC-BY-SA_icon_orange.sv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55" y="5299307"/>
            <a:ext cx="1944216" cy="685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827888" y="2886516"/>
            <a:ext cx="1243703" cy="1288411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6"/>
          <a:srcRect l="7158" t="2705" b="7266"/>
          <a:stretch/>
        </p:blipFill>
        <p:spPr>
          <a:xfrm>
            <a:off x="3141262" y="2886516"/>
            <a:ext cx="1343371" cy="128841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3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0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30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30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30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3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3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30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3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3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30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30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3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3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3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3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3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3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3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3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3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3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3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3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3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3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3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3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3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3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3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3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3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3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3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3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3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3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500"/>
                            </p:stCondLst>
                            <p:childTnLst>
                              <p:par>
                                <p:cTn id="12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3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3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3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3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3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3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3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3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3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3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3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3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3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3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3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30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30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3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3000"/>
                            </p:stCondLst>
                            <p:childTnLst>
                              <p:par>
                                <p:cTn id="1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43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43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43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30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430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3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43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43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43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7" grpId="0" animBg="1"/>
      <p:bldP spid="43018" grpId="0" animBg="1"/>
      <p:bldP spid="43019" grpId="0" animBg="1"/>
      <p:bldP spid="43020" grpId="0" animBg="1"/>
      <p:bldP spid="43021" grpId="0" animBg="1"/>
      <p:bldP spid="43022" grpId="0" animBg="1"/>
      <p:bldP spid="43023" grpId="0" animBg="1"/>
      <p:bldP spid="43024" grpId="0" animBg="1"/>
      <p:bldP spid="43025" grpId="0" animBg="1"/>
      <p:bldP spid="43026" grpId="0" animBg="1"/>
      <p:bldP spid="43027" grpId="0" animBg="1"/>
      <p:bldP spid="43028" grpId="0" animBg="1"/>
      <p:bldP spid="43029" grpId="0" animBg="1"/>
      <p:bldP spid="43030" grpId="0" animBg="1"/>
      <p:bldP spid="43031" grpId="0" animBg="1"/>
      <p:bldP spid="43032" grpId="0" animBg="1"/>
      <p:bldP spid="43033" grpId="0" animBg="1"/>
      <p:bldP spid="43034" grpId="0" animBg="1"/>
      <p:bldP spid="43035" grpId="0" animBg="1"/>
      <p:bldP spid="43036" grpId="0" animBg="1"/>
      <p:bldP spid="43037" grpId="0" animBg="1"/>
      <p:bldP spid="43038" grpId="0" animBg="1"/>
      <p:bldP spid="43039" grpId="0" animBg="1"/>
      <p:bldP spid="43040" grpId="0" animBg="1"/>
      <p:bldP spid="43041" grpId="0" animBg="1"/>
      <p:bldP spid="43042" grpId="0" animBg="1"/>
      <p:bldP spid="43043" grpId="0" animBg="1"/>
      <p:bldP spid="43044" grpId="0" animBg="1"/>
      <p:bldP spid="43045" grpId="0" animBg="1"/>
      <p:bldP spid="43046" grpId="0" animBg="1"/>
      <p:bldP spid="43047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5640F7-A197-4F39-83E1-A333EECFD9F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>
            <a:lvl1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>
            <a:lvl1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74BEEF-90FA-44C5-93B7-6591080F535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609600" y="122239"/>
            <a:ext cx="10972800" cy="6008687"/>
          </a:xfrm>
        </p:spPr>
        <p:txBody>
          <a:bodyPr/>
          <a:lstStyle>
            <a:lvl1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6F0C3493-D8FD-4EE1-B728-19282D8A534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1010939" cy="877870"/>
          </a:xfrm>
        </p:spPr>
        <p:txBody>
          <a:bodyPr/>
          <a:lstStyle>
            <a:lvl1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214423"/>
            <a:ext cx="10972800" cy="4916503"/>
          </a:xfrm>
        </p:spPr>
        <p:txBody>
          <a:bodyPr/>
          <a:lstStyle>
            <a:lvl1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E8F87B-55E2-4F93-9C08-6B53E4C1F60C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274FB2-91ED-4FEE-8288-80195EE42CD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>
            <a:lvl1pPr>
              <a:defRPr sz="28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>
              <a:defRPr sz="2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>
              <a:defRPr sz="20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>
              <a:defRPr sz="18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>
              <a:defRPr sz="18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>
            <a:lvl1pPr>
              <a:defRPr sz="28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>
              <a:defRPr sz="2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>
              <a:defRPr sz="20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>
              <a:defRPr sz="18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>
              <a:defRPr sz="18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4BB013-86EF-4139-8167-B6F2E1F1AE9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>
              <a:defRPr sz="20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>
              <a:defRPr sz="18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>
              <a:defRPr sz="16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>
              <a:defRPr sz="16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>
              <a:defRPr sz="20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>
              <a:defRPr sz="18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>
              <a:defRPr sz="16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>
              <a:defRPr sz="16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319CCB-9F24-4D6C-92BE-5E40E40C38C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3F5E63-638F-4C9F-9DA7-522510F759F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EBEBFD-EDEA-49E7-A85B-0C802EA5F7E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>
              <a:defRPr sz="28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>
              <a:defRPr sz="2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>
              <a:defRPr sz="20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>
              <a:defRPr sz="20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0652B4-7A6F-485C-8D8C-AA321EBB57A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E7CAEA-3470-40CD-A098-65C40B92F9E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1010939" cy="663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71547"/>
            <a:ext cx="10972800" cy="5059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kumimoji="0" sz="1000" b="0">
                <a:latin typeface="+mn-lt"/>
              </a:defRPr>
            </a:lvl1pPr>
          </a:lstStyle>
          <a:p>
            <a:endParaRPr lang="en-US" altLang="ko-KR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51992" y="6429396"/>
            <a:ext cx="2844800" cy="276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kumimoji="0" sz="1200" b="1">
                <a:latin typeface="+mn-lt"/>
              </a:defRPr>
            </a:lvl1pPr>
          </a:lstStyle>
          <a:p>
            <a:fld id="{FD2264A7-BF29-49EA-ABDD-F7A47F87D90E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42" name="바닥글 개체 틀 41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 smtClean="0"/>
              <a:t>5/224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09600" y="6287264"/>
            <a:ext cx="1647825" cy="4381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6600FF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900" b="1">
          <a:solidFill>
            <a:srgbClr val="0066FF"/>
          </a:solidFill>
          <a:latin typeface="Arial" pitchFamily="34" charset="0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900" b="1">
          <a:solidFill>
            <a:srgbClr val="0066FF"/>
          </a:solidFill>
          <a:latin typeface="Arial" pitchFamily="34" charset="0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900" b="1">
          <a:solidFill>
            <a:srgbClr val="0066FF"/>
          </a:solidFill>
          <a:latin typeface="Arial" pitchFamily="34" charset="0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900" b="1">
          <a:solidFill>
            <a:srgbClr val="0066FF"/>
          </a:solidFill>
          <a:latin typeface="Arial" pitchFamily="34" charset="0"/>
          <a:ea typeface="굴림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900" b="1">
          <a:solidFill>
            <a:srgbClr val="0066FF"/>
          </a:solidFill>
          <a:latin typeface="Arial" pitchFamily="34" charset="0"/>
          <a:ea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900" b="1">
          <a:solidFill>
            <a:srgbClr val="0066FF"/>
          </a:solidFill>
          <a:latin typeface="Arial" pitchFamily="34" charset="0"/>
          <a:ea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900" b="1">
          <a:solidFill>
            <a:srgbClr val="0066FF"/>
          </a:solidFill>
          <a:latin typeface="Arial" pitchFamily="34" charset="0"/>
          <a:ea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900" b="1">
          <a:solidFill>
            <a:srgbClr val="0066FF"/>
          </a:solidFill>
          <a:latin typeface="Arial" pitchFamily="34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kumimoji="1" sz="30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92150" indent="-347663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kumimoji="1" sz="26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87425" indent="-293688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3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81113" indent="-2921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98613" indent="-315913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055813" indent="-315913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513013" indent="-315913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2970213" indent="-315913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427413" indent="-315913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19.wmf"/><Relationship Id="rId26" Type="http://schemas.openxmlformats.org/officeDocument/2006/relationships/image" Target="../media/image23.wmf"/><Relationship Id="rId3" Type="http://schemas.openxmlformats.org/officeDocument/2006/relationships/oleObject" Target="../embeddings/oleObject3.bin"/><Relationship Id="rId21" Type="http://schemas.openxmlformats.org/officeDocument/2006/relationships/oleObject" Target="../embeddings/oleObject12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6.wmf"/><Relationship Id="rId17" Type="http://schemas.openxmlformats.org/officeDocument/2006/relationships/oleObject" Target="../embeddings/oleObject10.bin"/><Relationship Id="rId25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.wmf"/><Relationship Id="rId20" Type="http://schemas.openxmlformats.org/officeDocument/2006/relationships/image" Target="../media/image20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7.bin"/><Relationship Id="rId24" Type="http://schemas.openxmlformats.org/officeDocument/2006/relationships/image" Target="../media/image22.wmf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23" Type="http://schemas.openxmlformats.org/officeDocument/2006/relationships/oleObject" Target="../embeddings/oleObject13.bin"/><Relationship Id="rId28" Type="http://schemas.openxmlformats.org/officeDocument/2006/relationships/image" Target="../media/image24.wmf"/><Relationship Id="rId10" Type="http://schemas.openxmlformats.org/officeDocument/2006/relationships/image" Target="../media/image15.wmf"/><Relationship Id="rId19" Type="http://schemas.openxmlformats.org/officeDocument/2006/relationships/oleObject" Target="../embeddings/oleObject11.bin"/><Relationship Id="rId4" Type="http://schemas.openxmlformats.org/officeDocument/2006/relationships/image" Target="../media/image13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7.wmf"/><Relationship Id="rId22" Type="http://schemas.openxmlformats.org/officeDocument/2006/relationships/image" Target="../media/image21.wmf"/><Relationship Id="rId27" Type="http://schemas.openxmlformats.org/officeDocument/2006/relationships/oleObject" Target="../embeddings/oleObject1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oleObject" Target="../embeddings/oleObject16.bin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6.wmf"/><Relationship Id="rId11" Type="http://schemas.openxmlformats.org/officeDocument/2006/relationships/image" Target="../media/image28.wmf"/><Relationship Id="rId5" Type="http://schemas.openxmlformats.org/officeDocument/2006/relationships/oleObject" Target="../embeddings/oleObject17.bin"/><Relationship Id="rId10" Type="http://schemas.openxmlformats.org/officeDocument/2006/relationships/oleObject" Target="../embeddings/oleObject19.bin"/><Relationship Id="rId4" Type="http://schemas.openxmlformats.org/officeDocument/2006/relationships/image" Target="../media/image25.wmf"/><Relationship Id="rId9" Type="http://schemas.openxmlformats.org/officeDocument/2006/relationships/image" Target="../media/image2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25.bin"/><Relationship Id="rId18" Type="http://schemas.openxmlformats.org/officeDocument/2006/relationships/image" Target="../media/image36.wmf"/><Relationship Id="rId3" Type="http://schemas.openxmlformats.org/officeDocument/2006/relationships/oleObject" Target="../embeddings/oleObject20.bin"/><Relationship Id="rId21" Type="http://schemas.openxmlformats.org/officeDocument/2006/relationships/oleObject" Target="../embeddings/oleObject29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33.wmf"/><Relationship Id="rId1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5.wmf"/><Relationship Id="rId20" Type="http://schemas.openxmlformats.org/officeDocument/2006/relationships/image" Target="../media/image37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10" Type="http://schemas.openxmlformats.org/officeDocument/2006/relationships/image" Target="../media/image32.wmf"/><Relationship Id="rId19" Type="http://schemas.openxmlformats.org/officeDocument/2006/relationships/oleObject" Target="../embeddings/oleObject28.bin"/><Relationship Id="rId4" Type="http://schemas.openxmlformats.org/officeDocument/2006/relationships/image" Target="../media/image29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34.wmf"/><Relationship Id="rId22" Type="http://schemas.openxmlformats.org/officeDocument/2006/relationships/image" Target="../media/image3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47920" y="1612685"/>
            <a:ext cx="1440160" cy="846545"/>
          </a:xfrm>
          <a:prstGeom prst="rect">
            <a:avLst/>
          </a:prstGeom>
        </p:spPr>
      </p:pic>
      <p:sp>
        <p:nvSpPr>
          <p:cNvPr id="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27847" y="4077072"/>
            <a:ext cx="4735769" cy="1334716"/>
          </a:xfrm>
          <a:ln/>
        </p:spPr>
        <p:txBody>
          <a:bodyPr/>
          <a:lstStyle/>
          <a:p>
            <a:pPr>
              <a:defRPr/>
            </a:pP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최병조</a:t>
            </a:r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r>
              <a:rPr lang="ko-KR" altLang="en-US" sz="2800" dirty="0" smtClean="0">
                <a:solidFill>
                  <a:schemeClr val="accent2">
                    <a:lumMod val="7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임베디드시스템공학과</a:t>
            </a:r>
            <a:endParaRPr lang="en-US" altLang="ko-KR" sz="2800" dirty="0" smtClean="0">
              <a:solidFill>
                <a:schemeClr val="accent2">
                  <a:lumMod val="7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ctrTitle"/>
          </p:nvPr>
        </p:nvSpPr>
        <p:spPr>
          <a:xfrm>
            <a:off x="551384" y="825631"/>
            <a:ext cx="9042400" cy="1633600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accent1">
                    <a:lumMod val="7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GUI </a:t>
            </a:r>
            <a:r>
              <a:rPr lang="ko-KR" altLang="en-US" sz="4400" dirty="0" smtClean="0">
                <a:solidFill>
                  <a:schemeClr val="accent1">
                    <a:lumMod val="7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만들기 </a:t>
            </a:r>
            <a:r>
              <a:rPr lang="ko-KR" altLang="en-US" sz="4400" dirty="0" smtClean="0">
                <a:solidFill>
                  <a:schemeClr val="accent1">
                    <a:lumMod val="7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응용</a:t>
            </a:r>
            <a:r>
              <a:rPr lang="en-US" altLang="ko-KR" sz="4400" dirty="0" smtClean="0">
                <a:solidFill>
                  <a:schemeClr val="accent1">
                    <a:lumMod val="7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</a:t>
            </a:r>
            <a:br>
              <a:rPr lang="en-US" altLang="ko-KR" sz="4400" dirty="0" smtClean="0">
                <a:solidFill>
                  <a:schemeClr val="accent1">
                    <a:lumMod val="7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</a:br>
            <a:r>
              <a:rPr lang="ko-KR" altLang="en-US" sz="5400" dirty="0" smtClean="0">
                <a:solidFill>
                  <a:schemeClr val="accent6">
                    <a:lumMod val="75000"/>
                  </a:schemeClr>
                </a:solidFill>
              </a:rPr>
              <a:t>타이머와 애니메이션</a:t>
            </a:r>
            <a:endParaRPr lang="ko-KR" alt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 bwMode="auto">
          <a:xfrm>
            <a:off x="4439816" y="3068960"/>
            <a:ext cx="5000230" cy="884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6600FF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rgbClr val="0066FF"/>
                </a:solidFill>
                <a:latin typeface="Arial" pitchFamily="34" charset="0"/>
                <a:ea typeface="굴림" pitchFamily="50" charset="-127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rgbClr val="0066FF"/>
                </a:solidFill>
                <a:latin typeface="Arial" pitchFamily="34" charset="0"/>
                <a:ea typeface="굴림" pitchFamily="50" charset="-127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rgbClr val="0066FF"/>
                </a:solidFill>
                <a:latin typeface="Arial" pitchFamily="34" charset="0"/>
                <a:ea typeface="굴림" pitchFamily="50" charset="-127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rgbClr val="0066FF"/>
                </a:solidFill>
                <a:latin typeface="Arial" pitchFamily="34" charset="0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rgbClr val="0066FF"/>
                </a:solidFill>
                <a:latin typeface="Arial" pitchFamily="34" charset="0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rgbClr val="0066FF"/>
                </a:solidFill>
                <a:latin typeface="Arial" pitchFamily="34" charset="0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rgbClr val="0066FF"/>
                </a:solidFill>
                <a:latin typeface="Arial" pitchFamily="34" charset="0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rgbClr val="0066FF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3200" kern="0" dirty="0" smtClean="0">
                <a:solidFill>
                  <a:srgbClr val="7030A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매트랩 이해 및 실습</a:t>
            </a:r>
            <a:endParaRPr lang="ko-KR" altLang="en-US" sz="3200" kern="0" dirty="0">
              <a:solidFill>
                <a:srgbClr val="7030A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0" y="0"/>
            <a:ext cx="12192000" cy="116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rmAutofit fontScale="55000" lnSpcReduction="20000"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37706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67408" y="1340768"/>
            <a:ext cx="9443392" cy="5112568"/>
          </a:xfrm>
        </p:spPr>
        <p:txBody>
          <a:bodyPr/>
          <a:lstStyle/>
          <a:p>
            <a:r>
              <a:rPr lang="en-US" altLang="ko-KR" dirty="0" smtClean="0"/>
              <a:t>Figure Opening Function</a:t>
            </a:r>
          </a:p>
          <a:p>
            <a:pPr lvl="1"/>
            <a:r>
              <a:rPr lang="ko-KR" altLang="en-US" dirty="0" smtClean="0"/>
              <a:t>사각형 벽을 그린다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공을 </a:t>
            </a:r>
            <a:r>
              <a:rPr lang="en-US" altLang="ko-KR" dirty="0" smtClean="0"/>
              <a:t>(0,0)</a:t>
            </a:r>
            <a:r>
              <a:rPr lang="ko-KR" altLang="en-US" dirty="0" smtClean="0"/>
              <a:t>에 그린다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초기 이동방향 </a:t>
            </a:r>
            <a:r>
              <a:rPr lang="el-GR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정한다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ko-KR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ko-KR" altLang="en-US" dirty="0" smtClean="0"/>
              <a:t>마다 </a:t>
            </a:r>
            <a:r>
              <a:rPr lang="en-US" altLang="ko-KR" dirty="0" err="1" smtClean="0"/>
              <a:t>move_ball</a:t>
            </a:r>
            <a:r>
              <a:rPr lang="ko-KR" altLang="en-US" dirty="0" smtClean="0"/>
              <a:t>을 부르도록 타이머를 만든다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Pushbutton Callback</a:t>
            </a:r>
          </a:p>
          <a:p>
            <a:pPr lvl="1"/>
            <a:r>
              <a:rPr lang="en-US" altLang="ko-KR" dirty="0" smtClean="0"/>
              <a:t>Play mode: </a:t>
            </a:r>
            <a:r>
              <a:rPr lang="ko-KR" altLang="en-US" dirty="0" smtClean="0"/>
              <a:t>타이머를 동작시킨다</a:t>
            </a:r>
            <a:r>
              <a:rPr lang="en-US" altLang="ko-KR" dirty="0" smtClean="0"/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Stop mode</a:t>
            </a:r>
            <a:r>
              <a:rPr lang="ko-KR" altLang="en-US" dirty="0" smtClean="0"/>
              <a:t>로 간다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Stop mode: </a:t>
            </a:r>
            <a:r>
              <a:rPr lang="ko-KR" altLang="en-US" dirty="0" smtClean="0"/>
              <a:t>타이머를 멈춘다</a:t>
            </a:r>
            <a:r>
              <a:rPr lang="en-US" altLang="ko-KR" dirty="0" smtClean="0"/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 Play mode</a:t>
            </a:r>
            <a:r>
              <a:rPr lang="ko-KR" altLang="en-US" dirty="0" smtClean="0">
                <a:sym typeface="Wingdings" panose="05000000000000000000" pitchFamily="2" charset="2"/>
              </a:rPr>
              <a:t>로 간다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err="1" smtClean="0"/>
              <a:t>move_ball</a:t>
            </a:r>
            <a:r>
              <a:rPr lang="en-US" altLang="ko-KR" dirty="0" smtClean="0"/>
              <a:t> : </a:t>
            </a:r>
          </a:p>
          <a:p>
            <a:pPr lvl="1"/>
            <a:r>
              <a:rPr lang="ko-KR" altLang="en-US" dirty="0" smtClean="0"/>
              <a:t>공의 위치를 바꾸어 준다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슬라이드 </a:t>
            </a:r>
            <a:r>
              <a:rPr lang="en-US" altLang="ko-KR" dirty="0" smtClean="0"/>
              <a:t>6~8 </a:t>
            </a:r>
            <a:r>
              <a:rPr lang="ko-KR" altLang="en-US" dirty="0" smtClean="0"/>
              <a:t>방법 적용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87AB-1ECF-4612-8185-25C15639B4D1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 스케치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116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87AB-1ECF-4612-8185-25C15639B4D1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Figure Opening Function</a:t>
            </a:r>
            <a:endParaRPr lang="ko-KR" altLang="en-US" dirty="0"/>
          </a:p>
        </p:txBody>
      </p:sp>
      <p:sp>
        <p:nvSpPr>
          <p:cNvPr id="5" name="한쪽 모서리가 둥근 사각형 4"/>
          <p:cNvSpPr/>
          <p:nvPr/>
        </p:nvSpPr>
        <p:spPr>
          <a:xfrm>
            <a:off x="1991544" y="1484784"/>
            <a:ext cx="8136904" cy="4680520"/>
          </a:xfrm>
          <a:prstGeom prst="round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lnSpc>
                <a:spcPct val="100000"/>
              </a:lnSpc>
            </a:pPr>
            <a:r>
              <a:rPr lang="en-US" altLang="ko-KR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= </a:t>
            </a:r>
            <a:r>
              <a:rPr lang="en-US" altLang="ko-KR" sz="18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linspace(0,2*pi,50); </a:t>
            </a:r>
            <a:r>
              <a:rPr lang="en-US" altLang="ko-KR" sz="18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ball.R</a:t>
            </a:r>
            <a:r>
              <a:rPr lang="en-US" altLang="ko-KR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0.5;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altLang="ko-KR" sz="18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ball.R</a:t>
            </a:r>
            <a:r>
              <a:rPr lang="en-US" altLang="ko-KR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ko-KR" sz="18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altLang="ko-KR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(t); y = </a:t>
            </a:r>
            <a:r>
              <a:rPr lang="en-US" altLang="ko-KR" sz="18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ball.R</a:t>
            </a:r>
            <a:r>
              <a:rPr lang="en-US" altLang="ko-KR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sin(t);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ball.p</a:t>
            </a:r>
            <a:r>
              <a:rPr lang="en-US" altLang="ko-KR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patch( x, y, </a:t>
            </a:r>
            <a:r>
              <a:rPr lang="en-US" altLang="ko-KR" sz="1800" b="0" dirty="0">
                <a:solidFill>
                  <a:srgbClr val="A02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en-US" altLang="ko-KR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 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axis([-10 10 -10 10]); hold </a:t>
            </a:r>
            <a:r>
              <a:rPr lang="en-US" altLang="ko-KR" sz="1800" b="0" dirty="0">
                <a:solidFill>
                  <a:srgbClr val="A02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altLang="ko-KR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plot([-10 10 10 -10 -10], [-10 -10 10 10 -10],</a:t>
            </a:r>
            <a:r>
              <a:rPr lang="en-US" altLang="ko-KR" sz="1800" b="0" dirty="0">
                <a:solidFill>
                  <a:srgbClr val="A02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'r-'</a:t>
            </a:r>
            <a:r>
              <a:rPr lang="en-US" altLang="ko-KR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...  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800" b="0" dirty="0">
                <a:solidFill>
                  <a:srgbClr val="A02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'LineWidth'</a:t>
            </a:r>
            <a:r>
              <a:rPr lang="en-US" altLang="ko-KR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,5);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hold </a:t>
            </a:r>
            <a:r>
              <a:rPr lang="en-US" altLang="ko-KR" sz="1800" b="0" dirty="0">
                <a:solidFill>
                  <a:srgbClr val="A02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</a:t>
            </a:r>
            <a:r>
              <a:rPr lang="en-US" altLang="ko-KR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axis </a:t>
            </a:r>
            <a:r>
              <a:rPr lang="en-US" altLang="ko-KR" sz="1800" b="0" dirty="0">
                <a:solidFill>
                  <a:srgbClr val="A02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</a:t>
            </a:r>
            <a:r>
              <a:rPr lang="en-US" altLang="ko-KR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ball.x</a:t>
            </a:r>
            <a:r>
              <a:rPr lang="en-US" altLang="ko-KR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= x; </a:t>
            </a:r>
            <a:r>
              <a:rPr lang="en-US" altLang="ko-KR" sz="18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ball.y</a:t>
            </a:r>
            <a:r>
              <a:rPr lang="en-US" altLang="ko-KR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= y; ball.cx = 0; ball.cy = 0;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ball.px</a:t>
            </a:r>
            <a:r>
              <a:rPr lang="en-US" altLang="ko-KR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ball.py = 0; </a:t>
            </a:r>
            <a:r>
              <a:rPr lang="en-US" altLang="ko-KR" sz="18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ball.angle</a:t>
            </a:r>
            <a:r>
              <a:rPr lang="en-US" altLang="ko-KR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rand * 2*pi;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ball.d</a:t>
            </a:r>
            <a:r>
              <a:rPr lang="en-US" altLang="ko-KR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= 0; ball.dd = </a:t>
            </a:r>
            <a:r>
              <a:rPr lang="en-US" altLang="ko-KR" sz="18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0.5;</a:t>
            </a:r>
            <a:endParaRPr lang="en-US" altLang="ko-KR" sz="18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ko-KR" sz="18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handles.ball</a:t>
            </a:r>
            <a:r>
              <a:rPr lang="en-US" altLang="ko-KR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ball;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handles.timer</a:t>
            </a:r>
            <a:r>
              <a:rPr lang="en-US" altLang="ko-KR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= timer(</a:t>
            </a:r>
            <a:r>
              <a:rPr lang="en-US" altLang="ko-KR" sz="1800" b="0" dirty="0">
                <a:solidFill>
                  <a:srgbClr val="A02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ko-KR" sz="1800" b="0" dirty="0" err="1">
                <a:solidFill>
                  <a:srgbClr val="A02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ExecutionMode</a:t>
            </a:r>
            <a:r>
              <a:rPr lang="en-US" altLang="ko-KR" sz="1800" b="0" dirty="0">
                <a:solidFill>
                  <a:srgbClr val="A02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ko-KR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800" b="0" dirty="0">
                <a:solidFill>
                  <a:srgbClr val="A02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ko-KR" sz="1800" b="0" dirty="0" err="1">
                <a:solidFill>
                  <a:srgbClr val="A02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FixedRate</a:t>
            </a:r>
            <a:r>
              <a:rPr lang="en-US" altLang="ko-KR" sz="1800" b="0" dirty="0">
                <a:solidFill>
                  <a:srgbClr val="A02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ko-KR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...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800" b="0" dirty="0">
                <a:solidFill>
                  <a:srgbClr val="A02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'Period'</a:t>
            </a:r>
            <a:r>
              <a:rPr lang="en-US" altLang="ko-KR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8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0.05, </a:t>
            </a:r>
            <a:r>
              <a:rPr lang="en-US" altLang="ko-KR" sz="1800" b="0" dirty="0">
                <a:solidFill>
                  <a:srgbClr val="A02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ko-KR" sz="1800" b="0" dirty="0" err="1">
                <a:solidFill>
                  <a:srgbClr val="A02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TimerFcn</a:t>
            </a:r>
            <a:r>
              <a:rPr lang="en-US" altLang="ko-KR" sz="1800" b="0" dirty="0">
                <a:solidFill>
                  <a:srgbClr val="A02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ko-KR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{@</a:t>
            </a:r>
            <a:r>
              <a:rPr lang="en-US" altLang="ko-KR" sz="18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move_ball</a:t>
            </a:r>
            <a:r>
              <a:rPr lang="en-US" altLang="ko-KR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8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hObject</a:t>
            </a:r>
            <a:r>
              <a:rPr lang="en-US" altLang="ko-KR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);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handles.moving</a:t>
            </a:r>
            <a:r>
              <a:rPr lang="en-US" altLang="ko-KR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  <a:endParaRPr lang="ko-KR" altLang="en-US" sz="18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ko-KR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ko-KR" sz="18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 </a:t>
            </a:r>
            <a:r>
              <a:rPr lang="en-US" altLang="ko-KR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Fs] = </a:t>
            </a:r>
            <a:r>
              <a:rPr lang="en-US" altLang="ko-KR" sz="18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audioread</a:t>
            </a:r>
            <a:r>
              <a:rPr lang="en-US" altLang="ko-KR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800" b="0" dirty="0">
                <a:solidFill>
                  <a:srgbClr val="A02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'BOING.WAV'</a:t>
            </a:r>
            <a:r>
              <a:rPr lang="en-US" altLang="ko-KR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handles.p</a:t>
            </a:r>
            <a:r>
              <a:rPr lang="en-US" altLang="ko-KR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8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audioplayer</a:t>
            </a:r>
            <a:r>
              <a:rPr lang="en-US" altLang="ko-KR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(s(1800:2550),</a:t>
            </a:r>
            <a:r>
              <a:rPr lang="en-US" altLang="ko-KR" sz="18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  <a:r>
              <a:rPr lang="en-US" altLang="ko-KR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991544" y="2708920"/>
            <a:ext cx="813690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991544" y="3573016"/>
            <a:ext cx="813690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8688288" y="1988840"/>
            <a:ext cx="360040" cy="36004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616280" y="2996952"/>
            <a:ext cx="576064" cy="43204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1991544" y="4653136"/>
            <a:ext cx="813690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991544" y="5487415"/>
            <a:ext cx="813690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개체 12"/>
          <p:cNvGraphicFramePr>
            <a:graphicFrameLocks noChangeAspect="1"/>
          </p:cNvGraphicFramePr>
          <p:nvPr>
            <p:extLst/>
          </p:nvPr>
        </p:nvGraphicFramePr>
        <p:xfrm>
          <a:off x="6096000" y="30734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13" name="개체 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0" y="30734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개체 13"/>
          <p:cNvGraphicFramePr>
            <a:graphicFrameLocks noChangeAspect="1"/>
          </p:cNvGraphicFramePr>
          <p:nvPr>
            <p:extLst/>
          </p:nvPr>
        </p:nvGraphicFramePr>
        <p:xfrm>
          <a:off x="8186576" y="5181800"/>
          <a:ext cx="1363464" cy="395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5" imgW="787320" imgH="228600" progId="Equation.DSMT4">
                  <p:embed/>
                </p:oleObj>
              </mc:Choice>
              <mc:Fallback>
                <p:oleObj name="Equation" r:id="rId5" imgW="787320" imgH="228600" progId="Equation.DSMT4">
                  <p:embed/>
                  <p:pic>
                    <p:nvPicPr>
                      <p:cNvPr id="14" name="개체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6576" y="5181800"/>
                        <a:ext cx="1363464" cy="3958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Sound"/>
          <p:cNvSpPr>
            <a:spLocks noEditPoints="1" noChangeArrowheads="1"/>
          </p:cNvSpPr>
          <p:nvPr/>
        </p:nvSpPr>
        <p:spPr bwMode="auto">
          <a:xfrm>
            <a:off x="8615570" y="5589240"/>
            <a:ext cx="505476" cy="504056"/>
          </a:xfrm>
          <a:custGeom>
            <a:avLst/>
            <a:gdLst>
              <a:gd name="T0" fmla="*/ 11164 w 21600"/>
              <a:gd name="T1" fmla="*/ 21159 h 21600"/>
              <a:gd name="T2" fmla="*/ 11164 w 21600"/>
              <a:gd name="T3" fmla="*/ 0 h 21600"/>
              <a:gd name="T4" fmla="*/ 0 w 21600"/>
              <a:gd name="T5" fmla="*/ 10800 h 21600"/>
              <a:gd name="T6" fmla="*/ 21600 w 21600"/>
              <a:gd name="T7" fmla="*/ 10800 h 21600"/>
              <a:gd name="T8" fmla="*/ 761 w 21600"/>
              <a:gd name="T9" fmla="*/ 22454 h 21600"/>
              <a:gd name="T10" fmla="*/ 21069 w 21600"/>
              <a:gd name="T11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7273"/>
                </a:moveTo>
                <a:lnTo>
                  <a:pt x="5824" y="7273"/>
                </a:lnTo>
                <a:lnTo>
                  <a:pt x="11164" y="0"/>
                </a:lnTo>
                <a:lnTo>
                  <a:pt x="11164" y="21159"/>
                </a:lnTo>
                <a:lnTo>
                  <a:pt x="5824" y="13885"/>
                </a:lnTo>
                <a:lnTo>
                  <a:pt x="0" y="13885"/>
                </a:lnTo>
                <a:lnTo>
                  <a:pt x="0" y="7273"/>
                </a:lnTo>
                <a:close/>
              </a:path>
              <a:path w="21600" h="21600">
                <a:moveTo>
                  <a:pt x="13024" y="7273"/>
                </a:moveTo>
                <a:lnTo>
                  <a:pt x="13591" y="6722"/>
                </a:lnTo>
                <a:lnTo>
                  <a:pt x="13833" y="7548"/>
                </a:lnTo>
                <a:lnTo>
                  <a:pt x="14076" y="8485"/>
                </a:lnTo>
                <a:lnTo>
                  <a:pt x="14157" y="9367"/>
                </a:lnTo>
                <a:lnTo>
                  <a:pt x="14197" y="10524"/>
                </a:lnTo>
                <a:lnTo>
                  <a:pt x="14197" y="11406"/>
                </a:lnTo>
                <a:lnTo>
                  <a:pt x="14116" y="12012"/>
                </a:lnTo>
                <a:lnTo>
                  <a:pt x="13995" y="12728"/>
                </a:lnTo>
                <a:lnTo>
                  <a:pt x="13833" y="13444"/>
                </a:lnTo>
                <a:lnTo>
                  <a:pt x="13712" y="14106"/>
                </a:lnTo>
                <a:lnTo>
                  <a:pt x="13591" y="14546"/>
                </a:lnTo>
                <a:lnTo>
                  <a:pt x="13065" y="13885"/>
                </a:lnTo>
                <a:lnTo>
                  <a:pt x="13307" y="12893"/>
                </a:lnTo>
                <a:lnTo>
                  <a:pt x="13469" y="11791"/>
                </a:lnTo>
                <a:lnTo>
                  <a:pt x="13550" y="10910"/>
                </a:lnTo>
                <a:lnTo>
                  <a:pt x="13591" y="10138"/>
                </a:lnTo>
                <a:lnTo>
                  <a:pt x="13469" y="9367"/>
                </a:lnTo>
                <a:lnTo>
                  <a:pt x="13388" y="8595"/>
                </a:lnTo>
                <a:lnTo>
                  <a:pt x="13267" y="7934"/>
                </a:lnTo>
                <a:lnTo>
                  <a:pt x="13024" y="7273"/>
                </a:lnTo>
                <a:close/>
              </a:path>
              <a:path w="21600" h="21600">
                <a:moveTo>
                  <a:pt x="16382" y="3967"/>
                </a:moveTo>
                <a:lnTo>
                  <a:pt x="16786" y="5179"/>
                </a:lnTo>
                <a:lnTo>
                  <a:pt x="17150" y="6612"/>
                </a:lnTo>
                <a:lnTo>
                  <a:pt x="17474" y="8651"/>
                </a:lnTo>
                <a:lnTo>
                  <a:pt x="17595" y="9753"/>
                </a:lnTo>
                <a:lnTo>
                  <a:pt x="17635" y="12012"/>
                </a:lnTo>
                <a:lnTo>
                  <a:pt x="17393" y="13665"/>
                </a:lnTo>
                <a:lnTo>
                  <a:pt x="17150" y="15208"/>
                </a:lnTo>
                <a:lnTo>
                  <a:pt x="16786" y="16310"/>
                </a:lnTo>
                <a:lnTo>
                  <a:pt x="16341" y="17687"/>
                </a:lnTo>
                <a:lnTo>
                  <a:pt x="15815" y="17081"/>
                </a:lnTo>
                <a:lnTo>
                  <a:pt x="16503" y="14602"/>
                </a:lnTo>
                <a:lnTo>
                  <a:pt x="16786" y="13169"/>
                </a:lnTo>
                <a:lnTo>
                  <a:pt x="16867" y="12012"/>
                </a:lnTo>
                <a:lnTo>
                  <a:pt x="16867" y="9642"/>
                </a:lnTo>
                <a:lnTo>
                  <a:pt x="16705" y="7989"/>
                </a:lnTo>
                <a:lnTo>
                  <a:pt x="16422" y="6612"/>
                </a:lnTo>
                <a:lnTo>
                  <a:pt x="16220" y="5675"/>
                </a:lnTo>
                <a:lnTo>
                  <a:pt x="15856" y="4518"/>
                </a:lnTo>
                <a:lnTo>
                  <a:pt x="16382" y="3967"/>
                </a:lnTo>
                <a:close/>
              </a:path>
              <a:path w="21600" h="21600">
                <a:moveTo>
                  <a:pt x="18889" y="1377"/>
                </a:moveTo>
                <a:lnTo>
                  <a:pt x="19415" y="826"/>
                </a:lnTo>
                <a:lnTo>
                  <a:pt x="20194" y="2576"/>
                </a:lnTo>
                <a:lnTo>
                  <a:pt x="20831" y="4683"/>
                </a:lnTo>
                <a:lnTo>
                  <a:pt x="21357" y="7204"/>
                </a:lnTo>
                <a:lnTo>
                  <a:pt x="21650" y="9450"/>
                </a:lnTo>
                <a:lnTo>
                  <a:pt x="21600" y="12301"/>
                </a:lnTo>
                <a:lnTo>
                  <a:pt x="21215" y="15938"/>
                </a:lnTo>
                <a:lnTo>
                  <a:pt x="20629" y="18348"/>
                </a:lnTo>
                <a:lnTo>
                  <a:pt x="19415" y="21655"/>
                </a:lnTo>
                <a:lnTo>
                  <a:pt x="18889" y="21159"/>
                </a:lnTo>
                <a:lnTo>
                  <a:pt x="19901" y="18404"/>
                </a:lnTo>
                <a:lnTo>
                  <a:pt x="20467" y="15593"/>
                </a:lnTo>
                <a:lnTo>
                  <a:pt x="20791" y="12342"/>
                </a:lnTo>
                <a:lnTo>
                  <a:pt x="20871" y="9532"/>
                </a:lnTo>
                <a:lnTo>
                  <a:pt x="20629" y="7411"/>
                </a:lnTo>
                <a:lnTo>
                  <a:pt x="20062" y="4628"/>
                </a:lnTo>
                <a:lnTo>
                  <a:pt x="19415" y="2810"/>
                </a:lnTo>
                <a:lnTo>
                  <a:pt x="18889" y="1377"/>
                </a:lnTo>
                <a:close/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3557" name="Picture 5" descr="C:\Users\BJChoi\AppData\Local\Microsoft\Windows\Temporary Internet Files\Content.IE5\PAJ17E1Q\MC900383802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248" y="4960508"/>
            <a:ext cx="638200" cy="670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오른쪽 화살표 15"/>
          <p:cNvSpPr/>
          <p:nvPr/>
        </p:nvSpPr>
        <p:spPr>
          <a:xfrm rot="19551635">
            <a:off x="8630579" y="4112145"/>
            <a:ext cx="938711" cy="18258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04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87AB-1ECF-4612-8185-25C15639B4D1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Pushbutton Callback</a:t>
            </a:r>
            <a:endParaRPr lang="ko-KR" altLang="en-US" dirty="0"/>
          </a:p>
        </p:txBody>
      </p:sp>
      <p:sp>
        <p:nvSpPr>
          <p:cNvPr id="5" name="한쪽 모서리가 둥근 사각형 4"/>
          <p:cNvSpPr/>
          <p:nvPr/>
        </p:nvSpPr>
        <p:spPr>
          <a:xfrm>
            <a:off x="1991544" y="1484784"/>
            <a:ext cx="8136904" cy="4680520"/>
          </a:xfrm>
          <a:prstGeom prst="round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lnSpc>
                <a:spcPct val="100000"/>
              </a:lnSpc>
            </a:pPr>
            <a:r>
              <a:rPr lang="en-US" altLang="ko-KR" sz="1800" b="0" dirty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800" b="0" dirty="0" err="1">
                <a:solidFill>
                  <a:srgbClr val="000000"/>
                </a:solidFill>
                <a:latin typeface="Courier New"/>
              </a:rPr>
              <a:t>handles.moving</a:t>
            </a: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 == 0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    start(</a:t>
            </a:r>
            <a:r>
              <a:rPr lang="en-US" altLang="ko-KR" sz="1800" b="0" dirty="0" err="1">
                <a:solidFill>
                  <a:srgbClr val="000000"/>
                </a:solidFill>
                <a:latin typeface="Courier New"/>
              </a:rPr>
              <a:t>handles.timer</a:t>
            </a: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    set( </a:t>
            </a:r>
            <a:r>
              <a:rPr lang="en-US" altLang="ko-KR" sz="1800" b="0" dirty="0" err="1">
                <a:solidFill>
                  <a:srgbClr val="000000"/>
                </a:solidFill>
                <a:latin typeface="Courier New"/>
              </a:rPr>
              <a:t>hObject</a:t>
            </a: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altLang="ko-KR" sz="1800" b="0" dirty="0">
                <a:solidFill>
                  <a:srgbClr val="A020F0"/>
                </a:solidFill>
                <a:latin typeface="Courier New"/>
              </a:rPr>
              <a:t>'String'</a:t>
            </a: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altLang="ko-KR" sz="1800" b="0" dirty="0">
                <a:solidFill>
                  <a:srgbClr val="A020F0"/>
                </a:solidFill>
                <a:latin typeface="Courier New"/>
              </a:rPr>
              <a:t>'Stop'</a:t>
            </a: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 );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altLang="ko-KR" sz="1800" b="0" dirty="0" err="1">
                <a:solidFill>
                  <a:srgbClr val="000000"/>
                </a:solidFill>
                <a:latin typeface="Courier New"/>
              </a:rPr>
              <a:t>handles.moving</a:t>
            </a: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 = 1;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0" dirty="0">
                <a:solidFill>
                  <a:srgbClr val="228B22"/>
                </a:solidFill>
                <a:latin typeface="Courier New"/>
              </a:rPr>
              <a:t>    % ball is moving.</a:t>
            </a:r>
          </a:p>
          <a:p>
            <a:pPr algn="l">
              <a:lnSpc>
                <a:spcPct val="100000"/>
              </a:lnSpc>
            </a:pPr>
            <a:endParaRPr lang="en-US" altLang="ko-KR" sz="1800" b="0" dirty="0">
              <a:solidFill>
                <a:srgbClr val="000000"/>
              </a:solidFill>
              <a:latin typeface="Courier New"/>
            </a:endParaRPr>
          </a:p>
          <a:p>
            <a:pPr algn="l">
              <a:lnSpc>
                <a:spcPct val="100000"/>
              </a:lnSpc>
            </a:pPr>
            <a:r>
              <a:rPr lang="en-US" altLang="ko-KR" sz="1800" b="0" dirty="0">
                <a:solidFill>
                  <a:srgbClr val="0000FF"/>
                </a:solidFill>
                <a:latin typeface="Courier New"/>
              </a:rPr>
              <a:t>else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    stop(</a:t>
            </a:r>
            <a:r>
              <a:rPr lang="en-US" altLang="ko-KR" sz="1800" b="0" dirty="0" err="1">
                <a:solidFill>
                  <a:srgbClr val="000000"/>
                </a:solidFill>
                <a:latin typeface="Courier New"/>
              </a:rPr>
              <a:t>handles.timer</a:t>
            </a: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    set( </a:t>
            </a:r>
            <a:r>
              <a:rPr lang="en-US" altLang="ko-KR" sz="1800" b="0" dirty="0" err="1">
                <a:solidFill>
                  <a:srgbClr val="000000"/>
                </a:solidFill>
                <a:latin typeface="Courier New"/>
              </a:rPr>
              <a:t>hObject</a:t>
            </a: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altLang="ko-KR" sz="1800" b="0" dirty="0">
                <a:solidFill>
                  <a:srgbClr val="A020F0"/>
                </a:solidFill>
                <a:latin typeface="Courier New"/>
              </a:rPr>
              <a:t>'String'</a:t>
            </a: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altLang="ko-KR" sz="1800" b="0" dirty="0">
                <a:solidFill>
                  <a:srgbClr val="A020F0"/>
                </a:solidFill>
                <a:latin typeface="Courier New"/>
              </a:rPr>
              <a:t>'Play'</a:t>
            </a: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 );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altLang="ko-KR" sz="1800" b="0" dirty="0" err="1">
                <a:solidFill>
                  <a:srgbClr val="000000"/>
                </a:solidFill>
                <a:latin typeface="Courier New"/>
              </a:rPr>
              <a:t>handles.moving</a:t>
            </a: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 = 0;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0" dirty="0">
                <a:solidFill>
                  <a:srgbClr val="228B22"/>
                </a:solidFill>
                <a:latin typeface="Courier New"/>
              </a:rPr>
              <a:t>    % ball has been stopped.</a:t>
            </a:r>
          </a:p>
          <a:p>
            <a:pPr algn="l">
              <a:lnSpc>
                <a:spcPct val="100000"/>
              </a:lnSpc>
            </a:pPr>
            <a:endParaRPr lang="en-US" altLang="ko-KR" sz="1800" b="0" dirty="0">
              <a:solidFill>
                <a:srgbClr val="000000"/>
              </a:solidFill>
              <a:latin typeface="Courier New"/>
            </a:endParaRPr>
          </a:p>
          <a:p>
            <a:pPr algn="l">
              <a:lnSpc>
                <a:spcPct val="100000"/>
              </a:lnSpc>
            </a:pPr>
            <a:r>
              <a:rPr lang="en-US" altLang="ko-KR" sz="1800" b="0" dirty="0">
                <a:solidFill>
                  <a:srgbClr val="0000FF"/>
                </a:solidFill>
                <a:latin typeface="Courier New"/>
              </a:rPr>
              <a:t>end</a:t>
            </a:r>
          </a:p>
          <a:p>
            <a:pPr algn="l">
              <a:lnSpc>
                <a:spcPct val="100000"/>
              </a:lnSpc>
            </a:pPr>
            <a:endParaRPr lang="en-US" altLang="ko-KR" sz="1800" b="0" dirty="0">
              <a:solidFill>
                <a:srgbClr val="0000FF"/>
              </a:solidFill>
              <a:latin typeface="Courier New"/>
            </a:endParaRPr>
          </a:p>
          <a:p>
            <a:pPr algn="l">
              <a:lnSpc>
                <a:spcPct val="100000"/>
              </a:lnSpc>
            </a:pPr>
            <a:r>
              <a:rPr lang="en-US" altLang="ko-KR" sz="1800" b="0" dirty="0" err="1">
                <a:solidFill>
                  <a:srgbClr val="000000"/>
                </a:solidFill>
                <a:latin typeface="Courier New"/>
              </a:rPr>
              <a:t>guidata</a:t>
            </a: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( </a:t>
            </a:r>
            <a:r>
              <a:rPr lang="en-US" altLang="ko-KR" sz="1800" b="0" dirty="0" err="1">
                <a:solidFill>
                  <a:srgbClr val="000000"/>
                </a:solidFill>
                <a:latin typeface="Courier New"/>
              </a:rPr>
              <a:t>hObject</a:t>
            </a: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, handles );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5630445" y="1916832"/>
            <a:ext cx="2512293" cy="381000"/>
            <a:chOff x="4355976" y="2550616"/>
            <a:chExt cx="2512293" cy="381000"/>
          </a:xfrm>
        </p:grpSpPr>
        <p:pic>
          <p:nvPicPr>
            <p:cNvPr id="2457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5976" y="2564904"/>
              <a:ext cx="952500" cy="35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7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8144" y="2550616"/>
              <a:ext cx="1000125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직선 화살표 연결선 6"/>
            <p:cNvCxnSpPr/>
            <p:nvPr/>
          </p:nvCxnSpPr>
          <p:spPr>
            <a:xfrm>
              <a:off x="5308476" y="2741116"/>
              <a:ext cx="55966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/>
          <p:cNvGrpSpPr/>
          <p:nvPr/>
        </p:nvGrpSpPr>
        <p:grpSpPr>
          <a:xfrm>
            <a:off x="5592514" y="3552056"/>
            <a:ext cx="2536106" cy="381000"/>
            <a:chOff x="4068514" y="3735958"/>
            <a:chExt cx="2536106" cy="381000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120" y="3750246"/>
              <a:ext cx="952500" cy="35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8514" y="3735958"/>
              <a:ext cx="1000125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4" name="직선 화살표 연결선 13"/>
            <p:cNvCxnSpPr/>
            <p:nvPr/>
          </p:nvCxnSpPr>
          <p:spPr>
            <a:xfrm>
              <a:off x="5068639" y="3907532"/>
              <a:ext cx="55966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570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87AB-1ECF-4612-8185-25C15639B4D1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move_ball</a:t>
            </a:r>
            <a:r>
              <a:rPr lang="en-US" altLang="ko-KR" dirty="0" smtClean="0"/>
              <a:t>  (1/2)</a:t>
            </a:r>
            <a:endParaRPr lang="ko-KR" altLang="en-US" dirty="0"/>
          </a:p>
        </p:txBody>
      </p:sp>
      <p:sp>
        <p:nvSpPr>
          <p:cNvPr id="5" name="한쪽 모서리가 둥근 사각형 4"/>
          <p:cNvSpPr/>
          <p:nvPr/>
        </p:nvSpPr>
        <p:spPr>
          <a:xfrm>
            <a:off x="1991544" y="1484784"/>
            <a:ext cx="8136904" cy="4824536"/>
          </a:xfrm>
          <a:prstGeom prst="round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lnSpc>
                <a:spcPct val="100000"/>
              </a:lnSpc>
            </a:pPr>
            <a:r>
              <a:rPr lang="en-US" altLang="ko-KR" sz="1800" b="0" dirty="0">
                <a:solidFill>
                  <a:srgbClr val="0000FF"/>
                </a:solidFill>
                <a:latin typeface="Courier New"/>
              </a:rPr>
              <a:t>function</a:t>
            </a: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800" b="0" dirty="0" err="1">
                <a:solidFill>
                  <a:srgbClr val="000000"/>
                </a:solidFill>
                <a:latin typeface="Courier New"/>
              </a:rPr>
              <a:t>move_ball</a:t>
            </a: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( </a:t>
            </a:r>
            <a:r>
              <a:rPr lang="en-US" altLang="ko-KR" sz="1800" b="0" dirty="0" err="1">
                <a:solidFill>
                  <a:srgbClr val="000000"/>
                </a:solidFill>
                <a:latin typeface="Courier New"/>
              </a:rPr>
              <a:t>obj</a:t>
            </a: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, event, </a:t>
            </a:r>
            <a:r>
              <a:rPr lang="en-US" altLang="ko-KR" sz="1800" b="0" dirty="0" err="1">
                <a:solidFill>
                  <a:srgbClr val="000000"/>
                </a:solidFill>
                <a:latin typeface="Courier New"/>
              </a:rPr>
              <a:t>hfigure</a:t>
            </a: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 )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0" dirty="0">
                <a:solidFill>
                  <a:srgbClr val="228B22"/>
                </a:solidFill>
                <a:latin typeface="Courier New"/>
              </a:rPr>
              <a:t>% update the ball position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handles = </a:t>
            </a:r>
            <a:r>
              <a:rPr lang="en-US" altLang="ko-KR" sz="1800" b="0" dirty="0" err="1">
                <a:solidFill>
                  <a:srgbClr val="000000"/>
                </a:solidFill>
                <a:latin typeface="Courier New"/>
              </a:rPr>
              <a:t>guidata</a:t>
            </a: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( </a:t>
            </a:r>
            <a:r>
              <a:rPr lang="en-US" altLang="ko-KR" sz="1800" b="0" dirty="0" err="1">
                <a:solidFill>
                  <a:srgbClr val="000000"/>
                </a:solidFill>
                <a:latin typeface="Courier New"/>
              </a:rPr>
              <a:t>hfigure</a:t>
            </a: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 );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ball = </a:t>
            </a:r>
            <a:r>
              <a:rPr lang="en-US" altLang="ko-KR" sz="1800" b="0" dirty="0" err="1">
                <a:solidFill>
                  <a:srgbClr val="000000"/>
                </a:solidFill>
                <a:latin typeface="Courier New"/>
              </a:rPr>
              <a:t>handles.ball</a:t>
            </a: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0" dirty="0" err="1">
                <a:solidFill>
                  <a:srgbClr val="000000"/>
                </a:solidFill>
                <a:latin typeface="Courier New"/>
              </a:rPr>
              <a:t>ball.d</a:t>
            </a: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altLang="ko-KR" sz="1800" b="0" dirty="0" err="1">
                <a:solidFill>
                  <a:srgbClr val="000000"/>
                </a:solidFill>
                <a:latin typeface="Courier New"/>
              </a:rPr>
              <a:t>ball.d</a:t>
            </a: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 + ball.dd;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ball.cx = </a:t>
            </a:r>
            <a:r>
              <a:rPr lang="en-US" altLang="ko-KR" sz="1800" b="0" dirty="0" err="1">
                <a:solidFill>
                  <a:srgbClr val="000000"/>
                </a:solidFill>
                <a:latin typeface="Courier New"/>
              </a:rPr>
              <a:t>ball.px</a:t>
            </a: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altLang="ko-KR" sz="1800" b="0" dirty="0" err="1">
                <a:solidFill>
                  <a:srgbClr val="000000"/>
                </a:solidFill>
                <a:latin typeface="Courier New"/>
              </a:rPr>
              <a:t>ball.d</a:t>
            </a: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*</a:t>
            </a:r>
            <a:r>
              <a:rPr lang="en-US" altLang="ko-KR" sz="1800" b="0" dirty="0" err="1">
                <a:solidFill>
                  <a:srgbClr val="000000"/>
                </a:solidFill>
                <a:latin typeface="Courier New"/>
              </a:rPr>
              <a:t>cos</a:t>
            </a: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altLang="ko-KR" sz="1800" b="0" dirty="0" err="1">
                <a:solidFill>
                  <a:srgbClr val="000000"/>
                </a:solidFill>
                <a:latin typeface="Courier New"/>
              </a:rPr>
              <a:t>ball.angle</a:t>
            </a: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ball.cy = ball.py + </a:t>
            </a:r>
            <a:r>
              <a:rPr lang="en-US" altLang="ko-KR" sz="1800" b="0" dirty="0" err="1">
                <a:solidFill>
                  <a:srgbClr val="000000"/>
                </a:solidFill>
                <a:latin typeface="Courier New"/>
              </a:rPr>
              <a:t>ball.d</a:t>
            </a: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*sin(</a:t>
            </a:r>
            <a:r>
              <a:rPr lang="en-US" altLang="ko-KR" sz="1800" b="0" dirty="0" err="1">
                <a:solidFill>
                  <a:srgbClr val="000000"/>
                </a:solidFill>
                <a:latin typeface="Courier New"/>
              </a:rPr>
              <a:t>ball.angle</a:t>
            </a: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0" dirty="0">
                <a:solidFill>
                  <a:srgbClr val="228B22"/>
                </a:solidFill>
                <a:latin typeface="Courier New"/>
              </a:rPr>
              <a:t>% boundary check: whether the ball hits a wall or not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0" dirty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 abs(ball.cx) + </a:t>
            </a:r>
            <a:r>
              <a:rPr lang="en-US" altLang="ko-KR" sz="1800" b="0" dirty="0" err="1">
                <a:solidFill>
                  <a:srgbClr val="000000"/>
                </a:solidFill>
                <a:latin typeface="Courier New"/>
              </a:rPr>
              <a:t>ball.R</a:t>
            </a: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 &gt;= 10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altLang="ko-KR" sz="1800" b="0" dirty="0">
                <a:solidFill>
                  <a:srgbClr val="228B22"/>
                </a:solidFill>
                <a:latin typeface="Courier New"/>
              </a:rPr>
              <a:t>% reflect the ball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altLang="ko-KR" sz="1800" b="0" dirty="0" err="1">
                <a:solidFill>
                  <a:srgbClr val="000000"/>
                </a:solidFill>
                <a:latin typeface="Courier New"/>
              </a:rPr>
              <a:t>ball.angle</a:t>
            </a: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 = pi - </a:t>
            </a:r>
            <a:r>
              <a:rPr lang="en-US" altLang="ko-KR" sz="1800" b="0" dirty="0" err="1">
                <a:solidFill>
                  <a:srgbClr val="000000"/>
                </a:solidFill>
                <a:latin typeface="Courier New"/>
              </a:rPr>
              <a:t>ball.angle</a:t>
            </a: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altLang="ko-KR" sz="1800" b="0" dirty="0" err="1">
                <a:solidFill>
                  <a:srgbClr val="000000"/>
                </a:solidFill>
                <a:latin typeface="Courier New"/>
              </a:rPr>
              <a:t>ball.px</a:t>
            </a: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 = ball.cx; ball.py = ball.cy;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altLang="ko-KR" sz="1800" b="0" dirty="0" err="1">
                <a:solidFill>
                  <a:srgbClr val="000000"/>
                </a:solidFill>
                <a:latin typeface="Courier New"/>
              </a:rPr>
              <a:t>ball.d</a:t>
            </a: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  = ball.dd;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    ball.cx = </a:t>
            </a:r>
            <a:r>
              <a:rPr lang="en-US" altLang="ko-KR" sz="1800" b="0" dirty="0" err="1">
                <a:solidFill>
                  <a:srgbClr val="000000"/>
                </a:solidFill>
                <a:latin typeface="Courier New"/>
              </a:rPr>
              <a:t>ball.px</a:t>
            </a: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altLang="ko-KR" sz="1800" b="0" dirty="0" err="1">
                <a:solidFill>
                  <a:srgbClr val="000000"/>
                </a:solidFill>
                <a:latin typeface="Courier New"/>
              </a:rPr>
              <a:t>ball.d</a:t>
            </a: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*</a:t>
            </a:r>
            <a:r>
              <a:rPr lang="en-US" altLang="ko-KR" sz="1800" b="0" dirty="0" err="1">
                <a:solidFill>
                  <a:srgbClr val="000000"/>
                </a:solidFill>
                <a:latin typeface="Courier New"/>
              </a:rPr>
              <a:t>cos</a:t>
            </a: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altLang="ko-KR" sz="1800" b="0" dirty="0" err="1">
                <a:solidFill>
                  <a:srgbClr val="000000"/>
                </a:solidFill>
                <a:latin typeface="Courier New"/>
              </a:rPr>
              <a:t>ball.angle</a:t>
            </a: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    ball.cy = ball.py + </a:t>
            </a:r>
            <a:r>
              <a:rPr lang="en-US" altLang="ko-KR" sz="1800" b="0" dirty="0" err="1">
                <a:solidFill>
                  <a:srgbClr val="000000"/>
                </a:solidFill>
                <a:latin typeface="Courier New"/>
              </a:rPr>
              <a:t>ball.d</a:t>
            </a: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*sin(</a:t>
            </a:r>
            <a:r>
              <a:rPr lang="en-US" altLang="ko-KR" sz="1800" b="0" dirty="0" err="1">
                <a:solidFill>
                  <a:srgbClr val="000000"/>
                </a:solidFill>
                <a:latin typeface="Courier New"/>
              </a:rPr>
              <a:t>ball.angle</a:t>
            </a: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    play(</a:t>
            </a:r>
            <a:r>
              <a:rPr lang="en-US" altLang="ko-KR" sz="1800" b="0" dirty="0" err="1">
                <a:solidFill>
                  <a:srgbClr val="000000"/>
                </a:solidFill>
                <a:latin typeface="Courier New"/>
              </a:rPr>
              <a:t>handles.p</a:t>
            </a: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);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1991544" y="2800178"/>
            <a:ext cx="813690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991544" y="3625774"/>
            <a:ext cx="813690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93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87AB-1ECF-4612-8185-25C15639B4D1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move_ball</a:t>
            </a:r>
            <a:r>
              <a:rPr lang="en-US" altLang="ko-KR" dirty="0" smtClean="0"/>
              <a:t>  (2/2)</a:t>
            </a:r>
            <a:endParaRPr lang="ko-KR" altLang="en-US" dirty="0"/>
          </a:p>
        </p:txBody>
      </p:sp>
      <p:sp>
        <p:nvSpPr>
          <p:cNvPr id="5" name="한쪽 모서리가 둥근 사각형 4"/>
          <p:cNvSpPr/>
          <p:nvPr/>
        </p:nvSpPr>
        <p:spPr>
          <a:xfrm>
            <a:off x="1991544" y="1484784"/>
            <a:ext cx="8136904" cy="4824536"/>
          </a:xfrm>
          <a:prstGeom prst="round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lnSpc>
                <a:spcPct val="100000"/>
              </a:lnSpc>
            </a:pPr>
            <a:r>
              <a:rPr lang="en-US" altLang="ko-KR" sz="1800" b="0" dirty="0" err="1">
                <a:solidFill>
                  <a:srgbClr val="0000FF"/>
                </a:solidFill>
                <a:latin typeface="Courier New"/>
              </a:rPr>
              <a:t>elseif</a:t>
            </a: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 abs(ball.cy) + </a:t>
            </a:r>
            <a:r>
              <a:rPr lang="en-US" altLang="ko-KR" sz="1800" b="0" dirty="0" err="1">
                <a:solidFill>
                  <a:srgbClr val="000000"/>
                </a:solidFill>
                <a:latin typeface="Courier New"/>
              </a:rPr>
              <a:t>ball.R</a:t>
            </a: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 &gt;= 10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altLang="ko-KR" sz="1800" b="0" dirty="0">
                <a:solidFill>
                  <a:srgbClr val="228B22"/>
                </a:solidFill>
                <a:latin typeface="Courier New"/>
              </a:rPr>
              <a:t>% reflect the ball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altLang="ko-KR" sz="1800" b="0" dirty="0" err="1">
                <a:solidFill>
                  <a:srgbClr val="000000"/>
                </a:solidFill>
                <a:latin typeface="Courier New"/>
              </a:rPr>
              <a:t>ball.angle</a:t>
            </a: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 = - </a:t>
            </a:r>
            <a:r>
              <a:rPr lang="en-US" altLang="ko-KR" sz="1800" b="0" dirty="0" err="1">
                <a:solidFill>
                  <a:srgbClr val="000000"/>
                </a:solidFill>
                <a:latin typeface="Courier New"/>
              </a:rPr>
              <a:t>ball.angle</a:t>
            </a: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altLang="ko-KR" sz="1800" b="0" dirty="0" err="1">
                <a:solidFill>
                  <a:srgbClr val="000000"/>
                </a:solidFill>
                <a:latin typeface="Courier New"/>
              </a:rPr>
              <a:t>ball.px</a:t>
            </a: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 = ball.cx; ball.py = ball.cy;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altLang="ko-KR" sz="1800" b="0" dirty="0" err="1">
                <a:solidFill>
                  <a:srgbClr val="000000"/>
                </a:solidFill>
                <a:latin typeface="Courier New"/>
              </a:rPr>
              <a:t>ball.d</a:t>
            </a: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  = ball.dd;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    ball.cx = </a:t>
            </a:r>
            <a:r>
              <a:rPr lang="en-US" altLang="ko-KR" sz="1800" b="0" dirty="0" err="1">
                <a:solidFill>
                  <a:srgbClr val="000000"/>
                </a:solidFill>
                <a:latin typeface="Courier New"/>
              </a:rPr>
              <a:t>ball.px</a:t>
            </a: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altLang="ko-KR" sz="1800" b="0" dirty="0" err="1">
                <a:solidFill>
                  <a:srgbClr val="000000"/>
                </a:solidFill>
                <a:latin typeface="Courier New"/>
              </a:rPr>
              <a:t>ball.d</a:t>
            </a: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*</a:t>
            </a:r>
            <a:r>
              <a:rPr lang="en-US" altLang="ko-KR" sz="1800" b="0" dirty="0" err="1">
                <a:solidFill>
                  <a:srgbClr val="000000"/>
                </a:solidFill>
                <a:latin typeface="Courier New"/>
              </a:rPr>
              <a:t>cos</a:t>
            </a: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altLang="ko-KR" sz="1800" b="0" dirty="0" err="1">
                <a:solidFill>
                  <a:srgbClr val="000000"/>
                </a:solidFill>
                <a:latin typeface="Courier New"/>
              </a:rPr>
              <a:t>ball.angle</a:t>
            </a: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    ball.cy = ball.py + </a:t>
            </a:r>
            <a:r>
              <a:rPr lang="en-US" altLang="ko-KR" sz="1800" b="0" dirty="0" err="1">
                <a:solidFill>
                  <a:srgbClr val="000000"/>
                </a:solidFill>
                <a:latin typeface="Courier New"/>
              </a:rPr>
              <a:t>ball.d</a:t>
            </a: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*sin(</a:t>
            </a:r>
            <a:r>
              <a:rPr lang="en-US" altLang="ko-KR" sz="1800" b="0" dirty="0" err="1">
                <a:solidFill>
                  <a:srgbClr val="000000"/>
                </a:solidFill>
                <a:latin typeface="Courier New"/>
              </a:rPr>
              <a:t>ball.angle</a:t>
            </a: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    play(</a:t>
            </a:r>
            <a:r>
              <a:rPr lang="en-US" altLang="ko-KR" sz="1800" b="0" dirty="0" err="1">
                <a:solidFill>
                  <a:srgbClr val="000000"/>
                </a:solidFill>
                <a:latin typeface="Courier New"/>
              </a:rPr>
              <a:t>handles.p</a:t>
            </a: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0" dirty="0">
                <a:solidFill>
                  <a:srgbClr val="0000FF"/>
                </a:solidFill>
                <a:latin typeface="Courier New"/>
              </a:rPr>
              <a:t>end</a:t>
            </a:r>
          </a:p>
          <a:p>
            <a:pPr algn="l">
              <a:lnSpc>
                <a:spcPct val="100000"/>
              </a:lnSpc>
            </a:pPr>
            <a:endParaRPr lang="en-US" altLang="ko-KR" sz="1800" b="0" dirty="0">
              <a:solidFill>
                <a:srgbClr val="0000FF"/>
              </a:solidFill>
              <a:latin typeface="Courier New"/>
            </a:endParaRPr>
          </a:p>
          <a:p>
            <a:pPr algn="l">
              <a:lnSpc>
                <a:spcPct val="100000"/>
              </a:lnSpc>
            </a:pP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X = ball.cx + </a:t>
            </a:r>
            <a:r>
              <a:rPr lang="en-US" altLang="ko-KR" sz="1800" b="0" dirty="0" err="1">
                <a:solidFill>
                  <a:srgbClr val="000000"/>
                </a:solidFill>
                <a:latin typeface="Courier New"/>
              </a:rPr>
              <a:t>ball.x</a:t>
            </a: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; Y = ball.cy + </a:t>
            </a:r>
            <a:r>
              <a:rPr lang="en-US" altLang="ko-KR" sz="1800" b="0" dirty="0" err="1">
                <a:solidFill>
                  <a:srgbClr val="000000"/>
                </a:solidFill>
                <a:latin typeface="Courier New"/>
              </a:rPr>
              <a:t>ball.y</a:t>
            </a: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set(</a:t>
            </a:r>
            <a:r>
              <a:rPr lang="en-US" altLang="ko-KR" sz="1800" b="0" dirty="0" err="1">
                <a:solidFill>
                  <a:srgbClr val="000000"/>
                </a:solidFill>
                <a:latin typeface="Courier New"/>
              </a:rPr>
              <a:t>handles.ball.p</a:t>
            </a: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altLang="ko-KR" sz="1800" b="0" dirty="0">
                <a:solidFill>
                  <a:srgbClr val="A020F0"/>
                </a:solidFill>
                <a:latin typeface="Courier New"/>
              </a:rPr>
              <a:t>'</a:t>
            </a:r>
            <a:r>
              <a:rPr lang="en-US" altLang="ko-KR" sz="1800" b="0" dirty="0" err="1">
                <a:solidFill>
                  <a:srgbClr val="A020F0"/>
                </a:solidFill>
                <a:latin typeface="Courier New"/>
              </a:rPr>
              <a:t>XData</a:t>
            </a:r>
            <a:r>
              <a:rPr lang="en-US" altLang="ko-KR" sz="1800" b="0" dirty="0">
                <a:solidFill>
                  <a:srgbClr val="A020F0"/>
                </a:solidFill>
                <a:latin typeface="Courier New"/>
              </a:rPr>
              <a:t>'</a:t>
            </a: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, X );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set(</a:t>
            </a:r>
            <a:r>
              <a:rPr lang="en-US" altLang="ko-KR" sz="1800" b="0" dirty="0" err="1">
                <a:solidFill>
                  <a:srgbClr val="000000"/>
                </a:solidFill>
                <a:latin typeface="Courier New"/>
              </a:rPr>
              <a:t>handles.ball.p</a:t>
            </a: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altLang="ko-KR" sz="1800" b="0" dirty="0">
                <a:solidFill>
                  <a:srgbClr val="A020F0"/>
                </a:solidFill>
                <a:latin typeface="Courier New"/>
              </a:rPr>
              <a:t>'</a:t>
            </a:r>
            <a:r>
              <a:rPr lang="en-US" altLang="ko-KR" sz="1800" b="0" dirty="0" err="1">
                <a:solidFill>
                  <a:srgbClr val="A020F0"/>
                </a:solidFill>
                <a:latin typeface="Courier New"/>
              </a:rPr>
              <a:t>YData</a:t>
            </a:r>
            <a:r>
              <a:rPr lang="en-US" altLang="ko-KR" sz="1800" b="0" dirty="0">
                <a:solidFill>
                  <a:srgbClr val="A020F0"/>
                </a:solidFill>
                <a:latin typeface="Courier New"/>
              </a:rPr>
              <a:t>'</a:t>
            </a: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, Y );</a:t>
            </a:r>
          </a:p>
          <a:p>
            <a:pPr algn="l">
              <a:lnSpc>
                <a:spcPct val="100000"/>
              </a:lnSpc>
            </a:pPr>
            <a:endParaRPr lang="en-US" altLang="ko-KR" sz="1800" b="0" dirty="0">
              <a:solidFill>
                <a:srgbClr val="000000"/>
              </a:solidFill>
              <a:latin typeface="Courier New"/>
            </a:endParaRPr>
          </a:p>
          <a:p>
            <a:pPr algn="l">
              <a:lnSpc>
                <a:spcPct val="100000"/>
              </a:lnSpc>
            </a:pPr>
            <a:r>
              <a:rPr lang="en-US" altLang="ko-KR" sz="1800" b="0" dirty="0" err="1">
                <a:solidFill>
                  <a:srgbClr val="000000"/>
                </a:solidFill>
                <a:latin typeface="Courier New"/>
              </a:rPr>
              <a:t>handles.ball</a:t>
            </a: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 = ball;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0" dirty="0" err="1">
                <a:solidFill>
                  <a:srgbClr val="000000"/>
                </a:solidFill>
                <a:latin typeface="Courier New"/>
              </a:rPr>
              <a:t>guidata</a:t>
            </a: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( </a:t>
            </a:r>
            <a:r>
              <a:rPr lang="en-US" altLang="ko-KR" sz="1800" b="0" dirty="0" err="1">
                <a:solidFill>
                  <a:srgbClr val="000000"/>
                </a:solidFill>
                <a:latin typeface="Courier New"/>
              </a:rPr>
              <a:t>hfigure</a:t>
            </a: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, handles);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991544" y="3635399"/>
            <a:ext cx="813690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991544" y="4365104"/>
            <a:ext cx="813690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991544" y="5373216"/>
            <a:ext cx="813690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7032104" y="4797152"/>
            <a:ext cx="2304256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ko-KR" altLang="en-US"/>
              <a:t>그래프 업데이트</a:t>
            </a:r>
          </a:p>
        </p:txBody>
      </p:sp>
    </p:spTree>
    <p:extLst>
      <p:ext uri="{BB962C8B-B14F-4D97-AF65-F5344CB8AC3E}">
        <p14:creationId xmlns:p14="http://schemas.microsoft.com/office/powerpoint/2010/main" val="347334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87AB-1ECF-4612-8185-25C15639B4D1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Close Request</a:t>
            </a:r>
            <a:endParaRPr lang="ko-KR" altLang="en-US" dirty="0"/>
          </a:p>
        </p:txBody>
      </p:sp>
      <p:sp>
        <p:nvSpPr>
          <p:cNvPr id="5" name="한쪽 모서리가 둥근 사각형 4"/>
          <p:cNvSpPr/>
          <p:nvPr/>
        </p:nvSpPr>
        <p:spPr>
          <a:xfrm>
            <a:off x="551384" y="1196752"/>
            <a:ext cx="10297144" cy="4824536"/>
          </a:xfrm>
          <a:prstGeom prst="round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lnSpc>
                <a:spcPct val="100000"/>
              </a:lnSpc>
            </a:pPr>
            <a:r>
              <a:rPr lang="en-US" altLang="ko-KR" sz="1800" b="0" dirty="0">
                <a:solidFill>
                  <a:srgbClr val="0000FF"/>
                </a:solidFill>
                <a:latin typeface="Courier New"/>
              </a:rPr>
              <a:t>function</a:t>
            </a: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 figure1_CloseRequestFcn(</a:t>
            </a:r>
            <a:r>
              <a:rPr lang="en-US" altLang="ko-KR" sz="1800" b="0" dirty="0" err="1">
                <a:solidFill>
                  <a:srgbClr val="000000"/>
                </a:solidFill>
                <a:latin typeface="Courier New"/>
              </a:rPr>
              <a:t>hObject</a:t>
            </a: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altLang="ko-KR" sz="1800" b="0" dirty="0" err="1">
                <a:solidFill>
                  <a:srgbClr val="000000"/>
                </a:solidFill>
                <a:latin typeface="Courier New"/>
              </a:rPr>
              <a:t>eventdata</a:t>
            </a: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, handles)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0" dirty="0">
                <a:solidFill>
                  <a:srgbClr val="228B22"/>
                </a:solidFill>
                <a:latin typeface="Courier New"/>
              </a:rPr>
              <a:t>% </a:t>
            </a:r>
            <a:r>
              <a:rPr lang="en-US" altLang="ko-KR" sz="1800" b="0" dirty="0" err="1">
                <a:solidFill>
                  <a:srgbClr val="228B22"/>
                </a:solidFill>
                <a:latin typeface="Courier New"/>
              </a:rPr>
              <a:t>hObject</a:t>
            </a:r>
            <a:r>
              <a:rPr lang="en-US" altLang="ko-KR" sz="1800" b="0" dirty="0">
                <a:solidFill>
                  <a:srgbClr val="228B22"/>
                </a:solidFill>
                <a:latin typeface="Courier New"/>
              </a:rPr>
              <a:t>    handle to figure1 (see GCBO)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0" dirty="0">
                <a:solidFill>
                  <a:srgbClr val="228B22"/>
                </a:solidFill>
                <a:latin typeface="Courier New"/>
              </a:rPr>
              <a:t>% </a:t>
            </a:r>
            <a:r>
              <a:rPr lang="en-US" altLang="ko-KR" sz="1800" b="0" dirty="0" err="1">
                <a:solidFill>
                  <a:srgbClr val="228B22"/>
                </a:solidFill>
                <a:latin typeface="Courier New"/>
              </a:rPr>
              <a:t>eventdata</a:t>
            </a:r>
            <a:r>
              <a:rPr lang="en-US" altLang="ko-KR" sz="1800" b="0" dirty="0">
                <a:solidFill>
                  <a:srgbClr val="228B22"/>
                </a:solidFill>
                <a:latin typeface="Courier New"/>
              </a:rPr>
              <a:t>  reserved - to be defined in a future version of MATLAB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0" dirty="0">
                <a:solidFill>
                  <a:srgbClr val="228B22"/>
                </a:solidFill>
                <a:latin typeface="Courier New"/>
              </a:rPr>
              <a:t>% handles    structure with handles and user data (see GUIDATA)</a:t>
            </a:r>
          </a:p>
          <a:p>
            <a:pPr algn="l">
              <a:lnSpc>
                <a:spcPct val="100000"/>
              </a:lnSpc>
            </a:pPr>
            <a:endParaRPr lang="en-US" altLang="ko-KR" sz="1800" b="0" dirty="0" smtClean="0">
              <a:solidFill>
                <a:srgbClr val="228B22"/>
              </a:solidFill>
              <a:latin typeface="Courier New"/>
            </a:endParaRPr>
          </a:p>
          <a:p>
            <a:pPr algn="l">
              <a:lnSpc>
                <a:spcPct val="100000"/>
              </a:lnSpc>
            </a:pPr>
            <a:r>
              <a:rPr lang="ko-KR" altLang="en-US" sz="1800" b="0" dirty="0" smtClean="0">
                <a:solidFill>
                  <a:srgbClr val="228B22"/>
                </a:solidFill>
                <a:latin typeface="Courier New"/>
              </a:rPr>
              <a:t> </a:t>
            </a:r>
            <a:endParaRPr lang="ko-KR" altLang="en-US" sz="1800" b="0" dirty="0">
              <a:solidFill>
                <a:srgbClr val="228B22"/>
              </a:solidFill>
              <a:latin typeface="Courier New"/>
            </a:endParaRPr>
          </a:p>
          <a:p>
            <a:pPr algn="l">
              <a:lnSpc>
                <a:spcPct val="100000"/>
              </a:lnSpc>
            </a:pPr>
            <a:r>
              <a:rPr lang="en-US" altLang="ko-KR" sz="1800" b="0" dirty="0" err="1">
                <a:solidFill>
                  <a:srgbClr val="000000"/>
                </a:solidFill>
                <a:latin typeface="Courier New"/>
              </a:rPr>
              <a:t>disp</a:t>
            </a: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altLang="ko-KR" sz="1800" b="0" dirty="0">
                <a:solidFill>
                  <a:srgbClr val="A020F0"/>
                </a:solidFill>
                <a:latin typeface="Courier New"/>
              </a:rPr>
              <a:t>'Bye</a:t>
            </a:r>
            <a:r>
              <a:rPr lang="en-US" altLang="ko-KR" sz="1800" b="0" dirty="0" smtClean="0">
                <a:solidFill>
                  <a:srgbClr val="A020F0"/>
                </a:solidFill>
                <a:latin typeface="Courier New"/>
              </a:rPr>
              <a:t>'</a:t>
            </a:r>
            <a:r>
              <a:rPr lang="en-US" altLang="ko-KR" sz="1800" b="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algn="l">
              <a:lnSpc>
                <a:spcPct val="100000"/>
              </a:lnSpc>
            </a:pPr>
            <a:endParaRPr lang="en-US" altLang="ko-KR" sz="1800" b="0" dirty="0">
              <a:solidFill>
                <a:srgbClr val="000000"/>
              </a:solidFill>
              <a:latin typeface="Courier New"/>
            </a:endParaRPr>
          </a:p>
          <a:p>
            <a:pPr algn="l">
              <a:lnSpc>
                <a:spcPct val="100000"/>
              </a:lnSpc>
            </a:pPr>
            <a:r>
              <a:rPr lang="en-US" altLang="ko-KR" sz="1800" b="0" dirty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800" b="0" dirty="0" err="1">
                <a:solidFill>
                  <a:srgbClr val="000000"/>
                </a:solidFill>
                <a:latin typeface="Courier New"/>
              </a:rPr>
              <a:t>handles.moving</a:t>
            </a: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 == 1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    stop( </a:t>
            </a:r>
            <a:r>
              <a:rPr lang="en-US" altLang="ko-KR" sz="1800" b="0" dirty="0" err="1">
                <a:solidFill>
                  <a:srgbClr val="000000"/>
                </a:solidFill>
                <a:latin typeface="Courier New"/>
              </a:rPr>
              <a:t>handles.timer</a:t>
            </a: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 );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0" dirty="0">
                <a:solidFill>
                  <a:srgbClr val="0000FF"/>
                </a:solidFill>
                <a:latin typeface="Courier New"/>
              </a:rPr>
              <a:t>end</a:t>
            </a:r>
          </a:p>
          <a:p>
            <a:pPr algn="l">
              <a:lnSpc>
                <a:spcPct val="100000"/>
              </a:lnSpc>
            </a:pPr>
            <a:endParaRPr lang="en-US" altLang="ko-KR" sz="1800" b="0" dirty="0">
              <a:solidFill>
                <a:srgbClr val="0000FF"/>
              </a:solidFill>
              <a:latin typeface="Courier New"/>
            </a:endParaRPr>
          </a:p>
          <a:p>
            <a:pPr algn="l">
              <a:lnSpc>
                <a:spcPct val="100000"/>
              </a:lnSpc>
            </a:pP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delete( </a:t>
            </a:r>
            <a:r>
              <a:rPr lang="en-US" altLang="ko-KR" sz="1800" b="0" dirty="0" err="1">
                <a:solidFill>
                  <a:srgbClr val="000000"/>
                </a:solidFill>
                <a:latin typeface="Courier New"/>
              </a:rPr>
              <a:t>handles.timer</a:t>
            </a: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 );</a:t>
            </a:r>
          </a:p>
          <a:p>
            <a:pPr algn="l">
              <a:lnSpc>
                <a:spcPct val="100000"/>
              </a:lnSpc>
            </a:pPr>
            <a:endParaRPr lang="en-US" altLang="ko-KR" sz="1800" b="0" dirty="0">
              <a:solidFill>
                <a:srgbClr val="000000"/>
              </a:solidFill>
              <a:latin typeface="Courier New"/>
            </a:endParaRPr>
          </a:p>
          <a:p>
            <a:pPr algn="l">
              <a:lnSpc>
                <a:spcPct val="100000"/>
              </a:lnSpc>
            </a:pPr>
            <a:r>
              <a:rPr lang="en-US" altLang="ko-KR" sz="1800" b="0" dirty="0">
                <a:solidFill>
                  <a:srgbClr val="228B22"/>
                </a:solidFill>
                <a:latin typeface="Courier New"/>
              </a:rPr>
              <a:t>% Hint: delete(</a:t>
            </a:r>
            <a:r>
              <a:rPr lang="en-US" altLang="ko-KR" sz="1800" b="0" dirty="0" err="1">
                <a:solidFill>
                  <a:srgbClr val="228B22"/>
                </a:solidFill>
                <a:latin typeface="Courier New"/>
              </a:rPr>
              <a:t>hObject</a:t>
            </a:r>
            <a:r>
              <a:rPr lang="en-US" altLang="ko-KR" sz="1800" b="0" dirty="0">
                <a:solidFill>
                  <a:srgbClr val="228B22"/>
                </a:solidFill>
                <a:latin typeface="Courier New"/>
              </a:rPr>
              <a:t>) closes the figure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delete(</a:t>
            </a:r>
            <a:r>
              <a:rPr lang="en-US" altLang="ko-KR" sz="1800" b="0" dirty="0" err="1">
                <a:solidFill>
                  <a:srgbClr val="000000"/>
                </a:solidFill>
                <a:latin typeface="Courier New"/>
              </a:rPr>
              <a:t>hObject</a:t>
            </a: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);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551384" y="3429000"/>
            <a:ext cx="813690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51384" y="4581128"/>
            <a:ext cx="813690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551384" y="5229200"/>
            <a:ext cx="813690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5" descr="C:\Users\BJChoi\AppData\Local\Microsoft\Windows\Temporary Internet Files\Content.IE5\PAJ17E1Q\MC90038380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365" y="3910344"/>
            <a:ext cx="638200" cy="670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18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Opening Function</a:t>
            </a:r>
            <a:r>
              <a:rPr lang="ko-KR" altLang="en-US" dirty="0" smtClean="0"/>
              <a:t>에서 효과음 파일을 읽어 들여 </a:t>
            </a:r>
            <a:r>
              <a:rPr lang="en-US" altLang="ko-KR" dirty="0" err="1" smtClean="0"/>
              <a:t>audioplayer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만들어 준비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move_ball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함수에서 벽에 반사될 때 효과음 재생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87AB-1ECF-4612-8185-25C15639B4D1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효과음 </a:t>
            </a:r>
            <a:endParaRPr lang="ko-KR" altLang="en-US" dirty="0"/>
          </a:p>
        </p:txBody>
      </p:sp>
      <p:sp>
        <p:nvSpPr>
          <p:cNvPr id="5" name="한쪽 모서리가 둥근 사각형 4"/>
          <p:cNvSpPr/>
          <p:nvPr/>
        </p:nvSpPr>
        <p:spPr>
          <a:xfrm>
            <a:off x="983432" y="2238588"/>
            <a:ext cx="7344816" cy="864096"/>
          </a:xfrm>
          <a:prstGeom prst="round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lnSpc>
                <a:spcPct val="100000"/>
              </a:lnSpc>
            </a:pP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en-US" altLang="ko-KR" sz="1800" b="0" dirty="0" smtClean="0">
                <a:solidFill>
                  <a:srgbClr val="000000"/>
                </a:solidFill>
                <a:latin typeface="Courier New"/>
              </a:rPr>
              <a:t>s, </a:t>
            </a: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Fs] = </a:t>
            </a:r>
            <a:r>
              <a:rPr lang="en-US" altLang="ko-KR" sz="1800" b="0" dirty="0" err="1" smtClean="0">
                <a:solidFill>
                  <a:srgbClr val="000000"/>
                </a:solidFill>
                <a:latin typeface="Courier New"/>
              </a:rPr>
              <a:t>audioread</a:t>
            </a: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altLang="ko-KR" sz="1800" b="0" dirty="0">
                <a:solidFill>
                  <a:srgbClr val="A020F0"/>
                </a:solidFill>
                <a:latin typeface="Courier New"/>
              </a:rPr>
              <a:t>'BOING.WAV'</a:t>
            </a: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0" dirty="0" err="1">
                <a:solidFill>
                  <a:srgbClr val="000000"/>
                </a:solidFill>
                <a:latin typeface="Courier New"/>
              </a:rPr>
              <a:t>handles.p</a:t>
            </a: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altLang="ko-KR" sz="1800" b="0" dirty="0" err="1">
                <a:solidFill>
                  <a:srgbClr val="000000"/>
                </a:solidFill>
                <a:latin typeface="Courier New"/>
              </a:rPr>
              <a:t>audioplayer</a:t>
            </a: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(s(1800:2550),</a:t>
            </a:r>
            <a:r>
              <a:rPr lang="en-US" altLang="ko-KR" sz="1800" b="0" dirty="0" err="1">
                <a:solidFill>
                  <a:srgbClr val="000000"/>
                </a:solidFill>
                <a:latin typeface="Courier New"/>
              </a:rPr>
              <a:t>Fs</a:t>
            </a: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);</a:t>
            </a:r>
          </a:p>
        </p:txBody>
      </p:sp>
      <p:sp>
        <p:nvSpPr>
          <p:cNvPr id="6" name="한쪽 모서리가 둥근 사각형 5"/>
          <p:cNvSpPr/>
          <p:nvPr/>
        </p:nvSpPr>
        <p:spPr>
          <a:xfrm>
            <a:off x="983432" y="4581128"/>
            <a:ext cx="7344816" cy="576064"/>
          </a:xfrm>
          <a:prstGeom prst="round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lnSpc>
                <a:spcPct val="100000"/>
              </a:lnSpc>
            </a:pP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play(</a:t>
            </a:r>
            <a:r>
              <a:rPr lang="en-US" altLang="ko-KR" sz="1800" b="0" dirty="0" err="1">
                <a:solidFill>
                  <a:srgbClr val="000000"/>
                </a:solidFill>
                <a:latin typeface="Courier New"/>
              </a:rPr>
              <a:t>handles.p</a:t>
            </a:r>
            <a:r>
              <a:rPr lang="en-US" altLang="ko-KR" sz="1800" b="0" dirty="0">
                <a:solidFill>
                  <a:srgbClr val="000000"/>
                </a:solidFill>
                <a:latin typeface="Courier New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833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 txBox="1">
            <a:spLocks/>
          </p:cNvSpPr>
          <p:nvPr/>
        </p:nvSpPr>
        <p:spPr bwMode="auto">
          <a:xfrm>
            <a:off x="609600" y="122238"/>
            <a:ext cx="11010939" cy="877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6600FF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rgbClr val="0066FF"/>
                </a:solidFill>
                <a:latin typeface="Arial" pitchFamily="34" charset="0"/>
                <a:ea typeface="굴림" pitchFamily="50" charset="-127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rgbClr val="0066FF"/>
                </a:solidFill>
                <a:latin typeface="Arial" pitchFamily="34" charset="0"/>
                <a:ea typeface="굴림" pitchFamily="50" charset="-127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rgbClr val="0066FF"/>
                </a:solidFill>
                <a:latin typeface="Arial" pitchFamily="34" charset="0"/>
                <a:ea typeface="굴림" pitchFamily="50" charset="-127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rgbClr val="0066FF"/>
                </a:solidFill>
                <a:latin typeface="Arial" pitchFamily="34" charset="0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rgbClr val="0066FF"/>
                </a:solidFill>
                <a:latin typeface="Arial" pitchFamily="34" charset="0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rgbClr val="0066FF"/>
                </a:solidFill>
                <a:latin typeface="Arial" pitchFamily="34" charset="0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rgbClr val="0066FF"/>
                </a:solidFill>
                <a:latin typeface="Arial" pitchFamily="34" charset="0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rgbClr val="0066FF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kern="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audioplayer</a:t>
            </a:r>
            <a:endParaRPr lang="ko-KR" altLang="en-US" kern="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9" name="내용 개체 틀 1"/>
          <p:cNvSpPr txBox="1">
            <a:spLocks/>
          </p:cNvSpPr>
          <p:nvPr/>
        </p:nvSpPr>
        <p:spPr bwMode="auto">
          <a:xfrm>
            <a:off x="609600" y="1214423"/>
            <a:ext cx="10972800" cy="4916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30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92150" indent="-347663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kumimoji="1" sz="26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87425" indent="-293688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3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281113" indent="-2921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598613" indent="-315913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055813" indent="-315913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b="0" kern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만들기</a:t>
            </a:r>
            <a:r>
              <a:rPr lang="en-US" altLang="ko-KR" b="0" kern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: </a:t>
            </a:r>
          </a:p>
          <a:p>
            <a:pPr>
              <a:lnSpc>
                <a:spcPct val="100000"/>
              </a:lnSpc>
            </a:pPr>
            <a:endParaRPr lang="en-US" altLang="ko-KR" sz="1600" b="0" kern="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b="0" kern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사용하기</a:t>
            </a:r>
            <a:r>
              <a:rPr lang="en-US" altLang="ko-KR" b="0" kern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:</a:t>
            </a:r>
          </a:p>
          <a:p>
            <a:pPr>
              <a:lnSpc>
                <a:spcPct val="100000"/>
              </a:lnSpc>
            </a:pPr>
            <a:endParaRPr lang="en-US" altLang="ko-KR" b="0" kern="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00000"/>
              </a:lnSpc>
            </a:pPr>
            <a:endParaRPr lang="en-US" altLang="ko-KR" sz="600" b="0" kern="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b="0" kern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데모 스크립트</a:t>
            </a:r>
            <a:endParaRPr lang="ko-KR" altLang="en-US" b="0" kern="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17</a:t>
            </a:fld>
            <a:endParaRPr lang="en-US" altLang="ko-KR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848" y="2703587"/>
            <a:ext cx="4762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6" y="2641675"/>
            <a:ext cx="6000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216" y="2636912"/>
            <a:ext cx="6000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EFFFB"/>
              </a:clrFrom>
              <a:clrTo>
                <a:srgbClr val="FEFF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50" y="2646437"/>
            <a:ext cx="6000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모서리가 둥근 직사각형 10"/>
          <p:cNvSpPr/>
          <p:nvPr/>
        </p:nvSpPr>
        <p:spPr>
          <a:xfrm>
            <a:off x="2723629" y="1216132"/>
            <a:ext cx="4564310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lnSpc>
                <a:spcPct val="100000"/>
              </a:lnSpc>
            </a:pPr>
            <a:r>
              <a:rPr lang="en-US" altLang="ko-KR" b="0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en-US" altLang="ko-KR" b="0" dirty="0" smtClean="0">
                <a:solidFill>
                  <a:srgbClr val="000000"/>
                </a:solidFill>
                <a:latin typeface="Courier New"/>
              </a:rPr>
              <a:t>s, </a:t>
            </a:r>
            <a:r>
              <a:rPr lang="en-US" altLang="ko-KR" b="0" dirty="0">
                <a:solidFill>
                  <a:srgbClr val="000000"/>
                </a:solidFill>
                <a:latin typeface="Courier New"/>
              </a:rPr>
              <a:t>Fs] = </a:t>
            </a:r>
            <a:r>
              <a:rPr lang="en-US" altLang="ko-KR" b="0" dirty="0" err="1" smtClean="0">
                <a:solidFill>
                  <a:srgbClr val="000000"/>
                </a:solidFill>
                <a:latin typeface="Courier New"/>
              </a:rPr>
              <a:t>audioread</a:t>
            </a:r>
            <a:r>
              <a:rPr lang="en-US" altLang="ko-KR" b="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altLang="ko-KR" b="0" dirty="0">
                <a:solidFill>
                  <a:srgbClr val="A020F0"/>
                </a:solidFill>
                <a:latin typeface="Courier New"/>
              </a:rPr>
              <a:t>'intro.wav'</a:t>
            </a:r>
            <a:r>
              <a:rPr lang="en-US" altLang="ko-KR" b="0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lang="en-US" altLang="ko-KR" b="0" dirty="0">
                <a:solidFill>
                  <a:srgbClr val="000000"/>
                </a:solidFill>
                <a:latin typeface="Courier New"/>
              </a:rPr>
              <a:t>p = </a:t>
            </a:r>
            <a:r>
              <a:rPr lang="en-US" altLang="ko-KR" b="0" dirty="0" err="1">
                <a:solidFill>
                  <a:srgbClr val="000000"/>
                </a:solidFill>
                <a:latin typeface="Courier New"/>
              </a:rPr>
              <a:t>audioplayer</a:t>
            </a:r>
            <a:r>
              <a:rPr lang="en-US" altLang="ko-KR" b="0" dirty="0">
                <a:solidFill>
                  <a:srgbClr val="000000"/>
                </a:solidFill>
                <a:latin typeface="Courier New"/>
              </a:rPr>
              <a:t>(s, </a:t>
            </a:r>
            <a:r>
              <a:rPr lang="en-US" altLang="ko-KR" b="0" dirty="0" err="1">
                <a:solidFill>
                  <a:srgbClr val="000000"/>
                </a:solidFill>
                <a:latin typeface="Courier New"/>
              </a:rPr>
              <a:t>Fs</a:t>
            </a:r>
            <a:r>
              <a:rPr lang="en-US" altLang="ko-KR" b="0" dirty="0">
                <a:solidFill>
                  <a:srgbClr val="000000"/>
                </a:solidFill>
                <a:latin typeface="Courier New"/>
              </a:rPr>
              <a:t>);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723629" y="2125066"/>
            <a:ext cx="6324699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lnSpc>
                <a:spcPct val="100000"/>
              </a:lnSpc>
            </a:pPr>
            <a:r>
              <a:rPr lang="en-US" altLang="ko-KR" b="0" dirty="0">
                <a:solidFill>
                  <a:srgbClr val="000000"/>
                </a:solidFill>
                <a:latin typeface="Courier New"/>
              </a:rPr>
              <a:t>play(p);     pause(p);    resume(p);     stop(p);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2711624" y="3861048"/>
            <a:ext cx="7632848" cy="2376264"/>
            <a:chOff x="971600" y="4221088"/>
            <a:chExt cx="7632848" cy="2376264"/>
          </a:xfrm>
        </p:grpSpPr>
        <p:sp>
          <p:nvSpPr>
            <p:cNvPr id="14" name="양쪽 모서리가 둥근 사각형 13"/>
            <p:cNvSpPr/>
            <p:nvPr/>
          </p:nvSpPr>
          <p:spPr>
            <a:xfrm>
              <a:off x="971600" y="4221088"/>
              <a:ext cx="3096344" cy="360040"/>
            </a:xfrm>
            <a:prstGeom prst="round2Same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>
                <a:lnSpc>
                  <a:spcPct val="100000"/>
                </a:lnSpc>
              </a:pPr>
              <a:r>
                <a:rPr lang="en-US" altLang="ko-KR" b="0" dirty="0" err="1">
                  <a:solidFill>
                    <a:srgbClr val="000000"/>
                  </a:solidFill>
                  <a:latin typeface="Courier New"/>
                </a:rPr>
                <a:t>demo_audio_player.m</a:t>
              </a:r>
              <a:endParaRPr lang="en-US" altLang="ko-KR" b="0" dirty="0">
                <a:solidFill>
                  <a:srgbClr val="000000"/>
                </a:solidFill>
                <a:latin typeface="Courier New"/>
              </a:endParaRPr>
            </a:p>
          </p:txBody>
        </p:sp>
        <p:sp>
          <p:nvSpPr>
            <p:cNvPr id="15" name="한쪽 모서리가 둥근 사각형 14"/>
            <p:cNvSpPr/>
            <p:nvPr/>
          </p:nvSpPr>
          <p:spPr>
            <a:xfrm>
              <a:off x="971600" y="4581128"/>
              <a:ext cx="7632848" cy="792088"/>
            </a:xfrm>
            <a:prstGeom prst="round1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>
                <a:lnSpc>
                  <a:spcPct val="100000"/>
                </a:lnSpc>
              </a:pPr>
              <a:r>
                <a:rPr lang="en-US" altLang="ko-KR" b="0" dirty="0">
                  <a:solidFill>
                    <a:srgbClr val="000000"/>
                  </a:solidFill>
                  <a:latin typeface="Courier New"/>
                </a:rPr>
                <a:t>[</a:t>
              </a:r>
              <a:r>
                <a:rPr lang="en-US" altLang="ko-KR" b="0" dirty="0" smtClean="0">
                  <a:solidFill>
                    <a:srgbClr val="000000"/>
                  </a:solidFill>
                  <a:latin typeface="Courier New"/>
                </a:rPr>
                <a:t>s, </a:t>
              </a:r>
              <a:r>
                <a:rPr lang="en-US" altLang="ko-KR" b="0" dirty="0">
                  <a:solidFill>
                    <a:srgbClr val="000000"/>
                  </a:solidFill>
                  <a:latin typeface="Courier New"/>
                </a:rPr>
                <a:t>Fs] = </a:t>
              </a:r>
              <a:r>
                <a:rPr lang="en-US" altLang="ko-KR" b="0" dirty="0" err="1" smtClean="0">
                  <a:solidFill>
                    <a:srgbClr val="000000"/>
                  </a:solidFill>
                  <a:latin typeface="Courier New"/>
                </a:rPr>
                <a:t>audioread</a:t>
              </a:r>
              <a:r>
                <a:rPr lang="en-US" altLang="ko-KR" b="0" dirty="0">
                  <a:solidFill>
                    <a:srgbClr val="000000"/>
                  </a:solidFill>
                  <a:latin typeface="Courier New"/>
                </a:rPr>
                <a:t>(</a:t>
              </a:r>
              <a:r>
                <a:rPr lang="en-US" altLang="ko-KR" b="0" dirty="0">
                  <a:solidFill>
                    <a:srgbClr val="A020F0"/>
                  </a:solidFill>
                  <a:latin typeface="Courier New"/>
                </a:rPr>
                <a:t>'intro.wav'</a:t>
              </a:r>
              <a:r>
                <a:rPr lang="en-US" altLang="ko-KR" b="0" dirty="0">
                  <a:solidFill>
                    <a:srgbClr val="000000"/>
                  </a:solidFill>
                  <a:latin typeface="Courier New"/>
                </a:rPr>
                <a:t>);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b="0" dirty="0">
                  <a:solidFill>
                    <a:srgbClr val="000000"/>
                  </a:solidFill>
                  <a:latin typeface="Courier New"/>
                </a:rPr>
                <a:t>p = </a:t>
              </a:r>
              <a:r>
                <a:rPr lang="en-US" altLang="ko-KR" b="0" dirty="0" err="1">
                  <a:solidFill>
                    <a:srgbClr val="000000"/>
                  </a:solidFill>
                  <a:latin typeface="Courier New"/>
                </a:rPr>
                <a:t>audioplayer</a:t>
              </a:r>
              <a:r>
                <a:rPr lang="en-US" altLang="ko-KR" b="0" dirty="0">
                  <a:solidFill>
                    <a:srgbClr val="000000"/>
                  </a:solidFill>
                  <a:latin typeface="Courier New"/>
                </a:rPr>
                <a:t>(s, </a:t>
              </a:r>
              <a:r>
                <a:rPr lang="en-US" altLang="ko-KR" b="0" dirty="0" err="1">
                  <a:solidFill>
                    <a:srgbClr val="000000"/>
                  </a:solidFill>
                  <a:latin typeface="Courier New"/>
                </a:rPr>
                <a:t>Fs</a:t>
              </a:r>
              <a:r>
                <a:rPr lang="en-US" altLang="ko-KR" b="0" dirty="0">
                  <a:solidFill>
                    <a:srgbClr val="000000"/>
                  </a:solidFill>
                  <a:latin typeface="Courier New"/>
                </a:rPr>
                <a:t>);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971600" y="5373216"/>
              <a:ext cx="3780420" cy="122413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>
                <a:lnSpc>
                  <a:spcPct val="100000"/>
                </a:lnSpc>
              </a:pPr>
              <a:r>
                <a:rPr lang="en-US" altLang="ko-KR" b="0" dirty="0">
                  <a:solidFill>
                    <a:srgbClr val="000000"/>
                  </a:solidFill>
                  <a:latin typeface="Courier New"/>
                </a:rPr>
                <a:t>play(p);   pause(3);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b="0" dirty="0">
                  <a:solidFill>
                    <a:srgbClr val="000000"/>
                  </a:solidFill>
                  <a:latin typeface="Courier New"/>
                </a:rPr>
                <a:t>pause(p);  pause(1);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b="0" dirty="0">
                  <a:solidFill>
                    <a:srgbClr val="000000"/>
                  </a:solidFill>
                  <a:latin typeface="Courier New"/>
                </a:rPr>
                <a:t>resume(p); pause(3);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b="0" dirty="0">
                  <a:solidFill>
                    <a:srgbClr val="000000"/>
                  </a:solidFill>
                  <a:latin typeface="Courier New"/>
                </a:rPr>
                <a:t>pause(p);  pause(1);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752020" y="5373216"/>
              <a:ext cx="3852428" cy="122413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>
                <a:lnSpc>
                  <a:spcPct val="100000"/>
                </a:lnSpc>
              </a:pPr>
              <a:r>
                <a:rPr lang="en-US" altLang="ko-KR" b="0" dirty="0">
                  <a:solidFill>
                    <a:srgbClr val="000000"/>
                  </a:solidFill>
                  <a:latin typeface="Courier New"/>
                </a:rPr>
                <a:t>play(p);   pause(3);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b="0" dirty="0">
                  <a:solidFill>
                    <a:srgbClr val="000000"/>
                  </a:solidFill>
                  <a:latin typeface="Courier New"/>
                </a:rPr>
                <a:t>stop(p);   pause(1);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b="0" dirty="0">
                  <a:solidFill>
                    <a:srgbClr val="000000"/>
                  </a:solidFill>
                  <a:latin typeface="Courier New"/>
                </a:rPr>
                <a:t>play(p);   pause(5);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b="0" dirty="0">
                  <a:solidFill>
                    <a:srgbClr val="000000"/>
                  </a:solidFill>
                  <a:latin typeface="Courier New"/>
                </a:rPr>
                <a:t>stop(p);</a:t>
              </a:r>
              <a:endParaRPr lang="ko-KR" altLang="en-US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58297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공의 속도를 조절하는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슬라이더를 추가하시오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87AB-1ECF-4612-8185-25C15639B4D1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 </a:t>
            </a:r>
            <a:r>
              <a:rPr lang="en-US" altLang="ko-KR" dirty="0" smtClean="0"/>
              <a:t>1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0141"/>
          <a:stretch/>
        </p:blipFill>
        <p:spPr>
          <a:xfrm>
            <a:off x="5377493" y="152658"/>
            <a:ext cx="6191115" cy="126011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94" y="2348880"/>
            <a:ext cx="4698522" cy="388843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82766" y="1628800"/>
            <a:ext cx="6617890" cy="516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19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공을 두 개 만들어 서로 다른 방향으로 움직이게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서로 부딪히면 튕겨 나가도록 만드시오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87AB-1ECF-4612-8185-25C15639B4D1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 </a:t>
            </a:r>
            <a:r>
              <a:rPr lang="en-US" altLang="ko-KR" dirty="0" smtClean="0"/>
              <a:t>2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375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주제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2</a:t>
            </a:fld>
            <a:endParaRPr lang="en-US" altLang="ko-KR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0920810"/>
              </p:ext>
            </p:extLst>
          </p:nvPr>
        </p:nvGraphicFramePr>
        <p:xfrm>
          <a:off x="609600" y="1214438"/>
          <a:ext cx="10972800" cy="4878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857">
                <a:tc>
                  <a:txBody>
                    <a:bodyPr/>
                    <a:lstStyle/>
                    <a:p>
                      <a:pPr marL="457200" indent="-4572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400" b="0" dirty="0" smtClean="0">
                          <a:solidFill>
                            <a:schemeClr val="bg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Matlab</a:t>
                      </a:r>
                      <a:r>
                        <a:rPr lang="ko-KR" altLang="en-US" sz="2400" b="0" dirty="0" smtClean="0">
                          <a:solidFill>
                            <a:schemeClr val="bg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의 역사와 간단한 사용법</a:t>
                      </a:r>
                      <a:endParaRPr lang="ko-KR" altLang="en-US" sz="2400" b="0" dirty="0">
                        <a:solidFill>
                          <a:schemeClr val="bg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indent="-4572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400" b="0" kern="1200" dirty="0" smtClean="0">
                          <a:solidFill>
                            <a:schemeClr val="bg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다항식</a:t>
                      </a:r>
                      <a:r>
                        <a:rPr lang="en-US" altLang="ko-KR" sz="2400" b="0" kern="1200" dirty="0" smtClean="0">
                          <a:solidFill>
                            <a:schemeClr val="bg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2400" b="0" kern="1200" dirty="0" smtClean="0">
                          <a:solidFill>
                            <a:schemeClr val="bg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커브 피팅</a:t>
                      </a:r>
                      <a:r>
                        <a:rPr lang="en-US" altLang="ko-KR" sz="2400" b="0" kern="1200" dirty="0" smtClean="0">
                          <a:solidFill>
                            <a:schemeClr val="bg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2400" b="0" kern="1200" dirty="0" smtClean="0">
                          <a:solidFill>
                            <a:schemeClr val="bg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인터폴레이션</a:t>
                      </a:r>
                      <a:endParaRPr lang="ko-KR" altLang="en-US" sz="2400" b="0" kern="1200" dirty="0">
                        <a:solidFill>
                          <a:schemeClr val="bg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857">
                <a:tc>
                  <a:txBody>
                    <a:bodyPr/>
                    <a:lstStyle/>
                    <a:p>
                      <a:pPr marL="457200" indent="-4572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배열</a:t>
                      </a:r>
                      <a:r>
                        <a:rPr lang="en-US" altLang="ko-KR" sz="2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2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행렬 만들기와 소리 다루기</a:t>
                      </a:r>
                      <a:endParaRPr lang="ko-KR" altLang="en-US" sz="24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indent="-4572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3</a:t>
                      </a:r>
                      <a:r>
                        <a:rPr lang="ko-KR" altLang="en-US" sz="2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차원 그래프 그리기</a:t>
                      </a:r>
                      <a:endParaRPr lang="ko-KR" altLang="en-US" sz="24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857">
                <a:tc>
                  <a:txBody>
                    <a:bodyPr/>
                    <a:lstStyle/>
                    <a:p>
                      <a:pPr marL="457200" indent="-4572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행렬과 그림 다루기</a:t>
                      </a:r>
                      <a:endParaRPr lang="ko-KR" altLang="en-US" sz="24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indent="-4572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GUIDE</a:t>
                      </a:r>
                      <a:r>
                        <a:rPr lang="ko-KR" altLang="en-US" sz="2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로 </a:t>
                      </a:r>
                      <a:r>
                        <a:rPr lang="en-US" altLang="ko-KR" sz="2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GUI </a:t>
                      </a:r>
                      <a:r>
                        <a:rPr lang="ko-KR" altLang="en-US" sz="2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만들기</a:t>
                      </a:r>
                      <a:endParaRPr lang="ko-KR" altLang="en-US" sz="24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857">
                <a:tc>
                  <a:txBody>
                    <a:bodyPr/>
                    <a:lstStyle/>
                    <a:p>
                      <a:pPr marL="457200" indent="-4572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라이브스크립트</a:t>
                      </a:r>
                      <a:r>
                        <a:rPr lang="en-US" altLang="ko-KR" sz="2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2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웹 게시</a:t>
                      </a:r>
                      <a:r>
                        <a:rPr lang="en-US" altLang="ko-KR" sz="2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2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엑셀 연동</a:t>
                      </a:r>
                      <a:endParaRPr lang="ko-KR" altLang="en-US" sz="24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indent="-4572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400" b="1" kern="120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애니메이션 </a:t>
                      </a:r>
                      <a:r>
                        <a:rPr lang="en-US" altLang="ko-KR" sz="2400" b="1" kern="120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GUI </a:t>
                      </a:r>
                      <a:endParaRPr lang="ko-KR" altLang="en-US" sz="2400" b="1" kern="1200" dirty="0">
                        <a:solidFill>
                          <a:srgbClr val="0000FF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857">
                <a:tc>
                  <a:txBody>
                    <a:bodyPr/>
                    <a:lstStyle/>
                    <a:p>
                      <a:pPr marL="457200" indent="-4572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</a:t>
                      </a:r>
                      <a:r>
                        <a:rPr lang="ko-KR" altLang="en-US" sz="2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차원 그래프 그리기 기초</a:t>
                      </a:r>
                      <a:endParaRPr lang="ko-KR" altLang="en-US" sz="24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2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앱 디자이너로 </a:t>
                      </a:r>
                      <a:r>
                        <a:rPr lang="en-US" altLang="ko-KR" sz="2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GUI </a:t>
                      </a:r>
                      <a:r>
                        <a:rPr lang="ko-KR" altLang="en-US" sz="2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만들기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857">
                <a:tc>
                  <a:txBody>
                    <a:bodyPr/>
                    <a:lstStyle/>
                    <a:p>
                      <a:pPr marL="457200" indent="-4572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다양한 </a:t>
                      </a:r>
                      <a:r>
                        <a:rPr lang="en-US" altLang="ko-KR" sz="2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</a:t>
                      </a:r>
                      <a:r>
                        <a:rPr lang="ko-KR" altLang="en-US" sz="2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차원 그래프 그리기</a:t>
                      </a:r>
                      <a:endParaRPr lang="ko-KR" altLang="en-US" sz="24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2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GUI </a:t>
                      </a:r>
                      <a:r>
                        <a:rPr lang="ko-KR" altLang="en-US" sz="2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프로젝트 발표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857">
                <a:tc>
                  <a:txBody>
                    <a:bodyPr/>
                    <a:lstStyle/>
                    <a:p>
                      <a:pPr marL="457200" indent="-4572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함수 만들기</a:t>
                      </a:r>
                      <a:endParaRPr lang="ko-KR" altLang="en-US" sz="24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marR="0" indent="-4572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2400" b="0" kern="12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MuPAD</a:t>
                      </a:r>
                      <a:r>
                        <a:rPr lang="ko-KR" altLang="en-US" sz="2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로 수학 문제 풀기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857">
                <a:tc>
                  <a:txBody>
                    <a:bodyPr/>
                    <a:lstStyle/>
                    <a:p>
                      <a:pPr marL="457200" indent="-4572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중간고사</a:t>
                      </a:r>
                      <a:endParaRPr lang="ko-KR" altLang="en-US" sz="24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indent="-4572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기말고사</a:t>
                      </a:r>
                      <a:endParaRPr lang="ko-KR" altLang="en-US" sz="24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 bwMode="auto">
          <a:xfrm>
            <a:off x="6081387" y="3014638"/>
            <a:ext cx="5486400" cy="630386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030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 음향 효과를 추가하시오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언제나 계속하여 반복 재생되는 배경 음악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공이 움직이는 동안 계속 재생되는 음향 효과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공끼리 부딪칠 때 나는 음향 효과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87AB-1ECF-4612-8185-25C15639B4D1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 </a:t>
            </a:r>
            <a:r>
              <a:rPr lang="en-US" altLang="ko-KR" dirty="0" smtClean="0"/>
              <a:t>3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44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Summary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timer</a:t>
            </a:r>
          </a:p>
          <a:p>
            <a:pPr lvl="1"/>
            <a:r>
              <a:rPr lang="ko-KR" altLang="en-US" dirty="0"/>
              <a:t>주기적 함수 </a:t>
            </a:r>
            <a:r>
              <a:rPr lang="ko-KR" altLang="en-US" dirty="0" smtClean="0"/>
              <a:t>호출  </a:t>
            </a:r>
            <a:r>
              <a:rPr lang="en-US" altLang="ko-KR" dirty="0" smtClean="0"/>
              <a:t>/ stop</a:t>
            </a:r>
            <a:r>
              <a:rPr lang="en-US" altLang="ko-KR" dirty="0"/>
              <a:t>(), start() </a:t>
            </a:r>
            <a:r>
              <a:rPr lang="ko-KR" altLang="en-US" dirty="0"/>
              <a:t>제어 가능</a:t>
            </a:r>
            <a:endParaRPr lang="en-US" altLang="ko-KR" dirty="0"/>
          </a:p>
          <a:p>
            <a:r>
              <a:rPr lang="ko-KR" altLang="en-US" dirty="0"/>
              <a:t>애니메이션</a:t>
            </a:r>
            <a:endParaRPr lang="en-US" altLang="ko-KR" dirty="0"/>
          </a:p>
          <a:p>
            <a:pPr lvl="1"/>
            <a:r>
              <a:rPr lang="en-US" altLang="ko-KR" dirty="0"/>
              <a:t>timer </a:t>
            </a:r>
            <a:r>
              <a:rPr lang="ko-KR" altLang="en-US" dirty="0"/>
              <a:t>호출 함수 속에 구현</a:t>
            </a:r>
            <a:endParaRPr lang="en-US" altLang="ko-KR" dirty="0"/>
          </a:p>
          <a:p>
            <a:pPr lvl="1"/>
            <a:r>
              <a:rPr lang="ko-KR" altLang="en-US" dirty="0"/>
              <a:t>운동 방정식 분석 필요</a:t>
            </a:r>
            <a:endParaRPr lang="en-US" altLang="ko-KR" dirty="0"/>
          </a:p>
          <a:p>
            <a:r>
              <a:rPr lang="en-US" altLang="ko-KR" dirty="0" err="1"/>
              <a:t>guidata</a:t>
            </a:r>
            <a:endParaRPr lang="en-US" altLang="ko-KR" dirty="0"/>
          </a:p>
          <a:p>
            <a:pPr lvl="1"/>
            <a:r>
              <a:rPr lang="en-US" altLang="ko-KR" dirty="0"/>
              <a:t>handles </a:t>
            </a:r>
            <a:r>
              <a:rPr lang="ko-KR" altLang="en-US" dirty="0"/>
              <a:t>구조체를 통한 정보 공유 가능</a:t>
            </a:r>
            <a:endParaRPr lang="en-US" altLang="ko-KR" dirty="0"/>
          </a:p>
          <a:p>
            <a:pPr lvl="1"/>
            <a:r>
              <a:rPr lang="en-US" altLang="ko-KR" dirty="0"/>
              <a:t>handles </a:t>
            </a:r>
            <a:r>
              <a:rPr lang="ko-KR" altLang="en-US" dirty="0"/>
              <a:t>내용을 바꾼 경우 반드시 </a:t>
            </a:r>
            <a:r>
              <a:rPr lang="en-US" altLang="ko-KR" dirty="0" err="1"/>
              <a:t>guidata</a:t>
            </a:r>
            <a:r>
              <a:rPr lang="en-US" altLang="ko-KR" dirty="0"/>
              <a:t> </a:t>
            </a:r>
            <a:r>
              <a:rPr lang="ko-KR" altLang="en-US" dirty="0"/>
              <a:t>호출</a:t>
            </a:r>
            <a:endParaRPr lang="en-US" altLang="ko-KR" dirty="0"/>
          </a:p>
          <a:p>
            <a:r>
              <a:rPr lang="en-US" altLang="ko-KR" dirty="0" err="1"/>
              <a:t>audioplayer</a:t>
            </a:r>
            <a:endParaRPr lang="en-US" altLang="ko-KR" dirty="0"/>
          </a:p>
          <a:p>
            <a:pPr lvl="1"/>
            <a:r>
              <a:rPr lang="en-US" altLang="ko-KR" dirty="0"/>
              <a:t>play(), stop(), pause(), resume() </a:t>
            </a:r>
            <a:r>
              <a:rPr lang="ko-KR" altLang="en-US" dirty="0" smtClean="0"/>
              <a:t>가능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21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5415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You will be able to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rgbClr val="FF0000"/>
                </a:solidFill>
              </a:rPr>
              <a:t>Use</a:t>
            </a:r>
            <a:r>
              <a:rPr lang="en-US" altLang="ko-KR" sz="2800" dirty="0" smtClean="0"/>
              <a:t> a </a:t>
            </a:r>
            <a:r>
              <a:rPr lang="en-US" altLang="ko-KR" sz="2800" dirty="0" smtClean="0">
                <a:solidFill>
                  <a:srgbClr val="0000FF"/>
                </a:solidFill>
              </a:rPr>
              <a:t>timer</a:t>
            </a:r>
            <a:r>
              <a:rPr lang="en-US" altLang="ko-KR" sz="2800" dirty="0" smtClean="0"/>
              <a:t> object to draw </a:t>
            </a:r>
            <a:r>
              <a:rPr lang="en-US" altLang="ko-KR" sz="2800" dirty="0" smtClean="0">
                <a:solidFill>
                  <a:srgbClr val="008000"/>
                </a:solidFill>
              </a:rPr>
              <a:t>animated objects</a:t>
            </a:r>
            <a:r>
              <a:rPr lang="en-US" altLang="ko-KR" sz="2800" dirty="0" smtClean="0"/>
              <a:t>,</a:t>
            </a:r>
          </a:p>
          <a:p>
            <a:r>
              <a:rPr lang="en-US" altLang="ko-KR" sz="2800" dirty="0" smtClean="0">
                <a:solidFill>
                  <a:srgbClr val="FF0000"/>
                </a:solidFill>
              </a:rPr>
              <a:t>Apply</a:t>
            </a:r>
            <a:r>
              <a:rPr lang="en-US" altLang="ko-KR" sz="2800" dirty="0" smtClean="0"/>
              <a:t> </a:t>
            </a:r>
            <a:r>
              <a:rPr lang="en-US" altLang="ko-KR" sz="2800" dirty="0" smtClean="0">
                <a:solidFill>
                  <a:srgbClr val="0000FF"/>
                </a:solidFill>
              </a:rPr>
              <a:t>physical</a:t>
            </a:r>
            <a:r>
              <a:rPr lang="en-US" altLang="ko-KR" sz="2800" dirty="0" smtClean="0"/>
              <a:t> </a:t>
            </a:r>
            <a:r>
              <a:rPr lang="en-US" altLang="ko-KR" sz="2800" dirty="0" smtClean="0">
                <a:solidFill>
                  <a:srgbClr val="0000FF"/>
                </a:solidFill>
              </a:rPr>
              <a:t>laws</a:t>
            </a:r>
            <a:r>
              <a:rPr lang="en-US" altLang="ko-KR" sz="2800" dirty="0" smtClean="0"/>
              <a:t> on </a:t>
            </a:r>
            <a:r>
              <a:rPr lang="en-US" altLang="ko-KR" sz="2800" dirty="0" smtClean="0">
                <a:solidFill>
                  <a:srgbClr val="008000"/>
                </a:solidFill>
              </a:rPr>
              <a:t>motions</a:t>
            </a:r>
            <a:r>
              <a:rPr lang="en-US" altLang="ko-KR" sz="2800" dirty="0" smtClean="0"/>
              <a:t> for describing a bouncing ball,</a:t>
            </a:r>
          </a:p>
          <a:p>
            <a:r>
              <a:rPr lang="en-US" altLang="ko-KR" sz="2800" dirty="0" smtClean="0">
                <a:solidFill>
                  <a:srgbClr val="FF0000"/>
                </a:solidFill>
              </a:rPr>
              <a:t>Use</a:t>
            </a:r>
            <a:r>
              <a:rPr lang="en-US" altLang="ko-KR" sz="2800" dirty="0" smtClean="0"/>
              <a:t> </a:t>
            </a:r>
            <a:r>
              <a:rPr lang="en-US" altLang="ko-KR" sz="2800" dirty="0" smtClean="0">
                <a:solidFill>
                  <a:srgbClr val="0000FF"/>
                </a:solidFill>
              </a:rPr>
              <a:t>user</a:t>
            </a:r>
            <a:r>
              <a:rPr lang="en-US" altLang="ko-KR" sz="2800" dirty="0" smtClean="0"/>
              <a:t> </a:t>
            </a:r>
            <a:r>
              <a:rPr lang="en-US" altLang="ko-KR" sz="2800" dirty="0" smtClean="0">
                <a:solidFill>
                  <a:srgbClr val="0000FF"/>
                </a:solidFill>
              </a:rPr>
              <a:t>data</a:t>
            </a:r>
            <a:r>
              <a:rPr lang="en-US" altLang="ko-KR" sz="2800" dirty="0" smtClean="0"/>
              <a:t> for storing the states of GUI objects, and</a:t>
            </a:r>
          </a:p>
          <a:p>
            <a:r>
              <a:rPr lang="en-US" altLang="ko-KR" sz="2800" dirty="0" smtClean="0">
                <a:solidFill>
                  <a:srgbClr val="FF0000"/>
                </a:solidFill>
              </a:rPr>
              <a:t>Use</a:t>
            </a:r>
            <a:r>
              <a:rPr lang="en-US" altLang="ko-KR" sz="2800" dirty="0" smtClean="0"/>
              <a:t> </a:t>
            </a:r>
            <a:r>
              <a:rPr lang="en-US" altLang="ko-KR" sz="2800" dirty="0" smtClean="0">
                <a:solidFill>
                  <a:srgbClr val="0000FF"/>
                </a:solidFill>
              </a:rPr>
              <a:t>icons</a:t>
            </a:r>
            <a:r>
              <a:rPr lang="en-US" altLang="ko-KR" sz="2800" dirty="0" smtClean="0"/>
              <a:t> as </a:t>
            </a:r>
            <a:r>
              <a:rPr lang="en-US" altLang="ko-KR" sz="2800" dirty="0" smtClean="0">
                <a:solidFill>
                  <a:srgbClr val="008000"/>
                </a:solidFill>
              </a:rPr>
              <a:t>buttons</a:t>
            </a:r>
            <a:r>
              <a:rPr lang="en-US" altLang="ko-KR" sz="2800" dirty="0" smtClean="0"/>
              <a:t> to control audio players.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6840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95400" y="1451770"/>
            <a:ext cx="4680520" cy="4525963"/>
          </a:xfrm>
        </p:spPr>
        <p:txBody>
          <a:bodyPr/>
          <a:lstStyle/>
          <a:p>
            <a:r>
              <a:rPr lang="ko-KR" altLang="en-US" dirty="0" smtClean="0"/>
              <a:t>개요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네모 방 가운데에 공 하나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[Play]</a:t>
            </a:r>
            <a:r>
              <a:rPr lang="ko-KR" altLang="en-US" dirty="0" smtClean="0"/>
              <a:t>버튼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공이 움직임</a:t>
            </a:r>
            <a:endParaRPr lang="en-US" altLang="ko-KR" dirty="0" smtClean="0"/>
          </a:p>
          <a:p>
            <a:pPr lvl="1"/>
            <a:r>
              <a:rPr lang="en-US" altLang="ko-KR" dirty="0"/>
              <a:t>[Stop]</a:t>
            </a:r>
            <a:r>
              <a:rPr lang="ko-KR" altLang="en-US" dirty="0" smtClean="0"/>
              <a:t>버튼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공이 멈춤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벽에 닿으면 </a:t>
            </a:r>
            <a:r>
              <a:rPr lang="en-US" altLang="ko-KR" dirty="0" smtClean="0"/>
              <a:t>[</a:t>
            </a:r>
            <a:r>
              <a:rPr lang="ko-KR" altLang="en-US" dirty="0" smtClean="0"/>
              <a:t>보</a:t>
            </a:r>
            <a:r>
              <a:rPr lang="en-US" altLang="ko-KR" dirty="0" smtClean="0"/>
              <a:t>~</a:t>
            </a:r>
            <a:r>
              <a:rPr lang="ko-KR" altLang="en-US" dirty="0" err="1" smtClean="0"/>
              <a:t>잉</a:t>
            </a:r>
            <a:r>
              <a:rPr lang="en-US" altLang="ko-KR" dirty="0" smtClean="0"/>
              <a:t>]</a:t>
            </a:r>
            <a:br>
              <a:rPr lang="en-US" altLang="ko-KR" dirty="0" smtClean="0"/>
            </a:br>
            <a:r>
              <a:rPr lang="en-US" altLang="ko-KR" dirty="0" smtClean="0"/>
              <a:t>+</a:t>
            </a:r>
            <a:r>
              <a:rPr lang="ko-KR" altLang="en-US" dirty="0" smtClean="0"/>
              <a:t>반사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87AB-1ECF-4612-8185-25C15639B4D1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Bouncing Ball</a:t>
            </a:r>
            <a:endParaRPr lang="ko-KR" altLang="en-US" dirty="0"/>
          </a:p>
        </p:txBody>
      </p:sp>
      <p:sp>
        <p:nvSpPr>
          <p:cNvPr id="5" name="Sound"/>
          <p:cNvSpPr>
            <a:spLocks noEditPoints="1" noChangeArrowheads="1"/>
          </p:cNvSpPr>
          <p:nvPr/>
        </p:nvSpPr>
        <p:spPr bwMode="auto">
          <a:xfrm>
            <a:off x="4579775" y="3476439"/>
            <a:ext cx="432048" cy="400422"/>
          </a:xfrm>
          <a:custGeom>
            <a:avLst/>
            <a:gdLst>
              <a:gd name="T0" fmla="*/ 11164 w 21600"/>
              <a:gd name="T1" fmla="*/ 21159 h 21600"/>
              <a:gd name="T2" fmla="*/ 11164 w 21600"/>
              <a:gd name="T3" fmla="*/ 0 h 21600"/>
              <a:gd name="T4" fmla="*/ 0 w 21600"/>
              <a:gd name="T5" fmla="*/ 10800 h 21600"/>
              <a:gd name="T6" fmla="*/ 21600 w 21600"/>
              <a:gd name="T7" fmla="*/ 10800 h 21600"/>
              <a:gd name="T8" fmla="*/ 761 w 21600"/>
              <a:gd name="T9" fmla="*/ 22454 h 21600"/>
              <a:gd name="T10" fmla="*/ 21069 w 21600"/>
              <a:gd name="T11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7273"/>
                </a:moveTo>
                <a:lnTo>
                  <a:pt x="5824" y="7273"/>
                </a:lnTo>
                <a:lnTo>
                  <a:pt x="11164" y="0"/>
                </a:lnTo>
                <a:lnTo>
                  <a:pt x="11164" y="21159"/>
                </a:lnTo>
                <a:lnTo>
                  <a:pt x="5824" y="13885"/>
                </a:lnTo>
                <a:lnTo>
                  <a:pt x="0" y="13885"/>
                </a:lnTo>
                <a:lnTo>
                  <a:pt x="0" y="7273"/>
                </a:lnTo>
                <a:close/>
              </a:path>
              <a:path w="21600" h="21600">
                <a:moveTo>
                  <a:pt x="13024" y="7273"/>
                </a:moveTo>
                <a:lnTo>
                  <a:pt x="13591" y="6722"/>
                </a:lnTo>
                <a:lnTo>
                  <a:pt x="13833" y="7548"/>
                </a:lnTo>
                <a:lnTo>
                  <a:pt x="14076" y="8485"/>
                </a:lnTo>
                <a:lnTo>
                  <a:pt x="14157" y="9367"/>
                </a:lnTo>
                <a:lnTo>
                  <a:pt x="14197" y="10524"/>
                </a:lnTo>
                <a:lnTo>
                  <a:pt x="14197" y="11406"/>
                </a:lnTo>
                <a:lnTo>
                  <a:pt x="14116" y="12012"/>
                </a:lnTo>
                <a:lnTo>
                  <a:pt x="13995" y="12728"/>
                </a:lnTo>
                <a:lnTo>
                  <a:pt x="13833" y="13444"/>
                </a:lnTo>
                <a:lnTo>
                  <a:pt x="13712" y="14106"/>
                </a:lnTo>
                <a:lnTo>
                  <a:pt x="13591" y="14546"/>
                </a:lnTo>
                <a:lnTo>
                  <a:pt x="13065" y="13885"/>
                </a:lnTo>
                <a:lnTo>
                  <a:pt x="13307" y="12893"/>
                </a:lnTo>
                <a:lnTo>
                  <a:pt x="13469" y="11791"/>
                </a:lnTo>
                <a:lnTo>
                  <a:pt x="13550" y="10910"/>
                </a:lnTo>
                <a:lnTo>
                  <a:pt x="13591" y="10138"/>
                </a:lnTo>
                <a:lnTo>
                  <a:pt x="13469" y="9367"/>
                </a:lnTo>
                <a:lnTo>
                  <a:pt x="13388" y="8595"/>
                </a:lnTo>
                <a:lnTo>
                  <a:pt x="13267" y="7934"/>
                </a:lnTo>
                <a:lnTo>
                  <a:pt x="13024" y="7273"/>
                </a:lnTo>
                <a:close/>
              </a:path>
              <a:path w="21600" h="21600">
                <a:moveTo>
                  <a:pt x="16382" y="3967"/>
                </a:moveTo>
                <a:lnTo>
                  <a:pt x="16786" y="5179"/>
                </a:lnTo>
                <a:lnTo>
                  <a:pt x="17150" y="6612"/>
                </a:lnTo>
                <a:lnTo>
                  <a:pt x="17474" y="8651"/>
                </a:lnTo>
                <a:lnTo>
                  <a:pt x="17595" y="9753"/>
                </a:lnTo>
                <a:lnTo>
                  <a:pt x="17635" y="12012"/>
                </a:lnTo>
                <a:lnTo>
                  <a:pt x="17393" y="13665"/>
                </a:lnTo>
                <a:lnTo>
                  <a:pt x="17150" y="15208"/>
                </a:lnTo>
                <a:lnTo>
                  <a:pt x="16786" y="16310"/>
                </a:lnTo>
                <a:lnTo>
                  <a:pt x="16341" y="17687"/>
                </a:lnTo>
                <a:lnTo>
                  <a:pt x="15815" y="17081"/>
                </a:lnTo>
                <a:lnTo>
                  <a:pt x="16503" y="14602"/>
                </a:lnTo>
                <a:lnTo>
                  <a:pt x="16786" y="13169"/>
                </a:lnTo>
                <a:lnTo>
                  <a:pt x="16867" y="12012"/>
                </a:lnTo>
                <a:lnTo>
                  <a:pt x="16867" y="9642"/>
                </a:lnTo>
                <a:lnTo>
                  <a:pt x="16705" y="7989"/>
                </a:lnTo>
                <a:lnTo>
                  <a:pt x="16422" y="6612"/>
                </a:lnTo>
                <a:lnTo>
                  <a:pt x="16220" y="5675"/>
                </a:lnTo>
                <a:lnTo>
                  <a:pt x="15856" y="4518"/>
                </a:lnTo>
                <a:lnTo>
                  <a:pt x="16382" y="3967"/>
                </a:lnTo>
                <a:close/>
              </a:path>
              <a:path w="21600" h="21600">
                <a:moveTo>
                  <a:pt x="18889" y="1377"/>
                </a:moveTo>
                <a:lnTo>
                  <a:pt x="19415" y="826"/>
                </a:lnTo>
                <a:lnTo>
                  <a:pt x="20194" y="2576"/>
                </a:lnTo>
                <a:lnTo>
                  <a:pt x="20831" y="4683"/>
                </a:lnTo>
                <a:lnTo>
                  <a:pt x="21357" y="7204"/>
                </a:lnTo>
                <a:lnTo>
                  <a:pt x="21650" y="9450"/>
                </a:lnTo>
                <a:lnTo>
                  <a:pt x="21600" y="12301"/>
                </a:lnTo>
                <a:lnTo>
                  <a:pt x="21215" y="15938"/>
                </a:lnTo>
                <a:lnTo>
                  <a:pt x="20629" y="18348"/>
                </a:lnTo>
                <a:lnTo>
                  <a:pt x="19415" y="21655"/>
                </a:lnTo>
                <a:lnTo>
                  <a:pt x="18889" y="21159"/>
                </a:lnTo>
                <a:lnTo>
                  <a:pt x="19901" y="18404"/>
                </a:lnTo>
                <a:lnTo>
                  <a:pt x="20467" y="15593"/>
                </a:lnTo>
                <a:lnTo>
                  <a:pt x="20791" y="12342"/>
                </a:lnTo>
                <a:lnTo>
                  <a:pt x="20871" y="9532"/>
                </a:lnTo>
                <a:lnTo>
                  <a:pt x="20629" y="7411"/>
                </a:lnTo>
                <a:lnTo>
                  <a:pt x="20062" y="4628"/>
                </a:lnTo>
                <a:lnTo>
                  <a:pt x="19415" y="2810"/>
                </a:lnTo>
                <a:lnTo>
                  <a:pt x="18889" y="1377"/>
                </a:lnTo>
                <a:close/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ball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807968" y="2420888"/>
            <a:ext cx="4619382" cy="3600400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6816080" y="1938840"/>
            <a:ext cx="2880320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altLang="ko-KR" dirty="0" smtClean="0"/>
              <a:t>Bouncing Ball in Action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068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GUI Controls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Pushbutton</a:t>
            </a:r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Axes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87AB-1ECF-4612-8185-25C15639B4D1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Fig </a:t>
            </a:r>
            <a:r>
              <a:rPr lang="ko-KR" altLang="en-US" dirty="0" smtClean="0"/>
              <a:t>파일 설계</a:t>
            </a:r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4652594" y="1772817"/>
            <a:ext cx="5547862" cy="4740027"/>
            <a:chOff x="3131840" y="1356334"/>
            <a:chExt cx="6210300" cy="5172075"/>
          </a:xfrm>
        </p:grpSpPr>
        <p:pic>
          <p:nvPicPr>
            <p:cNvPr id="184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1840" y="1356334"/>
              <a:ext cx="6210300" cy="517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7668344" y="2276872"/>
              <a:ext cx="1080120" cy="462132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3183037" y="2469920"/>
              <a:ext cx="504056" cy="36004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167844" y="3689561"/>
              <a:ext cx="540060" cy="415732"/>
            </a:xfrm>
            <a:prstGeom prst="roundRect">
              <a:avLst/>
            </a:prstGeom>
            <a:noFill/>
            <a:ln w="28575">
              <a:solidFill>
                <a:srgbClr val="0070C0"/>
              </a:solidFill>
              <a:prstDash val="sys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995936" y="2276872"/>
              <a:ext cx="3744416" cy="3312368"/>
            </a:xfrm>
            <a:prstGeom prst="rect">
              <a:avLst/>
            </a:prstGeom>
            <a:noFill/>
            <a:ln w="28575">
              <a:solidFill>
                <a:srgbClr val="0070C0"/>
              </a:solidFill>
              <a:prstDash val="sys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966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X-</a:t>
            </a:r>
            <a:r>
              <a:rPr lang="ko-KR" altLang="en-US" dirty="0" smtClean="0"/>
              <a:t>축</a:t>
            </a:r>
            <a:r>
              <a:rPr lang="en-US" altLang="ko-KR" dirty="0" smtClean="0"/>
              <a:t>: [-10 ~ +10]</a:t>
            </a:r>
          </a:p>
          <a:p>
            <a:r>
              <a:rPr lang="en-US" altLang="ko-KR" dirty="0" smtClean="0"/>
              <a:t>Y-</a:t>
            </a:r>
            <a:r>
              <a:rPr lang="ko-KR" altLang="en-US" dirty="0"/>
              <a:t>축</a:t>
            </a:r>
            <a:r>
              <a:rPr lang="en-US" altLang="ko-KR" dirty="0"/>
              <a:t>: [-10 ~ +10</a:t>
            </a:r>
            <a:r>
              <a:rPr lang="en-US" altLang="ko-KR" dirty="0" smtClean="0"/>
              <a:t>]</a:t>
            </a:r>
          </a:p>
          <a:p>
            <a:endParaRPr lang="en-US" altLang="ko-KR" dirty="0"/>
          </a:p>
          <a:p>
            <a:r>
              <a:rPr lang="ko-KR" altLang="en-US" dirty="0" smtClean="0"/>
              <a:t>공의 움직임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처음 위치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(0,0)</a:t>
            </a:r>
          </a:p>
          <a:p>
            <a:pPr lvl="1"/>
            <a:r>
              <a:rPr lang="ko-KR" altLang="en-US" dirty="0" smtClean="0"/>
              <a:t>처음 각도</a:t>
            </a:r>
            <a:r>
              <a:rPr lang="en-US" altLang="ko-KR" dirty="0" smtClean="0"/>
              <a:t>:    ,</a:t>
            </a:r>
            <a:r>
              <a:rPr lang="ko-KR" altLang="en-US" dirty="0" smtClean="0"/>
              <a:t>랜덤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등속운동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87AB-1ECF-4612-8185-25C15639B4D1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좌표 설계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472" y="2380828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직선 화살표 연결선 7"/>
          <p:cNvCxnSpPr>
            <a:stCxn id="5" idx="7"/>
          </p:cNvCxnSpPr>
          <p:nvPr/>
        </p:nvCxnSpPr>
        <p:spPr>
          <a:xfrm flipV="1">
            <a:off x="7830569" y="3406688"/>
            <a:ext cx="343724" cy="8533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개체 10"/>
          <p:cNvGraphicFramePr>
            <a:graphicFrameLocks noChangeAspect="1"/>
          </p:cNvGraphicFramePr>
          <p:nvPr>
            <p:extLst/>
          </p:nvPr>
        </p:nvGraphicFramePr>
        <p:xfrm>
          <a:off x="8174293" y="3860993"/>
          <a:ext cx="254372" cy="356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4" imgW="126720" imgH="177480" progId="Equation.DSMT4">
                  <p:embed/>
                </p:oleObj>
              </mc:Choice>
              <mc:Fallback>
                <p:oleObj name="Equation" r:id="rId4" imgW="126720" imgH="177480" progId="Equation.DSMT4">
                  <p:embed/>
                  <p:pic>
                    <p:nvPicPr>
                      <p:cNvPr id="11" name="개체 1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74293" y="3860993"/>
                        <a:ext cx="254372" cy="3561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직선 연결선 12"/>
          <p:cNvCxnSpPr/>
          <p:nvPr/>
        </p:nvCxnSpPr>
        <p:spPr>
          <a:xfrm>
            <a:off x="5726021" y="4322913"/>
            <a:ext cx="41044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7667533" y="4230723"/>
            <a:ext cx="191008" cy="20005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원호 14"/>
          <p:cNvSpPr/>
          <p:nvPr/>
        </p:nvSpPr>
        <p:spPr>
          <a:xfrm>
            <a:off x="7824193" y="4061733"/>
            <a:ext cx="253809" cy="325684"/>
          </a:xfrm>
          <a:prstGeom prst="arc">
            <a:avLst>
              <a:gd name="adj1" fmla="val 16282997"/>
              <a:gd name="adj2" fmla="val 194293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개체 17"/>
          <p:cNvGraphicFramePr>
            <a:graphicFrameLocks noChangeAspect="1"/>
          </p:cNvGraphicFramePr>
          <p:nvPr>
            <p:extLst/>
          </p:nvPr>
        </p:nvGraphicFramePr>
        <p:xfrm>
          <a:off x="2985718" y="3966792"/>
          <a:ext cx="254372" cy="356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6" imgW="126720" imgH="177480" progId="Equation.DSMT4">
                  <p:embed/>
                </p:oleObj>
              </mc:Choice>
              <mc:Fallback>
                <p:oleObj name="Equation" r:id="rId6" imgW="126720" imgH="177480" progId="Equation.DSMT4">
                  <p:embed/>
                  <p:pic>
                    <p:nvPicPr>
                      <p:cNvPr id="18" name="개체 1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85718" y="3966792"/>
                        <a:ext cx="254372" cy="3561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한쪽 모서리가 둥근 사각형 15"/>
          <p:cNvSpPr/>
          <p:nvPr/>
        </p:nvSpPr>
        <p:spPr>
          <a:xfrm>
            <a:off x="6158069" y="2200808"/>
            <a:ext cx="3672408" cy="360040"/>
          </a:xfrm>
          <a:prstGeom prst="round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altLang="ko-KR" b="0" dirty="0" err="1">
                <a:solidFill>
                  <a:srgbClr val="000000"/>
                </a:solidFill>
                <a:latin typeface="Courier New"/>
              </a:rPr>
              <a:t>ball.angle</a:t>
            </a:r>
            <a:r>
              <a:rPr lang="en-US" altLang="ko-KR" b="0" dirty="0">
                <a:solidFill>
                  <a:srgbClr val="000000"/>
                </a:solidFill>
                <a:latin typeface="Courier New"/>
              </a:rPr>
              <a:t> = rand * 2*pi;</a:t>
            </a:r>
          </a:p>
        </p:txBody>
      </p:sp>
    </p:spTree>
    <p:extLst>
      <p:ext uri="{BB962C8B-B14F-4D97-AF65-F5344CB8AC3E}">
        <p14:creationId xmlns:p14="http://schemas.microsoft.com/office/powerpoint/2010/main" val="144995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평면에서 등속 운동</a:t>
            </a:r>
            <a:r>
              <a:rPr lang="en-US" altLang="ko-KR" dirty="0" smtClean="0"/>
              <a:t>: </a:t>
            </a:r>
            <a:r>
              <a:rPr lang="en-US" altLang="ko-KR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ko-KR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ko-KR" altLang="en-US" dirty="0" smtClean="0"/>
              <a:t>마다 위치 정보 갱신</a:t>
            </a:r>
            <a:endParaRPr lang="en-US" altLang="ko-KR" dirty="0" smtClean="0"/>
          </a:p>
          <a:p>
            <a:r>
              <a:rPr lang="ko-KR" altLang="en-US" dirty="0" smtClean="0"/>
              <a:t>이전 등속 운동 시작점</a:t>
            </a:r>
            <a:r>
              <a:rPr lang="en-US" altLang="ko-KR" dirty="0" smtClean="0"/>
              <a:t>:</a:t>
            </a:r>
          </a:p>
          <a:p>
            <a:pPr lvl="1"/>
            <a:r>
              <a:rPr lang="ko-KR" altLang="en-US" dirty="0" smtClean="0"/>
              <a:t>처음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원점 </a:t>
            </a:r>
            <a:r>
              <a:rPr lang="en-US" altLang="ko-KR" dirty="0" smtClean="0"/>
              <a:t>(0,0)</a:t>
            </a:r>
          </a:p>
          <a:p>
            <a:pPr lvl="1"/>
            <a:r>
              <a:rPr lang="ko-KR" altLang="en-US" dirty="0" smtClean="0"/>
              <a:t>이후</a:t>
            </a:r>
            <a:r>
              <a:rPr lang="en-US" altLang="ko-KR" dirty="0" smtClean="0"/>
              <a:t>: </a:t>
            </a:r>
            <a:r>
              <a:rPr lang="ko-KR" altLang="en-US" dirty="0" smtClean="0"/>
              <a:t>벽에 닿은 지점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왼쪽 벽</a:t>
            </a:r>
            <a:r>
              <a:rPr lang="en-US" altLang="ko-KR" dirty="0" smtClean="0"/>
              <a:t>:</a:t>
            </a:r>
          </a:p>
          <a:p>
            <a:pPr lvl="2"/>
            <a:r>
              <a:rPr lang="ko-KR" altLang="en-US" dirty="0" smtClean="0"/>
              <a:t>오른쪽 벽</a:t>
            </a:r>
            <a:r>
              <a:rPr lang="en-US" altLang="ko-KR" dirty="0" smtClean="0"/>
              <a:t>: </a:t>
            </a:r>
          </a:p>
          <a:p>
            <a:pPr lvl="2"/>
            <a:r>
              <a:rPr lang="ko-KR" altLang="en-US" dirty="0" smtClean="0"/>
              <a:t>아래 벽</a:t>
            </a:r>
            <a:r>
              <a:rPr lang="en-US" altLang="ko-KR" dirty="0" smtClean="0"/>
              <a:t>:</a:t>
            </a:r>
          </a:p>
          <a:p>
            <a:pPr lvl="2"/>
            <a:r>
              <a:rPr lang="ko-KR" altLang="en-US" dirty="0" smtClean="0"/>
              <a:t>위쪽 벽</a:t>
            </a:r>
            <a:r>
              <a:rPr lang="en-US" altLang="ko-KR" dirty="0" smtClean="0"/>
              <a:t>:</a:t>
            </a:r>
          </a:p>
          <a:p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ko-KR" dirty="0" smtClean="0"/>
              <a:t>-</a:t>
            </a:r>
            <a:r>
              <a:rPr lang="ko-KR" altLang="en-US" dirty="0" smtClean="0"/>
              <a:t>번째 중심 위치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87AB-1ECF-4612-8185-25C15639B4D1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공의 운동 방정식</a:t>
            </a:r>
            <a:endParaRPr lang="ko-KR" altLang="en-US" dirty="0"/>
          </a:p>
        </p:txBody>
      </p:sp>
      <p:grpSp>
        <p:nvGrpSpPr>
          <p:cNvPr id="45" name="그룹 44"/>
          <p:cNvGrpSpPr/>
          <p:nvPr/>
        </p:nvGrpSpPr>
        <p:grpSpPr>
          <a:xfrm>
            <a:off x="6175598" y="2348880"/>
            <a:ext cx="3955380" cy="2784326"/>
            <a:chOff x="2051720" y="2228850"/>
            <a:chExt cx="3955380" cy="2784326"/>
          </a:xfrm>
        </p:grpSpPr>
        <p:sp>
          <p:nvSpPr>
            <p:cNvPr id="5" name="타원 4"/>
            <p:cNvSpPr/>
            <p:nvPr/>
          </p:nvSpPr>
          <p:spPr>
            <a:xfrm>
              <a:off x="3059832" y="4221088"/>
              <a:ext cx="144016" cy="14401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</a:pPr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3671900" y="3670887"/>
              <a:ext cx="360040" cy="36004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</a:pPr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4391980" y="3223118"/>
              <a:ext cx="360040" cy="36004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</a:pPr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5116320" y="2800806"/>
              <a:ext cx="360040" cy="36004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</a:pPr>
              <a:endParaRPr lang="ko-KR" altLang="en-US"/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3131840" y="2636912"/>
              <a:ext cx="2160240" cy="2088232"/>
              <a:chOff x="3131840" y="2420888"/>
              <a:chExt cx="2160240" cy="3096344"/>
            </a:xfrm>
          </p:grpSpPr>
          <p:cxnSp>
            <p:nvCxnSpPr>
              <p:cNvPr id="12" name="직선 연결선 11"/>
              <p:cNvCxnSpPr/>
              <p:nvPr/>
            </p:nvCxnSpPr>
            <p:spPr>
              <a:xfrm>
                <a:off x="3131840" y="2420888"/>
                <a:ext cx="0" cy="30963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3851920" y="2420888"/>
                <a:ext cx="0" cy="30963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4572000" y="2420888"/>
                <a:ext cx="0" cy="30963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5292080" y="2420888"/>
                <a:ext cx="0" cy="30963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/>
          </p:nvGrpSpPr>
          <p:grpSpPr>
            <a:xfrm>
              <a:off x="2699792" y="2996952"/>
              <a:ext cx="3024336" cy="1296144"/>
              <a:chOff x="2411760" y="2996952"/>
              <a:chExt cx="3312368" cy="1296144"/>
            </a:xfrm>
          </p:grpSpPr>
          <p:cxnSp>
            <p:nvCxnSpPr>
              <p:cNvPr id="16" name="직선 연결선 15"/>
              <p:cNvCxnSpPr/>
              <p:nvPr/>
            </p:nvCxnSpPr>
            <p:spPr>
              <a:xfrm>
                <a:off x="2411760" y="4293096"/>
                <a:ext cx="331236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2411760" y="3861048"/>
                <a:ext cx="331236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2411760" y="3429000"/>
                <a:ext cx="331236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2411760" y="2996952"/>
                <a:ext cx="331236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직선 연결선 7"/>
            <p:cNvCxnSpPr/>
            <p:nvPr/>
          </p:nvCxnSpPr>
          <p:spPr>
            <a:xfrm flipV="1">
              <a:off x="3131840" y="2636912"/>
              <a:ext cx="2736304" cy="1656184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5" name="개체 24"/>
            <p:cNvGraphicFramePr>
              <a:graphicFrameLocks noChangeAspect="1"/>
            </p:cNvGraphicFramePr>
            <p:nvPr>
              <p:extLst/>
            </p:nvPr>
          </p:nvGraphicFramePr>
          <p:xfrm>
            <a:off x="2051720" y="4293096"/>
            <a:ext cx="1064118" cy="504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3" name="Equation" r:id="rId3" imgW="482400" imgH="228600" progId="Equation.DSMT4">
                    <p:embed/>
                  </p:oleObj>
                </mc:Choice>
                <mc:Fallback>
                  <p:oleObj name="Equation" r:id="rId3" imgW="482400" imgH="228600" progId="Equation.DSMT4">
                    <p:embed/>
                    <p:pic>
                      <p:nvPicPr>
                        <p:cNvPr id="25" name="개체 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051720" y="4293096"/>
                          <a:ext cx="1064118" cy="50405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개체 25"/>
            <p:cNvGraphicFramePr>
              <a:graphicFrameLocks noChangeAspect="1"/>
            </p:cNvGraphicFramePr>
            <p:nvPr>
              <p:extLst/>
            </p:nvPr>
          </p:nvGraphicFramePr>
          <p:xfrm>
            <a:off x="3671900" y="4014562"/>
            <a:ext cx="254372" cy="3561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4" name="Equation" r:id="rId5" imgW="126720" imgH="177480" progId="Equation.DSMT4">
                    <p:embed/>
                  </p:oleObj>
                </mc:Choice>
                <mc:Fallback>
                  <p:oleObj name="Equation" r:id="rId5" imgW="126720" imgH="177480" progId="Equation.DSMT4">
                    <p:embed/>
                    <p:pic>
                      <p:nvPicPr>
                        <p:cNvPr id="26" name="개체 2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671900" y="4014562"/>
                          <a:ext cx="254372" cy="3561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원호 26"/>
            <p:cNvSpPr/>
            <p:nvPr/>
          </p:nvSpPr>
          <p:spPr>
            <a:xfrm>
              <a:off x="3418091" y="4066196"/>
              <a:ext cx="253809" cy="325684"/>
            </a:xfrm>
            <a:prstGeom prst="arc">
              <a:avLst>
                <a:gd name="adj1" fmla="val 16282997"/>
                <a:gd name="adj2" fmla="val 1942935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</a:pPr>
              <a:endParaRPr lang="ko-KR" altLang="en-US"/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2699792" y="3583158"/>
              <a:ext cx="845203" cy="1430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3419872" y="3140968"/>
              <a:ext cx="792088" cy="12509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V="1">
              <a:off x="2912092" y="3550400"/>
              <a:ext cx="773195" cy="432048"/>
            </a:xfrm>
            <a:prstGeom prst="line">
              <a:avLst/>
            </a:prstGeom>
            <a:ln w="28575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8" name="개체 37"/>
            <p:cNvGraphicFramePr>
              <a:graphicFrameLocks noChangeAspect="1"/>
            </p:cNvGraphicFramePr>
            <p:nvPr>
              <p:extLst/>
            </p:nvPr>
          </p:nvGraphicFramePr>
          <p:xfrm>
            <a:off x="2888439" y="3353550"/>
            <a:ext cx="503238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5" name="Equation" r:id="rId7" imgW="228600" imgH="177480" progId="Equation.DSMT4">
                    <p:embed/>
                  </p:oleObj>
                </mc:Choice>
                <mc:Fallback>
                  <p:oleObj name="Equation" r:id="rId7" imgW="228600" imgH="177480" progId="Equation.DSMT4">
                    <p:embed/>
                    <p:pic>
                      <p:nvPicPr>
                        <p:cNvPr id="38" name="개체 3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888439" y="3353550"/>
                          <a:ext cx="503238" cy="393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9" name="직선 연결선 38"/>
            <p:cNvCxnSpPr/>
            <p:nvPr/>
          </p:nvCxnSpPr>
          <p:spPr>
            <a:xfrm flipV="1">
              <a:off x="3306194" y="3310559"/>
              <a:ext cx="2191058" cy="1343778"/>
            </a:xfrm>
            <a:prstGeom prst="line">
              <a:avLst/>
            </a:prstGeom>
            <a:ln w="28575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4896036" y="2371496"/>
              <a:ext cx="792088" cy="12509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3" name="개체 42"/>
            <p:cNvGraphicFramePr>
              <a:graphicFrameLocks noChangeAspect="1"/>
            </p:cNvGraphicFramePr>
            <p:nvPr>
              <p:extLst/>
            </p:nvPr>
          </p:nvGraphicFramePr>
          <p:xfrm>
            <a:off x="4459288" y="3813175"/>
            <a:ext cx="392112" cy="506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6" name="Equation" r:id="rId9" imgW="177480" imgH="228600" progId="Equation.DSMT4">
                    <p:embed/>
                  </p:oleObj>
                </mc:Choice>
                <mc:Fallback>
                  <p:oleObj name="Equation" r:id="rId9" imgW="177480" imgH="228600" progId="Equation.DSMT4">
                    <p:embed/>
                    <p:pic>
                      <p:nvPicPr>
                        <p:cNvPr id="43" name="개체 4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459288" y="3813175"/>
                          <a:ext cx="392112" cy="5064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개체 43"/>
            <p:cNvGraphicFramePr>
              <a:graphicFrameLocks noChangeAspect="1"/>
            </p:cNvGraphicFramePr>
            <p:nvPr>
              <p:extLst/>
            </p:nvPr>
          </p:nvGraphicFramePr>
          <p:xfrm>
            <a:off x="4914900" y="2228850"/>
            <a:ext cx="1092200" cy="501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7" name="Equation" r:id="rId11" imgW="495000" imgH="228600" progId="Equation.DSMT4">
                    <p:embed/>
                  </p:oleObj>
                </mc:Choice>
                <mc:Fallback>
                  <p:oleObj name="Equation" r:id="rId11" imgW="495000" imgH="228600" progId="Equation.DSMT4">
                    <p:embed/>
                    <p:pic>
                      <p:nvPicPr>
                        <p:cNvPr id="44" name="개체 43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914900" y="2228850"/>
                          <a:ext cx="1092200" cy="5016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6" name="개체 45"/>
          <p:cNvGraphicFramePr>
            <a:graphicFrameLocks noChangeAspect="1"/>
          </p:cNvGraphicFramePr>
          <p:nvPr>
            <p:extLst/>
          </p:nvPr>
        </p:nvGraphicFramePr>
        <p:xfrm>
          <a:off x="3143672" y="3212976"/>
          <a:ext cx="15827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13" imgW="787320" imgH="228600" progId="Equation.DSMT4">
                  <p:embed/>
                </p:oleObj>
              </mc:Choice>
              <mc:Fallback>
                <p:oleObj name="Equation" r:id="rId13" imgW="787320" imgH="228600" progId="Equation.DSMT4">
                  <p:embed/>
                  <p:pic>
                    <p:nvPicPr>
                      <p:cNvPr id="46" name="개체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672" y="3212976"/>
                        <a:ext cx="158273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개체 46"/>
          <p:cNvGraphicFramePr>
            <a:graphicFrameLocks noChangeAspect="1"/>
          </p:cNvGraphicFramePr>
          <p:nvPr>
            <p:extLst/>
          </p:nvPr>
        </p:nvGraphicFramePr>
        <p:xfrm>
          <a:off x="3143672" y="4077072"/>
          <a:ext cx="15573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15" imgW="774360" imgH="228600" progId="Equation.DSMT4">
                  <p:embed/>
                </p:oleObj>
              </mc:Choice>
              <mc:Fallback>
                <p:oleObj name="Equation" r:id="rId15" imgW="774360" imgH="228600" progId="Equation.DSMT4">
                  <p:embed/>
                  <p:pic>
                    <p:nvPicPr>
                      <p:cNvPr id="47" name="개체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672" y="4077072"/>
                        <a:ext cx="155733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개체 47"/>
          <p:cNvGraphicFramePr>
            <a:graphicFrameLocks noChangeAspect="1"/>
          </p:cNvGraphicFramePr>
          <p:nvPr>
            <p:extLst/>
          </p:nvPr>
        </p:nvGraphicFramePr>
        <p:xfrm>
          <a:off x="3143672" y="3645024"/>
          <a:ext cx="15859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17" imgW="787320" imgH="228600" progId="Equation.DSMT4">
                  <p:embed/>
                </p:oleObj>
              </mc:Choice>
              <mc:Fallback>
                <p:oleObj name="Equation" r:id="rId17" imgW="787320" imgH="228600" progId="Equation.DSMT4">
                  <p:embed/>
                  <p:pic>
                    <p:nvPicPr>
                      <p:cNvPr id="48" name="개체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672" y="3645024"/>
                        <a:ext cx="15859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개체 48"/>
          <p:cNvGraphicFramePr>
            <a:graphicFrameLocks noChangeAspect="1"/>
          </p:cNvGraphicFramePr>
          <p:nvPr>
            <p:extLst/>
          </p:nvPr>
        </p:nvGraphicFramePr>
        <p:xfrm>
          <a:off x="3143672" y="4509120"/>
          <a:ext cx="15573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19" imgW="774360" imgH="228600" progId="Equation.DSMT4">
                  <p:embed/>
                </p:oleObj>
              </mc:Choice>
              <mc:Fallback>
                <p:oleObj name="Equation" r:id="rId19" imgW="774360" imgH="228600" progId="Equation.DSMT4">
                  <p:embed/>
                  <p:pic>
                    <p:nvPicPr>
                      <p:cNvPr id="49" name="개체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672" y="4509120"/>
                        <a:ext cx="155733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개체 49"/>
          <p:cNvGraphicFramePr>
            <a:graphicFrameLocks noChangeAspect="1"/>
          </p:cNvGraphicFramePr>
          <p:nvPr>
            <p:extLst/>
          </p:nvPr>
        </p:nvGraphicFramePr>
        <p:xfrm>
          <a:off x="5013425" y="1862167"/>
          <a:ext cx="9699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21" imgW="482400" imgH="228600" progId="Equation.DSMT4">
                  <p:embed/>
                </p:oleObj>
              </mc:Choice>
              <mc:Fallback>
                <p:oleObj name="Equation" r:id="rId21" imgW="482400" imgH="228600" progId="Equation.DSMT4">
                  <p:embed/>
                  <p:pic>
                    <p:nvPicPr>
                      <p:cNvPr id="50" name="개체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3425" y="1862167"/>
                        <a:ext cx="96996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개체 50"/>
          <p:cNvGraphicFramePr>
            <a:graphicFrameLocks noChangeAspect="1"/>
          </p:cNvGraphicFramePr>
          <p:nvPr>
            <p:extLst/>
          </p:nvPr>
        </p:nvGraphicFramePr>
        <p:xfrm>
          <a:off x="1453902" y="5487643"/>
          <a:ext cx="18129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Equation" r:id="rId23" imgW="901440" imgH="228600" progId="Equation.DSMT4">
                  <p:embed/>
                </p:oleObj>
              </mc:Choice>
              <mc:Fallback>
                <p:oleObj name="Equation" r:id="rId23" imgW="901440" imgH="228600" progId="Equation.DSMT4">
                  <p:embed/>
                  <p:pic>
                    <p:nvPicPr>
                      <p:cNvPr id="51" name="개체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3902" y="5487643"/>
                        <a:ext cx="18129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개체 51"/>
          <p:cNvGraphicFramePr>
            <a:graphicFrameLocks noChangeAspect="1"/>
          </p:cNvGraphicFramePr>
          <p:nvPr>
            <p:extLst/>
          </p:nvPr>
        </p:nvGraphicFramePr>
        <p:xfrm>
          <a:off x="1472034" y="5944843"/>
          <a:ext cx="49006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25" imgW="2438280" imgH="228600" progId="Equation.DSMT4">
                  <p:embed/>
                </p:oleObj>
              </mc:Choice>
              <mc:Fallback>
                <p:oleObj name="Equation" r:id="rId25" imgW="2438280" imgH="228600" progId="Equation.DSMT4">
                  <p:embed/>
                  <p:pic>
                    <p:nvPicPr>
                      <p:cNvPr id="52" name="개체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2034" y="5944843"/>
                        <a:ext cx="49006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4" name="직선 화살표 연결선 53"/>
          <p:cNvCxnSpPr>
            <a:endCxn id="9" idx="1"/>
          </p:cNvCxnSpPr>
          <p:nvPr/>
        </p:nvCxnSpPr>
        <p:spPr>
          <a:xfrm flipH="1" flipV="1">
            <a:off x="8568586" y="3395876"/>
            <a:ext cx="127293" cy="12729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개체 54"/>
          <p:cNvGraphicFramePr>
            <a:graphicFrameLocks noChangeAspect="1"/>
          </p:cNvGraphicFramePr>
          <p:nvPr>
            <p:extLst/>
          </p:nvPr>
        </p:nvGraphicFramePr>
        <p:xfrm>
          <a:off x="8353204" y="3153876"/>
          <a:ext cx="230188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Equation" r:id="rId27" imgW="114120" imgH="126720" progId="Equation.DSMT4">
                  <p:embed/>
                </p:oleObj>
              </mc:Choice>
              <mc:Fallback>
                <p:oleObj name="Equation" r:id="rId27" imgW="114120" imgH="126720" progId="Equation.DSMT4">
                  <p:embed/>
                  <p:pic>
                    <p:nvPicPr>
                      <p:cNvPr id="55" name="개체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3204" y="3153876"/>
                        <a:ext cx="230188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925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공의 중심 위치</a:t>
            </a:r>
            <a:r>
              <a:rPr lang="en-US" altLang="ko-KR" dirty="0" smtClean="0"/>
              <a:t>:</a:t>
            </a:r>
          </a:p>
          <a:p>
            <a:r>
              <a:rPr lang="ko-KR" altLang="en-US" dirty="0" smtClean="0"/>
              <a:t>공의 반지름</a:t>
            </a:r>
            <a:r>
              <a:rPr lang="en-US" altLang="ko-KR" dirty="0" smtClean="0"/>
              <a:t>: </a:t>
            </a:r>
          </a:p>
          <a:p>
            <a:endParaRPr lang="en-US" altLang="ko-KR" dirty="0"/>
          </a:p>
          <a:p>
            <a:r>
              <a:rPr lang="ko-KR" altLang="en-US" dirty="0" smtClean="0"/>
              <a:t>수직 벽에 접촉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수평 벽에 접촉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87AB-1ECF-4612-8185-25C15639B4D1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공이 벽에 닿았는지 확인</a:t>
            </a:r>
            <a:endParaRPr lang="ko-KR" altLang="en-US" dirty="0"/>
          </a:p>
        </p:txBody>
      </p:sp>
      <p:graphicFrame>
        <p:nvGraphicFramePr>
          <p:cNvPr id="41" name="개체 40"/>
          <p:cNvGraphicFramePr>
            <a:graphicFrameLocks noChangeAspect="1"/>
          </p:cNvGraphicFramePr>
          <p:nvPr>
            <p:extLst/>
          </p:nvPr>
        </p:nvGraphicFramePr>
        <p:xfrm>
          <a:off x="4079776" y="1989244"/>
          <a:ext cx="228240" cy="253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3" imgW="114120" imgH="126720" progId="Equation.DSMT4">
                  <p:embed/>
                </p:oleObj>
              </mc:Choice>
              <mc:Fallback>
                <p:oleObj name="Equation" r:id="rId3" imgW="114120" imgH="126720" progId="Equation.DSMT4">
                  <p:embed/>
                  <p:pic>
                    <p:nvPicPr>
                      <p:cNvPr id="41" name="개체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776" y="1989244"/>
                        <a:ext cx="228240" cy="2534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개체 41"/>
          <p:cNvGraphicFramePr>
            <a:graphicFrameLocks noChangeAspect="1"/>
          </p:cNvGraphicFramePr>
          <p:nvPr>
            <p:extLst/>
          </p:nvPr>
        </p:nvGraphicFramePr>
        <p:xfrm>
          <a:off x="3935760" y="1281642"/>
          <a:ext cx="990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5" imgW="495000" imgH="228600" progId="Equation.DSMT4">
                  <p:embed/>
                </p:oleObj>
              </mc:Choice>
              <mc:Fallback>
                <p:oleObj name="Equation" r:id="rId5" imgW="495000" imgH="228600" progId="Equation.DSMT4">
                  <p:embed/>
                  <p:pic>
                    <p:nvPicPr>
                      <p:cNvPr id="42" name="개체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760" y="1281642"/>
                        <a:ext cx="990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" name="그룹 56"/>
          <p:cNvGrpSpPr/>
          <p:nvPr/>
        </p:nvGrpSpPr>
        <p:grpSpPr>
          <a:xfrm>
            <a:off x="5226496" y="2380828"/>
            <a:ext cx="5334000" cy="4000500"/>
            <a:chOff x="3486472" y="2380828"/>
            <a:chExt cx="5334000" cy="400050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6472" y="2380828"/>
              <a:ext cx="5334000" cy="4000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타원 13"/>
            <p:cNvSpPr/>
            <p:nvPr/>
          </p:nvSpPr>
          <p:spPr>
            <a:xfrm>
              <a:off x="7973819" y="3484907"/>
              <a:ext cx="360040" cy="36004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5364088" y="5589240"/>
              <a:ext cx="360040" cy="36004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4211960" y="4941168"/>
              <a:ext cx="360040" cy="36004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4788024" y="2709452"/>
              <a:ext cx="360040" cy="36004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4624130" y="2636912"/>
              <a:ext cx="720080" cy="576064"/>
              <a:chOff x="5148064" y="1988840"/>
              <a:chExt cx="720080" cy="576064"/>
            </a:xfrm>
          </p:grpSpPr>
          <p:cxnSp>
            <p:nvCxnSpPr>
              <p:cNvPr id="44" name="직선 연결선 43"/>
              <p:cNvCxnSpPr/>
              <p:nvPr/>
            </p:nvCxnSpPr>
            <p:spPr>
              <a:xfrm>
                <a:off x="5148064" y="2276872"/>
                <a:ext cx="72008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5508104" y="1988840"/>
                <a:ext cx="0" cy="57606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그룹 47"/>
            <p:cNvGrpSpPr/>
            <p:nvPr/>
          </p:nvGrpSpPr>
          <p:grpSpPr>
            <a:xfrm>
              <a:off x="7792482" y="3389244"/>
              <a:ext cx="720080" cy="576064"/>
              <a:chOff x="5148064" y="1988840"/>
              <a:chExt cx="720080" cy="576064"/>
            </a:xfrm>
          </p:grpSpPr>
          <p:cxnSp>
            <p:nvCxnSpPr>
              <p:cNvPr id="49" name="직선 연결선 48"/>
              <p:cNvCxnSpPr/>
              <p:nvPr/>
            </p:nvCxnSpPr>
            <p:spPr>
              <a:xfrm>
                <a:off x="5148064" y="2276872"/>
                <a:ext cx="72008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>
                <a:off x="5508104" y="1988840"/>
                <a:ext cx="0" cy="57606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그룹 50"/>
            <p:cNvGrpSpPr/>
            <p:nvPr/>
          </p:nvGrpSpPr>
          <p:grpSpPr>
            <a:xfrm>
              <a:off x="4031940" y="4833156"/>
              <a:ext cx="720080" cy="576064"/>
              <a:chOff x="5148064" y="1988840"/>
              <a:chExt cx="720080" cy="576064"/>
            </a:xfrm>
          </p:grpSpPr>
          <p:cxnSp>
            <p:nvCxnSpPr>
              <p:cNvPr id="52" name="직선 연결선 51"/>
              <p:cNvCxnSpPr/>
              <p:nvPr/>
            </p:nvCxnSpPr>
            <p:spPr>
              <a:xfrm>
                <a:off x="5148064" y="2276872"/>
                <a:ext cx="72008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508104" y="1988840"/>
                <a:ext cx="0" cy="57606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그룹 53"/>
            <p:cNvGrpSpPr/>
            <p:nvPr/>
          </p:nvGrpSpPr>
          <p:grpSpPr>
            <a:xfrm>
              <a:off x="5184068" y="5481228"/>
              <a:ext cx="720080" cy="576064"/>
              <a:chOff x="5148064" y="1988840"/>
              <a:chExt cx="720080" cy="576064"/>
            </a:xfrm>
          </p:grpSpPr>
          <p:cxnSp>
            <p:nvCxnSpPr>
              <p:cNvPr id="55" name="직선 연결선 54"/>
              <p:cNvCxnSpPr/>
              <p:nvPr/>
            </p:nvCxnSpPr>
            <p:spPr>
              <a:xfrm>
                <a:off x="5148064" y="2276872"/>
                <a:ext cx="72008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>
                <a:off x="5508104" y="1988840"/>
                <a:ext cx="0" cy="57606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58" name="개체 57"/>
          <p:cNvGraphicFramePr>
            <a:graphicFrameLocks noChangeAspect="1"/>
          </p:cNvGraphicFramePr>
          <p:nvPr>
            <p:extLst/>
          </p:nvPr>
        </p:nvGraphicFramePr>
        <p:xfrm>
          <a:off x="1535623" y="3426514"/>
          <a:ext cx="1447200" cy="50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8" imgW="723600" imgH="253800" progId="Equation.DSMT4">
                  <p:embed/>
                </p:oleObj>
              </mc:Choice>
              <mc:Fallback>
                <p:oleObj name="Equation" r:id="rId8" imgW="723600" imgH="253800" progId="Equation.DSMT4">
                  <p:embed/>
                  <p:pic>
                    <p:nvPicPr>
                      <p:cNvPr id="58" name="개체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623" y="3426514"/>
                        <a:ext cx="1447200" cy="50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개체 58"/>
          <p:cNvGraphicFramePr>
            <a:graphicFrameLocks noChangeAspect="1"/>
          </p:cNvGraphicFramePr>
          <p:nvPr>
            <p:extLst/>
          </p:nvPr>
        </p:nvGraphicFramePr>
        <p:xfrm>
          <a:off x="1535623" y="4941168"/>
          <a:ext cx="1473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10" imgW="736560" imgH="253800" progId="Equation.DSMT4">
                  <p:embed/>
                </p:oleObj>
              </mc:Choice>
              <mc:Fallback>
                <p:oleObj name="Equation" r:id="rId10" imgW="736560" imgH="253800" progId="Equation.DSMT4">
                  <p:embed/>
                  <p:pic>
                    <p:nvPicPr>
                      <p:cNvPr id="59" name="개체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623" y="4941168"/>
                        <a:ext cx="1473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399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981200" y="1481329"/>
            <a:ext cx="4114800" cy="4525963"/>
          </a:xfrm>
        </p:spPr>
        <p:txBody>
          <a:bodyPr/>
          <a:lstStyle/>
          <a:p>
            <a:r>
              <a:rPr lang="ko-KR" altLang="en-US" dirty="0" smtClean="0"/>
              <a:t>수직 벽 반사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  </a:t>
            </a:r>
          </a:p>
          <a:p>
            <a:pPr lvl="1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87AB-1ECF-4612-8185-25C15639B4D1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벽에 맞고 반사 될 때의 운동 법칙</a:t>
            </a:r>
            <a:endParaRPr lang="ko-KR" altLang="en-US" dirty="0"/>
          </a:p>
        </p:txBody>
      </p:sp>
      <p:graphicFrame>
        <p:nvGraphicFramePr>
          <p:cNvPr id="59" name="개체 58"/>
          <p:cNvGraphicFramePr>
            <a:graphicFrameLocks noChangeAspect="1"/>
          </p:cNvGraphicFramePr>
          <p:nvPr>
            <p:extLst/>
          </p:nvPr>
        </p:nvGraphicFramePr>
        <p:xfrm>
          <a:off x="2711624" y="2546122"/>
          <a:ext cx="2286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3" imgW="1143000" imgH="228600" progId="Equation.DSMT4">
                  <p:embed/>
                </p:oleObj>
              </mc:Choice>
              <mc:Fallback>
                <p:oleObj name="Equation" r:id="rId3" imgW="1143000" imgH="228600" progId="Equation.DSMT4">
                  <p:embed/>
                  <p:pic>
                    <p:nvPicPr>
                      <p:cNvPr id="59" name="개체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624" y="2546122"/>
                        <a:ext cx="2286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그룹 26"/>
          <p:cNvGrpSpPr/>
          <p:nvPr/>
        </p:nvGrpSpPr>
        <p:grpSpPr>
          <a:xfrm>
            <a:off x="3135288" y="3203684"/>
            <a:ext cx="2312640" cy="3537684"/>
            <a:chOff x="3923928" y="1979548"/>
            <a:chExt cx="2312640" cy="3537684"/>
          </a:xfrm>
        </p:grpSpPr>
        <p:grpSp>
          <p:nvGrpSpPr>
            <p:cNvPr id="24" name="그룹 23"/>
            <p:cNvGrpSpPr/>
            <p:nvPr/>
          </p:nvGrpSpPr>
          <p:grpSpPr>
            <a:xfrm>
              <a:off x="3923928" y="2348880"/>
              <a:ext cx="2312640" cy="3168352"/>
              <a:chOff x="3923928" y="2348880"/>
              <a:chExt cx="2312640" cy="3168352"/>
            </a:xfrm>
          </p:grpSpPr>
          <p:graphicFrame>
            <p:nvGraphicFramePr>
              <p:cNvPr id="58" name="개체 57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5141913" y="2840038"/>
              <a:ext cx="304800" cy="457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9" name="Equation" r:id="rId5" imgW="152280" imgH="228600" progId="Equation.DSMT4">
                      <p:embed/>
                    </p:oleObj>
                  </mc:Choice>
                  <mc:Fallback>
                    <p:oleObj name="Equation" r:id="rId5" imgW="152280" imgH="228600" progId="Equation.DSMT4">
                      <p:embed/>
                      <p:pic>
                        <p:nvPicPr>
                          <p:cNvPr id="58" name="개체 5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41913" y="2840038"/>
                            <a:ext cx="304800" cy="457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7" name="직선 연결선 6"/>
              <p:cNvCxnSpPr/>
              <p:nvPr/>
            </p:nvCxnSpPr>
            <p:spPr>
              <a:xfrm>
                <a:off x="5076056" y="2348880"/>
                <a:ext cx="0" cy="3168352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4355976" y="3645024"/>
                <a:ext cx="151216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V="1">
                <a:off x="3923928" y="2473018"/>
                <a:ext cx="2160240" cy="252028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flipH="1" flipV="1">
                <a:off x="4076328" y="2492896"/>
                <a:ext cx="2160240" cy="252028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/>
              <p:cNvCxnSpPr/>
              <p:nvPr/>
            </p:nvCxnSpPr>
            <p:spPr>
              <a:xfrm flipV="1">
                <a:off x="3923928" y="3645024"/>
                <a:ext cx="1152128" cy="1348274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화살표 연결선 19"/>
              <p:cNvCxnSpPr/>
              <p:nvPr/>
            </p:nvCxnSpPr>
            <p:spPr>
              <a:xfrm flipH="1" flipV="1">
                <a:off x="4076328" y="2492896"/>
                <a:ext cx="999728" cy="1152128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원호 20"/>
              <p:cNvSpPr/>
              <p:nvPr/>
            </p:nvSpPr>
            <p:spPr>
              <a:xfrm>
                <a:off x="4808984" y="3363178"/>
                <a:ext cx="555104" cy="569877"/>
              </a:xfrm>
              <a:prstGeom prst="arc">
                <a:avLst>
                  <a:gd name="adj1" fmla="val 18284997"/>
                  <a:gd name="adj2" fmla="val 42215"/>
                </a:avLst>
              </a:prstGeom>
              <a:ln>
                <a:solidFill>
                  <a:srgbClr val="FF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원호 59"/>
              <p:cNvSpPr/>
              <p:nvPr/>
            </p:nvSpPr>
            <p:spPr>
              <a:xfrm>
                <a:off x="4656584" y="3229102"/>
                <a:ext cx="851520" cy="828092"/>
              </a:xfrm>
              <a:prstGeom prst="arc">
                <a:avLst>
                  <a:gd name="adj1" fmla="val 13683960"/>
                  <a:gd name="adj2" fmla="val 42215"/>
                </a:avLst>
              </a:prstGeom>
              <a:ln>
                <a:solidFill>
                  <a:srgbClr val="00B05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aphicFrame>
            <p:nvGraphicFramePr>
              <p:cNvPr id="61" name="개체 60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5468938" y="3186113"/>
              <a:ext cx="330200" cy="457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10" name="Equation" r:id="rId7" imgW="164880" imgH="228600" progId="Equation.DSMT4">
                      <p:embed/>
                    </p:oleObj>
                  </mc:Choice>
                  <mc:Fallback>
                    <p:oleObj name="Equation" r:id="rId7" imgW="164880" imgH="228600" progId="Equation.DSMT4">
                      <p:embed/>
                      <p:pic>
                        <p:nvPicPr>
                          <p:cNvPr id="61" name="개체 6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68938" y="3186113"/>
                            <a:ext cx="330200" cy="457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" name="타원 22"/>
              <p:cNvSpPr/>
              <p:nvPr/>
            </p:nvSpPr>
            <p:spPr>
              <a:xfrm>
                <a:off x="4958329" y="3363178"/>
                <a:ext cx="45719" cy="45719"/>
              </a:xfrm>
              <a:prstGeom prst="ellipse">
                <a:avLst/>
              </a:prstGeom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4958329" y="3887337"/>
                <a:ext cx="45719" cy="45719"/>
              </a:xfrm>
              <a:prstGeom prst="ellipse">
                <a:avLst/>
              </a:prstGeom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5144070" y="3371281"/>
                <a:ext cx="45719" cy="45719"/>
              </a:xfrm>
              <a:prstGeom prst="ellipse">
                <a:avLst/>
              </a:prstGeom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4819001" y="1979548"/>
              <a:ext cx="386644" cy="1169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벽</a:t>
              </a:r>
            </a:p>
          </p:txBody>
        </p:sp>
        <p:sp>
          <p:nvSpPr>
            <p:cNvPr id="26" name="이등변 삼각형 25"/>
            <p:cNvSpPr/>
            <p:nvPr/>
          </p:nvSpPr>
          <p:spPr>
            <a:xfrm>
              <a:off x="4864232" y="3534349"/>
              <a:ext cx="45719" cy="4571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이등변 삼각형 63"/>
            <p:cNvSpPr/>
            <p:nvPr/>
          </p:nvSpPr>
          <p:spPr>
            <a:xfrm>
              <a:off x="5220072" y="3697980"/>
              <a:ext cx="45719" cy="4571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이등변 삼각형 64"/>
            <p:cNvSpPr/>
            <p:nvPr/>
          </p:nvSpPr>
          <p:spPr>
            <a:xfrm>
              <a:off x="5220072" y="3549201"/>
              <a:ext cx="45719" cy="4571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66" name="개체 65"/>
          <p:cNvGraphicFramePr>
            <a:graphicFrameLocks noChangeAspect="1"/>
          </p:cNvGraphicFramePr>
          <p:nvPr>
            <p:extLst/>
          </p:nvPr>
        </p:nvGraphicFramePr>
        <p:xfrm>
          <a:off x="2711624" y="2132856"/>
          <a:ext cx="3022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9" imgW="1511280" imgH="228600" progId="Equation.DSMT4">
                  <p:embed/>
                </p:oleObj>
              </mc:Choice>
              <mc:Fallback>
                <p:oleObj name="Equation" r:id="rId9" imgW="1511280" imgH="228600" progId="Equation.DSMT4">
                  <p:embed/>
                  <p:pic>
                    <p:nvPicPr>
                      <p:cNvPr id="66" name="개체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624" y="2132856"/>
                        <a:ext cx="3022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내용 개체 틀 1"/>
          <p:cNvSpPr txBox="1">
            <a:spLocks/>
          </p:cNvSpPr>
          <p:nvPr/>
        </p:nvSpPr>
        <p:spPr>
          <a:xfrm>
            <a:off x="6157664" y="1484785"/>
            <a:ext cx="4114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00000"/>
              </a:lnSpc>
            </a:pPr>
            <a:r>
              <a:rPr lang="ko-KR" altLang="en-US" dirty="0"/>
              <a:t>수평 벽 반사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  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 </a:t>
            </a:r>
            <a:endParaRPr lang="ko-KR" altLang="en-US" dirty="0"/>
          </a:p>
        </p:txBody>
      </p:sp>
      <p:grpSp>
        <p:nvGrpSpPr>
          <p:cNvPr id="32" name="그룹 31"/>
          <p:cNvGrpSpPr/>
          <p:nvPr/>
        </p:nvGrpSpPr>
        <p:grpSpPr>
          <a:xfrm>
            <a:off x="6600056" y="3418414"/>
            <a:ext cx="2880320" cy="2540158"/>
            <a:chOff x="5076056" y="3418414"/>
            <a:chExt cx="2880320" cy="2540158"/>
          </a:xfrm>
        </p:grpSpPr>
        <p:graphicFrame>
          <p:nvGraphicFramePr>
            <p:cNvPr id="74" name="개체 73"/>
            <p:cNvGraphicFramePr>
              <a:graphicFrameLocks noChangeAspect="1"/>
            </p:cNvGraphicFramePr>
            <p:nvPr>
              <p:extLst/>
            </p:nvPr>
          </p:nvGraphicFramePr>
          <p:xfrm>
            <a:off x="6835456" y="4615779"/>
            <a:ext cx="3048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2" name="Equation" r:id="rId11" imgW="152280" imgH="228600" progId="Equation.DSMT4">
                    <p:embed/>
                  </p:oleObj>
                </mc:Choice>
                <mc:Fallback>
                  <p:oleObj name="Equation" r:id="rId11" imgW="152280" imgH="228600" progId="Equation.DSMT4">
                    <p:embed/>
                    <p:pic>
                      <p:nvPicPr>
                        <p:cNvPr id="74" name="개체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35456" y="4615779"/>
                          <a:ext cx="304800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5" name="직선 연결선 74"/>
            <p:cNvCxnSpPr/>
            <p:nvPr/>
          </p:nvCxnSpPr>
          <p:spPr>
            <a:xfrm>
              <a:off x="5076056" y="4590654"/>
              <a:ext cx="28803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6435824" y="3418414"/>
              <a:ext cx="0" cy="2520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flipV="1">
              <a:off x="5283696" y="3418414"/>
              <a:ext cx="2160240" cy="252028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 flipH="1" flipV="1">
              <a:off x="5436096" y="3438292"/>
              <a:ext cx="2160240" cy="252028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/>
            <p:cNvCxnSpPr/>
            <p:nvPr/>
          </p:nvCxnSpPr>
          <p:spPr>
            <a:xfrm flipV="1">
              <a:off x="5283696" y="4590420"/>
              <a:ext cx="1152128" cy="1348274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/>
            <p:nvPr/>
          </p:nvCxnSpPr>
          <p:spPr>
            <a:xfrm>
              <a:off x="6442112" y="4615779"/>
              <a:ext cx="999728" cy="1152128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원호 80"/>
            <p:cNvSpPr/>
            <p:nvPr/>
          </p:nvSpPr>
          <p:spPr>
            <a:xfrm>
              <a:off x="6168752" y="4308574"/>
              <a:ext cx="555104" cy="569877"/>
            </a:xfrm>
            <a:prstGeom prst="arc">
              <a:avLst>
                <a:gd name="adj1" fmla="val 18284997"/>
                <a:gd name="adj2" fmla="val 42215"/>
              </a:avLst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원호 81"/>
            <p:cNvSpPr/>
            <p:nvPr/>
          </p:nvSpPr>
          <p:spPr>
            <a:xfrm>
              <a:off x="6016352" y="4174498"/>
              <a:ext cx="851520" cy="828092"/>
            </a:xfrm>
            <a:prstGeom prst="arc">
              <a:avLst>
                <a:gd name="adj1" fmla="val 55128"/>
                <a:gd name="adj2" fmla="val 2912541"/>
              </a:avLst>
            </a:prstGeom>
            <a:ln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83" name="개체 82"/>
            <p:cNvGraphicFramePr>
              <a:graphicFrameLocks noChangeAspect="1"/>
            </p:cNvGraphicFramePr>
            <p:nvPr>
              <p:extLst/>
            </p:nvPr>
          </p:nvGraphicFramePr>
          <p:xfrm>
            <a:off x="6828706" y="4131509"/>
            <a:ext cx="3302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3" name="Equation" r:id="rId13" imgW="164880" imgH="228600" progId="Equation.DSMT4">
                    <p:embed/>
                  </p:oleObj>
                </mc:Choice>
                <mc:Fallback>
                  <p:oleObj name="Equation" r:id="rId13" imgW="164880" imgH="228600" progId="Equation.DSMT4">
                    <p:embed/>
                    <p:pic>
                      <p:nvPicPr>
                        <p:cNvPr id="83" name="개체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28706" y="4131509"/>
                          <a:ext cx="330200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4" name="타원 83"/>
            <p:cNvSpPr/>
            <p:nvPr/>
          </p:nvSpPr>
          <p:spPr>
            <a:xfrm>
              <a:off x="6318097" y="4308574"/>
              <a:ext cx="45719" cy="45719"/>
            </a:xfrm>
            <a:prstGeom prst="ellipse">
              <a:avLst/>
            </a:prstGeom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6318097" y="4832733"/>
              <a:ext cx="45719" cy="45719"/>
            </a:xfrm>
            <a:prstGeom prst="ellipse">
              <a:avLst/>
            </a:prstGeom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/>
            <p:cNvSpPr/>
            <p:nvPr/>
          </p:nvSpPr>
          <p:spPr>
            <a:xfrm>
              <a:off x="6503838" y="4316677"/>
              <a:ext cx="45719" cy="45719"/>
            </a:xfrm>
            <a:prstGeom prst="ellipse">
              <a:avLst/>
            </a:prstGeom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298123" y="4104898"/>
              <a:ext cx="386644" cy="1169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벽</a:t>
              </a:r>
            </a:p>
          </p:txBody>
        </p:sp>
        <p:sp>
          <p:nvSpPr>
            <p:cNvPr id="71" name="이등변 삼각형 70"/>
            <p:cNvSpPr/>
            <p:nvPr/>
          </p:nvSpPr>
          <p:spPr>
            <a:xfrm>
              <a:off x="6224000" y="4479745"/>
              <a:ext cx="45719" cy="4571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이등변 삼각형 71"/>
            <p:cNvSpPr/>
            <p:nvPr/>
          </p:nvSpPr>
          <p:spPr>
            <a:xfrm>
              <a:off x="6579840" y="4643376"/>
              <a:ext cx="45719" cy="4571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이등변 삼각형 72"/>
            <p:cNvSpPr/>
            <p:nvPr/>
          </p:nvSpPr>
          <p:spPr>
            <a:xfrm>
              <a:off x="6579840" y="4494597"/>
              <a:ext cx="45719" cy="4571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87" name="개체 86"/>
          <p:cNvGraphicFramePr>
            <a:graphicFrameLocks noChangeAspect="1"/>
          </p:cNvGraphicFramePr>
          <p:nvPr>
            <p:extLst/>
          </p:nvPr>
        </p:nvGraphicFramePr>
        <p:xfrm>
          <a:off x="2737520" y="2922634"/>
          <a:ext cx="838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Equation" r:id="rId15" imgW="419040" imgH="228600" progId="Equation.DSMT4">
                  <p:embed/>
                </p:oleObj>
              </mc:Choice>
              <mc:Fallback>
                <p:oleObj name="Equation" r:id="rId15" imgW="419040" imgH="228600" progId="Equation.DSMT4">
                  <p:embed/>
                  <p:pic>
                    <p:nvPicPr>
                      <p:cNvPr id="87" name="개체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7520" y="2922634"/>
                        <a:ext cx="838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개체 87"/>
          <p:cNvGraphicFramePr>
            <a:graphicFrameLocks noChangeAspect="1"/>
          </p:cNvGraphicFramePr>
          <p:nvPr>
            <p:extLst/>
          </p:nvPr>
        </p:nvGraphicFramePr>
        <p:xfrm>
          <a:off x="6889824" y="2379264"/>
          <a:ext cx="2286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Equation" r:id="rId17" imgW="1143000" imgH="228600" progId="Equation.DSMT4">
                  <p:embed/>
                </p:oleObj>
              </mc:Choice>
              <mc:Fallback>
                <p:oleObj name="Equation" r:id="rId17" imgW="1143000" imgH="228600" progId="Equation.DSMT4">
                  <p:embed/>
                  <p:pic>
                    <p:nvPicPr>
                      <p:cNvPr id="88" name="개체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824" y="2379264"/>
                        <a:ext cx="2286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개체 88"/>
          <p:cNvGraphicFramePr>
            <a:graphicFrameLocks noChangeAspect="1"/>
          </p:cNvGraphicFramePr>
          <p:nvPr>
            <p:extLst/>
          </p:nvPr>
        </p:nvGraphicFramePr>
        <p:xfrm>
          <a:off x="6888088" y="1966310"/>
          <a:ext cx="1041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Equation" r:id="rId19" imgW="520560" imgH="228600" progId="Equation.DSMT4">
                  <p:embed/>
                </p:oleObj>
              </mc:Choice>
              <mc:Fallback>
                <p:oleObj name="Equation" r:id="rId19" imgW="520560" imgH="228600" progId="Equation.DSMT4">
                  <p:embed/>
                  <p:pic>
                    <p:nvPicPr>
                      <p:cNvPr id="89" name="개체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8088" y="1966310"/>
                        <a:ext cx="1041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개체 89"/>
          <p:cNvGraphicFramePr>
            <a:graphicFrameLocks noChangeAspect="1"/>
          </p:cNvGraphicFramePr>
          <p:nvPr>
            <p:extLst/>
          </p:nvPr>
        </p:nvGraphicFramePr>
        <p:xfrm>
          <a:off x="6915720" y="2755776"/>
          <a:ext cx="838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Equation" r:id="rId21" imgW="419040" imgH="228600" progId="Equation.DSMT4">
                  <p:embed/>
                </p:oleObj>
              </mc:Choice>
              <mc:Fallback>
                <p:oleObj name="Equation" r:id="rId21" imgW="419040" imgH="228600" progId="Equation.DSMT4">
                  <p:embed/>
                  <p:pic>
                    <p:nvPicPr>
                      <p:cNvPr id="90" name="개체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5720" y="2755776"/>
                        <a:ext cx="838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664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봄의 수채화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봄의 수채화">
      <a:majorFont>
        <a:latin typeface="Arial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none" lIns="0" tIns="0" rIns="0" bIns="0" numCol="1" rtlCol="0" anchor="ctr" anchorCtr="0" compatLnSpc="1">
        <a:prstTxWarp prst="textNoShape">
          <a:avLst/>
        </a:prstTxWarp>
        <a:norm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6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rgbClr val="800080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square" lIns="0" tIns="0" rIns="0" bIns="0" numCol="1" anchor="ctr" anchorCtr="1" compatLnSpc="1">
        <a:prstTxWarp prst="textNoShape">
          <a:avLst/>
        </a:prstTxWarp>
      </a:bodyPr>
      <a:lstStyle>
        <a:defPPr marL="342900" marR="0" indent="-342900" algn="ctr" defTabSz="914400" rtl="0" eaLnBrk="1" fontAlgn="base" latinLnBrk="1" hangingPunct="1">
          <a:lnSpc>
            <a:spcPct val="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/>
        </a:defPPr>
      </a:lstStyle>
    </a:txDef>
  </a:objectDefaults>
  <a:extraClrSchemeLst>
    <a:extraClrScheme>
      <a:clrScheme name="봄의 수채화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봄의 수채화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H13 스마트폰 센서 활용 - 강의슬라이드" id="{EC2B3A01-34A3-4DBC-A614-29EAE5D388A0}" vid="{6AC22FCF-9671-4C0F-8C01-0F4F39446D72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강의슬라이드</Template>
  <TotalTime>217</TotalTime>
  <Words>1085</Words>
  <Application>Microsoft Office PowerPoint</Application>
  <PresentationFormat>와이드스크린</PresentationFormat>
  <Paragraphs>246</Paragraphs>
  <Slides>21</Slides>
  <Notes>2</Notes>
  <HiddenSlides>0</HiddenSlides>
  <MMClips>1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1" baseType="lpstr">
      <vt:lpstr>굴림</vt:lpstr>
      <vt:lpstr>함초롬바탕</vt:lpstr>
      <vt:lpstr>Arial</vt:lpstr>
      <vt:lpstr>Courier New</vt:lpstr>
      <vt:lpstr>Times New Roman</vt:lpstr>
      <vt:lpstr>Verdana</vt:lpstr>
      <vt:lpstr>Wingdings</vt:lpstr>
      <vt:lpstr>Wingdings 3</vt:lpstr>
      <vt:lpstr>봄의 수채화</vt:lpstr>
      <vt:lpstr>Equation</vt:lpstr>
      <vt:lpstr>GUI 만들기 응용: 타이머와 애니메이션</vt:lpstr>
      <vt:lpstr>강의 주제</vt:lpstr>
      <vt:lpstr>You will be able to</vt:lpstr>
      <vt:lpstr>Bouncing Ball</vt:lpstr>
      <vt:lpstr>Fig 파일 설계</vt:lpstr>
      <vt:lpstr>좌표 설계</vt:lpstr>
      <vt:lpstr>공의 운동 방정식</vt:lpstr>
      <vt:lpstr>공이 벽에 닿았는지 확인</vt:lpstr>
      <vt:lpstr>벽에 맞고 반사 될 때의 운동 법칙</vt:lpstr>
      <vt:lpstr>알고리즘 스케치</vt:lpstr>
      <vt:lpstr>Figure Opening Function</vt:lpstr>
      <vt:lpstr>Pushbutton Callback</vt:lpstr>
      <vt:lpstr>move_ball  (1/2)</vt:lpstr>
      <vt:lpstr>move_ball  (2/2)</vt:lpstr>
      <vt:lpstr>Close Request</vt:lpstr>
      <vt:lpstr>효과음 </vt:lpstr>
      <vt:lpstr>PowerPoint 프레젠테이션</vt:lpstr>
      <vt:lpstr>연습문제 1 </vt:lpstr>
      <vt:lpstr>연습문제 2 </vt:lpstr>
      <vt:lpstr>연습문제 3 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이해 및 실습</dc:title>
  <dc:creator>Byoungjo CHOI</dc:creator>
  <cp:keywords>스크립트, 엑셀</cp:keywords>
  <cp:lastModifiedBy>Byoungjo Choi</cp:lastModifiedBy>
  <cp:revision>31</cp:revision>
  <cp:lastPrinted>2015-08-21T06:46:55Z</cp:lastPrinted>
  <dcterms:created xsi:type="dcterms:W3CDTF">2017-02-07T12:21:36Z</dcterms:created>
  <dcterms:modified xsi:type="dcterms:W3CDTF">2017-05-29T13:03:55Z</dcterms:modified>
</cp:coreProperties>
</file>