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8"/>
  </p:notesMasterIdLst>
  <p:sldIdLst>
    <p:sldId id="1185" r:id="rId2"/>
    <p:sldId id="1208" r:id="rId3"/>
    <p:sldId id="1209" r:id="rId4"/>
    <p:sldId id="1210" r:id="rId5"/>
    <p:sldId id="1211" r:id="rId6"/>
    <p:sldId id="1212" r:id="rId7"/>
    <p:sldId id="1213" r:id="rId8"/>
    <p:sldId id="1214" r:id="rId9"/>
    <p:sldId id="1215" r:id="rId10"/>
    <p:sldId id="1216" r:id="rId11"/>
    <p:sldId id="1217" r:id="rId12"/>
    <p:sldId id="1218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230" r:id="rId25"/>
    <p:sldId id="1231" r:id="rId26"/>
    <p:sldId id="1232" r:id="rId27"/>
  </p:sldIdLst>
  <p:sldSz cx="12192000" cy="6858000"/>
  <p:notesSz cx="6735763" cy="9866313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3300"/>
    <a:srgbClr val="FF6600"/>
    <a:srgbClr val="CC0000"/>
    <a:srgbClr val="800080"/>
    <a:srgbClr val="6600FF"/>
    <a:srgbClr val="333399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6313" autoAdjust="0"/>
  </p:normalViewPr>
  <p:slideViewPr>
    <p:cSldViewPr>
      <p:cViewPr varScale="1">
        <p:scale>
          <a:sx n="75" d="100"/>
          <a:sy n="75" d="100"/>
        </p:scale>
        <p:origin x="54" y="9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35" y="0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3" y="739775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5395"/>
            <a:ext cx="5388610" cy="44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l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35" y="9372367"/>
            <a:ext cx="2919356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43" tIns="43771" rIns="87543" bIns="43771" numCol="1" anchor="b" anchorCtr="0" compatLnSpc="1">
            <a:prstTxWarp prst="textNoShape">
              <a:avLst/>
            </a:prstTxWarp>
          </a:bodyPr>
          <a:lstStyle>
            <a:lvl1pPr algn="r" defTabSz="876296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5425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0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18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02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91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7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13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719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04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6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87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12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95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9990668" y="2992437"/>
            <a:ext cx="206423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0369551" y="2992437"/>
            <a:ext cx="206422" cy="235747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0748434" y="2992437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9990668" y="3276601"/>
            <a:ext cx="206423" cy="235748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10369551" y="3276601"/>
            <a:ext cx="206422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10748434" y="3276601"/>
            <a:ext cx="206423" cy="235748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1127317" y="3276601"/>
            <a:ext cx="206422" cy="2357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9990668" y="3560762"/>
            <a:ext cx="206423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10369551" y="3560762"/>
            <a:ext cx="206422" cy="235747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10748434" y="35607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11127317" y="3560762"/>
            <a:ext cx="206422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11506201" y="35607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9990668" y="3843338"/>
            <a:ext cx="206423" cy="237604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10369551" y="3843338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0748434" y="3843338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11127317" y="3843338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9990668" y="4127500"/>
            <a:ext cx="206423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10369551" y="4127500"/>
            <a:ext cx="206422" cy="23760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0748434" y="4127500"/>
            <a:ext cx="206423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11127317" y="4127500"/>
            <a:ext cx="206422" cy="23760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1506201" y="4127500"/>
            <a:ext cx="206423" cy="237604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9990668" y="4411662"/>
            <a:ext cx="206423" cy="235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0369551" y="4411662"/>
            <a:ext cx="206422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10748434" y="4411662"/>
            <a:ext cx="206423" cy="235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1127317" y="4411662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9990668" y="4695826"/>
            <a:ext cx="206423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0369551" y="4695826"/>
            <a:ext cx="206422" cy="23574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0748434" y="4695826"/>
            <a:ext cx="206423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1127317" y="4695826"/>
            <a:ext cx="206422" cy="23574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10369551" y="4979987"/>
            <a:ext cx="206422" cy="23574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11127317" y="4979987"/>
            <a:ext cx="206422" cy="235747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942"/>
            <a:ext cx="12192000" cy="153544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61" r="71363" b="8936"/>
          <a:stretch/>
        </p:blipFill>
        <p:spPr>
          <a:xfrm>
            <a:off x="469805" y="2886516"/>
            <a:ext cx="1288412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1" name="Picture 2" descr="https://upload.wikimedia.org/wikipedia/commons/thumb/a/a1/CC-BY-SA_icon_orange.svg/800px-CC-BY-SA_icon_orange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5" y="5299307"/>
            <a:ext cx="1944216" cy="6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7888" y="2886516"/>
            <a:ext cx="1243703" cy="12884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6"/>
          <a:srcRect l="7158" t="2705" b="7266"/>
          <a:stretch/>
        </p:blipFill>
        <p:spPr>
          <a:xfrm>
            <a:off x="3141262" y="2886516"/>
            <a:ext cx="1343371" cy="1288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122239"/>
            <a:ext cx="10972800" cy="6008687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1010939" cy="87787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4423"/>
            <a:ext cx="10972800" cy="4916503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1010939" cy="66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1547"/>
            <a:ext cx="10972800" cy="50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kumimoji="0" sz="1000" b="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51992" y="6429396"/>
            <a:ext cx="28448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6287264"/>
            <a:ext cx="1647825" cy="438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6600FF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900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92150" indent="-34766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7425" indent="-29368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558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r.mathworks.com/help/matlab/visualize/view-control-with-the-camera-toolbar.html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vaelectromagnetics.com/page13/page10/SurfaceHumanBodyMeshes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nevaelectromagnetics.com/SurfaceHumanBodyMesh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5vZG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7920" y="1612685"/>
            <a:ext cx="1440160" cy="846545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7847" y="4077072"/>
            <a:ext cx="4735769" cy="1334716"/>
          </a:xfrm>
          <a:ln/>
        </p:spPr>
        <p:txBody>
          <a:bodyPr/>
          <a:lstStyle/>
          <a:p>
            <a:pPr>
              <a:defRPr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최병조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임베디드시스템공학과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551384" y="825631"/>
            <a:ext cx="9042400" cy="1633600"/>
          </a:xfrm>
        </p:spPr>
        <p:txBody>
          <a:bodyPr/>
          <a:lstStyle/>
          <a:p>
            <a:r>
              <a:rPr lang="en-US" altLang="ko-KR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그래프</a:t>
            </a:r>
            <a:endParaRPr lang="ko-KR" altLang="en-US" sz="36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4439816" y="3068960"/>
            <a:ext cx="5000230" cy="88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rgbClr val="0066FF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kern="0" dirty="0" smtClean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매트랩 이해 및 실습</a:t>
            </a:r>
            <a:endParaRPr lang="ko-KR" altLang="en-US" sz="3200" kern="0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12192000" cy="116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Mesh and Surface Plots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3D plot for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 = f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dirty="0" smtClean="0">
                <a:latin typeface="+mj-lt"/>
                <a:cs typeface="Times New Roman" pitchFamily="18" charset="0"/>
              </a:rPr>
              <a:t>Step 1: Create a grid in the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x-y</a:t>
            </a:r>
            <a:r>
              <a:rPr lang="en-US" altLang="ko-KR" dirty="0" smtClean="0">
                <a:latin typeface="+mj-lt"/>
                <a:cs typeface="Times New Roman" pitchFamily="18" charset="0"/>
              </a:rPr>
              <a:t> plane.</a:t>
            </a:r>
          </a:p>
          <a:p>
            <a:pPr lvl="1"/>
            <a:r>
              <a:rPr lang="en-US" altLang="ko-KR" dirty="0" smtClean="0">
                <a:latin typeface="+mj-lt"/>
                <a:cs typeface="Times New Roman" pitchFamily="18" charset="0"/>
              </a:rPr>
              <a:t>Step 2: Calculate the values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400" dirty="0">
                <a:cs typeface="Times New Roman" pitchFamily="18" charset="0"/>
              </a:rPr>
              <a:t> .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dirty="0" smtClean="0">
                <a:latin typeface="+mj-lt"/>
                <a:cs typeface="Times New Roman" pitchFamily="18" charset="0"/>
              </a:rPr>
              <a:t>Step 3: Plot the 3D graph.</a:t>
            </a:r>
            <a:endParaRPr lang="ko-KR" alt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2567608" y="3305176"/>
            <a:ext cx="4143375" cy="3267075"/>
            <a:chOff x="1552575" y="3305175"/>
            <a:chExt cx="4143375" cy="3267075"/>
          </a:xfrm>
        </p:grpSpPr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1552575" y="3305175"/>
              <a:ext cx="4133850" cy="32575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1552575" y="3305175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96" name="Freeform 8"/>
            <p:cNvSpPr>
              <a:spLocks/>
            </p:cNvSpPr>
            <p:nvPr/>
          </p:nvSpPr>
          <p:spPr bwMode="auto">
            <a:xfrm>
              <a:off x="184785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97" name="Freeform 9"/>
            <p:cNvSpPr>
              <a:spLocks/>
            </p:cNvSpPr>
            <p:nvPr/>
          </p:nvSpPr>
          <p:spPr bwMode="auto">
            <a:xfrm>
              <a:off x="243840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98" name="Freeform 10"/>
            <p:cNvSpPr>
              <a:spLocks/>
            </p:cNvSpPr>
            <p:nvPr/>
          </p:nvSpPr>
          <p:spPr bwMode="auto">
            <a:xfrm>
              <a:off x="302895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99" name="Freeform 11"/>
            <p:cNvSpPr>
              <a:spLocks/>
            </p:cNvSpPr>
            <p:nvPr/>
          </p:nvSpPr>
          <p:spPr bwMode="auto">
            <a:xfrm>
              <a:off x="361950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0" name="Freeform 12"/>
            <p:cNvSpPr>
              <a:spLocks/>
            </p:cNvSpPr>
            <p:nvPr/>
          </p:nvSpPr>
          <p:spPr bwMode="auto">
            <a:xfrm>
              <a:off x="421005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1" name="Freeform 13"/>
            <p:cNvSpPr>
              <a:spLocks/>
            </p:cNvSpPr>
            <p:nvPr/>
          </p:nvSpPr>
          <p:spPr bwMode="auto">
            <a:xfrm>
              <a:off x="480060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2" name="Freeform 14"/>
            <p:cNvSpPr>
              <a:spLocks/>
            </p:cNvSpPr>
            <p:nvPr/>
          </p:nvSpPr>
          <p:spPr bwMode="auto">
            <a:xfrm>
              <a:off x="5391150" y="3305175"/>
              <a:ext cx="1588" cy="3257550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3" name="Freeform 15"/>
            <p:cNvSpPr>
              <a:spLocks/>
            </p:cNvSpPr>
            <p:nvPr/>
          </p:nvSpPr>
          <p:spPr bwMode="auto">
            <a:xfrm>
              <a:off x="1552575" y="6286500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4" name="Freeform 16"/>
            <p:cNvSpPr>
              <a:spLocks/>
            </p:cNvSpPr>
            <p:nvPr/>
          </p:nvSpPr>
          <p:spPr bwMode="auto">
            <a:xfrm>
              <a:off x="1552575" y="5743575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5" name="Freeform 17"/>
            <p:cNvSpPr>
              <a:spLocks/>
            </p:cNvSpPr>
            <p:nvPr/>
          </p:nvSpPr>
          <p:spPr bwMode="auto">
            <a:xfrm>
              <a:off x="1552575" y="5200650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6" name="Freeform 18"/>
            <p:cNvSpPr>
              <a:spLocks/>
            </p:cNvSpPr>
            <p:nvPr/>
          </p:nvSpPr>
          <p:spPr bwMode="auto">
            <a:xfrm>
              <a:off x="1552575" y="4657725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7" name="Freeform 19"/>
            <p:cNvSpPr>
              <a:spLocks/>
            </p:cNvSpPr>
            <p:nvPr/>
          </p:nvSpPr>
          <p:spPr bwMode="auto">
            <a:xfrm>
              <a:off x="1552575" y="4114800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08" name="Freeform 20"/>
            <p:cNvSpPr>
              <a:spLocks/>
            </p:cNvSpPr>
            <p:nvPr/>
          </p:nvSpPr>
          <p:spPr bwMode="auto">
            <a:xfrm>
              <a:off x="1552575" y="3571875"/>
              <a:ext cx="41338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1866907" y="6276996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20" name="Rectangle 32"/>
            <p:cNvSpPr>
              <a:spLocks noChangeArrowheads="1"/>
            </p:cNvSpPr>
            <p:nvPr/>
          </p:nvSpPr>
          <p:spPr bwMode="auto">
            <a:xfrm>
              <a:off x="2457457" y="6276996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26" name="Rectangle 38"/>
            <p:cNvSpPr>
              <a:spLocks noChangeArrowheads="1"/>
            </p:cNvSpPr>
            <p:nvPr/>
          </p:nvSpPr>
          <p:spPr bwMode="auto">
            <a:xfrm>
              <a:off x="3676657" y="627699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29" name="Rectangle 41"/>
            <p:cNvSpPr>
              <a:spLocks noChangeArrowheads="1"/>
            </p:cNvSpPr>
            <p:nvPr/>
          </p:nvSpPr>
          <p:spPr bwMode="auto">
            <a:xfrm>
              <a:off x="4267207" y="627699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32" name="Rectangle 44"/>
            <p:cNvSpPr>
              <a:spLocks noChangeArrowheads="1"/>
            </p:cNvSpPr>
            <p:nvPr/>
          </p:nvSpPr>
          <p:spPr bwMode="auto">
            <a:xfrm>
              <a:off x="4857757" y="627699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35" name="Rectangle 47"/>
            <p:cNvSpPr>
              <a:spLocks noChangeArrowheads="1"/>
            </p:cNvSpPr>
            <p:nvPr/>
          </p:nvSpPr>
          <p:spPr bwMode="auto">
            <a:xfrm>
              <a:off x="5448307" y="627699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38" name="Rectangle 50"/>
            <p:cNvSpPr>
              <a:spLocks noChangeArrowheads="1"/>
            </p:cNvSpPr>
            <p:nvPr/>
          </p:nvSpPr>
          <p:spPr bwMode="auto">
            <a:xfrm>
              <a:off x="2928926" y="6286501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41" name="Rectangle 53"/>
            <p:cNvSpPr>
              <a:spLocks noChangeArrowheads="1"/>
            </p:cNvSpPr>
            <p:nvPr/>
          </p:nvSpPr>
          <p:spPr bwMode="auto">
            <a:xfrm>
              <a:off x="2928926" y="574357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44" name="Rectangle 56"/>
            <p:cNvSpPr>
              <a:spLocks noChangeArrowheads="1"/>
            </p:cNvSpPr>
            <p:nvPr/>
          </p:nvSpPr>
          <p:spPr bwMode="auto">
            <a:xfrm>
              <a:off x="2928926" y="5200651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47" name="Rectangle 59"/>
            <p:cNvSpPr>
              <a:spLocks noChangeArrowheads="1"/>
            </p:cNvSpPr>
            <p:nvPr/>
          </p:nvSpPr>
          <p:spPr bwMode="auto">
            <a:xfrm>
              <a:off x="2928926" y="465772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50" name="Rectangle 62"/>
            <p:cNvSpPr>
              <a:spLocks noChangeArrowheads="1"/>
            </p:cNvSpPr>
            <p:nvPr/>
          </p:nvSpPr>
          <p:spPr bwMode="auto">
            <a:xfrm>
              <a:off x="2928926" y="4114801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ko-KR" altLang="ko-KR" sz="1800" b="0">
                <a:latin typeface="굴림" pitchFamily="50" charset="-127"/>
              </a:endParaRPr>
            </a:p>
          </p:txBody>
        </p:sp>
        <p:sp>
          <p:nvSpPr>
            <p:cNvPr id="89153" name="Rectangle 65"/>
            <p:cNvSpPr>
              <a:spLocks noChangeArrowheads="1"/>
            </p:cNvSpPr>
            <p:nvPr/>
          </p:nvSpPr>
          <p:spPr bwMode="auto">
            <a:xfrm>
              <a:off x="2928926" y="357187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ko-KR" sz="1000" b="0" dirty="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ko-KR" altLang="ko-KR" sz="1800" b="0" dirty="0">
                <a:latin typeface="굴림" pitchFamily="50" charset="-127"/>
              </a:endParaRPr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auto">
            <a:xfrm>
              <a:off x="2400300" y="570547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59" name="Oval 71"/>
            <p:cNvSpPr>
              <a:spLocks noChangeArrowheads="1"/>
            </p:cNvSpPr>
            <p:nvPr/>
          </p:nvSpPr>
          <p:spPr bwMode="auto">
            <a:xfrm>
              <a:off x="2400300" y="516255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auto">
            <a:xfrm>
              <a:off x="2400300" y="461962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1" name="Oval 73"/>
            <p:cNvSpPr>
              <a:spLocks noChangeArrowheads="1"/>
            </p:cNvSpPr>
            <p:nvPr/>
          </p:nvSpPr>
          <p:spPr bwMode="auto">
            <a:xfrm>
              <a:off x="2400300" y="407670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2" name="Oval 74"/>
            <p:cNvSpPr>
              <a:spLocks noChangeArrowheads="1"/>
            </p:cNvSpPr>
            <p:nvPr/>
          </p:nvSpPr>
          <p:spPr bwMode="auto">
            <a:xfrm>
              <a:off x="2400300" y="570547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3" name="Oval 75"/>
            <p:cNvSpPr>
              <a:spLocks noChangeArrowheads="1"/>
            </p:cNvSpPr>
            <p:nvPr/>
          </p:nvSpPr>
          <p:spPr bwMode="auto">
            <a:xfrm>
              <a:off x="2400300" y="516255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4" name="Oval 76"/>
            <p:cNvSpPr>
              <a:spLocks noChangeArrowheads="1"/>
            </p:cNvSpPr>
            <p:nvPr/>
          </p:nvSpPr>
          <p:spPr bwMode="auto">
            <a:xfrm>
              <a:off x="2400300" y="461962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5" name="Oval 77"/>
            <p:cNvSpPr>
              <a:spLocks noChangeArrowheads="1"/>
            </p:cNvSpPr>
            <p:nvPr/>
          </p:nvSpPr>
          <p:spPr bwMode="auto">
            <a:xfrm>
              <a:off x="2400300" y="407670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6" name="Oval 78"/>
            <p:cNvSpPr>
              <a:spLocks noChangeArrowheads="1"/>
            </p:cNvSpPr>
            <p:nvPr/>
          </p:nvSpPr>
          <p:spPr bwMode="auto">
            <a:xfrm>
              <a:off x="2990850" y="570547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7" name="Oval 79"/>
            <p:cNvSpPr>
              <a:spLocks noChangeArrowheads="1"/>
            </p:cNvSpPr>
            <p:nvPr/>
          </p:nvSpPr>
          <p:spPr bwMode="auto">
            <a:xfrm>
              <a:off x="2990850" y="516255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8" name="Oval 80"/>
            <p:cNvSpPr>
              <a:spLocks noChangeArrowheads="1"/>
            </p:cNvSpPr>
            <p:nvPr/>
          </p:nvSpPr>
          <p:spPr bwMode="auto">
            <a:xfrm>
              <a:off x="2990850" y="461962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69" name="Oval 81"/>
            <p:cNvSpPr>
              <a:spLocks noChangeArrowheads="1"/>
            </p:cNvSpPr>
            <p:nvPr/>
          </p:nvSpPr>
          <p:spPr bwMode="auto">
            <a:xfrm>
              <a:off x="2990850" y="407670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0" name="Oval 82"/>
            <p:cNvSpPr>
              <a:spLocks noChangeArrowheads="1"/>
            </p:cNvSpPr>
            <p:nvPr/>
          </p:nvSpPr>
          <p:spPr bwMode="auto">
            <a:xfrm>
              <a:off x="2990850" y="570547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1" name="Oval 83"/>
            <p:cNvSpPr>
              <a:spLocks noChangeArrowheads="1"/>
            </p:cNvSpPr>
            <p:nvPr/>
          </p:nvSpPr>
          <p:spPr bwMode="auto">
            <a:xfrm>
              <a:off x="2990850" y="516255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auto">
            <a:xfrm>
              <a:off x="2990850" y="461962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3" name="Oval 85"/>
            <p:cNvSpPr>
              <a:spLocks noChangeArrowheads="1"/>
            </p:cNvSpPr>
            <p:nvPr/>
          </p:nvSpPr>
          <p:spPr bwMode="auto">
            <a:xfrm>
              <a:off x="2990850" y="407670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auto">
            <a:xfrm>
              <a:off x="3581400" y="570547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5" name="Oval 87"/>
            <p:cNvSpPr>
              <a:spLocks noChangeArrowheads="1"/>
            </p:cNvSpPr>
            <p:nvPr/>
          </p:nvSpPr>
          <p:spPr bwMode="auto">
            <a:xfrm>
              <a:off x="3581400" y="516255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6" name="Oval 88"/>
            <p:cNvSpPr>
              <a:spLocks noChangeArrowheads="1"/>
            </p:cNvSpPr>
            <p:nvPr/>
          </p:nvSpPr>
          <p:spPr bwMode="auto">
            <a:xfrm>
              <a:off x="3581400" y="461962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7" name="Oval 89"/>
            <p:cNvSpPr>
              <a:spLocks noChangeArrowheads="1"/>
            </p:cNvSpPr>
            <p:nvPr/>
          </p:nvSpPr>
          <p:spPr bwMode="auto">
            <a:xfrm>
              <a:off x="3581400" y="407670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8" name="Oval 90"/>
            <p:cNvSpPr>
              <a:spLocks noChangeArrowheads="1"/>
            </p:cNvSpPr>
            <p:nvPr/>
          </p:nvSpPr>
          <p:spPr bwMode="auto">
            <a:xfrm>
              <a:off x="3581400" y="570547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79" name="Oval 91"/>
            <p:cNvSpPr>
              <a:spLocks noChangeArrowheads="1"/>
            </p:cNvSpPr>
            <p:nvPr/>
          </p:nvSpPr>
          <p:spPr bwMode="auto">
            <a:xfrm>
              <a:off x="3581400" y="516255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0" name="Oval 92"/>
            <p:cNvSpPr>
              <a:spLocks noChangeArrowheads="1"/>
            </p:cNvSpPr>
            <p:nvPr/>
          </p:nvSpPr>
          <p:spPr bwMode="auto">
            <a:xfrm>
              <a:off x="3581400" y="461962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1" name="Oval 93"/>
            <p:cNvSpPr>
              <a:spLocks noChangeArrowheads="1"/>
            </p:cNvSpPr>
            <p:nvPr/>
          </p:nvSpPr>
          <p:spPr bwMode="auto">
            <a:xfrm>
              <a:off x="3581400" y="407670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2" name="Oval 94"/>
            <p:cNvSpPr>
              <a:spLocks noChangeArrowheads="1"/>
            </p:cNvSpPr>
            <p:nvPr/>
          </p:nvSpPr>
          <p:spPr bwMode="auto">
            <a:xfrm>
              <a:off x="4171950" y="570547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3" name="Oval 95"/>
            <p:cNvSpPr>
              <a:spLocks noChangeArrowheads="1"/>
            </p:cNvSpPr>
            <p:nvPr/>
          </p:nvSpPr>
          <p:spPr bwMode="auto">
            <a:xfrm>
              <a:off x="4171950" y="516255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4" name="Oval 96"/>
            <p:cNvSpPr>
              <a:spLocks noChangeArrowheads="1"/>
            </p:cNvSpPr>
            <p:nvPr/>
          </p:nvSpPr>
          <p:spPr bwMode="auto">
            <a:xfrm>
              <a:off x="4171950" y="461962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5" name="Oval 97"/>
            <p:cNvSpPr>
              <a:spLocks noChangeArrowheads="1"/>
            </p:cNvSpPr>
            <p:nvPr/>
          </p:nvSpPr>
          <p:spPr bwMode="auto">
            <a:xfrm>
              <a:off x="4171950" y="407670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6" name="Oval 98"/>
            <p:cNvSpPr>
              <a:spLocks noChangeArrowheads="1"/>
            </p:cNvSpPr>
            <p:nvPr/>
          </p:nvSpPr>
          <p:spPr bwMode="auto">
            <a:xfrm>
              <a:off x="4171950" y="570547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7" name="Oval 99"/>
            <p:cNvSpPr>
              <a:spLocks noChangeArrowheads="1"/>
            </p:cNvSpPr>
            <p:nvPr/>
          </p:nvSpPr>
          <p:spPr bwMode="auto">
            <a:xfrm>
              <a:off x="4171950" y="516255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8" name="Oval 100"/>
            <p:cNvSpPr>
              <a:spLocks noChangeArrowheads="1"/>
            </p:cNvSpPr>
            <p:nvPr/>
          </p:nvSpPr>
          <p:spPr bwMode="auto">
            <a:xfrm>
              <a:off x="4171950" y="461962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89" name="Oval 101"/>
            <p:cNvSpPr>
              <a:spLocks noChangeArrowheads="1"/>
            </p:cNvSpPr>
            <p:nvPr/>
          </p:nvSpPr>
          <p:spPr bwMode="auto">
            <a:xfrm>
              <a:off x="4171950" y="407670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0" name="Oval 102"/>
            <p:cNvSpPr>
              <a:spLocks noChangeArrowheads="1"/>
            </p:cNvSpPr>
            <p:nvPr/>
          </p:nvSpPr>
          <p:spPr bwMode="auto">
            <a:xfrm>
              <a:off x="4762500" y="570547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1" name="Oval 103"/>
            <p:cNvSpPr>
              <a:spLocks noChangeArrowheads="1"/>
            </p:cNvSpPr>
            <p:nvPr/>
          </p:nvSpPr>
          <p:spPr bwMode="auto">
            <a:xfrm>
              <a:off x="4762500" y="516255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2" name="Oval 104"/>
            <p:cNvSpPr>
              <a:spLocks noChangeArrowheads="1"/>
            </p:cNvSpPr>
            <p:nvPr/>
          </p:nvSpPr>
          <p:spPr bwMode="auto">
            <a:xfrm>
              <a:off x="4762500" y="4619625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3" name="Oval 105"/>
            <p:cNvSpPr>
              <a:spLocks noChangeArrowheads="1"/>
            </p:cNvSpPr>
            <p:nvPr/>
          </p:nvSpPr>
          <p:spPr bwMode="auto">
            <a:xfrm>
              <a:off x="4762500" y="4076700"/>
              <a:ext cx="85725" cy="8572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4" name="Oval 106"/>
            <p:cNvSpPr>
              <a:spLocks noChangeArrowheads="1"/>
            </p:cNvSpPr>
            <p:nvPr/>
          </p:nvSpPr>
          <p:spPr bwMode="auto">
            <a:xfrm>
              <a:off x="4762500" y="570547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5" name="Oval 107"/>
            <p:cNvSpPr>
              <a:spLocks noChangeArrowheads="1"/>
            </p:cNvSpPr>
            <p:nvPr/>
          </p:nvSpPr>
          <p:spPr bwMode="auto">
            <a:xfrm>
              <a:off x="4762500" y="516255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6" name="Oval 108"/>
            <p:cNvSpPr>
              <a:spLocks noChangeArrowheads="1"/>
            </p:cNvSpPr>
            <p:nvPr/>
          </p:nvSpPr>
          <p:spPr bwMode="auto">
            <a:xfrm>
              <a:off x="4762500" y="4619625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7" name="Oval 109"/>
            <p:cNvSpPr>
              <a:spLocks noChangeArrowheads="1"/>
            </p:cNvSpPr>
            <p:nvPr/>
          </p:nvSpPr>
          <p:spPr bwMode="auto">
            <a:xfrm>
              <a:off x="4762500" y="4076700"/>
              <a:ext cx="76200" cy="76200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8" name="Line 110"/>
            <p:cNvSpPr>
              <a:spLocks noChangeShapeType="1"/>
            </p:cNvSpPr>
            <p:nvPr/>
          </p:nvSpPr>
          <p:spPr bwMode="auto">
            <a:xfrm>
              <a:off x="1552575" y="6286500"/>
              <a:ext cx="4143375" cy="1588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99" name="Line 111"/>
            <p:cNvSpPr>
              <a:spLocks noChangeShapeType="1"/>
            </p:cNvSpPr>
            <p:nvPr/>
          </p:nvSpPr>
          <p:spPr bwMode="auto">
            <a:xfrm flipV="1">
              <a:off x="3028950" y="3305175"/>
              <a:ext cx="1588" cy="32670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14546" y="3786190"/>
              <a:ext cx="5196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(-1,4)</a:t>
              </a:r>
              <a:endParaRPr lang="ko-KR" altLang="en-US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214546" y="4381836"/>
              <a:ext cx="5196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(-1,3)</a:t>
              </a:r>
              <a:endParaRPr lang="ko-KR" altLang="en-US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14545" y="4929198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(-1,2)</a:t>
              </a:r>
              <a:endParaRPr lang="ko-KR" altLang="en-US" sz="11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4546" y="5453406"/>
              <a:ext cx="5196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(-1,1)</a:t>
              </a:r>
              <a:endParaRPr lang="ko-KR" altLang="en-US" sz="11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89665" y="3786190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(0,4)</a:t>
              </a:r>
              <a:endParaRPr lang="ko-KR" altLang="en-US" sz="11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89666" y="4381836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(0,3)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89665" y="4929198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(0,2)</a:t>
              </a:r>
              <a:endParaRPr lang="ko-KR" alt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89665" y="5453406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(0,1)</a:t>
              </a:r>
              <a:endParaRPr lang="ko-KR" altLang="en-US" sz="11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61170" y="3786190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(1,4)</a:t>
              </a:r>
              <a:endParaRPr lang="ko-KR" altLang="en-US" sz="11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61170" y="4381836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(1,3)</a:t>
              </a:r>
              <a:endParaRPr lang="ko-KR" altLang="en-US" sz="11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361170" y="4929198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(1,2)</a:t>
              </a:r>
              <a:endParaRPr lang="ko-KR" alt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61170" y="5453406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(1,1)</a:t>
              </a:r>
              <a:endParaRPr lang="ko-KR" altLang="en-US" sz="11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04111" y="3786190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(2,4)</a:t>
              </a:r>
              <a:endParaRPr lang="ko-KR" altLang="en-US" sz="11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04111" y="4381836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(2,3)</a:t>
              </a:r>
              <a:endParaRPr lang="ko-KR" altLang="en-US" sz="11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04111" y="4929198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(2,2)</a:t>
              </a:r>
              <a:endParaRPr lang="ko-KR" altLang="en-US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04111" y="5453406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(2,1)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47053" y="3786190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(3,4)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47053" y="4381836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(3,3)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647053" y="4929198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(3,2)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647053" y="5453406"/>
              <a:ext cx="4732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100" dirty="0"/>
                <a:t>(3,1)</a:t>
              </a:r>
              <a:endParaRPr lang="ko-KR" altLang="en-US" sz="1100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104112" y="38576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X=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95014" y="528638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Y=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Mesh 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1: Create a grid in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x-y</a:t>
            </a:r>
            <a:r>
              <a:rPr lang="en-US" altLang="ko-KR" dirty="0" smtClean="0"/>
              <a:t> plane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055440" y="2000240"/>
            <a:ext cx="8040956" cy="4000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&gt;&gt; x = -1:3;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&gt;&gt; y = </a:t>
            </a:r>
            <a:r>
              <a:rPr lang="es-ES" altLang="ko-KR" sz="180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1:4</a:t>
            </a: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;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&gt;&gt; [ X Y ] = meshgrid(x,y)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X =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-1     0     1     2     3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-1     0     1     2     3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-1     0     1     2     3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-1     0     1     2     3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Y =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1     1     1     1     1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2     2     2     2     2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3     3     3     3     3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  4     4     4     4     4</a:t>
            </a:r>
            <a:endParaRPr lang="ko-KR" altLang="en-US" sz="1800" dirty="0" err="1">
              <a:solidFill>
                <a:schemeClr val="tx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 Mesh and Surface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2: Calculate the values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Step 3: Plot the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055440" y="2857496"/>
            <a:ext cx="5616624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sz="180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Z </a:t>
            </a: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 X .* Y.^2 ./ (X.^2 + Y.^2);</a:t>
            </a: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/>
          </p:nvPr>
        </p:nvGraphicFramePr>
        <p:xfrm>
          <a:off x="2197087" y="1699413"/>
          <a:ext cx="17097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723600" imgH="444240" progId="Equation.DSMT4">
                  <p:embed/>
                </p:oleObj>
              </mc:Choice>
              <mc:Fallback>
                <p:oleObj name="Equation" r:id="rId4" imgW="723600" imgH="444240" progId="Equation.DSMT4">
                  <p:embed/>
                  <p:pic>
                    <p:nvPicPr>
                      <p:cNvPr id="90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087" y="1699413"/>
                        <a:ext cx="170973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1055440" y="4071942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mesh(X, Y, Z)</a:t>
            </a:r>
            <a:endParaRPr lang="ko-KR" altLang="en-US" sz="1800" dirty="0" err="1">
              <a:solidFill>
                <a:schemeClr val="tx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698646" y="4071942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surf(X, Y, Z)</a:t>
            </a:r>
            <a:endParaRPr lang="ko-KR" altLang="en-US" sz="1800" dirty="0" err="1">
              <a:solidFill>
                <a:schemeClr val="tx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4626" y="476672"/>
            <a:ext cx="4393548" cy="32083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96" y="3643132"/>
            <a:ext cx="4402013" cy="3242252"/>
          </a:xfrm>
          <a:prstGeom prst="rect">
            <a:avLst/>
          </a:prstGeom>
        </p:spPr>
      </p:pic>
      <p:sp>
        <p:nvSpPr>
          <p:cNvPr id="14" name="양쪽 모서리가 둥근 사각형 13"/>
          <p:cNvSpPr/>
          <p:nvPr/>
        </p:nvSpPr>
        <p:spPr bwMode="auto">
          <a:xfrm>
            <a:off x="1049375" y="4702630"/>
            <a:ext cx="3050074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m10_mesh_and_surf.m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55440" y="5042426"/>
            <a:ext cx="5616624" cy="1214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sz="180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figure(1</a:t>
            </a: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mesh(X,Y,Z</a:t>
            </a: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sz="180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xlabel</a:t>
            </a: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('x'); ylabel('y'); zlabel('z');</a:t>
            </a:r>
          </a:p>
        </p:txBody>
      </p:sp>
    </p:spTree>
    <p:extLst>
      <p:ext uri="{BB962C8B-B14F-4D97-AF65-F5344CB8AC3E}">
        <p14:creationId xmlns:p14="http://schemas.microsoft.com/office/powerpoint/2010/main" val="11043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Various 3-D</a:t>
            </a:r>
            <a:r>
              <a:rPr lang="en-US" altLang="ko-KR" dirty="0"/>
              <a:t> </a:t>
            </a:r>
            <a:r>
              <a:rPr lang="en-US" altLang="ko-KR" dirty="0" smtClean="0"/>
              <a:t>Graphs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05071" y="1999753"/>
            <a:ext cx="4826833" cy="13508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x </a:t>
            </a:r>
            <a:r>
              <a:rPr lang="es-ES" altLang="ko-KR" b="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 </a:t>
            </a: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-3:0.25:3;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[ </a:t>
            </a:r>
            <a:r>
              <a:rPr lang="es-ES" altLang="ko-KR" b="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X Y ] = </a:t>
            </a: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meshgrid(x,x);</a:t>
            </a:r>
            <a:endParaRPr lang="es-ES" altLang="ko-KR" b="0" dirty="0">
              <a:solidFill>
                <a:schemeClr val="tx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536575" indent="-357188" algn="l">
              <a:lnSpc>
                <a:spcPct val="100000"/>
              </a:lnSpc>
            </a:pP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Z </a:t>
            </a:r>
            <a:r>
              <a:rPr lang="es-ES" altLang="ko-KR" b="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= 1.8.^(-1.5*sqrt(X.^2 + Y.^2</a:t>
            </a: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)) ...</a:t>
            </a:r>
          </a:p>
          <a:p>
            <a:pPr marL="536575" indent="-357188" algn="l">
              <a:lnSpc>
                <a:spcPct val="100000"/>
              </a:lnSpc>
            </a:pPr>
            <a:r>
              <a:rPr lang="es-ES" altLang="ko-KR" b="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s-ES" altLang="ko-KR" b="0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   .* sin(X) .* cos(Y/2</a:t>
            </a:r>
            <a:r>
              <a:rPr lang="es-ES" altLang="ko-KR" b="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407368" y="1291928"/>
          <a:ext cx="4498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8" y="1291928"/>
                        <a:ext cx="44989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6205560" y="2781370"/>
            <a:ext cx="1728192" cy="3636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mesh(X,Y,Z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9552384" y="2777313"/>
            <a:ext cx="1728192" cy="3636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surf(X,Y,Z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928" y="140088"/>
            <a:ext cx="6477000" cy="2619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315" y="3420963"/>
            <a:ext cx="6372225" cy="26003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6168008" y="6021288"/>
            <a:ext cx="1765744" cy="3748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meshz(X,Y,Z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9552384" y="6016589"/>
            <a:ext cx="1793674" cy="3748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meshc(X,Y,Z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12" name="한쪽 모서리가 둥근 사각형 11"/>
          <p:cNvSpPr/>
          <p:nvPr/>
        </p:nvSpPr>
        <p:spPr bwMode="auto">
          <a:xfrm>
            <a:off x="405071" y="3501009"/>
            <a:ext cx="4826833" cy="2523738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0800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mesh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   </a:t>
            </a: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surf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);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meshz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  </a:t>
            </a: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meshc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  <a:endParaRPr lang="en-US" altLang="ko-KR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surfc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  </a:t>
            </a: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surfl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  <a:endParaRPr lang="en-US" altLang="ko-KR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waterfall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 );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trisurf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</a:t>
            </a:r>
            <a:r>
              <a:rPr lang="en-US" altLang="ko-KR" b="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delaunay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(X,Y), X, Y, Z);</a:t>
            </a:r>
            <a:endParaRPr lang="en-US" altLang="ko-KR" b="0" dirty="0">
              <a:solidFill>
                <a:schemeClr val="tx1"/>
              </a:solidFill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contour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Z, 15); 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contour3</a:t>
            </a:r>
            <a:r>
              <a:rPr lang="en-US" altLang="ko-KR" b="0" dirty="0" smtClean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 X, Y, Z, 15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);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sp>
        <p:nvSpPr>
          <p:cNvPr id="17" name="양쪽 모서리가 둥근 사각형 16"/>
          <p:cNvSpPr/>
          <p:nvPr/>
        </p:nvSpPr>
        <p:spPr bwMode="auto">
          <a:xfrm>
            <a:off x="2253838" y="6250801"/>
            <a:ext cx="3580323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m10_various_3d_graphs.m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11424" y="5906530"/>
            <a:ext cx="2520280" cy="3085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contour(X,Y,Z,15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320136" y="5924556"/>
            <a:ext cx="3733970" cy="290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trisurf(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delaunay</a:t>
            </a:r>
            <a:r>
              <a:rPr lang="en-US" altLang="ko-KR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(X,Y)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,X,Y,Z);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8112224" y="2779472"/>
            <a:ext cx="2359925" cy="276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waterfall(X,Y,Z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4039097" y="5924556"/>
            <a:ext cx="2880320" cy="290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contour3(X,Y,Z,15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078952"/>
            <a:ext cx="6296025" cy="2695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42" y="3176093"/>
            <a:ext cx="3219450" cy="2600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783" y="116631"/>
            <a:ext cx="3114675" cy="2619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22" y="11856"/>
            <a:ext cx="6686550" cy="2724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1346358" y="2655749"/>
            <a:ext cx="1808077" cy="3105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surfc(X,Y,Z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4796727" y="2721750"/>
            <a:ext cx="1836007" cy="3285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 algn="l">
              <a:lnSpc>
                <a:spcPct val="100000"/>
              </a:lnSpc>
            </a:pPr>
            <a:r>
              <a:rPr lang="es-ES" altLang="ko-KR" dirty="0" smtClean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surfl(X,Y,Z</a:t>
            </a:r>
            <a:r>
              <a:rPr lang="es-ES" altLang="ko-KR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64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Sphere and Cylinder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1424" y="4689180"/>
            <a:ext cx="3384376" cy="14287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[ X Y Z ] = sphere(20);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figure(1), surf(X,Y,Z), axis square</a:t>
            </a:r>
            <a:r>
              <a:rPr lang="en-US" altLang="ko-KR" sz="18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colormap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('jet');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47928" y="4710536"/>
            <a:ext cx="3430015" cy="14287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t = linspace(0,pi,20);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r = 1 + sin(t);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[X Y Z] = cylinder(r);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figure(2), surf(X,Y,Z), axis square;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400" y="1196752"/>
            <a:ext cx="8254551" cy="3537665"/>
          </a:xfrm>
          <a:prstGeom prst="rect">
            <a:avLst/>
          </a:prstGeom>
        </p:spPr>
      </p:pic>
      <p:sp>
        <p:nvSpPr>
          <p:cNvPr id="10" name="양쪽 모서리가 둥근 사각형 9"/>
          <p:cNvSpPr/>
          <p:nvPr/>
        </p:nvSpPr>
        <p:spPr bwMode="auto">
          <a:xfrm>
            <a:off x="2253838" y="6250801"/>
            <a:ext cx="3580323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m10_sphere_cylinder.m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20" y="260648"/>
            <a:ext cx="3105721" cy="1365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30850" y="1764210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parula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2420888"/>
            <a:ext cx="3121559" cy="13681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54774" y="3882534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'winter');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686" y="4494539"/>
            <a:ext cx="3091433" cy="13214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78205" y="5898758"/>
            <a:ext cx="2282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'cool');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Scatter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scatter( x, y, z, s, c )</a:t>
            </a:r>
            <a:endParaRPr lang="ko-KR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25" y="35171"/>
            <a:ext cx="3488919" cy="3333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67" y="3333472"/>
            <a:ext cx="3696181" cy="33852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55440" y="1700808"/>
            <a:ext cx="5486400" cy="4536504"/>
            <a:chOff x="1952596" y="1856402"/>
            <a:chExt cx="5486400" cy="4536504"/>
          </a:xfrm>
        </p:grpSpPr>
        <p:sp>
          <p:nvSpPr>
            <p:cNvPr id="18" name="양쪽 모서리가 둥근 사각형 17"/>
            <p:cNvSpPr/>
            <p:nvPr/>
          </p:nvSpPr>
          <p:spPr bwMode="auto">
            <a:xfrm>
              <a:off x="1952596" y="1856402"/>
              <a:ext cx="2304256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m10_scatter3.m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952596" y="2213591"/>
              <a:ext cx="5486400" cy="417931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N 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= 250;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z = linspace(0,4*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pi,N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)';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2*cos(z) + rand(N,1);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2*sin(z) + rand(N,1);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s 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= 20 + 20*rand(N,1); </a:t>
              </a:r>
              <a:r>
                <a:rPr lang="en-US" altLang="ko-KR" sz="1800" b="0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% scale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c = rand(N,3);         </a:t>
              </a:r>
              <a:r>
                <a:rPr lang="en-US" altLang="ko-KR" sz="1800" b="0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% random color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g = [linspace(0.2,1,N); 0.5*ones(1,N); linspace(1, 0, N) ]';</a:t>
              </a:r>
              <a:r>
                <a:rPr lang="en-US" altLang="ko-KR" sz="1800" b="0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 % color </a:t>
              </a:r>
              <a:r>
                <a:rPr lang="en-US" altLang="ko-KR" sz="1800" b="0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weight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figure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('Position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', ...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[200 200 800 300], 'color', 'w');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subplot(1,2,1), </a:t>
              </a:r>
              <a:r>
                <a:rPr lang="en-US" altLang="ko-KR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scatter3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x, y, z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subplot(1,2,2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scatter3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x, y, z, s, c.*g, 'fill');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view(-30,10);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3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Command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view command controls the direction from which the plot is viewed.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52662" y="2285992"/>
            <a:ext cx="5286412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view(</a:t>
            </a:r>
            <a:r>
              <a:rPr lang="en-US" altLang="ko-KR" sz="1800" dirty="0" err="1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az</a:t>
            </a: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el) or view([</a:t>
            </a:r>
            <a:r>
              <a:rPr lang="en-US" altLang="ko-KR" sz="1800" dirty="0" err="1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az</a:t>
            </a:r>
            <a:r>
              <a:rPr lang="en-U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el])</a:t>
            </a:r>
            <a:endParaRPr lang="ko-KR" altLang="en-US" sz="1800" dirty="0" err="1">
              <a:solidFill>
                <a:schemeClr val="tx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/>
        </p:nvGraphicFramePr>
        <p:xfrm>
          <a:off x="4238612" y="2643183"/>
          <a:ext cx="323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29" name="개체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2643183"/>
                        <a:ext cx="3238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/>
        </p:nvGraphicFramePr>
        <p:xfrm>
          <a:off x="3667108" y="2643182"/>
          <a:ext cx="357190" cy="42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3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2643182"/>
                        <a:ext cx="357190" cy="422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83432" y="3437715"/>
            <a:ext cx="4865728" cy="2920244"/>
            <a:chOff x="3373412" y="3437715"/>
            <a:chExt cx="4865728" cy="2920244"/>
          </a:xfrm>
        </p:grpSpPr>
        <p:cxnSp>
          <p:nvCxnSpPr>
            <p:cNvPr id="7" name="직선 화살표 연결선 6"/>
            <p:cNvCxnSpPr/>
            <p:nvPr/>
          </p:nvCxnSpPr>
          <p:spPr bwMode="auto">
            <a:xfrm>
              <a:off x="3444850" y="4681847"/>
              <a:ext cx="4214842" cy="1500198"/>
            </a:xfrm>
            <a:prstGeom prst="straightConnector1">
              <a:avLst/>
            </a:prstGeom>
            <a:solidFill>
              <a:srgbClr val="FFFF99"/>
            </a:solidFill>
            <a:ln w="2857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" name="직선 화살표 연결선 7"/>
            <p:cNvCxnSpPr/>
            <p:nvPr/>
          </p:nvCxnSpPr>
          <p:spPr bwMode="auto">
            <a:xfrm flipV="1">
              <a:off x="3373412" y="3967467"/>
              <a:ext cx="3571900" cy="1928826"/>
            </a:xfrm>
            <a:prstGeom prst="straightConnector1">
              <a:avLst/>
            </a:prstGeom>
            <a:solidFill>
              <a:srgbClr val="FFFF99"/>
            </a:solidFill>
            <a:ln w="2857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 rot="5400000" flipH="1" flipV="1">
              <a:off x="3903958" y="4294177"/>
              <a:ext cx="1714512" cy="1588"/>
            </a:xfrm>
            <a:prstGeom prst="straightConnector1">
              <a:avLst/>
            </a:prstGeom>
            <a:solidFill>
              <a:srgbClr val="FFFF99"/>
            </a:solidFill>
            <a:ln w="2857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자유형 13"/>
            <p:cNvSpPr/>
            <p:nvPr/>
          </p:nvSpPr>
          <p:spPr bwMode="auto">
            <a:xfrm>
              <a:off x="4758050" y="4815509"/>
              <a:ext cx="1046480" cy="1249680"/>
            </a:xfrm>
            <a:custGeom>
              <a:avLst/>
              <a:gdLst>
                <a:gd name="connsiteX0" fmla="*/ 0 w 1046480"/>
                <a:gd name="connsiteY0" fmla="*/ 355600 h 1249680"/>
                <a:gd name="connsiteX1" fmla="*/ 1046480 w 1046480"/>
                <a:gd name="connsiteY1" fmla="*/ 1249680 h 1249680"/>
                <a:gd name="connsiteX2" fmla="*/ 1046480 w 1046480"/>
                <a:gd name="connsiteY2" fmla="*/ 0 h 1249680"/>
                <a:gd name="connsiteX3" fmla="*/ 0 w 1046480"/>
                <a:gd name="connsiteY3" fmla="*/ 3556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6480" h="1249680">
                  <a:moveTo>
                    <a:pt x="0" y="355600"/>
                  </a:moveTo>
                  <a:lnTo>
                    <a:pt x="1046480" y="1249680"/>
                  </a:lnTo>
                  <a:lnTo>
                    <a:pt x="104648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cxnSp>
          <p:nvCxnSpPr>
            <p:cNvPr id="16" name="직선 연결선 15"/>
            <p:cNvCxnSpPr/>
            <p:nvPr/>
          </p:nvCxnSpPr>
          <p:spPr bwMode="auto">
            <a:xfrm>
              <a:off x="4281468" y="5426707"/>
              <a:ext cx="1857388" cy="785818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rot="10800000" flipV="1">
              <a:off x="5771506" y="5681979"/>
              <a:ext cx="500066" cy="428628"/>
            </a:xfrm>
            <a:prstGeom prst="line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 flipV="1">
              <a:off x="4758050" y="4302355"/>
              <a:ext cx="2544452" cy="846452"/>
            </a:xfrm>
            <a:prstGeom prst="line">
              <a:avLst/>
            </a:prstGeom>
            <a:solidFill>
              <a:srgbClr val="FFFF99"/>
            </a:solidFill>
            <a:ln w="571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톱니 모양의 오른쪽 화살표 21"/>
            <p:cNvSpPr/>
            <p:nvPr/>
          </p:nvSpPr>
          <p:spPr bwMode="auto">
            <a:xfrm rot="9629089">
              <a:off x="6542221" y="4378162"/>
              <a:ext cx="357190" cy="214314"/>
            </a:xfrm>
            <a:prstGeom prst="notchedRightArrow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  <p:pic>
          <p:nvPicPr>
            <p:cNvPr id="97282" name="Picture 2" descr="I:\Documents and Settings\Byoungjo CHOI\Local Settings\Temporary Internet Files\Content.IE5\91YIXY0K\MC900018424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45378" y="3896030"/>
              <a:ext cx="793762" cy="904399"/>
            </a:xfrm>
            <a:prstGeom prst="rect">
              <a:avLst/>
            </a:prstGeom>
            <a:noFill/>
          </p:spPr>
        </p:pic>
        <p:sp>
          <p:nvSpPr>
            <p:cNvPr id="25" name="원호 24"/>
            <p:cNvSpPr/>
            <p:nvPr/>
          </p:nvSpPr>
          <p:spPr bwMode="auto">
            <a:xfrm rot="508333" flipV="1">
              <a:off x="4359060" y="4928141"/>
              <a:ext cx="791726" cy="572623"/>
            </a:xfrm>
            <a:prstGeom prst="arc">
              <a:avLst>
                <a:gd name="adj1" fmla="val 12502992"/>
                <a:gd name="adj2" fmla="val 20071730"/>
              </a:avLst>
            </a:prstGeom>
            <a:noFill/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ko-KR" altLang="en-US"/>
            </a:p>
          </p:txBody>
        </p:sp>
        <p:sp>
          <p:nvSpPr>
            <p:cNvPr id="26" name="원호 25"/>
            <p:cNvSpPr/>
            <p:nvPr/>
          </p:nvSpPr>
          <p:spPr bwMode="auto">
            <a:xfrm rot="16813645" flipV="1">
              <a:off x="4751840" y="5136699"/>
              <a:ext cx="570962" cy="244866"/>
            </a:xfrm>
            <a:prstGeom prst="arc">
              <a:avLst>
                <a:gd name="adj1" fmla="val 12502992"/>
                <a:gd name="adj2" fmla="val 20071730"/>
              </a:avLst>
            </a:prstGeom>
            <a:noFill/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ko-KR" altLang="en-US"/>
            </a:p>
          </p:txBody>
        </p:sp>
        <p:graphicFrame>
          <p:nvGraphicFramePr>
            <p:cNvPr id="27" name="개체 26"/>
            <p:cNvGraphicFramePr>
              <a:graphicFrameLocks noChangeAspect="1"/>
            </p:cNvGraphicFramePr>
            <p:nvPr>
              <p:extLst/>
            </p:nvPr>
          </p:nvGraphicFramePr>
          <p:xfrm>
            <a:off x="4587858" y="5324789"/>
            <a:ext cx="357190" cy="42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27" name="개체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858" y="5324789"/>
                          <a:ext cx="357190" cy="422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개체 27"/>
            <p:cNvGraphicFramePr>
              <a:graphicFrameLocks noChangeAspect="1"/>
            </p:cNvGraphicFramePr>
            <p:nvPr>
              <p:extLst/>
            </p:nvPr>
          </p:nvGraphicFramePr>
          <p:xfrm>
            <a:off x="5175245" y="5023155"/>
            <a:ext cx="3238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28" name="개체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245" y="5023155"/>
                          <a:ext cx="323850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7615705" y="589629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2400" b="0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sz="24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29571" y="361027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2400" b="0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sz="24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44983" y="3610278"/>
              <a:ext cx="304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2400" b="0" i="1" dirty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ko-KR" altLang="en-US" sz="24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 bwMode="auto">
          <a:xfrm>
            <a:off x="7104112" y="3660922"/>
            <a:ext cx="2952328" cy="4110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[</a:t>
            </a: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az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el] = view;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7116541" y="4234960"/>
            <a:ext cx="2952328" cy="4110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view(3);       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08378" y="4800429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az = –37.5, el = 30</a:t>
            </a:r>
          </a:p>
        </p:txBody>
      </p:sp>
    </p:spTree>
    <p:extLst>
      <p:ext uri="{BB962C8B-B14F-4D97-AF65-F5344CB8AC3E}">
        <p14:creationId xmlns:p14="http://schemas.microsoft.com/office/powerpoint/2010/main" val="32587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 View Points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63352" y="1196752"/>
            <a:ext cx="4511188" cy="5040560"/>
            <a:chOff x="1952596" y="1856402"/>
            <a:chExt cx="4511188" cy="5040560"/>
          </a:xfrm>
        </p:grpSpPr>
        <p:sp>
          <p:nvSpPr>
            <p:cNvPr id="7" name="양쪽 모서리가 둥근 사각형 6"/>
            <p:cNvSpPr/>
            <p:nvPr/>
          </p:nvSpPr>
          <p:spPr bwMode="auto">
            <a:xfrm>
              <a:off x="1952596" y="1856402"/>
              <a:ext cx="2304256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m10_view.m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52596" y="2213591"/>
              <a:ext cx="4511188" cy="468337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[X,Y]=meshgrid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([-3:0.25:3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],...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              [-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3:0.25:3]);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Z=1.8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.^(-1.5*sqrt(X.^2+Y.^2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))...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.*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sin(X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) .*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cos(Y/2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endParaRPr lang="es-ES" altLang="ko-KR" sz="1800" b="0" dirty="0" smtClean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subplot(2,2,1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), mesh(X,Y,Z);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view(3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subplot(2,2,2), mesh(X,Y,Z);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view(2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); % view( 0, 90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subplot(2,2,3), mesh(X,Y,Z);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view(90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, 0); </a:t>
              </a:r>
              <a:endParaRPr lang="en-US" altLang="ko-KR" sz="1800" b="0" dirty="0" smtClean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subplot(2,2,4), mesh(X,Y,Z);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( 0, 0);</a:t>
              </a:r>
            </a:p>
          </p:txBody>
        </p:sp>
      </p:grpSp>
      <p:sp>
        <p:nvSpPr>
          <p:cNvPr id="10" name="직사각형 9"/>
          <p:cNvSpPr/>
          <p:nvPr/>
        </p:nvSpPr>
        <p:spPr bwMode="auto">
          <a:xfrm>
            <a:off x="8460867" y="222164"/>
            <a:ext cx="3571900" cy="4286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36575" indent="-357188">
              <a:lnSpc>
                <a:spcPct val="100000"/>
              </a:lnSpc>
            </a:pPr>
            <a:r>
              <a:rPr lang="es-ES" altLang="ko-KR" sz="1800" dirty="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view(0,90) or view(2)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393124" y="264096"/>
            <a:ext cx="7607532" cy="6269122"/>
            <a:chOff x="4393124" y="264096"/>
            <a:chExt cx="7607532" cy="62691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93124" y="436478"/>
              <a:ext cx="7607532" cy="609674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5009598" y="264096"/>
              <a:ext cx="3286148" cy="42862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36575" indent="-357188">
                <a:lnSpc>
                  <a:spcPct val="100000"/>
                </a:lnSpc>
              </a:pPr>
              <a:r>
                <a:rPr lang="es-ES" altLang="ko-KR" sz="1800" dirty="0">
                  <a:solidFill>
                    <a:schemeClr val="tx1"/>
                  </a:solidFill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default </a:t>
              </a:r>
              <a:r>
                <a:rPr lang="es-ES" altLang="ko-KR" sz="1800" dirty="0" smtClean="0">
                  <a:solidFill>
                    <a:schemeClr val="tx1"/>
                  </a:solidFill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or </a:t>
              </a:r>
              <a:r>
                <a:rPr lang="es-ES" altLang="ko-KR" sz="1800" dirty="0">
                  <a:solidFill>
                    <a:schemeClr val="tx1"/>
                  </a:solidFill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view(3)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402507" y="3429000"/>
              <a:ext cx="2500330" cy="42862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36575" indent="-357188">
                <a:lnSpc>
                  <a:spcPct val="100000"/>
                </a:lnSpc>
              </a:pPr>
              <a:r>
                <a:rPr lang="es-ES" altLang="ko-KR" sz="1800" dirty="0">
                  <a:solidFill>
                    <a:schemeClr val="tx1"/>
                  </a:solidFill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view(90,0)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9060531" y="3425556"/>
              <a:ext cx="2500330" cy="42862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36575" indent="-357188">
                <a:lnSpc>
                  <a:spcPct val="100000"/>
                </a:lnSpc>
              </a:pPr>
              <a:r>
                <a:rPr lang="es-ES" altLang="ko-KR" sz="1800" dirty="0">
                  <a:solidFill>
                    <a:schemeClr val="tx1"/>
                  </a:solidFill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view(0,0)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6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63352" y="1052736"/>
            <a:ext cx="4320480" cy="5184576"/>
            <a:chOff x="1952596" y="1856402"/>
            <a:chExt cx="4320480" cy="5184576"/>
          </a:xfrm>
        </p:grpSpPr>
        <p:sp>
          <p:nvSpPr>
            <p:cNvPr id="7" name="양쪽 모서리가 둥근 사각형 6"/>
            <p:cNvSpPr/>
            <p:nvPr/>
          </p:nvSpPr>
          <p:spPr bwMode="auto">
            <a:xfrm>
              <a:off x="1952596" y="1856402"/>
              <a:ext cx="3096344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m10_surface_colors.m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52596" y="2213591"/>
              <a:ext cx="4320480" cy="482738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[X,Y]=meshgrid(-8:.5:8); </a:t>
              </a:r>
              <a:endParaRPr lang="es-E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R = sqrt(X.^2 + Y.^2) + eps;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Z = sin(R) ./ R;</a:t>
              </a:r>
            </a:p>
            <a:p>
              <a:pPr algn="l">
                <a:lnSpc>
                  <a:spcPct val="100000"/>
                </a:lnSpc>
              </a:pPr>
              <a:endParaRPr lang="es-ES" altLang="ko-KR" sz="1800" b="0" dirty="0" smtClean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subplot(2,2,1);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mesh(X,Y,Z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, 'EdgeColor', 'b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endParaRPr lang="es-E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subplot(2,2,2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surf(X,Y,Z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); colormap('hsv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s-E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subplot(2,2,3);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surf(X,Y,Z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); alpha(0.4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algn="l">
                <a:lnSpc>
                  <a:spcPct val="100000"/>
                </a:lnSpc>
              </a:pPr>
              <a:endParaRPr lang="es-E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subplot(2,2,4), surf(X,Y,Z,'FaceColor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', ...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 'red', 'EdgeColor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','none');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camlight left; lighting 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phong;</a:t>
              </a: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671" y="1000108"/>
            <a:ext cx="7566001" cy="57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595110"/>
              </p:ext>
            </p:extLst>
          </p:nvPr>
        </p:nvGraphicFramePr>
        <p:xfrm>
          <a:off x="609600" y="1214438"/>
          <a:ext cx="10972800" cy="487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Matlab</a:t>
                      </a:r>
                      <a:r>
                        <a:rPr lang="ko-KR" altLang="en-US" sz="2400" b="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역사와 간단한 사용법</a:t>
                      </a:r>
                      <a:endParaRPr lang="ko-KR" altLang="en-US" sz="2400" b="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다항식</a:t>
                      </a:r>
                      <a:r>
                        <a:rPr lang="en-US" altLang="ko-KR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커브 피팅</a:t>
                      </a:r>
                      <a:r>
                        <a:rPr lang="en-US" altLang="ko-KR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인터폴레이션</a:t>
                      </a:r>
                      <a:endParaRPr lang="ko-KR" altLang="en-US" sz="2400" b="0" kern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 만들기와 소리 다루기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1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2400" b="1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1" kern="1200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행렬과 그림 다루기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GUIDE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라이브스크립트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웹 게시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엑셀 연동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애니메이션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 기초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앱 디자이너로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</a:t>
                      </a: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그래프 그리기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프로젝트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함수 만들기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MuPAD</a:t>
                      </a: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수학 문제 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857"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중간고사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기말고사</a:t>
                      </a:r>
                      <a:endParaRPr lang="ko-KR" altLang="en-US" sz="24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6081387" y="1798216"/>
            <a:ext cx="5486400" cy="6303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Toolbar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 smtClean="0"/>
              <a:t>      Orbit Camera</a:t>
            </a:r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 smtClean="0"/>
              <a:t>      Orbit Scene Light</a:t>
            </a:r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 smtClean="0"/>
              <a:t>      Move Camera Forward and Backward</a:t>
            </a:r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en-US" altLang="ko-KR" dirty="0" smtClean="0"/>
              <a:t>     Zoom In and Out</a:t>
            </a:r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en-US" altLang="ko-KR" dirty="0" smtClean="0"/>
              <a:t>     Camera Roll</a:t>
            </a:r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en-US" altLang="ko-KR" dirty="0" smtClean="0"/>
              <a:t>     Toggle Lighting Effect </a:t>
            </a:r>
          </a:p>
          <a:p>
            <a:pPr lvl="1">
              <a:lnSpc>
                <a:spcPts val="4200"/>
              </a:lnSpc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en-US" altLang="ko-KR" dirty="0" smtClean="0"/>
              <a:t>     3D Projection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59" y="116632"/>
            <a:ext cx="4560633" cy="1815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824" y="2161455"/>
            <a:ext cx="4586500" cy="4291881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 bwMode="auto">
          <a:xfrm>
            <a:off x="6981625" y="871671"/>
            <a:ext cx="1641082" cy="2134673"/>
          </a:xfrm>
          <a:custGeom>
            <a:avLst/>
            <a:gdLst>
              <a:gd name="connsiteX0" fmla="*/ 1641082 w 1641082"/>
              <a:gd name="connsiteY0" fmla="*/ 0 h 2134673"/>
              <a:gd name="connsiteX1" fmla="*/ 239571 w 1641082"/>
              <a:gd name="connsiteY1" fmla="*/ 273465 h 2134673"/>
              <a:gd name="connsiteX2" fmla="*/ 8835 w 1641082"/>
              <a:gd name="connsiteY2" fmla="*/ 1307507 h 2134673"/>
              <a:gd name="connsiteX3" fmla="*/ 333575 w 1641082"/>
              <a:gd name="connsiteY3" fmla="*/ 2033899 h 2134673"/>
              <a:gd name="connsiteX4" fmla="*/ 615586 w 1641082"/>
              <a:gd name="connsiteY4" fmla="*/ 2110811 h 213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082" h="2134673">
                <a:moveTo>
                  <a:pt x="1641082" y="0"/>
                </a:moveTo>
                <a:cubicBezTo>
                  <a:pt x="1076347" y="27773"/>
                  <a:pt x="511612" y="55547"/>
                  <a:pt x="239571" y="273465"/>
                </a:cubicBezTo>
                <a:cubicBezTo>
                  <a:pt x="-32470" y="491383"/>
                  <a:pt x="-6832" y="1014101"/>
                  <a:pt x="8835" y="1307507"/>
                </a:cubicBezTo>
                <a:cubicBezTo>
                  <a:pt x="24502" y="1600913"/>
                  <a:pt x="232450" y="1900015"/>
                  <a:pt x="333575" y="2033899"/>
                </a:cubicBezTo>
                <a:cubicBezTo>
                  <a:pt x="434700" y="2167783"/>
                  <a:pt x="525143" y="2139297"/>
                  <a:pt x="615586" y="2110811"/>
                </a:cubicBezTo>
              </a:path>
            </a:pathLst>
          </a:custGeom>
          <a:noFill/>
          <a:ln>
            <a:solidFill>
              <a:srgbClr val="CC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r="94106"/>
          <a:stretch/>
        </p:blipFill>
        <p:spPr bwMode="auto">
          <a:xfrm>
            <a:off x="1271464" y="2348880"/>
            <a:ext cx="388833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4802" r="88649"/>
          <a:stretch/>
        </p:blipFill>
        <p:spPr bwMode="auto">
          <a:xfrm>
            <a:off x="1271464" y="2867478"/>
            <a:ext cx="432048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22265" r="71187"/>
          <a:stretch/>
        </p:blipFill>
        <p:spPr bwMode="auto">
          <a:xfrm>
            <a:off x="1271464" y="3419643"/>
            <a:ext cx="432049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33178" r="60273"/>
          <a:stretch/>
        </p:blipFill>
        <p:spPr bwMode="auto">
          <a:xfrm>
            <a:off x="1271464" y="4476316"/>
            <a:ext cx="432048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65922" r="27530"/>
          <a:stretch/>
        </p:blipFill>
        <p:spPr bwMode="auto">
          <a:xfrm>
            <a:off x="1271464" y="5021536"/>
            <a:ext cx="432049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79019" r="14433"/>
          <a:stretch/>
        </p:blipFill>
        <p:spPr bwMode="auto">
          <a:xfrm>
            <a:off x="1283066" y="5560412"/>
            <a:ext cx="432049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131123" y="878971"/>
            <a:ext cx="7246387" cy="1440634"/>
            <a:chOff x="398738" y="197384"/>
            <a:chExt cx="7246387" cy="144063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738" y="197384"/>
              <a:ext cx="7246387" cy="144063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454852" y="1093480"/>
              <a:ext cx="7091972" cy="488716"/>
            </a:xfrm>
            <a:prstGeom prst="rect">
              <a:avLst/>
            </a:prstGeom>
            <a:noFill/>
            <a:ln w="2857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endParaRPr lang="ko-KR" altLang="en-US" sz="1800" dirty="0" err="1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559496" y="6433591"/>
            <a:ext cx="8280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b="0" dirty="0">
                <a:hlinkClick r:id="rId6"/>
              </a:rPr>
              <a:t>http://</a:t>
            </a:r>
            <a:r>
              <a:rPr lang="ko-KR" altLang="en-US" sz="1400" b="0" dirty="0" smtClean="0">
                <a:hlinkClick r:id="rId6"/>
              </a:rPr>
              <a:t>kr.mathworks.com/help/matlab/visualize/view-control-with-the-camera-toolbar.html</a:t>
            </a:r>
            <a:r>
              <a:rPr lang="ko-KR" altLang="en-US" sz="1400" b="0" dirty="0" smtClean="0"/>
              <a:t> </a:t>
            </a:r>
            <a:endParaRPr lang="ko-KR" altLang="en-US" sz="1400" b="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27918" r="65534"/>
          <a:stretch/>
        </p:blipFill>
        <p:spPr bwMode="auto">
          <a:xfrm>
            <a:off x="1283067" y="3958519"/>
            <a:ext cx="432048" cy="47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2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surface plot function</a:t>
            </a:r>
          </a:p>
          <a:p>
            <a:pPr lvl="1"/>
            <a:r>
              <a:rPr lang="en-US" altLang="ko-KR" dirty="0" smtClean="0"/>
              <a:t>Suitable for machine generated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638926" y="2300013"/>
            <a:ext cx="5616624" cy="3816424"/>
            <a:chOff x="1952596" y="1856402"/>
            <a:chExt cx="5616624" cy="3816424"/>
          </a:xfrm>
        </p:grpSpPr>
        <p:sp>
          <p:nvSpPr>
            <p:cNvPr id="6" name="양쪽 모서리가 둥근 사각형 5"/>
            <p:cNvSpPr/>
            <p:nvPr/>
          </p:nvSpPr>
          <p:spPr bwMode="auto">
            <a:xfrm>
              <a:off x="1952596" y="1856402"/>
              <a:ext cx="3096344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m10_patch_triangle.m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52596" y="2213591"/>
              <a:ext cx="2808312" cy="345923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X 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= [0.0 0.5 0.5;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0.0 1.0 1.0;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0.5 1.0 0.0;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1.0 0.5 0.0];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Y = [1.0 0.0 0.0;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0.5 0.0 0.0;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0.5 1.0 1.0;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1.0 0.5 0.5];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Z = [0.0 0.0 0.0;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0.0 0.0 0.0;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0.5 1.0 0.0;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1.0 0.5 0.0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];</a:t>
              </a:r>
              <a:endParaRPr lang="es-E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760908" y="2213591"/>
              <a:ext cx="2808312" cy="345923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C 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= [1 15 1;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1 15 1;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1 15 1;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    1 15 1];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patch( X, Y, Z, C);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view(3); grid on;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xlabel('x'); ylabel('y'); zlabel('z');</a:t>
              </a: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4758" y="1975625"/>
            <a:ext cx="5687906" cy="41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Head using Patch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94" y="1214423"/>
            <a:ext cx="4820206" cy="48697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998966" y="1916832"/>
            <a:ext cx="5673098" cy="3505252"/>
            <a:chOff x="1952596" y="1856402"/>
            <a:chExt cx="5673098" cy="3505252"/>
          </a:xfrm>
        </p:grpSpPr>
        <p:sp>
          <p:nvSpPr>
            <p:cNvPr id="7" name="양쪽 모서리가 둥근 사각형 6"/>
            <p:cNvSpPr/>
            <p:nvPr/>
          </p:nvSpPr>
          <p:spPr bwMode="auto">
            <a:xfrm>
              <a:off x="1952596" y="1856402"/>
              <a:ext cx="3096344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m10_patch_man_head.m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52596" y="2213592"/>
              <a:ext cx="5673098" cy="314806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load  man_head X Y Z;</a:t>
              </a:r>
            </a:p>
            <a:p>
              <a:pPr algn="l">
                <a:lnSpc>
                  <a:spcPct val="100000"/>
                </a:lnSpc>
              </a:pPr>
              <a:endParaRPr lang="es-ES" altLang="ko-KR" sz="1800" b="0" dirty="0" smtClean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figure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('Color', 'w');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patch(X, Y, Z, [1 0.75 0.65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], ...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'EdgeColor', 'none', 'FaceAlpha', 1.0);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axis 'equal';    axis 'tight';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xlabel('x, m'); ylabel('y, m'); </a:t>
              </a:r>
              <a:endParaRPr lang="es-ES" altLang="ko-KR" sz="1800" b="0" dirty="0" smtClean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(-9, 19); grid on;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light('Position',[1 3 2]);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light('Position',[-3 -1 3]);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material 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dull;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991544" y="6306851"/>
            <a:ext cx="9361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www.nevaelectromagnetics.com/page13/page10/SurfaceHumanBodyMeshes.html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16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Human Body using Patch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998966" y="1916832"/>
            <a:ext cx="5673098" cy="3505252"/>
            <a:chOff x="1952596" y="1856402"/>
            <a:chExt cx="5673098" cy="3505252"/>
          </a:xfrm>
        </p:grpSpPr>
        <p:sp>
          <p:nvSpPr>
            <p:cNvPr id="7" name="양쪽 모서리가 둥근 사각형 6"/>
            <p:cNvSpPr/>
            <p:nvPr/>
          </p:nvSpPr>
          <p:spPr bwMode="auto">
            <a:xfrm>
              <a:off x="1952596" y="1856402"/>
              <a:ext cx="3440850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m10_patch_leg_across.m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52596" y="2213592"/>
              <a:ext cx="5673098" cy="314806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load  man_leg_across X Y Z;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figure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('Color', 'w');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patch(X, Y, Z, [1 0.75 0.65], 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         'EdgeColor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', 'none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', ...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'FaceAlpha', 1.0);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axis 'equal';    axis 'tight';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xlabel('x, m'); ylabel('y, m</a:t>
              </a: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(-9, 19); grid on;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light('Position',[1 3 2]);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light('Position',[-3 -1 3]);</a:t>
              </a:r>
            </a:p>
            <a:p>
              <a:pPr algn="l">
                <a:lnSpc>
                  <a:spcPct val="100000"/>
                </a:lnSpc>
              </a:pPr>
              <a:r>
                <a:rPr lang="es-ES" altLang="ko-KR" sz="1800" b="0" dirty="0" smtClean="0">
                  <a:latin typeface="Courier New" pitchFamily="49" charset="0"/>
                  <a:cs typeface="Courier New" pitchFamily="49" charset="0"/>
                </a:rPr>
                <a:t>material </a:t>
              </a:r>
              <a:r>
                <a:rPr lang="es-ES" altLang="ko-KR" sz="1800" b="0" dirty="0">
                  <a:latin typeface="Courier New" pitchFamily="49" charset="0"/>
                  <a:cs typeface="Courier New" pitchFamily="49" charset="0"/>
                </a:rPr>
                <a:t>dull;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279576" y="6345241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www.nevaelectromagnetics.com/SurfaceHumanBodyMeshes.html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0893" y="49991"/>
            <a:ext cx="4037675" cy="65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Application: Frequency Response of FIR 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 the magnitude surface of the following FIR filter over the z-plane as well as over the unit circle.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006258" y="2379444"/>
          <a:ext cx="2857494" cy="102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1269720" imgH="457200" progId="Equation.DSMT4">
                  <p:embed/>
                </p:oleObj>
              </mc:Choice>
              <mc:Fallback>
                <p:oleObj name="Equation" r:id="rId4" imgW="1269720" imgH="45720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258" y="2379444"/>
                        <a:ext cx="2857494" cy="1027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4013452" y="4166920"/>
          <a:ext cx="900045" cy="54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452" y="4166920"/>
                        <a:ext cx="900045" cy="543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438" y="2223631"/>
            <a:ext cx="5279014" cy="4140828"/>
          </a:xfrm>
          <a:prstGeom prst="rect">
            <a:avLst/>
          </a:prstGeom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3746720" y="5390443"/>
          <a:ext cx="142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9" imgW="634680" imgH="253800" progId="Equation.DSMT4">
                  <p:embed/>
                </p:oleObj>
              </mc:Choice>
              <mc:Fallback>
                <p:oleObj name="Equation" r:id="rId9" imgW="634680" imgH="25380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720" y="5390443"/>
                        <a:ext cx="1428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자유형 6"/>
          <p:cNvSpPr/>
          <p:nvPr/>
        </p:nvSpPr>
        <p:spPr bwMode="auto">
          <a:xfrm>
            <a:off x="5275385" y="4712677"/>
            <a:ext cx="2028092" cy="1180557"/>
          </a:xfrm>
          <a:custGeom>
            <a:avLst/>
            <a:gdLst>
              <a:gd name="connsiteX0" fmla="*/ 0 w 2028092"/>
              <a:gd name="connsiteY0" fmla="*/ 1031631 h 1180557"/>
              <a:gd name="connsiteX1" fmla="*/ 762000 w 2028092"/>
              <a:gd name="connsiteY1" fmla="*/ 1160585 h 1180557"/>
              <a:gd name="connsiteX2" fmla="*/ 1735015 w 2028092"/>
              <a:gd name="connsiteY2" fmla="*/ 656492 h 1180557"/>
              <a:gd name="connsiteX3" fmla="*/ 2028092 w 2028092"/>
              <a:gd name="connsiteY3" fmla="*/ 0 h 118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092" h="1180557">
                <a:moveTo>
                  <a:pt x="0" y="1031631"/>
                </a:moveTo>
                <a:cubicBezTo>
                  <a:pt x="236415" y="1127369"/>
                  <a:pt x="472831" y="1223108"/>
                  <a:pt x="762000" y="1160585"/>
                </a:cubicBezTo>
                <a:cubicBezTo>
                  <a:pt x="1051169" y="1098062"/>
                  <a:pt x="1524000" y="849923"/>
                  <a:pt x="1735015" y="656492"/>
                </a:cubicBezTo>
                <a:cubicBezTo>
                  <a:pt x="1946030" y="463061"/>
                  <a:pt x="2026138" y="13677"/>
                  <a:pt x="2028092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Script for z-Domain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5" name="양쪽 모서리가 둥근 사각형 4"/>
          <p:cNvSpPr/>
          <p:nvPr/>
        </p:nvSpPr>
        <p:spPr bwMode="auto">
          <a:xfrm>
            <a:off x="609600" y="1214422"/>
            <a:ext cx="4766320" cy="357190"/>
          </a:xfrm>
          <a:prstGeom prst="round2Same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m10_freq_response_fir_filter.m</a:t>
            </a:r>
            <a:endParaRPr lang="ko-KR" alt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" y="1571612"/>
            <a:ext cx="9558366" cy="471490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[X Y] =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meshgrid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([-1.5:0.1:1.5],[-1.5:0.1:1.5]);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Z = X + j*Y;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Hz = 1 + 2*Z.^(-1) + Z.^(-2);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figure(1);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surf(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X,Y,abs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(Hz), min(abs(Hz),5));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zlim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([0 5]);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view(30,60);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hold on;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t = 0:0.1:2*pi;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(t); y = sin(t); z = x + j*y;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hz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= 1 + 2*z.^(-1) + z.^(-2);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plot3(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x,y,abs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hz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),'r-','LineWidth',2);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plot3(1,0,4,'yo', ...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'MarkerSize',10,'MarkerFaceColor','blue', ...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MarkerEdgeColor','blue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hold off;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('x'); </a:t>
            </a:r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('y');</a:t>
            </a:r>
          </a:p>
          <a:p>
            <a:pPr algn="l">
              <a:lnSpc>
                <a:spcPct val="100000"/>
              </a:lnSpc>
            </a:pPr>
            <a:r>
              <a:rPr lang="en-US" altLang="ko-KR" sz="1800" b="0" dirty="0">
                <a:latin typeface="Courier New" pitchFamily="49" charset="0"/>
                <a:cs typeface="Courier New" pitchFamily="49" charset="0"/>
              </a:rPr>
              <a:t>box on;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you recognize the following commands?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238348" y="1857364"/>
            <a:ext cx="300039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plot3(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x,y,z,'r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-o')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595934" y="1857364"/>
            <a:ext cx="128588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box on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238348" y="2500306"/>
            <a:ext cx="121444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sind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595670" y="2500306"/>
            <a:ext cx="128588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sin(x)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024430" y="2500306"/>
            <a:ext cx="392909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[X Y]=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meshgrid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810644" y="1857364"/>
            <a:ext cx="114300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hold on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9096396" y="2500306"/>
            <a:ext cx="85725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grid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095736" y="3143248"/>
            <a:ext cx="178595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mesh(X,Y,Z)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238348" y="4429132"/>
            <a:ext cx="135732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colorbar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238348" y="3786190"/>
            <a:ext cx="771530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surf(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X,Y,Z,'FaceColor','interp','EdgeColor','none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8382016" y="3143248"/>
            <a:ext cx="157163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alpha(0.4)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738546" y="4429132"/>
            <a:ext cx="228601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lighting </a:t>
            </a: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phong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238348" y="5072074"/>
            <a:ext cx="242889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colormap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('Cool')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810116" y="5072074"/>
            <a:ext cx="242889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daspect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([1 1 1])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238348" y="5715016"/>
            <a:ext cx="2857520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camproj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perspective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096000" y="3143248"/>
            <a:ext cx="207170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surf(X,Y,Z,C)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167438" y="4429132"/>
            <a:ext cx="164307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axis square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238744" y="5715016"/>
            <a:ext cx="235745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waterfall(X,Y,Z)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7381884" y="5072074"/>
            <a:ext cx="121444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view(3)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238348" y="3143248"/>
            <a:ext cx="171451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view(30,65)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7167570" y="1857364"/>
            <a:ext cx="1357322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box off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7953388" y="4429132"/>
            <a:ext cx="2000264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camlight</a:t>
            </a: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left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8739206" y="5072074"/>
            <a:ext cx="1214446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view(2)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7739074" y="5715016"/>
            <a:ext cx="2214578" cy="50006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H(find(H&gt;5))=5</a:t>
            </a:r>
            <a:endParaRPr lang="ko-KR" altLang="en-US" sz="1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6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 will be able 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C00000"/>
                </a:solidFill>
              </a:rPr>
              <a:t>Choose</a:t>
            </a:r>
            <a:r>
              <a:rPr lang="en-US" altLang="ko-KR" sz="2800" dirty="0"/>
              <a:t> the </a:t>
            </a:r>
            <a:r>
              <a:rPr lang="en-US" altLang="ko-KR" sz="2800" dirty="0">
                <a:solidFill>
                  <a:srgbClr val="0000FF"/>
                </a:solidFill>
              </a:rPr>
              <a:t>right technique </a:t>
            </a:r>
            <a:r>
              <a:rPr lang="en-US" altLang="ko-KR" sz="2800" dirty="0"/>
              <a:t>to visualize 3D data,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Plot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3D </a:t>
            </a:r>
            <a:r>
              <a:rPr lang="en-US" altLang="ko-KR" sz="2800" dirty="0">
                <a:solidFill>
                  <a:srgbClr val="0000FF"/>
                </a:solidFill>
              </a:rPr>
              <a:t>surface plots </a:t>
            </a:r>
            <a:r>
              <a:rPr lang="en-US" altLang="ko-KR" sz="2800" dirty="0"/>
              <a:t>with various properties</a:t>
            </a:r>
            <a:r>
              <a:rPr lang="en-US" altLang="ko-KR" sz="2800" dirty="0" smtClean="0"/>
              <a:t>, and</a:t>
            </a:r>
            <a:endParaRPr lang="en-US" altLang="ko-KR" sz="2800" dirty="0"/>
          </a:p>
          <a:p>
            <a:r>
              <a:rPr lang="en-US" altLang="ko-KR" sz="2800" dirty="0">
                <a:solidFill>
                  <a:srgbClr val="C00000"/>
                </a:solidFill>
              </a:rPr>
              <a:t>Visualize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00FF"/>
                </a:solidFill>
              </a:rPr>
              <a:t>volume data </a:t>
            </a:r>
            <a:r>
              <a:rPr lang="en-US" altLang="ko-KR" sz="2800" dirty="0"/>
              <a:t>using </a:t>
            </a:r>
            <a:r>
              <a:rPr lang="en-US" altLang="ko-KR" sz="2800" dirty="0" err="1"/>
              <a:t>iso</a:t>
            </a:r>
            <a:r>
              <a:rPr lang="en-US" altLang="ko-KR" sz="2800" dirty="0"/>
              <a:t>-surfaces and slices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All the scripts are available at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goo.gl/45vZGJ</a:t>
            </a:r>
            <a:endParaRPr lang="en-US" altLang="ko-KR" dirty="0" smtClean="0"/>
          </a:p>
          <a:p>
            <a:pPr lvl="1"/>
            <a:endParaRPr lang="ko-KR" altLang="en-US" sz="24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99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Graph on 3D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739" y="1120184"/>
            <a:ext cx="10972800" cy="4916503"/>
          </a:xfrm>
        </p:spPr>
        <p:txBody>
          <a:bodyPr/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figure(1), plot(rand(4)), grid on;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51210"/>
            <a:ext cx="4883796" cy="43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39" y="1951210"/>
            <a:ext cx="4883796" cy="435811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8753081" y="238961"/>
            <a:ext cx="3121896" cy="850406"/>
            <a:chOff x="8753081" y="238961"/>
            <a:chExt cx="3121896" cy="8504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l="32991" t="43249"/>
            <a:stretch/>
          </p:blipFill>
          <p:spPr>
            <a:xfrm>
              <a:off x="8753081" y="238961"/>
              <a:ext cx="3121896" cy="85040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9438185" y="300625"/>
              <a:ext cx="720080" cy="6784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 bwMode="auto">
          <a:xfrm>
            <a:off x="8256240" y="3284984"/>
            <a:ext cx="165618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view(3);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Line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plot3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x, y, z )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609600" y="1916832"/>
            <a:ext cx="5774432" cy="4214094"/>
            <a:chOff x="1952596" y="2072426"/>
            <a:chExt cx="5774432" cy="4214094"/>
          </a:xfrm>
        </p:grpSpPr>
        <p:sp>
          <p:nvSpPr>
            <p:cNvPr id="6" name="양쪽 모서리가 둥근 사각형 5"/>
            <p:cNvSpPr/>
            <p:nvPr/>
          </p:nvSpPr>
          <p:spPr bwMode="auto">
            <a:xfrm>
              <a:off x="1952596" y="2072426"/>
              <a:ext cx="3254152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m10_plot3_triangle.m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52596" y="2429616"/>
              <a:ext cx="5774432" cy="38569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%% 3</a:t>
              </a:r>
              <a:r>
                <a:rPr lang="ko-KR" altLang="en-US" sz="1800" b="0" dirty="0">
                  <a:latin typeface="Courier New" pitchFamily="49" charset="0"/>
                  <a:cs typeface="Courier New" pitchFamily="49" charset="0"/>
                </a:rPr>
                <a:t>차원 공간의 좌표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x = [1 0 1 1]';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y = [0 1 1 0]';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z = [0 0 1 0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]';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%% </a:t>
              </a:r>
              <a:r>
                <a:rPr lang="ko-KR" altLang="en-US" sz="1800" b="0" dirty="0">
                  <a:latin typeface="Courier New" pitchFamily="49" charset="0"/>
                  <a:cs typeface="Courier New" pitchFamily="49" charset="0"/>
                </a:rPr>
                <a:t>첫 번째 삼각형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plot3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x, y, z 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); grid 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on;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xlabel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('x');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ylabel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('y'); </a:t>
              </a:r>
              <a:r>
                <a:rPr lang="en-US" altLang="ko-KR" sz="1800" b="0" dirty="0" err="1">
                  <a:latin typeface="Courier New" pitchFamily="49" charset="0"/>
                  <a:cs typeface="Courier New" pitchFamily="49" charset="0"/>
                </a:rPr>
                <a:t>zlabel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('z</a:t>
              </a: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');</a:t>
              </a:r>
            </a:p>
            <a:p>
              <a:pPr algn="l">
                <a:lnSpc>
                  <a:spcPct val="100000"/>
                </a:lnSpc>
              </a:pPr>
              <a:endParaRPr lang="en-US" altLang="ko-KR" sz="1800" b="0" dirty="0">
                <a:latin typeface="Courier New" pitchFamily="49" charset="0"/>
                <a:cs typeface="Courier New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latin typeface="Courier New" pitchFamily="49" charset="0"/>
                  <a:cs typeface="Courier New" pitchFamily="49" charset="0"/>
                </a:rPr>
                <a:t>%% </a:t>
              </a:r>
              <a:r>
                <a:rPr lang="ko-KR" altLang="en-US" sz="1800" b="0" dirty="0" err="1">
                  <a:latin typeface="Courier New" pitchFamily="49" charset="0"/>
                  <a:cs typeface="Courier New" pitchFamily="49" charset="0"/>
                </a:rPr>
                <a:t>두번째</a:t>
              </a:r>
              <a:r>
                <a:rPr lang="ko-KR" altLang="en-US" sz="1800" b="0" dirty="0">
                  <a:latin typeface="Courier New" pitchFamily="49" charset="0"/>
                  <a:cs typeface="Courier New" pitchFamily="49" charset="0"/>
                </a:rPr>
                <a:t> 삼각형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hold on;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plot3</a:t>
              </a: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( 0.5*x, 0.5*y, 0.5*z 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latin typeface="Courier New" pitchFamily="49" charset="0"/>
                  <a:cs typeface="Courier New" pitchFamily="49" charset="0"/>
                </a:rPr>
                <a:t>hold off;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599884" y="1635046"/>
            <a:ext cx="5477048" cy="4495880"/>
            <a:chOff x="6599884" y="1635046"/>
            <a:chExt cx="5477048" cy="44958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884" y="2109161"/>
              <a:ext cx="5304216" cy="4021765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 bwMode="auto">
            <a:xfrm>
              <a:off x="11500696" y="4437112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1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6744072" y="5157192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2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9480376" y="1635046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3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48289" y="2631211"/>
            <a:ext cx="2937960" cy="563572"/>
            <a:chOff x="2948289" y="2631211"/>
            <a:chExt cx="2937960" cy="563572"/>
          </a:xfrm>
        </p:grpSpPr>
        <p:sp>
          <p:nvSpPr>
            <p:cNvPr id="12" name="타원 11"/>
            <p:cNvSpPr/>
            <p:nvPr/>
          </p:nvSpPr>
          <p:spPr bwMode="auto">
            <a:xfrm>
              <a:off x="2948289" y="2631212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1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cxnSp>
          <p:nvCxnSpPr>
            <p:cNvPr id="17" name="직선 화살표 연결선 16"/>
            <p:cNvCxnSpPr>
              <a:stCxn id="12" idx="6"/>
              <a:endCxn id="13" idx="2"/>
            </p:cNvCxnSpPr>
            <p:nvPr/>
          </p:nvCxnSpPr>
          <p:spPr bwMode="auto">
            <a:xfrm flipV="1">
              <a:off x="3524525" y="2912997"/>
              <a:ext cx="215852" cy="1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>
              <a:outerShdw dist="35921" dir="2700000" algn="ctr" rotWithShape="0">
                <a:schemeClr val="bg2"/>
              </a:outerShdw>
            </a:effectLst>
          </p:spPr>
        </p:cxnSp>
        <p:cxnSp>
          <p:nvCxnSpPr>
            <p:cNvPr id="18" name="직선 화살표 연결선 17"/>
            <p:cNvCxnSpPr>
              <a:stCxn id="13" idx="6"/>
              <a:endCxn id="14" idx="2"/>
            </p:cNvCxnSpPr>
            <p:nvPr/>
          </p:nvCxnSpPr>
          <p:spPr bwMode="auto">
            <a:xfrm>
              <a:off x="4316613" y="2912997"/>
              <a:ext cx="215852" cy="0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>
              <a:outerShdw dist="35921" dir="2700000" algn="ctr" rotWithShape="0">
                <a:schemeClr val="bg2"/>
              </a:outerShdw>
            </a:effectLst>
          </p:spPr>
        </p:cxnSp>
        <p:cxnSp>
          <p:nvCxnSpPr>
            <p:cNvPr id="19" name="직선 화살표 연결선 18"/>
            <p:cNvCxnSpPr>
              <a:stCxn id="14" idx="6"/>
              <a:endCxn id="15" idx="2"/>
            </p:cNvCxnSpPr>
            <p:nvPr/>
          </p:nvCxnSpPr>
          <p:spPr bwMode="auto">
            <a:xfrm>
              <a:off x="5108701" y="2912997"/>
              <a:ext cx="201312" cy="0"/>
            </a:xfrm>
            <a:prstGeom prst="straightConnector1">
              <a:avLst/>
            </a:prstGeom>
            <a:solidFill>
              <a:srgbClr val="FFFF99"/>
            </a:solidFill>
            <a:ln w="3810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>
              <a:outerShdw dist="35921" dir="2700000" algn="ctr" rotWithShape="0">
                <a:schemeClr val="bg2"/>
              </a:outerShdw>
            </a:effectLst>
          </p:spPr>
        </p:cxnSp>
        <p:sp>
          <p:nvSpPr>
            <p:cNvPr id="13" name="타원 12"/>
            <p:cNvSpPr/>
            <p:nvPr/>
          </p:nvSpPr>
          <p:spPr bwMode="auto">
            <a:xfrm>
              <a:off x="3740377" y="2631211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2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4532465" y="2631211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3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310013" y="2631211"/>
              <a:ext cx="576236" cy="56357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1</a:t>
              </a:r>
              <a:endPara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9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Surface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surf( X, Y, Z )</a:t>
            </a:r>
            <a:endParaRPr lang="ko-KR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008" y="1833564"/>
            <a:ext cx="5689925" cy="429736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09600" y="1700808"/>
            <a:ext cx="5486400" cy="4644432"/>
            <a:chOff x="609600" y="1700808"/>
            <a:chExt cx="5486400" cy="4644432"/>
          </a:xfrm>
        </p:grpSpPr>
        <p:grpSp>
          <p:nvGrpSpPr>
            <p:cNvPr id="5" name="그룹 4"/>
            <p:cNvGrpSpPr/>
            <p:nvPr/>
          </p:nvGrpSpPr>
          <p:grpSpPr>
            <a:xfrm>
              <a:off x="609600" y="1700808"/>
              <a:ext cx="5486400" cy="4644432"/>
              <a:chOff x="1952596" y="1856402"/>
              <a:chExt cx="5486400" cy="4644432"/>
            </a:xfrm>
          </p:grpSpPr>
          <p:sp>
            <p:nvSpPr>
              <p:cNvPr id="6" name="양쪽 모서리가 둥근 사각형 5"/>
              <p:cNvSpPr/>
              <p:nvPr/>
            </p:nvSpPr>
            <p:spPr bwMode="auto">
              <a:xfrm>
                <a:off x="1952596" y="1856402"/>
                <a:ext cx="3254152" cy="357190"/>
              </a:xfrm>
              <a:prstGeom prst="round2SameRect">
                <a:avLst/>
              </a:prstGeom>
              <a:solidFill>
                <a:srgbClr val="FFFF99"/>
              </a:solidFill>
              <a:ln w="9525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00000"/>
                  </a:lnSpc>
                </a:pPr>
                <a:r>
                  <a:rPr lang="en-US" altLang="ko-KR" sz="1800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m10_surf_triangle.m</a:t>
                </a:r>
                <a:endParaRPr lang="ko-KR" altLang="en-US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952596" y="2213591"/>
                <a:ext cx="5486400" cy="4287243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3333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%% </a:t>
                </a:r>
                <a:r>
                  <a:rPr lang="ko-KR" altLang="en-US" sz="1800" b="0" dirty="0">
                    <a:latin typeface="Courier New" pitchFamily="49" charset="0"/>
                    <a:cs typeface="Courier New" pitchFamily="49" charset="0"/>
                  </a:rPr>
                  <a:t>첫 번째 삼각형의 좌표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x1 = [1 0 1 1]';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y1 = [0 1 1 0]';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z1 = [0 0 1 0]';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ko-KR" sz="1800" b="0" dirty="0"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%% </a:t>
                </a:r>
                <a:r>
                  <a:rPr lang="ko-KR" altLang="en-US" sz="1800" b="0" dirty="0">
                    <a:latin typeface="Courier New" pitchFamily="49" charset="0"/>
                    <a:cs typeface="Courier New" pitchFamily="49" charset="0"/>
                  </a:rPr>
                  <a:t>면의 좌표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 = [x1, 0.5*x1];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Y = [y1, 0.5*y1];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Z = [z1, 0.5*z1];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ko-KR" sz="1800" b="0" dirty="0"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%% </a:t>
                </a:r>
                <a:r>
                  <a:rPr lang="ko-KR" altLang="en-US" sz="1800" b="0" dirty="0">
                    <a:latin typeface="Courier New" pitchFamily="49" charset="0"/>
                    <a:cs typeface="Courier New" pitchFamily="49" charset="0"/>
                  </a:rPr>
                  <a:t>두 삼각형을 잇는 면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figure(1);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surf( X, Y, Z 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grid on;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xlabel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('x'); </a:t>
                </a: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ylabel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('y'); </a:t>
                </a: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zlabel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('z');</a:t>
                </a:r>
              </a:p>
            </p:txBody>
          </p:sp>
        </p:grpSp>
        <p:sp>
          <p:nvSpPr>
            <p:cNvPr id="9" name="모서리가 둥근 직사각형 8"/>
            <p:cNvSpPr/>
            <p:nvPr/>
          </p:nvSpPr>
          <p:spPr bwMode="auto">
            <a:xfrm>
              <a:off x="3463848" y="3933056"/>
              <a:ext cx="2448272" cy="5226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rPr>
                <a:t>2-column matrix</a:t>
              </a: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0" name="오른쪽 중괄호 9"/>
            <p:cNvSpPr/>
            <p:nvPr/>
          </p:nvSpPr>
          <p:spPr bwMode="auto">
            <a:xfrm>
              <a:off x="3071664" y="3672674"/>
              <a:ext cx="281136" cy="1052470"/>
            </a:xfrm>
            <a:prstGeom prst="rightBrace">
              <a:avLst>
                <a:gd name="adj1" fmla="val 30355"/>
                <a:gd name="adj2" fmla="val 50000"/>
              </a:avLst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1" hangingPunct="1">
                <a:lnSpc>
                  <a:spcPct val="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46901" t="47260" r="37643" b="4686"/>
          <a:stretch/>
        </p:blipFill>
        <p:spPr>
          <a:xfrm>
            <a:off x="11000087" y="1159323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column in a Matrix represents each plot.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Circles on a Cone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55440" y="1700808"/>
            <a:ext cx="5486400" cy="4536504"/>
            <a:chOff x="1055440" y="1700808"/>
            <a:chExt cx="5486400" cy="4536504"/>
          </a:xfrm>
        </p:grpSpPr>
        <p:grpSp>
          <p:nvGrpSpPr>
            <p:cNvPr id="5" name="그룹 4"/>
            <p:cNvGrpSpPr/>
            <p:nvPr/>
          </p:nvGrpSpPr>
          <p:grpSpPr>
            <a:xfrm>
              <a:off x="1055440" y="1700808"/>
              <a:ext cx="5486400" cy="4536504"/>
              <a:chOff x="1952596" y="1856402"/>
              <a:chExt cx="5486400" cy="4536504"/>
            </a:xfrm>
          </p:grpSpPr>
          <p:sp>
            <p:nvSpPr>
              <p:cNvPr id="6" name="양쪽 모서리가 둥근 사각형 5"/>
              <p:cNvSpPr/>
              <p:nvPr/>
            </p:nvSpPr>
            <p:spPr bwMode="auto">
              <a:xfrm>
                <a:off x="1952596" y="1856402"/>
                <a:ext cx="3254152" cy="357190"/>
              </a:xfrm>
              <a:prstGeom prst="round2SameRect">
                <a:avLst/>
              </a:prstGeom>
              <a:solidFill>
                <a:srgbClr val="FFFF99"/>
              </a:solidFill>
              <a:ln w="9525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00000"/>
                  </a:lnSpc>
                </a:pPr>
                <a:r>
                  <a:rPr lang="en-US" altLang="ko-KR" sz="1800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m10_plot3_cone.m</a:t>
                </a:r>
                <a:endParaRPr lang="ko-KR" altLang="en-US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952596" y="2213591"/>
                <a:ext cx="5486400" cy="4179315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3333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%% 3</a:t>
                </a:r>
                <a:r>
                  <a:rPr lang="ko-KR" altLang="en-US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차원 공간에서 원의 좌표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t = linspace(0, 2*pi, 100)';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 = cos(t);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y = sin(t);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z = ones(size(x));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r = (1:-0.1:0);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h = 2*(0:0.1:1);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 = x * r;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Y = y * r;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Z = z * h</a:t>
                </a: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altLang="ko-KR" sz="1800" b="0" dirty="0"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%% 3</a:t>
                </a:r>
                <a:r>
                  <a:rPr lang="ko-KR" altLang="en-US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차원 그래프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figure(1);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plot3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 X, Y, Z 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grid on;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xlabel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('x'); </a:t>
                </a: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ylabel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('y'); </a:t>
                </a: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zlabel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('z');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575720" y="3789040"/>
              <a:ext cx="2448272" cy="1191266"/>
              <a:chOff x="6229103" y="3909014"/>
              <a:chExt cx="2448272" cy="1191266"/>
            </a:xfrm>
          </p:grpSpPr>
          <p:sp>
            <p:nvSpPr>
              <p:cNvPr id="13" name="모서리가 둥근 직사각형 12"/>
              <p:cNvSpPr/>
              <p:nvPr/>
            </p:nvSpPr>
            <p:spPr bwMode="auto">
              <a:xfrm>
                <a:off x="6229103" y="3909014"/>
                <a:ext cx="2448272" cy="119126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6461016" y="4126696"/>
                <a:ext cx="1984446" cy="792088"/>
                <a:chOff x="3575720" y="4005064"/>
                <a:chExt cx="1984446" cy="792088"/>
              </a:xfrm>
            </p:grpSpPr>
            <p:sp>
              <p:nvSpPr>
                <p:cNvPr id="8" name="직사각형 7"/>
                <p:cNvSpPr/>
                <p:nvPr/>
              </p:nvSpPr>
              <p:spPr bwMode="auto">
                <a:xfrm>
                  <a:off x="3575720" y="4005064"/>
                  <a:ext cx="144016" cy="79208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 bwMode="auto">
                <a:xfrm>
                  <a:off x="4084496" y="4269633"/>
                  <a:ext cx="427372" cy="167479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745106" y="4166093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652816" y="4184095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ko-KR" dirty="0" smtClean="0"/>
                    <a:t>=</a:t>
                  </a:r>
                  <a:endParaRPr lang="ko-KR" altLang="en-US" dirty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 bwMode="auto">
                <a:xfrm>
                  <a:off x="5047702" y="4005064"/>
                  <a:ext cx="512464" cy="79208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굴림" pitchFamily="50" charset="-127"/>
                  </a:endParaRPr>
                </a:p>
              </p:txBody>
            </p:sp>
          </p:grp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4786" y="2204864"/>
            <a:ext cx="552200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column in a Matrix represents each plot.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55440" y="1700808"/>
            <a:ext cx="5486400" cy="4536504"/>
            <a:chOff x="1055440" y="1700808"/>
            <a:chExt cx="5486400" cy="4536504"/>
          </a:xfrm>
        </p:grpSpPr>
        <p:grpSp>
          <p:nvGrpSpPr>
            <p:cNvPr id="5" name="그룹 4"/>
            <p:cNvGrpSpPr/>
            <p:nvPr/>
          </p:nvGrpSpPr>
          <p:grpSpPr>
            <a:xfrm>
              <a:off x="1055440" y="1700808"/>
              <a:ext cx="5486400" cy="4536504"/>
              <a:chOff x="1952596" y="1856402"/>
              <a:chExt cx="5486400" cy="4536504"/>
            </a:xfrm>
          </p:grpSpPr>
          <p:sp>
            <p:nvSpPr>
              <p:cNvPr id="6" name="양쪽 모서리가 둥근 사각형 5"/>
              <p:cNvSpPr/>
              <p:nvPr/>
            </p:nvSpPr>
            <p:spPr bwMode="auto">
              <a:xfrm>
                <a:off x="1952596" y="1856402"/>
                <a:ext cx="3254152" cy="357190"/>
              </a:xfrm>
              <a:prstGeom prst="round2SameRect">
                <a:avLst/>
              </a:prstGeom>
              <a:solidFill>
                <a:srgbClr val="FFFF99"/>
              </a:solidFill>
              <a:ln w="9525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lnSpc>
                    <a:spcPct val="100000"/>
                  </a:lnSpc>
                </a:pPr>
                <a:r>
                  <a:rPr lang="en-US" altLang="ko-KR" sz="1800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m10_surf_cone.m</a:t>
                </a:r>
                <a:endParaRPr lang="ko-KR" altLang="en-US" sz="18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952596" y="2213591"/>
                <a:ext cx="5486400" cy="4179315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3333FF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%% 3</a:t>
                </a:r>
                <a:r>
                  <a:rPr lang="ko-KR" altLang="en-US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차원 공간에서 원의 좌표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t = linspace(0, 2*pi, 100)';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 = cos(t</a:t>
                </a: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);  y 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= sin(t);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z = ones(size(x));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r = (1:-0.1:0);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h = 2*(0:0.1:1);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 = x * r;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Y = y * r;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Z = z * h</a:t>
                </a: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altLang="ko-KR" sz="1800" b="0" dirty="0"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%% 3</a:t>
                </a:r>
                <a:r>
                  <a:rPr lang="ko-KR" altLang="en-US" sz="1800" b="0" dirty="0">
                    <a:solidFill>
                      <a:srgbClr val="008000"/>
                    </a:solidFill>
                    <a:latin typeface="Courier New" pitchFamily="49" charset="0"/>
                    <a:cs typeface="Courier New" pitchFamily="49" charset="0"/>
                  </a:rPr>
                  <a:t>차원 그래프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figure(1);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surf</a:t>
                </a: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( 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X, Y, </a:t>
                </a: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Z, '</a:t>
                </a:r>
                <a:r>
                  <a:rPr lang="en-US" altLang="ko-KR" sz="1800" b="0" dirty="0" err="1" smtClean="0">
                    <a:latin typeface="Courier New" pitchFamily="49" charset="0"/>
                    <a:cs typeface="Courier New" pitchFamily="49" charset="0"/>
                  </a:rPr>
                  <a:t>LineStyle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', 'none</a:t>
                </a: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');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 smtClean="0">
                    <a:latin typeface="Courier New" pitchFamily="49" charset="0"/>
                    <a:cs typeface="Courier New" pitchFamily="49" charset="0"/>
                  </a:rPr>
                  <a:t>grid 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on;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0" dirty="0" err="1" smtClean="0">
                    <a:latin typeface="Courier New" pitchFamily="49" charset="0"/>
                    <a:cs typeface="Courier New" pitchFamily="49" charset="0"/>
                  </a:rPr>
                  <a:t>xlabel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('x'); </a:t>
                </a: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ylabel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('y'); </a:t>
                </a:r>
                <a:r>
                  <a:rPr lang="en-US" altLang="ko-KR" sz="1800" b="0" dirty="0" err="1">
                    <a:latin typeface="Courier New" pitchFamily="49" charset="0"/>
                    <a:cs typeface="Courier New" pitchFamily="49" charset="0"/>
                  </a:rPr>
                  <a:t>zlabel</a:t>
                </a:r>
                <a:r>
                  <a:rPr lang="en-US" altLang="ko-KR" sz="1800" b="0" dirty="0">
                    <a:latin typeface="Courier New" pitchFamily="49" charset="0"/>
                    <a:cs typeface="Courier New" pitchFamily="49" charset="0"/>
                  </a:rPr>
                  <a:t>('z');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503712" y="3552021"/>
              <a:ext cx="2448272" cy="1191266"/>
              <a:chOff x="6229103" y="3909014"/>
              <a:chExt cx="2448272" cy="1191266"/>
            </a:xfrm>
          </p:grpSpPr>
          <p:sp>
            <p:nvSpPr>
              <p:cNvPr id="13" name="모서리가 둥근 직사각형 12"/>
              <p:cNvSpPr/>
              <p:nvPr/>
            </p:nvSpPr>
            <p:spPr bwMode="auto">
              <a:xfrm>
                <a:off x="6229103" y="3909014"/>
                <a:ext cx="2448272" cy="119126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굴림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6461016" y="4126696"/>
                <a:ext cx="1984446" cy="792088"/>
                <a:chOff x="3575720" y="4005064"/>
                <a:chExt cx="1984446" cy="792088"/>
              </a:xfrm>
            </p:grpSpPr>
            <p:sp>
              <p:nvSpPr>
                <p:cNvPr id="8" name="직사각형 7"/>
                <p:cNvSpPr/>
                <p:nvPr/>
              </p:nvSpPr>
              <p:spPr bwMode="auto">
                <a:xfrm>
                  <a:off x="3575720" y="4005064"/>
                  <a:ext cx="144016" cy="79208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 bwMode="auto">
                <a:xfrm>
                  <a:off x="4084496" y="4269633"/>
                  <a:ext cx="427372" cy="167479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745106" y="4166093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652816" y="4184095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ko-KR" dirty="0" smtClean="0"/>
                    <a:t>=</a:t>
                  </a:r>
                  <a:endParaRPr lang="ko-KR" altLang="en-US" dirty="0"/>
                </a:p>
              </p:txBody>
            </p:sp>
            <p:sp>
              <p:nvSpPr>
                <p:cNvPr id="12" name="직사각형 11"/>
                <p:cNvSpPr/>
                <p:nvPr/>
              </p:nvSpPr>
              <p:spPr bwMode="auto">
                <a:xfrm>
                  <a:off x="5047702" y="4005064"/>
                  <a:ext cx="512464" cy="79208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굴림" pitchFamily="50" charset="-127"/>
                  </a:endParaRPr>
                </a:p>
              </p:txBody>
            </p:sp>
          </p:grpSp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04" y="2260612"/>
            <a:ext cx="5444540" cy="39767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 bwMode="auto">
          <a:xfrm>
            <a:off x="7104112" y="1844824"/>
            <a:ext cx="252028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Color gradation control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27" y="254578"/>
            <a:ext cx="2036095" cy="14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Eulerian</a:t>
            </a:r>
            <a:r>
              <a:rPr lang="en-US" altLang="ko-KR" dirty="0" smtClean="0"/>
              <a:t> Trail: Pyramid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 an Eulerian trail traversing each edge on the graph below exactly once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Represent the </a:t>
            </a:r>
            <a:r>
              <a:rPr lang="en-US" altLang="ko-KR" dirty="0" smtClean="0"/>
              <a:t>trail with a </a:t>
            </a:r>
            <a:r>
              <a:rPr lang="en-US" altLang="ko-KR" dirty="0"/>
              <a:t>set of vectors,</a:t>
            </a:r>
            <a:br>
              <a:rPr lang="en-US" altLang="ko-KR" dirty="0"/>
            </a:br>
            <a:r>
              <a:rPr lang="en-US" altLang="ko-KR" dirty="0"/>
              <a:t>x, y, and z.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/>
              <a:t>plot3 to </a:t>
            </a:r>
            <a:r>
              <a:rPr lang="en-US" altLang="ko-KR" dirty="0" smtClean="0"/>
              <a:t>draw the graph.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055440" y="3645024"/>
            <a:ext cx="5760640" cy="2520280"/>
            <a:chOff x="1055440" y="1772816"/>
            <a:chExt cx="5760640" cy="2520280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055440" y="1772816"/>
              <a:ext cx="3024336" cy="357190"/>
            </a:xfrm>
            <a:prstGeom prst="round2SameRect">
              <a:avLst/>
            </a:prstGeom>
            <a:solidFill>
              <a:srgbClr val="FFFF99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100000"/>
                </a:lnSpc>
              </a:pPr>
              <a:r>
                <a:rPr lang="en-US" altLang="ko-KR" sz="18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m10_wired_pyramid.m</a:t>
              </a:r>
              <a:endParaRPr lang="ko-KR" alt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055440" y="2130006"/>
              <a:ext cx="5760640" cy="216309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3333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solidFill>
                    <a:srgbClr val="800080"/>
                  </a:solidFill>
                  <a:latin typeface="Courier New"/>
                </a:rPr>
                <a:t>% Pyramid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solidFill>
                    <a:srgbClr val="000000"/>
                  </a:solidFill>
                  <a:latin typeface="Courier New"/>
                </a:rPr>
                <a:t>x 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= [ -1 -1  1  1 -1  1  0  1 -1  0 -1 ];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solidFill>
                    <a:srgbClr val="000000"/>
                  </a:solidFill>
                  <a:latin typeface="Courier New"/>
                </a:rPr>
                <a:t>y 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= [  1 -1 -1  1  1 -1  0  1 -1  0  1 ];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solidFill>
                    <a:srgbClr val="000000"/>
                  </a:solidFill>
                  <a:latin typeface="Courier New"/>
                </a:rPr>
                <a:t>z 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= [  0  0  0  0  0  0  1  0  0  1  0 ];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figure(1);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 smtClean="0">
                  <a:solidFill>
                    <a:srgbClr val="000000"/>
                  </a:solidFill>
                  <a:latin typeface="Courier New"/>
                </a:rPr>
                <a:t>plot3(x, y, z, </a:t>
              </a:r>
              <a:r>
                <a:rPr lang="en-US" altLang="ko-KR" sz="1800" b="0" dirty="0">
                  <a:solidFill>
                    <a:srgbClr val="800080"/>
                  </a:solidFill>
                  <a:latin typeface="Courier New"/>
                </a:rPr>
                <a:t>'b-'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en-US" altLang="ko-KR" sz="1800" b="0" dirty="0">
                  <a:solidFill>
                    <a:srgbClr val="800080"/>
                  </a:solidFill>
                  <a:latin typeface="Courier New"/>
                </a:rPr>
                <a:t>'</a:t>
              </a:r>
              <a:r>
                <a:rPr lang="en-US" altLang="ko-KR" sz="1800" b="0" dirty="0" err="1">
                  <a:solidFill>
                    <a:srgbClr val="800080"/>
                  </a:solidFill>
                  <a:latin typeface="Courier New"/>
                </a:rPr>
                <a:t>LineWidth</a:t>
              </a:r>
              <a:r>
                <a:rPr lang="en-US" altLang="ko-KR" sz="1800" b="0" dirty="0">
                  <a:solidFill>
                    <a:srgbClr val="800080"/>
                  </a:solidFill>
                  <a:latin typeface="Courier New"/>
                </a:rPr>
                <a:t>'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, 2);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grid on; </a:t>
              </a:r>
              <a:r>
                <a:rPr lang="en-US" altLang="ko-KR" sz="1800" b="0" dirty="0" err="1">
                  <a:solidFill>
                    <a:srgbClr val="000000"/>
                  </a:solidFill>
                  <a:latin typeface="Courier New"/>
                </a:rPr>
                <a:t>xlabel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altLang="ko-KR" sz="1800" b="0" dirty="0">
                  <a:solidFill>
                    <a:srgbClr val="800080"/>
                  </a:solidFill>
                  <a:latin typeface="Courier New"/>
                </a:rPr>
                <a:t>'x'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); </a:t>
              </a:r>
              <a:r>
                <a:rPr lang="en-US" altLang="ko-KR" sz="1800" b="0" dirty="0" err="1">
                  <a:solidFill>
                    <a:srgbClr val="000000"/>
                  </a:solidFill>
                  <a:latin typeface="Courier New"/>
                </a:rPr>
                <a:t>ylabel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altLang="ko-KR" sz="1800" b="0" dirty="0">
                  <a:solidFill>
                    <a:srgbClr val="800080"/>
                  </a:solidFill>
                  <a:latin typeface="Courier New"/>
                </a:rPr>
                <a:t>'y'</a:t>
              </a:r>
              <a:r>
                <a:rPr lang="en-US" altLang="ko-KR" sz="1800" b="0" dirty="0">
                  <a:solidFill>
                    <a:srgbClr val="000000"/>
                  </a:solidFill>
                  <a:latin typeface="Courier New"/>
                </a:rPr>
                <a:t>);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2684487"/>
            <a:ext cx="4695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0" tIns="0" rIns="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H13 스마트폰 센서 활용 - 강의슬라이드" id="{EC2B3A01-34A3-4DBC-A614-29EAE5D388A0}" vid="{6AC22FCF-9671-4C0F-8C01-0F4F39446D72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강의슬라이드</Template>
  <TotalTime>210</TotalTime>
  <Words>2038</Words>
  <Application>Microsoft Office PowerPoint</Application>
  <PresentationFormat>와이드스크린</PresentationFormat>
  <Paragraphs>439</Paragraphs>
  <Slides>26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함초롬바탕</vt:lpstr>
      <vt:lpstr>Arial</vt:lpstr>
      <vt:lpstr>Courier New</vt:lpstr>
      <vt:lpstr>Helvetica</vt:lpstr>
      <vt:lpstr>Times New Roman</vt:lpstr>
      <vt:lpstr>Wingdings</vt:lpstr>
      <vt:lpstr>봄의 수채화</vt:lpstr>
      <vt:lpstr>Equation</vt:lpstr>
      <vt:lpstr>3차원 그래프</vt:lpstr>
      <vt:lpstr>강의 주제</vt:lpstr>
      <vt:lpstr>You will be able to</vt:lpstr>
      <vt:lpstr>2D Graph on 3D Space</vt:lpstr>
      <vt:lpstr>3D Line Plot</vt:lpstr>
      <vt:lpstr>3D Surface Plot</vt:lpstr>
      <vt:lpstr>Circles on a Cone</vt:lpstr>
      <vt:lpstr>Cone</vt:lpstr>
      <vt:lpstr>Eulerian Trail: Pyramid</vt:lpstr>
      <vt:lpstr>Mesh and Surface Plots</vt:lpstr>
      <vt:lpstr>Mesh Grid</vt:lpstr>
      <vt:lpstr>Plotting Mesh and Surface Graphs</vt:lpstr>
      <vt:lpstr>Various 3-D Graphs</vt:lpstr>
      <vt:lpstr>PowerPoint 프레젠테이션</vt:lpstr>
      <vt:lpstr>Sphere and Cylinder</vt:lpstr>
      <vt:lpstr>3D Scatter Plot</vt:lpstr>
      <vt:lpstr>View Command</vt:lpstr>
      <vt:lpstr>Different View Points</vt:lpstr>
      <vt:lpstr>Colors</vt:lpstr>
      <vt:lpstr>Camera Toolbar</vt:lpstr>
      <vt:lpstr>Patch</vt:lpstr>
      <vt:lpstr>Human Head using Patch</vt:lpstr>
      <vt:lpstr>Human Body using Patch</vt:lpstr>
      <vt:lpstr>Application: Frequency Response of FIR Filter</vt:lpstr>
      <vt:lpstr>Script for z-Domain Response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이해 및 실습</dc:title>
  <dc:creator>Byoungjo CHOI</dc:creator>
  <cp:keywords>스크립트, 엑셀</cp:keywords>
  <cp:lastModifiedBy>Byoungjo Choi</cp:lastModifiedBy>
  <cp:revision>23</cp:revision>
  <cp:lastPrinted>2015-08-21T06:46:55Z</cp:lastPrinted>
  <dcterms:created xsi:type="dcterms:W3CDTF">2017-02-07T12:21:36Z</dcterms:created>
  <dcterms:modified xsi:type="dcterms:W3CDTF">2017-05-14T20:57:56Z</dcterms:modified>
</cp:coreProperties>
</file>