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"/>
  </p:notesMasterIdLst>
  <p:sldIdLst>
    <p:sldId id="1157" r:id="rId2"/>
    <p:sldId id="1158" r:id="rId3"/>
  </p:sldIdLst>
  <p:sldSz cx="6858000" cy="9906000" type="A4"/>
  <p:notesSz cx="6858000" cy="9296400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6600FF"/>
    <a:srgbClr val="333399"/>
    <a:srgbClr val="000099"/>
    <a:srgbClr val="800080"/>
    <a:srgbClr val="008000"/>
    <a:srgbClr val="0000CC"/>
    <a:srgbClr val="CC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64538" autoAdjust="0"/>
  </p:normalViewPr>
  <p:slideViewPr>
    <p:cSldViewPr>
      <p:cViewPr>
        <p:scale>
          <a:sx n="150" d="100"/>
          <a:sy n="150" d="100"/>
        </p:scale>
        <p:origin x="936" y="-73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66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4088" y="696913"/>
            <a:ext cx="24114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414750"/>
            <a:ext cx="5486400" cy="418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66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4088" y="696913"/>
            <a:ext cx="2411412" cy="3484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77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486400" y="1540934"/>
            <a:ext cx="0" cy="6493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935" y="674158"/>
            <a:ext cx="5086350" cy="3081867"/>
          </a:xfrm>
        </p:spPr>
        <p:txBody>
          <a:bodyPr/>
          <a:lstStyle>
            <a:lvl1pPr algn="r">
              <a:defRPr sz="693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6985" y="4404960"/>
            <a:ext cx="4686300" cy="3412067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622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619751" y="4322410"/>
            <a:ext cx="116113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832873" y="4322410"/>
            <a:ext cx="116112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045994" y="4322410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619751" y="4732868"/>
            <a:ext cx="116113" cy="340525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5832873" y="4732868"/>
            <a:ext cx="116112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6045994" y="4732868"/>
            <a:ext cx="116113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259116" y="4732868"/>
            <a:ext cx="116112" cy="3405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619751" y="5143324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5832873" y="5143324"/>
            <a:ext cx="116112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045994" y="5143324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259116" y="5143324"/>
            <a:ext cx="116112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6472238" y="5143324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5619751" y="5551488"/>
            <a:ext cx="116113" cy="343206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5832873" y="5551488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6045994" y="5551488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6259116" y="5551488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5619751" y="5961944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5832873" y="5961944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6045994" y="5961944"/>
            <a:ext cx="116113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6259116" y="5961944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6472238" y="5961944"/>
            <a:ext cx="116113" cy="343206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5619751" y="6372402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5832873" y="6372402"/>
            <a:ext cx="116112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6045994" y="6372402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6259116" y="6372402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5619751" y="6782860"/>
            <a:ext cx="116113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5832873" y="6782860"/>
            <a:ext cx="116112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6045994" y="6782860"/>
            <a:ext cx="116113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6259116" y="6782860"/>
            <a:ext cx="116112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5832873" y="7193316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6259116" y="7193316"/>
            <a:ext cx="116112" cy="340523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228600" y="4072467"/>
            <a:ext cx="6172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176568"/>
            <a:ext cx="1543050" cy="86792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176568"/>
            <a:ext cx="4514850" cy="86792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176568"/>
            <a:ext cx="6172200" cy="86792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9025467"/>
            <a:ext cx="1600200" cy="6604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12680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754168"/>
            <a:ext cx="6172200" cy="7101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/>
            </a:lvl1pPr>
            <a:lvl2pPr marL="660380" indent="0">
              <a:buNone/>
              <a:defRPr sz="2600"/>
            </a:lvl2pPr>
            <a:lvl3pPr marL="1320759" indent="0">
              <a:buNone/>
              <a:defRPr sz="2311"/>
            </a:lvl3pPr>
            <a:lvl4pPr marL="1981139" indent="0">
              <a:buNone/>
              <a:defRPr sz="2022"/>
            </a:lvl4pPr>
            <a:lvl5pPr marL="2641519" indent="0">
              <a:buNone/>
              <a:defRPr sz="2022"/>
            </a:lvl5pPr>
            <a:lvl6pPr marL="3301898" indent="0">
              <a:buNone/>
              <a:defRPr sz="2022"/>
            </a:lvl6pPr>
            <a:lvl7pPr marL="3962278" indent="0">
              <a:buNone/>
              <a:defRPr sz="2022"/>
            </a:lvl7pPr>
            <a:lvl8pPr marL="4622658" indent="0">
              <a:buNone/>
              <a:defRPr sz="2022"/>
            </a:lvl8pPr>
            <a:lvl9pPr marL="5283037" indent="0">
              <a:buNone/>
              <a:defRPr sz="20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6566"/>
            <a:ext cx="6193653" cy="95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Matlab </a:t>
            </a:r>
            <a:r>
              <a:rPr lang="ko-KR" altLang="en-US" dirty="0" smtClean="0"/>
              <a:t>시작하기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24609"/>
            <a:ext cx="6172200" cy="74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04246" y="9286906"/>
            <a:ext cx="1600200" cy="39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733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81519" y="9320101"/>
            <a:ext cx="1761581" cy="4275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 baseline="0">
          <a:solidFill>
            <a:srgbClr val="6600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660380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132075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98113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264151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495285" indent="-495285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4333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9741" indent="-502164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755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426237" indent="-42420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3322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50440" indent="-421909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09037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6941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6pPr>
      <a:lvl7pPr marL="362979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7pPr>
      <a:lvl8pPr marL="429017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8pPr>
      <a:lvl9pPr marL="4950555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740937"/>
          </a:xfrm>
        </p:spPr>
        <p:txBody>
          <a:bodyPr/>
          <a:lstStyle/>
          <a:p>
            <a:r>
              <a:rPr lang="ko-KR" altLang="en-US" sz="3200" dirty="0" err="1" smtClean="0"/>
              <a:t>하브루타</a:t>
            </a:r>
            <a:r>
              <a:rPr lang="en-US" altLang="ko-KR" sz="3200" dirty="0" smtClean="0"/>
              <a:t>: 3</a:t>
            </a:r>
            <a:r>
              <a:rPr lang="ko-KR" altLang="en-US" sz="3200" dirty="0" smtClean="0"/>
              <a:t>차원 그래프 그리기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898" y="1695127"/>
            <a:ext cx="6172200" cy="7434337"/>
          </a:xfrm>
        </p:spPr>
        <p:txBody>
          <a:bodyPr/>
          <a:lstStyle/>
          <a:p>
            <a:r>
              <a:rPr lang="en-US" altLang="ko-KR" sz="1600" dirty="0"/>
              <a:t>B</a:t>
            </a:r>
            <a:r>
              <a:rPr lang="en-US" altLang="ko-KR" sz="1600" dirty="0">
                <a:sym typeface="Wingdings" panose="05000000000000000000" pitchFamily="2" charset="2"/>
              </a:rPr>
              <a:t>A: </a:t>
            </a:r>
            <a:r>
              <a:rPr lang="ko-KR" altLang="en-US" sz="1600" dirty="0">
                <a:sym typeface="Wingdings" panose="05000000000000000000" pitchFamily="2" charset="2"/>
              </a:rPr>
              <a:t>다음 </a:t>
            </a:r>
            <a:r>
              <a:rPr lang="ko-KR" altLang="en-US" sz="1600" dirty="0" smtClean="0"/>
              <a:t>스크립트의 내용을 설명하시오</a:t>
            </a:r>
            <a:r>
              <a:rPr lang="en-US" altLang="ko-KR" sz="1600" dirty="0" smtClean="0"/>
              <a:t>..</a:t>
            </a:r>
            <a:endParaRPr lang="en-US" altLang="ko-KR" sz="1600" dirty="0"/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55883" y="1064568"/>
            <a:ext cx="5101864" cy="464072"/>
            <a:chOff x="855883" y="1670620"/>
            <a:chExt cx="5101864" cy="464072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413555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 bwMode="auto">
            <a:xfrm>
              <a:off x="3860269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pic>
          <p:nvPicPr>
            <p:cNvPr id="5122" name="Picture 2" descr="https://cdn3.iconfinder.com/data/icons/softwaredemo/PNG/256x256/Plus__Oran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976" y="1670620"/>
              <a:ext cx="396044" cy="39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 bwMode="auto">
            <a:xfrm>
              <a:off x="855883" y="1696343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>
                  <a:solidFill>
                    <a:schemeClr val="tx1"/>
                  </a:solidFill>
                  <a:latin typeface="Courier New" panose="02070309020205020404" pitchFamily="49" charset="0"/>
                  <a:ea typeface="굴림" pitchFamily="50" charset="-127"/>
                  <a:cs typeface="Courier New" panose="02070309020205020404" pitchFamily="49" charset="0"/>
                </a:rPr>
                <a:t>A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5525699" y="1670620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1"/>
                  </a:solidFill>
                  <a:latin typeface="Courier New" panose="02070309020205020404" pitchFamily="49" charset="0"/>
                  <a:ea typeface="굴림" pitchFamily="50" charset="-127"/>
                  <a:cs typeface="Courier New" panose="02070309020205020404" pitchFamily="49" charset="0"/>
                </a:rPr>
                <a:t>B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8" name="한쪽 모서리가 둥근 사각형 7"/>
          <p:cNvSpPr/>
          <p:nvPr/>
        </p:nvSpPr>
        <p:spPr bwMode="auto">
          <a:xfrm>
            <a:off x="620688" y="2216696"/>
            <a:ext cx="5688632" cy="6912768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x1 = [-1  1  1 -1 -1]';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y1 = [-1 -1  1  1 -1]';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z1 = [ 0  0  0  0  0]';</a:t>
            </a:r>
          </a:p>
          <a:p>
            <a:pPr algn="l">
              <a:lnSpc>
                <a:spcPct val="120000"/>
              </a:lnSpc>
            </a:pPr>
            <a:endParaRPr lang="en-US" altLang="ko-KR" sz="12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endParaRPr lang="en-US" altLang="ko-K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x2 = 2 * x1;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y2 = 2 * y1;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z2 = 2 * z1;</a:t>
            </a:r>
          </a:p>
          <a:p>
            <a:pPr algn="l">
              <a:lnSpc>
                <a:spcPct val="120000"/>
              </a:lnSpc>
            </a:pPr>
            <a:endParaRPr lang="en-US" altLang="ko-KR" sz="12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endParaRPr lang="en-US" altLang="ko-K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x3 = </a:t>
            </a:r>
            <a:r>
              <a:rPr lang="en-US" altLang="ko-K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(x2, 1, 10);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y3 = </a:t>
            </a:r>
            <a:r>
              <a:rPr lang="en-US" altLang="ko-K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(y2, 1, 10);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z3 = ones(5,1) * linspace(0, 2, 10);</a:t>
            </a:r>
          </a:p>
          <a:p>
            <a:pPr algn="l">
              <a:lnSpc>
                <a:spcPct val="120000"/>
              </a:lnSpc>
            </a:pPr>
            <a:endParaRPr lang="en-US" altLang="ko-KR" sz="12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endParaRPr lang="en-US" altLang="ko-K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x4 = x2 * linspace(1,0,10);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y4 = y2 * linspace(1,0,10);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z4 = ones(5,1) * linspace(2, 3, 10);</a:t>
            </a:r>
          </a:p>
          <a:p>
            <a:pPr algn="l">
              <a:lnSpc>
                <a:spcPct val="120000"/>
              </a:lnSpc>
            </a:pPr>
            <a:endParaRPr lang="en-US" altLang="ko-KR" sz="12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endParaRPr lang="en-US" altLang="ko-K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[x1 x2 x3 x4];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Y = [y1 y2 y3 y4];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 = [z1 z2 z3 z4];</a:t>
            </a:r>
          </a:p>
          <a:p>
            <a:pPr algn="l">
              <a:lnSpc>
                <a:spcPct val="120000"/>
              </a:lnSpc>
            </a:pPr>
            <a:endParaRPr lang="en-US" altLang="ko-KR" sz="12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endParaRPr lang="en-US" altLang="ko-KR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figure(1</a:t>
            </a: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h = surf( X, Y, Z );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grid on;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('x'); </a:t>
            </a:r>
            <a:r>
              <a:rPr lang="en-US" altLang="ko-K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('y'); </a:t>
            </a:r>
            <a:r>
              <a:rPr lang="en-US" altLang="ko-KR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zlabel</a:t>
            </a: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('z');</a:t>
            </a: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axis equal;</a:t>
            </a:r>
            <a:endParaRPr lang="ko-KR" alt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직선 화살표 연결선 12"/>
          <p:cNvCxnSpPr>
            <a:stCxn id="15" idx="4"/>
          </p:cNvCxnSpPr>
          <p:nvPr/>
        </p:nvCxnSpPr>
        <p:spPr bwMode="auto">
          <a:xfrm flipH="1">
            <a:off x="1570316" y="7954125"/>
            <a:ext cx="258026" cy="156152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5" name="모서리가 둥근 사각형 설명선 14"/>
          <p:cNvSpPr/>
          <p:nvPr/>
        </p:nvSpPr>
        <p:spPr bwMode="auto">
          <a:xfrm>
            <a:off x="1896328" y="7689304"/>
            <a:ext cx="2036727" cy="280101"/>
          </a:xfrm>
          <a:prstGeom prst="wedgeRoundRectCallout">
            <a:avLst>
              <a:gd name="adj1" fmla="val -53338"/>
              <a:gd name="adj2" fmla="val 44545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endParaRPr lang="ko-KR" altLang="en-US" sz="12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6930" y="7689304"/>
            <a:ext cx="2135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surf </a:t>
            </a: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대신에 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mesh</a:t>
            </a: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사용하면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>
            <a:off x="2348880" y="8788034"/>
            <a:ext cx="2036727" cy="280101"/>
          </a:xfrm>
          <a:prstGeom prst="wedgeRoundRectCallout">
            <a:avLst>
              <a:gd name="adj1" fmla="val -54273"/>
              <a:gd name="adj2" fmla="val -8164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hidden off;</a:t>
            </a:r>
            <a:r>
              <a:rPr lang="ko-KR" altLang="en-US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의 효과는</a:t>
            </a:r>
            <a:r>
              <a:rPr lang="en-US" altLang="ko-KR" sz="11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ko-KR" altLang="en-US" sz="1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직선 화살표 연결선 25"/>
          <p:cNvCxnSpPr>
            <a:stCxn id="25" idx="4"/>
          </p:cNvCxnSpPr>
          <p:nvPr/>
        </p:nvCxnSpPr>
        <p:spPr bwMode="auto">
          <a:xfrm flipH="1" flipV="1">
            <a:off x="1984231" y="8887901"/>
            <a:ext cx="277620" cy="17316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0" name="모서리가 둥근 사각형 설명선 29"/>
          <p:cNvSpPr/>
          <p:nvPr/>
        </p:nvSpPr>
        <p:spPr bwMode="auto">
          <a:xfrm>
            <a:off x="3079984" y="8099978"/>
            <a:ext cx="2437248" cy="280101"/>
          </a:xfrm>
          <a:prstGeom prst="wedgeRoundRectCallout">
            <a:avLst>
              <a:gd name="adj1" fmla="val -54273"/>
              <a:gd name="adj2" fmla="val -8164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색은 어떻게 정해지는 걸까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1" name="직선 화살표 연결선 30"/>
          <p:cNvCxnSpPr>
            <a:stCxn id="30" idx="4"/>
          </p:cNvCxnSpPr>
          <p:nvPr/>
        </p:nvCxnSpPr>
        <p:spPr bwMode="auto">
          <a:xfrm flipH="1" flipV="1">
            <a:off x="2708920" y="8193360"/>
            <a:ext cx="266920" cy="23801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35" name="모서리가 둥근 사각형 설명선 34"/>
          <p:cNvSpPr/>
          <p:nvPr/>
        </p:nvSpPr>
        <p:spPr bwMode="auto">
          <a:xfrm>
            <a:off x="2797855" y="6721147"/>
            <a:ext cx="991185" cy="280101"/>
          </a:xfrm>
          <a:prstGeom prst="wedgeRoundRectCallout">
            <a:avLst>
              <a:gd name="adj1" fmla="val -64954"/>
              <a:gd name="adj2" fmla="val -8164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사이즈는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6" name="직선 화살표 연결선 35"/>
          <p:cNvCxnSpPr>
            <a:stCxn id="35" idx="4"/>
          </p:cNvCxnSpPr>
          <p:nvPr/>
        </p:nvCxnSpPr>
        <p:spPr bwMode="auto">
          <a:xfrm flipH="1">
            <a:off x="2420889" y="6838330"/>
            <a:ext cx="228744" cy="32345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42" name="모서리가 둥근 사각형 설명선 41"/>
          <p:cNvSpPr/>
          <p:nvPr/>
        </p:nvSpPr>
        <p:spPr bwMode="auto">
          <a:xfrm>
            <a:off x="3489516" y="2432720"/>
            <a:ext cx="1207988" cy="280101"/>
          </a:xfrm>
          <a:prstGeom prst="wedgeRoundRectCallout">
            <a:avLst>
              <a:gd name="adj1" fmla="val -64954"/>
              <a:gd name="adj2" fmla="val -8164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plot(x1, y1) 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3" name="직선 화살표 연결선 42"/>
          <p:cNvCxnSpPr>
            <a:stCxn id="42" idx="4"/>
            <a:endCxn id="5129" idx="1"/>
          </p:cNvCxnSpPr>
          <p:nvPr/>
        </p:nvCxnSpPr>
        <p:spPr bwMode="auto">
          <a:xfrm flipH="1">
            <a:off x="3079984" y="2549903"/>
            <a:ext cx="228889" cy="62837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5129" name="오른쪽 중괄호 5128"/>
          <p:cNvSpPr/>
          <p:nvPr/>
        </p:nvSpPr>
        <p:spPr bwMode="auto">
          <a:xfrm>
            <a:off x="2975840" y="2432720"/>
            <a:ext cx="104144" cy="360040"/>
          </a:xfrm>
          <a:prstGeom prst="rightBrace">
            <a:avLst>
              <a:gd name="adj1" fmla="val 60922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7" name="모서리가 둥근 사각형 설명선 46"/>
          <p:cNvSpPr/>
          <p:nvPr/>
        </p:nvSpPr>
        <p:spPr bwMode="auto">
          <a:xfrm>
            <a:off x="2649632" y="3191162"/>
            <a:ext cx="1499447" cy="280101"/>
          </a:xfrm>
          <a:prstGeom prst="wedgeRoundRectCallout">
            <a:avLst>
              <a:gd name="adj1" fmla="val -33217"/>
              <a:gd name="adj2" fmla="val -70224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plot3(x1, y1, z1) 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화살표 연결선 47"/>
          <p:cNvCxnSpPr>
            <a:stCxn id="47" idx="4"/>
          </p:cNvCxnSpPr>
          <p:nvPr/>
        </p:nvCxnSpPr>
        <p:spPr bwMode="auto">
          <a:xfrm flipH="1" flipV="1">
            <a:off x="2708921" y="2995890"/>
            <a:ext cx="192363" cy="138624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52" name="모서리가 둥근 사각형 설명선 51"/>
          <p:cNvSpPr/>
          <p:nvPr/>
        </p:nvSpPr>
        <p:spPr bwMode="auto">
          <a:xfrm>
            <a:off x="1491124" y="4197712"/>
            <a:ext cx="3383597" cy="280101"/>
          </a:xfrm>
          <a:prstGeom prst="wedgeRoundRectCallout">
            <a:avLst>
              <a:gd name="adj1" fmla="val -27305"/>
              <a:gd name="adj2" fmla="val -80426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fr-FR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figure</a:t>
            </a:r>
            <a:r>
              <a:rPr lang="fr-FR" altLang="ko-KR" sz="1100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plot3([x1, x2], [y1, y2], [z1,z2]), grid on;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3" name="오른쪽 중괄호 52"/>
          <p:cNvSpPr/>
          <p:nvPr/>
        </p:nvSpPr>
        <p:spPr bwMode="auto">
          <a:xfrm>
            <a:off x="1896328" y="3540394"/>
            <a:ext cx="139975" cy="588599"/>
          </a:xfrm>
          <a:prstGeom prst="rightBrace">
            <a:avLst>
              <a:gd name="adj1" fmla="val 60922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4" name="직선 화살표 연결선 53"/>
          <p:cNvCxnSpPr>
            <a:stCxn id="52" idx="4"/>
            <a:endCxn id="53" idx="1"/>
          </p:cNvCxnSpPr>
          <p:nvPr/>
        </p:nvCxnSpPr>
        <p:spPr bwMode="auto">
          <a:xfrm flipH="1" flipV="1">
            <a:off x="2036303" y="3834694"/>
            <a:ext cx="222728" cy="277794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57" name="모서리가 둥근 사각형 설명선 56"/>
          <p:cNvSpPr/>
          <p:nvPr/>
        </p:nvSpPr>
        <p:spPr bwMode="auto">
          <a:xfrm>
            <a:off x="4432553" y="4676324"/>
            <a:ext cx="1228695" cy="474481"/>
          </a:xfrm>
          <a:prstGeom prst="wedgeRoundRectCallout">
            <a:avLst>
              <a:gd name="adj1" fmla="val -55129"/>
              <a:gd name="adj2" fmla="val -22699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무엇을 만들려고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하는 걸까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오른쪽 중괄호 57"/>
          <p:cNvSpPr/>
          <p:nvPr/>
        </p:nvSpPr>
        <p:spPr bwMode="auto">
          <a:xfrm>
            <a:off x="4106763" y="4599741"/>
            <a:ext cx="139975" cy="588599"/>
          </a:xfrm>
          <a:prstGeom prst="rightBrace">
            <a:avLst>
              <a:gd name="adj1" fmla="val 60922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9" name="직선 화살표 연결선 58"/>
          <p:cNvCxnSpPr>
            <a:stCxn id="57" idx="4"/>
            <a:endCxn id="58" idx="1"/>
          </p:cNvCxnSpPr>
          <p:nvPr/>
        </p:nvCxnSpPr>
        <p:spPr bwMode="auto">
          <a:xfrm flipH="1">
            <a:off x="4246738" y="4805862"/>
            <a:ext cx="122795" cy="88179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62" name="모서리가 둥근 사각형 설명선 61"/>
          <p:cNvSpPr/>
          <p:nvPr/>
        </p:nvSpPr>
        <p:spPr bwMode="auto">
          <a:xfrm>
            <a:off x="4432553" y="5769728"/>
            <a:ext cx="1228695" cy="474481"/>
          </a:xfrm>
          <a:prstGeom prst="wedgeRoundRectCallout">
            <a:avLst>
              <a:gd name="adj1" fmla="val -55129"/>
              <a:gd name="adj2" fmla="val -22699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무엇을 만들려고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하는 걸까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3" name="오른쪽 중괄호 62"/>
          <p:cNvSpPr/>
          <p:nvPr/>
        </p:nvSpPr>
        <p:spPr bwMode="auto">
          <a:xfrm>
            <a:off x="4106763" y="5693145"/>
            <a:ext cx="139975" cy="588599"/>
          </a:xfrm>
          <a:prstGeom prst="rightBrace">
            <a:avLst>
              <a:gd name="adj1" fmla="val 60922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64" name="직선 화살표 연결선 63"/>
          <p:cNvCxnSpPr>
            <a:stCxn id="62" idx="4"/>
            <a:endCxn id="63" idx="1"/>
          </p:cNvCxnSpPr>
          <p:nvPr/>
        </p:nvCxnSpPr>
        <p:spPr bwMode="auto">
          <a:xfrm flipH="1">
            <a:off x="4246738" y="5899266"/>
            <a:ext cx="122795" cy="88179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901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4898" y="344489"/>
            <a:ext cx="6172200" cy="8784976"/>
          </a:xfrm>
        </p:spPr>
        <p:txBody>
          <a:bodyPr/>
          <a:lstStyle/>
          <a:p>
            <a:r>
              <a:rPr lang="en-US" altLang="ko-KR" sz="1600" dirty="0">
                <a:sym typeface="Wingdings" panose="05000000000000000000" pitchFamily="2" charset="2"/>
              </a:rPr>
              <a:t>A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ym typeface="Wingdings" panose="05000000000000000000" pitchFamily="2" charset="2"/>
              </a:rPr>
              <a:t>B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다음 </a:t>
            </a:r>
            <a:r>
              <a:rPr lang="ko-KR" altLang="en-US" sz="1600" dirty="0" smtClean="0"/>
              <a:t>스크립트의 내용을 설명하시오</a:t>
            </a:r>
            <a:r>
              <a:rPr lang="en-US" altLang="ko-KR" sz="1600" dirty="0" smtClean="0"/>
              <a:t>..</a:t>
            </a:r>
            <a:endParaRPr lang="en-US" altLang="ko-KR" sz="1600" dirty="0"/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12" name="한쪽 모서리가 둥근 사각형 11"/>
          <p:cNvSpPr/>
          <p:nvPr/>
        </p:nvSpPr>
        <p:spPr bwMode="auto">
          <a:xfrm>
            <a:off x="476672" y="704528"/>
            <a:ext cx="5832648" cy="8582378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228B22"/>
                </a:solidFill>
                <a:latin typeface="Courier New" panose="02070309020205020404" pitchFamily="49" charset="0"/>
              </a:rPr>
              <a:t>%% Data Points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x1 = [  32  33  32  29  20  88  39  0 ];</a:t>
            </a:r>
          </a:p>
          <a:p>
            <a:pPr algn="l">
              <a:lnSpc>
                <a:spcPct val="150000"/>
              </a:lnSpc>
            </a:pP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y1 = [ 323 321 319 313 246  72  0.1 0 ];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228B22"/>
                </a:solidFill>
                <a:latin typeface="Courier New" panose="02070309020205020404" pitchFamily="49" charset="0"/>
              </a:rPr>
              <a:t>%% Interpolation between points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N1 = 40;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P  = length(x1);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n  = 0:P-1;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= linspace(0, P-1, N1);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xc = interp1( n, x1, </a:t>
            </a:r>
            <a:r>
              <a:rPr lang="en-US" altLang="ko-KR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pchip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</a:p>
          <a:p>
            <a:pPr algn="l">
              <a:lnSpc>
                <a:spcPct val="150000"/>
              </a:lnSpc>
            </a:pP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yc = interp1( n, y1, ni, </a:t>
            </a:r>
            <a:r>
              <a:rPr lang="es-E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'pchip'</a:t>
            </a: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figure(1);</a:t>
            </a:r>
          </a:p>
          <a:p>
            <a:pPr algn="l">
              <a:lnSpc>
                <a:spcPct val="150000"/>
              </a:lnSpc>
            </a:pP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h = plot( x1, y1, </a:t>
            </a:r>
            <a:r>
              <a:rPr lang="es-E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'bo'</a:t>
            </a: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xc, yc, </a:t>
            </a:r>
            <a:r>
              <a:rPr lang="es-E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'b-'</a:t>
            </a: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set(h(1),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MarkerFaceColor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 axis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equal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 hold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228B22"/>
                </a:solidFill>
                <a:latin typeface="Courier New" panose="02070309020205020404" pitchFamily="49" charset="0"/>
              </a:rPr>
              <a:t>%% Interpolation between heights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N  = 255;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x0 = xc;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y0 = </a:t>
            </a:r>
            <a:r>
              <a:rPr lang="en-US" altLang="ko-KR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y  = linspace( min(y0), max(y0), N );</a:t>
            </a:r>
          </a:p>
          <a:p>
            <a:pPr algn="l">
              <a:lnSpc>
                <a:spcPct val="150000"/>
              </a:lnSpc>
            </a:pP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x  = interp1( y0, x0, y, </a:t>
            </a:r>
            <a:r>
              <a:rPr lang="es-E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'pchip'</a:t>
            </a: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plot( x0, y0, </a:t>
            </a:r>
            <a:r>
              <a:rPr lang="es-E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'ro'</a:t>
            </a: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x, y, </a:t>
            </a:r>
            <a:r>
              <a:rPr lang="es-E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'r-'</a:t>
            </a:r>
            <a:r>
              <a:rPr lang="es-E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228B22"/>
                </a:solidFill>
                <a:latin typeface="Courier New" panose="02070309020205020404" pitchFamily="49" charset="0"/>
              </a:rPr>
              <a:t>%% Korean Traditional Bottle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[X, Y, Z] = cylinder( x, 20);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figure(2);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surf(X, Y, 300*Z,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b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linestyle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'none'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equal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colormap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020F0"/>
                </a:solidFill>
                <a:latin typeface="Courier New" panose="02070309020205020404" pitchFamily="49" charset="0"/>
              </a:rPr>
              <a:t>'jet'</a:t>
            </a:r>
            <a:r>
              <a:rPr lang="en-US" altLang="ko-KR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ko-KR" sz="1200" b="0" dirty="0">
                <a:solidFill>
                  <a:srgbClr val="228B22"/>
                </a:solidFill>
                <a:latin typeface="Courier New" panose="02070309020205020404" pitchFamily="49" charset="0"/>
              </a:rPr>
              <a:t>% Try </a:t>
            </a:r>
            <a:r>
              <a:rPr lang="en-US" altLang="ko-KR" sz="1200" b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colormapeditor</a:t>
            </a:r>
            <a:r>
              <a:rPr lang="en-US" altLang="ko-KR" sz="1200" b="0" dirty="0">
                <a:solidFill>
                  <a:srgbClr val="228B22"/>
                </a:solidFill>
                <a:latin typeface="Courier New" panose="02070309020205020404" pitchFamily="49" charset="0"/>
              </a:rPr>
              <a:t>; </a:t>
            </a: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1052736" y="1568624"/>
            <a:ext cx="2520280" cy="280101"/>
          </a:xfrm>
          <a:prstGeom prst="wedgeRoundRectCallout">
            <a:avLst>
              <a:gd name="adj1" fmla="val -52310"/>
              <a:gd name="adj2" fmla="val -41603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plot(x1, 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y1) 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axis equal; grid on;?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2278472" y="776536"/>
            <a:ext cx="1008112" cy="280101"/>
          </a:xfrm>
          <a:prstGeom prst="wedgeRoundRectCallout">
            <a:avLst>
              <a:gd name="adj1" fmla="val -67427"/>
              <a:gd name="adj2" fmla="val 17340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촘촘한 이유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오른쪽 중괄호 1"/>
          <p:cNvSpPr/>
          <p:nvPr/>
        </p:nvSpPr>
        <p:spPr bwMode="auto">
          <a:xfrm rot="16200000">
            <a:off x="1737612" y="551780"/>
            <a:ext cx="72009" cy="1009713"/>
          </a:xfrm>
          <a:prstGeom prst="rightBrace">
            <a:avLst>
              <a:gd name="adj1" fmla="val 48016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stCxn id="9" idx="4"/>
          </p:cNvCxnSpPr>
          <p:nvPr/>
        </p:nvCxnSpPr>
        <p:spPr bwMode="auto">
          <a:xfrm flipH="1">
            <a:off x="1801901" y="965156"/>
            <a:ext cx="300887" cy="54889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3" name="모서리가 둥근 사각형 설명선 12"/>
          <p:cNvSpPr/>
          <p:nvPr/>
        </p:nvSpPr>
        <p:spPr bwMode="auto">
          <a:xfrm>
            <a:off x="1510420" y="2184657"/>
            <a:ext cx="1258540" cy="280101"/>
          </a:xfrm>
          <a:prstGeom prst="wedgeRoundRectCallout">
            <a:avLst>
              <a:gd name="adj1" fmla="val -57356"/>
              <a:gd name="adj2" fmla="val -23467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N1</a:t>
            </a: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어떤 역할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3861048" y="4456876"/>
            <a:ext cx="1258540" cy="280101"/>
          </a:xfrm>
          <a:prstGeom prst="wedgeRoundRectCallout">
            <a:avLst>
              <a:gd name="adj1" fmla="val -57356"/>
              <a:gd name="adj2" fmla="val -23467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줄이 없으면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4298707" y="3382668"/>
            <a:ext cx="1114524" cy="280101"/>
          </a:xfrm>
          <a:prstGeom prst="wedgeRoundRectCallout">
            <a:avLst>
              <a:gd name="adj1" fmla="val -57356"/>
              <a:gd name="adj2" fmla="val -23467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뭐하는 걸까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화살표 연결선 15"/>
          <p:cNvCxnSpPr>
            <a:endCxn id="17" idx="1"/>
          </p:cNvCxnSpPr>
          <p:nvPr/>
        </p:nvCxnSpPr>
        <p:spPr bwMode="auto">
          <a:xfrm flipH="1">
            <a:off x="3965674" y="3459882"/>
            <a:ext cx="228889" cy="62837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17" name="오른쪽 중괄호 16"/>
          <p:cNvSpPr/>
          <p:nvPr/>
        </p:nvSpPr>
        <p:spPr bwMode="auto">
          <a:xfrm>
            <a:off x="3861530" y="3342699"/>
            <a:ext cx="104144" cy="360040"/>
          </a:xfrm>
          <a:prstGeom prst="rightBrace">
            <a:avLst>
              <a:gd name="adj1" fmla="val 60922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4502912" y="6278073"/>
            <a:ext cx="1590383" cy="280101"/>
          </a:xfrm>
          <a:prstGeom prst="wedgeRoundRectCallout">
            <a:avLst>
              <a:gd name="adj1" fmla="val -57356"/>
              <a:gd name="adj2" fmla="val -23467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인터폴레이션을 또 해</a:t>
            </a: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화살표 연결선 18"/>
          <p:cNvCxnSpPr>
            <a:endCxn id="20" idx="1"/>
          </p:cNvCxnSpPr>
          <p:nvPr/>
        </p:nvCxnSpPr>
        <p:spPr bwMode="auto">
          <a:xfrm flipH="1" flipV="1">
            <a:off x="4169880" y="6338181"/>
            <a:ext cx="228890" cy="17106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20" name="오른쪽 중괄호 19"/>
          <p:cNvSpPr/>
          <p:nvPr/>
        </p:nvSpPr>
        <p:spPr bwMode="auto">
          <a:xfrm>
            <a:off x="4007787" y="5491114"/>
            <a:ext cx="162093" cy="1694134"/>
          </a:xfrm>
          <a:prstGeom prst="rightBrace">
            <a:avLst>
              <a:gd name="adj1" fmla="val 60922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1" hangingPunct="1">
              <a:lnSpc>
                <a:spcPct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 bwMode="auto">
          <a:xfrm>
            <a:off x="3212595" y="8184816"/>
            <a:ext cx="504437" cy="280101"/>
          </a:xfrm>
          <a:prstGeom prst="wedgeRoundRectCallout">
            <a:avLst>
              <a:gd name="adj1" fmla="val -73908"/>
              <a:gd name="adj2" fmla="val -52939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>
            <a:off x="1952344" y="8727316"/>
            <a:ext cx="612560" cy="280101"/>
          </a:xfrm>
          <a:prstGeom prst="wedgeRoundRectCallout">
            <a:avLst>
              <a:gd name="adj1" fmla="val -73908"/>
              <a:gd name="adj2" fmla="val -52939"/>
              <a:gd name="adj3" fmla="val 16667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1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300?</a:t>
            </a:r>
            <a:endParaRPr lang="ko-KR" altLang="en-US" sz="1100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954713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144000" tIns="0" rIns="0" bIns="0" numCol="1" rtlCol="0" anchor="ctr" anchorCtr="0" compatLnSpc="1">
        <a:prstTxWarp prst="textNoShape">
          <a:avLst/>
        </a:prstTxWarp>
        <a:noAutofit/>
      </a:bodyPr>
      <a:lstStyle>
        <a:defPPr algn="l">
          <a:lnSpc>
            <a:spcPct val="120000"/>
          </a:lnSpc>
          <a:defRPr sz="1200" b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19795</TotalTime>
  <Words>481</Words>
  <Application>Microsoft Office PowerPoint</Application>
  <PresentationFormat>A4 용지(210x297mm)</PresentationFormat>
  <Paragraphs>110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함초롬바탕</vt:lpstr>
      <vt:lpstr>Arial</vt:lpstr>
      <vt:lpstr>Courier New</vt:lpstr>
      <vt:lpstr>Wingdings</vt:lpstr>
      <vt:lpstr>봄의 수채화</vt:lpstr>
      <vt:lpstr>하브루타: 3차원 그래프 그리기</vt:lpstr>
      <vt:lpstr>PowerPoint 프레젠테이션</vt:lpstr>
    </vt:vector>
  </TitlesOfParts>
  <Company>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배열, 행렬 만들기와 사운드</dc:title>
  <dc:creator>bjc97r@incheon.ac.kr</dc:creator>
  <cp:lastModifiedBy>Byoungjo Choi</cp:lastModifiedBy>
  <cp:revision>1289</cp:revision>
  <cp:lastPrinted>2015-03-24T00:07:39Z</cp:lastPrinted>
  <dcterms:created xsi:type="dcterms:W3CDTF">2004-11-23T08:26:21Z</dcterms:created>
  <dcterms:modified xsi:type="dcterms:W3CDTF">2017-05-14T22:13:12Z</dcterms:modified>
</cp:coreProperties>
</file>