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7"/>
    <p:restoredTop sz="93925"/>
  </p:normalViewPr>
  <p:slideViewPr>
    <p:cSldViewPr>
      <p:cViewPr varScale="1">
        <p:scale>
          <a:sx n="73" d="100"/>
          <a:sy n="73" d="100"/>
        </p:scale>
        <p:origin x="1038" y="66"/>
      </p:cViewPr>
      <p:guideLst>
        <p:guide orient="horz" pos="323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kmepetme.com/pethelp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kmepetme.com/pethelp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9536" y="6438900"/>
            <a:ext cx="5246643" cy="117491"/>
            <a:chOff x="6519536" y="6854630"/>
            <a:chExt cx="5246643" cy="1174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53217"/>
            <a:ext cx="5246643" cy="117491"/>
            <a:chOff x="6519536" y="6968947"/>
            <a:chExt cx="5246643" cy="1174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3162300"/>
            <a:ext cx="5246643" cy="117491"/>
            <a:chOff x="6519536" y="2899191"/>
            <a:chExt cx="5246643" cy="117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sp>
        <p:nvSpPr>
          <p:cNvPr id="1005" name="TextBox 1004"/>
          <p:cNvSpPr txBox="1"/>
          <p:nvPr/>
        </p:nvSpPr>
        <p:spPr>
          <a:xfrm>
            <a:off x="1828799" y="3619500"/>
            <a:ext cx="14826616" cy="248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700" b="1">
                <a:solidFill>
                  <a:srgbClr val="5EBC88"/>
                </a:solidFill>
              </a:rPr>
              <a:t>PICK</a:t>
            </a:r>
            <a:r>
              <a:rPr lang="en-US" altLang="ko-KR" sz="15700" b="1"/>
              <a:t> </a:t>
            </a:r>
            <a:r>
              <a:rPr lang="en-US" altLang="ko-KR" sz="15700" b="1">
                <a:solidFill>
                  <a:srgbClr val="DEB98B"/>
                </a:solidFill>
              </a:rPr>
              <a:t>ME</a:t>
            </a:r>
            <a:r>
              <a:rPr lang="en-US" altLang="ko-KR" sz="15700" b="1"/>
              <a:t> </a:t>
            </a:r>
            <a:r>
              <a:rPr lang="en-US" altLang="ko-KR" sz="15700" b="1">
                <a:solidFill>
                  <a:srgbClr val="5EBC88"/>
                </a:solidFill>
              </a:rPr>
              <a:t>PET</a:t>
            </a:r>
            <a:r>
              <a:rPr lang="en-US" altLang="ko-KR" sz="15700" b="1"/>
              <a:t> </a:t>
            </a:r>
            <a:r>
              <a:rPr lang="en-US" altLang="ko-KR" sz="15700" b="1">
                <a:solidFill>
                  <a:srgbClr val="DEB98B"/>
                </a:solidFill>
              </a:rPr>
              <a:t>ME !</a:t>
            </a:r>
          </a:p>
        </p:txBody>
      </p:sp>
      <p:sp>
        <p:nvSpPr>
          <p:cNvPr id="1006" name="TextBox 1005"/>
          <p:cNvSpPr txBox="1"/>
          <p:nvPr/>
        </p:nvSpPr>
        <p:spPr>
          <a:xfrm>
            <a:off x="7620000" y="8267700"/>
            <a:ext cx="4343400" cy="76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007" name="TextBox 1006"/>
          <p:cNvSpPr txBox="1"/>
          <p:nvPr/>
        </p:nvSpPr>
        <p:spPr>
          <a:xfrm>
            <a:off x="4762500" y="6896100"/>
            <a:ext cx="8763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900" b="1">
                <a:solidFill>
                  <a:srgbClr val="DEB98B"/>
                </a:solidFill>
              </a:rPr>
              <a:t>탁한열  성호준  이세민  김남일  이재호 곽범순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6575" y="2194758"/>
            <a:ext cx="2380952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5123" y="2250647"/>
            <a:ext cx="2019048" cy="2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sp>
        <p:nvSpPr>
          <p:cNvPr id="1005" name="TextBox 1004"/>
          <p:cNvSpPr txBox="1"/>
          <p:nvPr/>
        </p:nvSpPr>
        <p:spPr>
          <a:xfrm>
            <a:off x="8381994" y="3390900"/>
            <a:ext cx="9448806" cy="411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2</a:t>
            </a: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단계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:</a:t>
            </a:r>
          </a:p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컨텐츠 설계 및 벤치마킹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67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cxnSp>
        <p:nvCxnSpPr>
          <p:cNvPr id="1061" name="직선 연결선 1060"/>
          <p:cNvCxnSpPr>
            <a:endCxn id="1019" idx="2"/>
          </p:cNvCxnSpPr>
          <p:nvPr/>
        </p:nvCxnSpPr>
        <p:spPr>
          <a:xfrm rot="10800000">
            <a:off x="6497201" y="4675563"/>
            <a:ext cx="27427" cy="121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연결선 1061"/>
          <p:cNvCxnSpPr/>
          <p:nvPr/>
        </p:nvCxnSpPr>
        <p:spPr>
          <a:xfrm rot="5400000">
            <a:off x="7847530" y="5988970"/>
            <a:ext cx="2628923" cy="21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직선 연결선 1062"/>
          <p:cNvCxnSpPr/>
          <p:nvPr/>
        </p:nvCxnSpPr>
        <p:spPr>
          <a:xfrm rot="5400000">
            <a:off x="10908073" y="5570002"/>
            <a:ext cx="1767582" cy="17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직선 연결선 1063"/>
          <p:cNvCxnSpPr/>
          <p:nvPr/>
        </p:nvCxnSpPr>
        <p:spPr>
          <a:xfrm rot="16200000" flipH="1">
            <a:off x="13533126" y="5554980"/>
            <a:ext cx="1747053" cy="969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직선 연결선 1059"/>
          <p:cNvCxnSpPr>
            <a:endCxn id="1073" idx="2"/>
          </p:cNvCxnSpPr>
          <p:nvPr/>
        </p:nvCxnSpPr>
        <p:spPr>
          <a:xfrm rot="5400000">
            <a:off x="2995182" y="5557232"/>
            <a:ext cx="176333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모서리가 둥근 직사각형 1011"/>
          <p:cNvSpPr/>
          <p:nvPr/>
        </p:nvSpPr>
        <p:spPr>
          <a:xfrm>
            <a:off x="7375754" y="800100"/>
            <a:ext cx="3506938" cy="574464"/>
          </a:xfrm>
          <a:prstGeom prst="roundRect">
            <a:avLst>
              <a:gd name="adj" fmla="val 16667"/>
            </a:avLst>
          </a:prstGeom>
          <a:solidFill>
            <a:srgbClr val="60BD89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i="0" u="none" strike="noStrike">
                <a:solidFill>
                  <a:schemeClr val="lt1"/>
                </a:solidFill>
                <a:latin typeface="맑은 고딕"/>
                <a:ea typeface="맑은 고딕"/>
              </a:rPr>
              <a:t>http://www.pickmepetme.com</a:t>
            </a:r>
          </a:p>
        </p:txBody>
      </p:sp>
      <p:sp>
        <p:nvSpPr>
          <p:cNvPr id="1014" name="모서리가 둥근 직사각형 1013"/>
          <p:cNvSpPr/>
          <p:nvPr/>
        </p:nvSpPr>
        <p:spPr>
          <a:xfrm>
            <a:off x="5354261" y="1777506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>
                <a:solidFill>
                  <a:srgbClr val="808080"/>
                </a:solidFill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1015" name="모서리가 둥근 직사각형 1014"/>
          <p:cNvSpPr/>
          <p:nvPr/>
        </p:nvSpPr>
        <p:spPr>
          <a:xfrm>
            <a:off x="5354261" y="2729498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>
                <a:solidFill>
                  <a:srgbClr val="808080"/>
                </a:solidFill>
                <a:latin typeface="맑은 고딕"/>
                <a:ea typeface="맑은 고딕"/>
              </a:rPr>
              <a:t>검색시스템</a:t>
            </a:r>
          </a:p>
        </p:txBody>
      </p:sp>
      <p:sp>
        <p:nvSpPr>
          <p:cNvPr id="1016" name="모서리가 둥근 직사각형 1015"/>
          <p:cNvSpPr/>
          <p:nvPr/>
        </p:nvSpPr>
        <p:spPr>
          <a:xfrm>
            <a:off x="10577553" y="1777506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i="0" u="none" strike="noStrike">
                <a:solidFill>
                  <a:srgbClr val="808080"/>
                </a:solidFill>
                <a:latin typeface="맑은 고딕"/>
                <a:ea typeface="맑은 고딕"/>
              </a:rPr>
              <a:t>About site</a:t>
            </a:r>
          </a:p>
        </p:txBody>
      </p:sp>
      <p:sp>
        <p:nvSpPr>
          <p:cNvPr id="1017" name="모서리가 둥근 직사각형 1016"/>
          <p:cNvSpPr/>
          <p:nvPr/>
        </p:nvSpPr>
        <p:spPr>
          <a:xfrm>
            <a:off x="10589185" y="2725175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>
                <a:solidFill>
                  <a:srgbClr val="808080"/>
                </a:solidFill>
                <a:latin typeface="맑은 고딕"/>
                <a:ea typeface="맑은 고딕"/>
              </a:rPr>
              <a:t>공지사항</a:t>
            </a:r>
          </a:p>
        </p:txBody>
      </p:sp>
      <p:sp>
        <p:nvSpPr>
          <p:cNvPr id="1018" name="모서리가 둥근 직사각형 1017"/>
          <p:cNvSpPr/>
          <p:nvPr/>
        </p:nvSpPr>
        <p:spPr>
          <a:xfrm>
            <a:off x="2667000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돌봄</a:t>
            </a:r>
          </a:p>
        </p:txBody>
      </p:sp>
      <p:sp>
        <p:nvSpPr>
          <p:cNvPr id="1019" name="모서리가 둥근 직사각형 1018"/>
          <p:cNvSpPr/>
          <p:nvPr/>
        </p:nvSpPr>
        <p:spPr>
          <a:xfrm>
            <a:off x="5287352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분양</a:t>
            </a:r>
          </a:p>
        </p:txBody>
      </p:sp>
      <p:sp>
        <p:nvSpPr>
          <p:cNvPr id="1020" name="모서리가 둥근 직사각형 1019"/>
          <p:cNvSpPr/>
          <p:nvPr/>
        </p:nvSpPr>
        <p:spPr>
          <a:xfrm>
            <a:off x="7948456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커뮤니티</a:t>
            </a:r>
          </a:p>
        </p:txBody>
      </p:sp>
      <p:sp>
        <p:nvSpPr>
          <p:cNvPr id="1021" name="모서리가 둥근 직사각형 1020"/>
          <p:cNvSpPr/>
          <p:nvPr/>
        </p:nvSpPr>
        <p:spPr>
          <a:xfrm>
            <a:off x="10577553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MyPage</a:t>
            </a:r>
          </a:p>
        </p:txBody>
      </p:sp>
      <p:sp>
        <p:nvSpPr>
          <p:cNvPr id="1022" name="모서리가 둥근 직사각형 1021"/>
          <p:cNvSpPr/>
          <p:nvPr/>
        </p:nvSpPr>
        <p:spPr>
          <a:xfrm>
            <a:off x="13201302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>
                <a:solidFill>
                  <a:srgbClr val="808080"/>
                </a:solidFill>
                <a:latin typeface="맑은 고딕"/>
                <a:ea typeface="맑은 고딕"/>
              </a:rPr>
              <a:t>고객센터</a:t>
            </a:r>
          </a:p>
        </p:txBody>
      </p:sp>
      <p:cxnSp>
        <p:nvCxnSpPr>
          <p:cNvPr id="1024" name="직선 연결선 1023"/>
          <p:cNvCxnSpPr/>
          <p:nvPr/>
        </p:nvCxnSpPr>
        <p:spPr>
          <a:xfrm rot="16200000" flipH="1">
            <a:off x="7810595" y="2693192"/>
            <a:ext cx="2666338" cy="2908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/>
          <p:cNvCxnSpPr/>
          <p:nvPr/>
        </p:nvCxnSpPr>
        <p:spPr>
          <a:xfrm>
            <a:off x="7773960" y="2094837"/>
            <a:ext cx="280359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직선 연결선 1025"/>
          <p:cNvCxnSpPr/>
          <p:nvPr/>
        </p:nvCxnSpPr>
        <p:spPr>
          <a:xfrm flipV="1">
            <a:off x="7773960" y="3042505"/>
            <a:ext cx="2815224" cy="432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/>
          <p:cNvCxnSpPr/>
          <p:nvPr/>
        </p:nvCxnSpPr>
        <p:spPr>
          <a:xfrm>
            <a:off x="3849113" y="3679036"/>
            <a:ext cx="105264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연결선 1029"/>
          <p:cNvCxnSpPr/>
          <p:nvPr/>
        </p:nvCxnSpPr>
        <p:spPr>
          <a:xfrm rot="16200000">
            <a:off x="3668366" y="3864201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/>
          <p:cNvCxnSpPr/>
          <p:nvPr/>
        </p:nvCxnSpPr>
        <p:spPr>
          <a:xfrm rot="16200000">
            <a:off x="6347824" y="3859783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/>
          <p:cNvCxnSpPr/>
          <p:nvPr/>
        </p:nvCxnSpPr>
        <p:spPr>
          <a:xfrm rot="16200000">
            <a:off x="11611203" y="3857854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/>
          <p:nvPr/>
        </p:nvCxnSpPr>
        <p:spPr>
          <a:xfrm rot="16200000">
            <a:off x="14199033" y="3859783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모서리가 둥근 직사각형 1033"/>
          <p:cNvSpPr/>
          <p:nvPr/>
        </p:nvSpPr>
        <p:spPr>
          <a:xfrm>
            <a:off x="2666999" y="4912865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펫시터</a:t>
            </a:r>
          </a:p>
        </p:txBody>
      </p:sp>
      <p:sp>
        <p:nvSpPr>
          <p:cNvPr id="1045" name="모서리가 둥근 직사각형 1044"/>
          <p:cNvSpPr/>
          <p:nvPr/>
        </p:nvSpPr>
        <p:spPr>
          <a:xfrm>
            <a:off x="7951087" y="4925904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베스트팁</a:t>
            </a:r>
          </a:p>
        </p:txBody>
      </p:sp>
      <p:sp>
        <p:nvSpPr>
          <p:cNvPr id="1046" name="모서리가 둥근 직사각형 1045"/>
          <p:cNvSpPr/>
          <p:nvPr/>
        </p:nvSpPr>
        <p:spPr>
          <a:xfrm>
            <a:off x="7951087" y="5809697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자유게시판</a:t>
            </a:r>
          </a:p>
        </p:txBody>
      </p:sp>
      <p:sp>
        <p:nvSpPr>
          <p:cNvPr id="1047" name="모서리가 둥근 직사각형 1046"/>
          <p:cNvSpPr/>
          <p:nvPr/>
        </p:nvSpPr>
        <p:spPr>
          <a:xfrm>
            <a:off x="7951087" y="6669828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팁게시판</a:t>
            </a:r>
          </a:p>
        </p:txBody>
      </p:sp>
      <p:sp>
        <p:nvSpPr>
          <p:cNvPr id="1050" name="모서리가 둥근 직사각형 1049"/>
          <p:cNvSpPr/>
          <p:nvPr/>
        </p:nvSpPr>
        <p:spPr>
          <a:xfrm>
            <a:off x="10581926" y="4935429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회원정보</a:t>
            </a:r>
          </a:p>
        </p:txBody>
      </p:sp>
      <p:sp>
        <p:nvSpPr>
          <p:cNvPr id="1051" name="모서리가 둥근 직사각형 1050"/>
          <p:cNvSpPr/>
          <p:nvPr/>
        </p:nvSpPr>
        <p:spPr>
          <a:xfrm>
            <a:off x="10581926" y="5819222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내가쓴글</a:t>
            </a:r>
          </a:p>
        </p:txBody>
      </p:sp>
      <p:sp>
        <p:nvSpPr>
          <p:cNvPr id="1055" name="모서리가 둥근 직사각형 1054"/>
          <p:cNvSpPr/>
          <p:nvPr/>
        </p:nvSpPr>
        <p:spPr>
          <a:xfrm>
            <a:off x="13201650" y="4914901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FAQ</a:t>
            </a:r>
          </a:p>
        </p:txBody>
      </p:sp>
      <p:sp>
        <p:nvSpPr>
          <p:cNvPr id="1056" name="모서리가 둥근 직사각형 1055"/>
          <p:cNvSpPr/>
          <p:nvPr/>
        </p:nvSpPr>
        <p:spPr>
          <a:xfrm>
            <a:off x="13201650" y="5798694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1:1</a:t>
            </a: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문의</a:t>
            </a:r>
          </a:p>
        </p:txBody>
      </p:sp>
      <p:grpSp>
        <p:nvGrpSpPr>
          <p:cNvPr id="1068" name="그룹 1067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69" name="그림 10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0" name="TextBox 1069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10</a:t>
              </a:r>
            </a:p>
          </p:txBody>
        </p:sp>
      </p:grpSp>
      <p:sp>
        <p:nvSpPr>
          <p:cNvPr id="1073" name="모서리가 둥근 직사각형 1072"/>
          <p:cNvSpPr/>
          <p:nvPr/>
        </p:nvSpPr>
        <p:spPr>
          <a:xfrm>
            <a:off x="2667000" y="5804240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 spc="0">
                <a:solidFill>
                  <a:srgbClr val="808080"/>
                </a:solidFill>
                <a:latin typeface="맑은 고딕"/>
                <a:ea typeface="맑은 고딕"/>
              </a:rPr>
              <a:t>펫헬퍼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3" name="모서리가 둥근 직사각형 1012"/>
          <p:cNvSpPr/>
          <p:nvPr/>
        </p:nvSpPr>
        <p:spPr>
          <a:xfrm>
            <a:off x="7375754" y="647700"/>
            <a:ext cx="3506938" cy="498264"/>
          </a:xfrm>
          <a:prstGeom prst="roundRect">
            <a:avLst>
              <a:gd name="adj" fmla="val 16667"/>
            </a:avLst>
          </a:prstGeom>
          <a:solidFill>
            <a:srgbClr val="60BD89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0" u="none" strike="noStrike">
                <a:solidFill>
                  <a:srgbClr val="FFFFFF"/>
                </a:solidFill>
                <a:latin typeface="맑은 고딕"/>
                <a:ea typeface="맑은 고딕"/>
              </a:rPr>
              <a:t>메뉴구조도</a:t>
            </a:r>
          </a:p>
        </p:txBody>
      </p:sp>
      <p:grpSp>
        <p:nvGrpSpPr>
          <p:cNvPr id="1020" name="그룹 1019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그림 10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TextBox 1021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11</a:t>
              </a:r>
            </a:p>
          </p:txBody>
        </p:sp>
      </p:grpSp>
      <p:pic>
        <p:nvPicPr>
          <p:cNvPr id="1024" name="그림 10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21856" y="1333500"/>
            <a:ext cx="11444288" cy="8448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그룹 1001"/>
          <p:cNvGrpSpPr/>
          <p:nvPr/>
        </p:nvGrpSpPr>
        <p:grpSpPr>
          <a:xfrm>
            <a:off x="-7241" y="1286"/>
            <a:ext cx="18295238" cy="10285714"/>
            <a:chOff x="-4762" y="0"/>
            <a:chExt cx="18295238" cy="10285714"/>
          </a:xfrm>
        </p:grpSpPr>
        <p:pic>
          <p:nvPicPr>
            <p:cNvPr id="2069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4384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메인페이지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en-US" altLang="ko-KR" sz="1800"/>
                        <a:t>PickMePetMe </a:t>
                      </a:r>
                      <a:r>
                        <a:rPr lang="ko-KR" altLang="en-US" sz="1800"/>
                        <a:t>클릭 시 메인페이지로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돌봄 카테고리를 커서 이동시 펫헬퍼 펫시터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 시 해당 주소로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ko-KR" altLang="en-US" sz="1800"/>
                        <a:t>분양 카테고리 클릭 시 해당 주소로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ko-KR" altLang="en-US" sz="1800"/>
                        <a:t>커뮤니티 카테고리에 커서 이동시 자유게시판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팁게시판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베스트 팁게시판 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 시 해당 주소로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Mypage </a:t>
                      </a:r>
                      <a:r>
                        <a:rPr lang="ko-KR" altLang="en-US" sz="1800"/>
                        <a:t>카테고리 커서 이동시 글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회원정보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내가쓴 글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클릭시 해당 주소로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ko-KR" altLang="en-US" sz="1800"/>
                        <a:t>고객센터 카테고리 커서 이동시 </a:t>
                      </a:r>
                      <a:r>
                        <a:rPr lang="en-US" altLang="ko-KR" sz="1800"/>
                        <a:t>Q&amp;A, </a:t>
                      </a:r>
                      <a:r>
                        <a:rPr lang="ko-KR" altLang="en-US" sz="1800"/>
                        <a:t>자주묻는질문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1:1</a:t>
                      </a:r>
                      <a:r>
                        <a:rPr lang="ko-KR" altLang="en-US" sz="1800"/>
                        <a:t> 문의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클릭시 해당 주소로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로그인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로그아웃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회원가입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클릭시 해당 주소로 이동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0" name="TextBox 2069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2071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2072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2073" name="그룹 2072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2074" name="그림 207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2075" name="TextBox 2074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12</a:t>
              </a:r>
            </a:p>
          </p:txBody>
        </p:sp>
      </p:grpSp>
      <p:pic>
        <p:nvPicPr>
          <p:cNvPr id="2076" name="그림 207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14600" y="3390899"/>
            <a:ext cx="7848600" cy="4876800"/>
          </a:xfrm>
          <a:prstGeom prst="rect">
            <a:avLst/>
          </a:prstGeom>
        </p:spPr>
      </p:pic>
      <p:sp>
        <p:nvSpPr>
          <p:cNvPr id="2077" name="TextBox 2076"/>
          <p:cNvSpPr txBox="1"/>
          <p:nvPr/>
        </p:nvSpPr>
        <p:spPr>
          <a:xfrm>
            <a:off x="3352800" y="35433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2078" name="TextBox 2077"/>
          <p:cNvSpPr txBox="1"/>
          <p:nvPr/>
        </p:nvSpPr>
        <p:spPr>
          <a:xfrm>
            <a:off x="3581400" y="42291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2079" name="TextBox 2078"/>
          <p:cNvSpPr txBox="1"/>
          <p:nvPr/>
        </p:nvSpPr>
        <p:spPr>
          <a:xfrm>
            <a:off x="6934200" y="333565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그룹 1001"/>
          <p:cNvGrpSpPr/>
          <p:nvPr/>
        </p:nvGrpSpPr>
        <p:grpSpPr>
          <a:xfrm>
            <a:off x="-7241" y="1286"/>
            <a:ext cx="18295238" cy="10285714"/>
            <a:chOff x="-4762" y="0"/>
            <a:chExt cx="18295238" cy="10285714"/>
          </a:xfrm>
        </p:grpSpPr>
        <p:pic>
          <p:nvPicPr>
            <p:cNvPr id="2069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438400" y="1257300"/>
          <a:ext cx="13550265" cy="86366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사용자의 </a:t>
                      </a:r>
                      <a:r>
                        <a:rPr lang="en-US" altLang="ko-KR" sz="1800"/>
                        <a:t>ID</a:t>
                      </a:r>
                      <a:r>
                        <a:rPr lang="ko-KR" altLang="en-US" sz="1800"/>
                        <a:t>를 기입한다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이미존재하거나 기입하지 않은 경우 메세지를 전송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사용자의 비밀번호를 기입하는 텍스트박스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비밀번호는 영문과 특수문자 숫자를 기입하여 </a:t>
                      </a:r>
                      <a:r>
                        <a:rPr lang="en-US" altLang="ko-KR" sz="1800"/>
                        <a:t>4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~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12</a:t>
                      </a:r>
                      <a:r>
                        <a:rPr lang="ko-KR" altLang="en-US" sz="1800"/>
                        <a:t> 사이의 글자로 기입가능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사용자의 비밀번호를 확인하는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비밀번호 박스와 내용이 다르다면 메세지를 전송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사용자의 이름을 작성하는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이름을 기입하지 않은 경우 메세지를 전송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5.</a:t>
                      </a:r>
                      <a:r>
                        <a:rPr lang="ko-KR" altLang="en-US" sz="1800"/>
                        <a:t> 사용자의 주소를 작성하는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주소를 기입하지 않은 경우 메세지를 전송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6.</a:t>
                      </a:r>
                      <a:r>
                        <a:rPr lang="ko-KR" altLang="en-US" sz="1800"/>
                        <a:t>사용자의 핸드폰 번호를 기입하는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xxx-xxxx-xxxx</a:t>
                      </a:r>
                      <a:r>
                        <a:rPr lang="ko-KR" altLang="en-US" sz="1800"/>
                        <a:t>형태로 기입이 가능하고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그렇지 않거나 기입하지않으면 메세지 전송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7.</a:t>
                      </a:r>
                      <a:r>
                        <a:rPr lang="ko-KR" altLang="en-US" sz="1800"/>
                        <a:t> 성별 선택 라디오 박스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8.</a:t>
                      </a:r>
                      <a:r>
                        <a:rPr lang="ko-KR" altLang="en-US" sz="1800"/>
                        <a:t> </a:t>
                      </a:r>
                      <a:r>
                        <a:rPr lang="ko-KR" altLang="en-US"/>
                        <a:t> 사용자의 이메일을 작성하는 텍스트 박스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이메일을 기입하지 않은 경우 메세지를 전송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9.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join</a:t>
                      </a:r>
                      <a:r>
                        <a:rPr lang="ko-KR" altLang="en-US"/>
                        <a:t>버튼 클릭시 정보를 데이터베이스에 저장하게되며 메인 화면으로 넘어감</a:t>
                      </a:r>
                      <a:r>
                        <a:rPr lang="en-US" altLang="ko-KR"/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10.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reset</a:t>
                      </a:r>
                      <a:r>
                        <a:rPr lang="ko-KR" altLang="en-US"/>
                        <a:t>버튼 클릭시 작성한 내용들을 모두 지우고 빈텍스트박스로 전환</a:t>
                      </a:r>
                      <a:r>
                        <a:rPr lang="en-US" altLang="ko-KR"/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0" name="TextBox 2069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2071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2072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2073" name="그룹 2072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2074" name="그림 207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2075" name="TextBox 2074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12</a:t>
              </a:r>
            </a:p>
          </p:txBody>
        </p:sp>
      </p:grpSp>
      <p:pic>
        <p:nvPicPr>
          <p:cNvPr id="2081" name="그림 20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90800" y="2227868"/>
            <a:ext cx="7696200" cy="7277548"/>
          </a:xfrm>
          <a:prstGeom prst="rect">
            <a:avLst/>
          </a:prstGeom>
        </p:spPr>
      </p:pic>
      <p:sp>
        <p:nvSpPr>
          <p:cNvPr id="2077" name="TextBox 2076"/>
          <p:cNvSpPr txBox="1"/>
          <p:nvPr/>
        </p:nvSpPr>
        <p:spPr>
          <a:xfrm>
            <a:off x="2667000" y="31623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2078" name="TextBox 2077"/>
          <p:cNvSpPr txBox="1"/>
          <p:nvPr/>
        </p:nvSpPr>
        <p:spPr>
          <a:xfrm>
            <a:off x="2667000" y="40005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2079" name="TextBox 2078"/>
          <p:cNvSpPr txBox="1"/>
          <p:nvPr/>
        </p:nvSpPr>
        <p:spPr>
          <a:xfrm>
            <a:off x="2667000" y="46996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  <p:sp>
        <p:nvSpPr>
          <p:cNvPr id="2082" name="TextBox 2081"/>
          <p:cNvSpPr txBox="1"/>
          <p:nvPr/>
        </p:nvSpPr>
        <p:spPr>
          <a:xfrm>
            <a:off x="2667000" y="53854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</a:p>
        </p:txBody>
      </p:sp>
      <p:sp>
        <p:nvSpPr>
          <p:cNvPr id="2083" name="TextBox 2082"/>
          <p:cNvSpPr txBox="1"/>
          <p:nvPr/>
        </p:nvSpPr>
        <p:spPr>
          <a:xfrm>
            <a:off x="2667000" y="60712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⑤</a:t>
            </a:r>
          </a:p>
        </p:txBody>
      </p:sp>
      <p:sp>
        <p:nvSpPr>
          <p:cNvPr id="2084" name="TextBox 2083"/>
          <p:cNvSpPr txBox="1"/>
          <p:nvPr/>
        </p:nvSpPr>
        <p:spPr>
          <a:xfrm>
            <a:off x="2667000" y="68332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⑥</a:t>
            </a:r>
          </a:p>
        </p:txBody>
      </p:sp>
      <p:sp>
        <p:nvSpPr>
          <p:cNvPr id="2085" name="TextBox 2084"/>
          <p:cNvSpPr txBox="1"/>
          <p:nvPr/>
        </p:nvSpPr>
        <p:spPr>
          <a:xfrm>
            <a:off x="2667000" y="75190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⑦</a:t>
            </a:r>
          </a:p>
        </p:txBody>
      </p:sp>
      <p:sp>
        <p:nvSpPr>
          <p:cNvPr id="2086" name="TextBox 2085"/>
          <p:cNvSpPr txBox="1"/>
          <p:nvPr/>
        </p:nvSpPr>
        <p:spPr>
          <a:xfrm>
            <a:off x="2667000" y="82810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⑧</a:t>
            </a:r>
          </a:p>
        </p:txBody>
      </p:sp>
      <p:sp>
        <p:nvSpPr>
          <p:cNvPr id="2087" name="TextBox 2086"/>
          <p:cNvSpPr txBox="1"/>
          <p:nvPr/>
        </p:nvSpPr>
        <p:spPr>
          <a:xfrm>
            <a:off x="3810000" y="8572500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⑨</a:t>
            </a:r>
          </a:p>
        </p:txBody>
      </p:sp>
      <p:sp>
        <p:nvSpPr>
          <p:cNvPr id="2088" name="TextBox 2087"/>
          <p:cNvSpPr txBox="1"/>
          <p:nvPr/>
        </p:nvSpPr>
        <p:spPr>
          <a:xfrm>
            <a:off x="5029200" y="8572500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펫 헬퍼 클릭시</a:t>
                      </a:r>
                      <a:r>
                        <a:rPr lang="en-US" altLang="ko-KR" sz="1800"/>
                        <a:t> </a:t>
                      </a:r>
                      <a:r>
                        <a:rPr lang="en-US" altLang="ko-KR" sz="1800">
                          <a:hlinkClick r:id="rId3"/>
                        </a:rPr>
                        <a:t>www.pickmepetme.com/pethelper</a:t>
                      </a:r>
                      <a:r>
                        <a:rPr lang="en-US" altLang="ko-KR" sz="1800"/>
                        <a:t> </a:t>
                      </a:r>
                      <a:r>
                        <a:rPr lang="ko-KR" altLang="en-US" sz="1800"/>
                        <a:t>이동 초기 화면 </a:t>
                      </a:r>
                      <a:r>
                        <a:rPr lang="en-US" altLang="ko-KR" sz="1800"/>
                        <a:t>:</a:t>
                      </a:r>
                      <a:r>
                        <a:rPr lang="ko-KR" altLang="en-US" sz="1800"/>
                        <a:t> 돌봄을 희망하는 최근 등록된 반려 동물 들 표시</a:t>
                      </a:r>
                    </a:p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원하는 반려동물의 종 혹은 분류를 검색해서 이용 가능</a:t>
                      </a:r>
                      <a:endParaRPr lang="en-US" altLang="ko-KR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돌봄을 희망하는 반려동물 사진 및 정보 기재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사진 혹은 글 클릭시 해당 돌봄 반려동물에 대한 상세 정보로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해당 페이지로 이동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9" name="TextBox 1038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1040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그룹 104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그림 10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TextBox 104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</a:p>
          </p:txBody>
        </p:sp>
      </p:grpSp>
      <p:pic>
        <p:nvPicPr>
          <p:cNvPr id="1045" name="그림 104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51732" y="2650079"/>
            <a:ext cx="7941537" cy="5312821"/>
          </a:xfrm>
          <a:prstGeom prst="rect">
            <a:avLst/>
          </a:prstGeom>
        </p:spPr>
      </p:pic>
      <p:sp>
        <p:nvSpPr>
          <p:cNvPr id="1046" name="TextBox 1045"/>
          <p:cNvSpPr txBox="1"/>
          <p:nvPr/>
        </p:nvSpPr>
        <p:spPr>
          <a:xfrm>
            <a:off x="4724400" y="30861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4267200" y="75819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419600" y="5926455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  <p:sp>
        <p:nvSpPr>
          <p:cNvPr id="1049" name="TextBox 1048"/>
          <p:cNvSpPr txBox="1"/>
          <p:nvPr/>
        </p:nvSpPr>
        <p:spPr>
          <a:xfrm>
            <a:off x="8153400" y="6688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펫헬퍼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글의 내용 제목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내용을 작성 가능 하며 작성자의 </a:t>
                      </a:r>
                      <a:r>
                        <a:rPr lang="en-US" altLang="ko-KR" sz="1800"/>
                        <a:t>ID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readonly</a:t>
                      </a:r>
                      <a:r>
                        <a:rPr lang="ko-KR" altLang="en-US" sz="1800"/>
                        <a:t> 형태로 기입되어있다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 책임비는 기입하지 않을시 무료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이미지를 등록함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글을 등록하거나 취소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등록시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페이지에 등록되며 취소시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페이지로 돌아감</a:t>
                      </a:r>
                      <a:r>
                        <a:rPr lang="en-US" altLang="ko-KR" sz="18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55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99347" y="3009900"/>
            <a:ext cx="7963852" cy="62484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373880" y="43186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50080" y="8267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50080" y="8724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상세 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상세 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곽범순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글 수정과 삭제기능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댓글을 남길 수 있다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9" name="TextBox 1038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1040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그룹 104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그림 10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TextBox 104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</a:p>
          </p:txBody>
        </p:sp>
      </p:grpSp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01446" y="3543300"/>
            <a:ext cx="8037954" cy="4648200"/>
          </a:xfrm>
          <a:prstGeom prst="rect">
            <a:avLst/>
          </a:prstGeom>
        </p:spPr>
      </p:pic>
      <p:sp>
        <p:nvSpPr>
          <p:cNvPr id="1049" name="TextBox 1048"/>
          <p:cNvSpPr txBox="1"/>
          <p:nvPr/>
        </p:nvSpPr>
        <p:spPr>
          <a:xfrm>
            <a:off x="3916680" y="6307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1052" name="TextBox 1051"/>
          <p:cNvSpPr txBox="1"/>
          <p:nvPr/>
        </p:nvSpPr>
        <p:spPr>
          <a:xfrm>
            <a:off x="7879080" y="7581900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곽범순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펫 헬퍼 클릭시</a:t>
                      </a:r>
                      <a:r>
                        <a:rPr lang="en-US" altLang="ko-KR" sz="1800"/>
                        <a:t> </a:t>
                      </a:r>
                      <a:r>
                        <a:rPr lang="en-US" altLang="ko-KR" sz="1800">
                          <a:hlinkClick r:id="rId3"/>
                        </a:rPr>
                        <a:t>www.pickmepetme.com/pethelper</a:t>
                      </a:r>
                      <a:r>
                        <a:rPr lang="en-US" altLang="ko-KR" sz="1800"/>
                        <a:t> </a:t>
                      </a:r>
                      <a:r>
                        <a:rPr lang="ko-KR" altLang="en-US" sz="1800"/>
                        <a:t>이동 초기 화면 </a:t>
                      </a:r>
                      <a:r>
                        <a:rPr lang="en-US" altLang="ko-KR" sz="1800"/>
                        <a:t>:</a:t>
                      </a:r>
                      <a:r>
                        <a:rPr lang="ko-KR" altLang="en-US" sz="1800"/>
                        <a:t> 돌봄을 희망하는 최근 등록된 반려 동물 들 표시</a:t>
                      </a:r>
                    </a:p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원하는 반려동물의 종 혹은 분류를 검색해서 이용 가능</a:t>
                      </a:r>
                      <a:endParaRPr lang="en-US" altLang="ko-KR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돌봄을 희망하는 반려동물 사진 및 정보 기재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사진 혹은 글 클릭시 해당 돌봄 반려동물에 대한 상세 정보로 이동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해당 페이지로 이동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9" name="TextBox 1038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1040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그룹 104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그림 10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TextBox 104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</a:p>
          </p:txBody>
        </p:sp>
      </p:grpSp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04185" y="2857500"/>
            <a:ext cx="6825614" cy="4972553"/>
          </a:xfrm>
          <a:prstGeom prst="rect">
            <a:avLst/>
          </a:prstGeom>
        </p:spPr>
      </p:pic>
      <p:sp>
        <p:nvSpPr>
          <p:cNvPr id="1046" name="TextBox 1045"/>
          <p:cNvSpPr txBox="1"/>
          <p:nvPr/>
        </p:nvSpPr>
        <p:spPr>
          <a:xfrm>
            <a:off x="4724400" y="30861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4267200" y="75819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419600" y="5926455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  <p:sp>
        <p:nvSpPr>
          <p:cNvPr id="1049" name="TextBox 1048"/>
          <p:cNvSpPr txBox="1"/>
          <p:nvPr/>
        </p:nvSpPr>
        <p:spPr>
          <a:xfrm>
            <a:off x="8153400" y="6688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 상세 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 상세글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곽범순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글 수정과 삭제기능</a:t>
                      </a:r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댓글을 남길 수 있다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9" name="TextBox 1038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1040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그룹 104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그림 10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TextBox 104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</a:p>
          </p:txBody>
        </p:sp>
      </p:grpSp>
      <p:pic>
        <p:nvPicPr>
          <p:cNvPr id="1053" name="그림 10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62200" y="3009900"/>
            <a:ext cx="7924800" cy="5296384"/>
          </a:xfrm>
          <a:prstGeom prst="rect">
            <a:avLst/>
          </a:prstGeom>
        </p:spPr>
      </p:pic>
      <p:sp>
        <p:nvSpPr>
          <p:cNvPr id="1049" name="TextBox 1048"/>
          <p:cNvSpPr txBox="1"/>
          <p:nvPr/>
        </p:nvSpPr>
        <p:spPr>
          <a:xfrm>
            <a:off x="3916680" y="6307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1052" name="TextBox 1051"/>
          <p:cNvSpPr txBox="1"/>
          <p:nvPr/>
        </p:nvSpPr>
        <p:spPr>
          <a:xfrm>
            <a:off x="7879080" y="7581900"/>
            <a:ext cx="57767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그룹 1001"/>
          <p:cNvGrpSpPr/>
          <p:nvPr/>
        </p:nvGrpSpPr>
        <p:grpSpPr>
          <a:xfrm>
            <a:off x="-7241" y="1286"/>
            <a:ext cx="18295238" cy="10285714"/>
            <a:chOff x="-393000" y="5143500"/>
            <a:chExt cx="18295238" cy="10285714"/>
          </a:xfrm>
        </p:grpSpPr>
        <p:pic>
          <p:nvPicPr>
            <p:cNvPr id="1020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393000" y="5143500"/>
              <a:ext cx="18295238" cy="10285714"/>
            </a:xfrm>
            <a:prstGeom prst="rect">
              <a:avLst/>
            </a:prstGeom>
          </p:spPr>
        </p:pic>
      </p:grpSp>
      <p:sp>
        <p:nvSpPr>
          <p:cNvPr id="1021" name="TextBox 1020"/>
          <p:cNvSpPr txBox="1"/>
          <p:nvPr/>
        </p:nvSpPr>
        <p:spPr>
          <a:xfrm>
            <a:off x="9372600" y="179070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</a:rPr>
              <a:t>사이트 정의</a:t>
            </a:r>
          </a:p>
        </p:txBody>
      </p:sp>
      <p:sp>
        <p:nvSpPr>
          <p:cNvPr id="1022" name="TextBox 1021"/>
          <p:cNvSpPr txBox="1"/>
          <p:nvPr/>
        </p:nvSpPr>
        <p:spPr>
          <a:xfrm>
            <a:off x="8458200" y="181927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1.1</a:t>
            </a:r>
          </a:p>
        </p:txBody>
      </p:sp>
      <p:sp>
        <p:nvSpPr>
          <p:cNvPr id="1023" name="TextBox 1022"/>
          <p:cNvSpPr txBox="1"/>
          <p:nvPr/>
        </p:nvSpPr>
        <p:spPr>
          <a:xfrm>
            <a:off x="9372600" y="2305050"/>
            <a:ext cx="4724400" cy="59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DEB98B"/>
                </a:solidFill>
              </a:rPr>
              <a:t>Mission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8458200" y="233362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1.2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9372600" y="283845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</a:rPr>
              <a:t>세부목표</a:t>
            </a:r>
          </a:p>
        </p:txBody>
      </p:sp>
      <p:sp>
        <p:nvSpPr>
          <p:cNvPr id="1026" name="TextBox 1025"/>
          <p:cNvSpPr txBox="1"/>
          <p:nvPr/>
        </p:nvSpPr>
        <p:spPr>
          <a:xfrm>
            <a:off x="8458200" y="286702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8001000" y="1148715"/>
            <a:ext cx="472440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CHAPTER. 1 </a:t>
            </a:r>
            <a:r>
              <a:rPr lang="ko-KR" altLang="en-US" sz="3600" b="1">
                <a:solidFill>
                  <a:srgbClr val="5EBC88"/>
                </a:solidFill>
              </a:rPr>
              <a:t>전략 수립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762000" y="832485"/>
            <a:ext cx="4419600" cy="1034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200" b="1">
                <a:solidFill>
                  <a:srgbClr val="5EBC88"/>
                </a:solidFill>
                <a:latin typeface="맑은 고딕"/>
                <a:ea typeface="맑은 고딕"/>
              </a:rPr>
              <a:t>CONTENTS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9372600" y="499110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</a:rPr>
              <a:t>메뉴구조도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8458200" y="501967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2.1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9372600" y="5505450"/>
            <a:ext cx="4724400" cy="59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b="1">
                <a:solidFill>
                  <a:srgbClr val="DEB98B"/>
                </a:solidFill>
              </a:rPr>
              <a:t>상세메뉴구조도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8458200" y="553402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2.2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8001000" y="3848100"/>
            <a:ext cx="4724400" cy="117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CHAPTER. 2 </a:t>
            </a:r>
            <a:r>
              <a:rPr lang="ko-KR" altLang="en-US" sz="3600" b="1">
                <a:solidFill>
                  <a:srgbClr val="5EBC88"/>
                </a:solidFill>
              </a:rPr>
              <a:t>컨텐츠 설계 및 벤치마킹</a:t>
            </a:r>
          </a:p>
        </p:txBody>
      </p:sp>
      <p:sp>
        <p:nvSpPr>
          <p:cNvPr id="1036" name="TextBox 1035"/>
          <p:cNvSpPr txBox="1"/>
          <p:nvPr/>
        </p:nvSpPr>
        <p:spPr>
          <a:xfrm>
            <a:off x="9372600" y="758190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DEB98B"/>
                </a:solidFill>
              </a:rPr>
              <a:t>Usecase Diagram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8458200" y="761047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3.1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9372600" y="8096250"/>
            <a:ext cx="4724400" cy="59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DEB98B"/>
                </a:solidFill>
              </a:rPr>
              <a:t>Class Diagram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8458200" y="8124824"/>
            <a:ext cx="1066800" cy="62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3.2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9372600" y="862965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DEB98B"/>
                </a:solidFill>
              </a:rPr>
              <a:t>E-R Diagram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8458200" y="8658225"/>
            <a:ext cx="106680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3.1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8001000" y="6438900"/>
            <a:ext cx="4724400" cy="117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CHAPTER. 3 </a:t>
            </a:r>
            <a:r>
              <a:rPr lang="ko-KR" altLang="en-US" sz="3600" b="1">
                <a:solidFill>
                  <a:srgbClr val="5EBC88"/>
                </a:solidFill>
              </a:rPr>
              <a:t>내부 구조 설계</a:t>
            </a:r>
          </a:p>
        </p:txBody>
      </p:sp>
      <p:grpSp>
        <p:nvGrpSpPr>
          <p:cNvPr id="1064" name="그룹 1063"/>
          <p:cNvGrpSpPr/>
          <p:nvPr/>
        </p:nvGrpSpPr>
        <p:grpSpPr>
          <a:xfrm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65" name="그림 106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66" name="TextBox 1065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2.1.1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분양을 보내는 반려견의 정보를 확인가능 클릭시 상세정보 페이지로 이동 하며 사진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글번호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제목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책임비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착성자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작성일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조회수 확인 가능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한 페이지에는 </a:t>
                      </a:r>
                      <a:r>
                        <a:rPr lang="en-US" altLang="ko-KR" sz="1800"/>
                        <a:t>10</a:t>
                      </a:r>
                      <a:r>
                        <a:rPr lang="ko-KR" altLang="en-US" sz="1800"/>
                        <a:t>개의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가 존재하고  그 이상으로 넘어갈 시 페이지 전환 가능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원하는 내용을 키워드를 통해 검색 가능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글쓰기 페이지로 이동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55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13637" y="3086100"/>
            <a:ext cx="7949563" cy="56488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200400" y="5905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14800" y="8281036"/>
            <a:ext cx="579120" cy="36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63000" y="7886700"/>
            <a:ext cx="579120" cy="36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2.1.2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글의 내용 제목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내용을 작성 가능 하며 작성자의 </a:t>
                      </a:r>
                      <a:r>
                        <a:rPr lang="en-US" altLang="ko-KR" sz="1800"/>
                        <a:t>ID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readonly</a:t>
                      </a:r>
                      <a:r>
                        <a:rPr lang="ko-KR" altLang="en-US" sz="1800"/>
                        <a:t> 형태로 기입되어있다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 책임비는 기입하지 않을시 무료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이미지를 등록함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글을 등록하거나 취소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등록시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페이지에 등록되며 취소시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페이지로 돌아감</a:t>
                      </a:r>
                      <a:r>
                        <a:rPr lang="en-US" altLang="ko-KR" sz="18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55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2628900"/>
            <a:ext cx="7924799" cy="662330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343400" y="4000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50080" y="8267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19600" y="8877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상세정보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상세정보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2.1.5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자신이 쓴 글을 수정 및 삭제 가능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 입력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55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3152252"/>
            <a:ext cx="7848600" cy="541590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916680" y="6819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50080" y="77476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자유게시판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이세민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자유게시판 클릭시 자유게시판 페이지 새로고침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자유게시판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에 최대 </a:t>
                      </a:r>
                      <a:r>
                        <a:rPr lang="en-US" altLang="ko-KR" sz="1800"/>
                        <a:t>10</a:t>
                      </a:r>
                      <a:r>
                        <a:rPr lang="ko-KR" altLang="en-US" sz="1800"/>
                        <a:t>개의 글 등록 가능 그 이상 등록시 다음페이지로 넘어가게됨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키워드로 게시판의 글을 검색 할 수 있음</a:t>
                      </a:r>
                      <a:r>
                        <a:rPr lang="en-US" altLang="ko-KR" sz="1800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글쓰기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9386" y="2933700"/>
            <a:ext cx="7587614" cy="5935062"/>
          </a:xfrm>
          <a:prstGeom prst="rect">
            <a:avLst/>
          </a:prstGeom>
        </p:spPr>
      </p:pic>
      <p:grpSp>
        <p:nvGrpSpPr>
          <p:cNvPr id="55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648200" y="4686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95600" y="7442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79080" y="77476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50080" y="8420100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자유게시판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글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이세민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글의 내용 제목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내용을 작성 가능 하며 작성자의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는 </a:t>
                      </a:r>
                      <a:r>
                        <a:rPr lang="en-US" altLang="ko-KR"/>
                        <a:t>readonly</a:t>
                      </a:r>
                      <a:r>
                        <a:rPr lang="ko-KR" altLang="en-US"/>
                        <a:t> 형태로 기입되어있다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 책임비는 기입하지 않을시 무료</a:t>
                      </a:r>
                      <a:r>
                        <a:rPr lang="en-US" altLang="ko-KR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이미지를 등록함</a:t>
                      </a:r>
                      <a:r>
                        <a:rPr lang="en-US" altLang="ko-KR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3.</a:t>
                      </a:r>
                      <a:r>
                        <a:rPr lang="ko-KR" altLang="en-US"/>
                        <a:t> 글을 등록하거나 취소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등록시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페이지에 등록되며 취소시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페이지로 돌아감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8" name="TextBox 4107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4109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그룹 411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그림 41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TextBox 411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</a:p>
          </p:txBody>
        </p:sp>
      </p:grpSp>
      <p:pic>
        <p:nvPicPr>
          <p:cNvPr id="4118" name="그림 41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94586" y="3848100"/>
            <a:ext cx="8035288" cy="5091642"/>
          </a:xfrm>
          <a:prstGeom prst="rect">
            <a:avLst/>
          </a:prstGeom>
        </p:spPr>
      </p:pic>
      <p:sp>
        <p:nvSpPr>
          <p:cNvPr id="4116" name="TextBox 4115"/>
          <p:cNvSpPr txBox="1"/>
          <p:nvPr/>
        </p:nvSpPr>
        <p:spPr>
          <a:xfrm>
            <a:off x="4831080" y="4457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4117" name="TextBox 4116"/>
          <p:cNvSpPr txBox="1"/>
          <p:nvPr/>
        </p:nvSpPr>
        <p:spPr>
          <a:xfrm>
            <a:off x="4526280" y="7886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4119" name="TextBox 4118"/>
          <p:cNvSpPr txBox="1"/>
          <p:nvPr/>
        </p:nvSpPr>
        <p:spPr>
          <a:xfrm>
            <a:off x="4526280" y="84201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자유게시판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이세민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자신의 글을 수정하고나 삭제 가능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댓글을 남길 수 있다</a:t>
                      </a:r>
                      <a:r>
                        <a:rPr lang="en-US" altLang="ko-KR" sz="18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8" name="TextBox 4107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4109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그룹 411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그림 41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TextBox 411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</a:p>
          </p:txBody>
        </p:sp>
      </p:grpSp>
      <p:pic>
        <p:nvPicPr>
          <p:cNvPr id="4114" name="그림 41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62200" y="3538037"/>
            <a:ext cx="7878125" cy="5263063"/>
          </a:xfrm>
          <a:prstGeom prst="rect">
            <a:avLst/>
          </a:prstGeom>
        </p:spPr>
      </p:pic>
      <p:sp>
        <p:nvSpPr>
          <p:cNvPr id="4116" name="TextBox 4115"/>
          <p:cNvSpPr txBox="1"/>
          <p:nvPr/>
        </p:nvSpPr>
        <p:spPr>
          <a:xfrm>
            <a:off x="3916680" y="6680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4117" name="TextBox 4116"/>
          <p:cNvSpPr txBox="1"/>
          <p:nvPr/>
        </p:nvSpPr>
        <p:spPr>
          <a:xfrm>
            <a:off x="4297680" y="7886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베스트 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베스트팁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성호준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커뮤니티의 팁 게시판에서 조회수가 가장 많은 글의 정보를 보여준다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클릭시 커뮤니티의 팁게시판 안에있는 해당 글의 상세정보 페이지로 넘어간다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8" name="TextBox 4107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4109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그룹 411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그림 41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TextBox 411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</a:p>
          </p:txBody>
        </p:sp>
      </p:grp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85074" y="3009899"/>
            <a:ext cx="7954325" cy="5677692"/>
          </a:xfrm>
          <a:prstGeom prst="rect">
            <a:avLst/>
          </a:prstGeom>
        </p:spPr>
      </p:pic>
      <p:sp>
        <p:nvSpPr>
          <p:cNvPr id="4119" name="TextBox 4118"/>
          <p:cNvSpPr txBox="1"/>
          <p:nvPr/>
        </p:nvSpPr>
        <p:spPr>
          <a:xfrm>
            <a:off x="3535680" y="6286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마이페이지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내가 쓴 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내가 쓴 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4.1.1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성호준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내가 작성한 글의 제목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작성일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조회수를 확인 가능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/>
                        <a:t> 클릭시 작성된 글의 카테고리안에 있는 본인의 글 상세보기 페이지로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8" name="TextBox 4107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4109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그룹 411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그림 41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TextBox 411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</a:p>
          </p:txBody>
        </p:sp>
      </p:grp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3924300"/>
            <a:ext cx="8001000" cy="4020111"/>
          </a:xfrm>
          <a:prstGeom prst="rect">
            <a:avLst/>
          </a:prstGeom>
        </p:spPr>
      </p:pic>
      <p:sp>
        <p:nvSpPr>
          <p:cNvPr id="4116" name="TextBox 4115"/>
          <p:cNvSpPr txBox="1"/>
          <p:nvPr/>
        </p:nvSpPr>
        <p:spPr>
          <a:xfrm>
            <a:off x="3459480" y="7061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마이페이지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회원정보조회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글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4.2.1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성호준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사용자의 정보를 </a:t>
                      </a:r>
                      <a:r>
                        <a:rPr lang="en-US" altLang="ko-KR"/>
                        <a:t>readonly</a:t>
                      </a:r>
                      <a:r>
                        <a:rPr lang="ko-KR" altLang="en-US"/>
                        <a:t>로 보여주는 테이블</a:t>
                      </a:r>
                      <a:r>
                        <a:rPr lang="en-US" altLang="ko-KR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사용자의 정보 변경을 위한 페이지로 이동한다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8" name="TextBox 4107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4109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그룹 411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그림 41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TextBox 411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</a:p>
          </p:txBody>
        </p:sp>
      </p:grpSp>
      <p:pic>
        <p:nvPicPr>
          <p:cNvPr id="4121" name="그림 41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2990092"/>
            <a:ext cx="7848600" cy="5430008"/>
          </a:xfrm>
          <a:prstGeom prst="rect">
            <a:avLst/>
          </a:prstGeom>
        </p:spPr>
      </p:pic>
      <p:sp>
        <p:nvSpPr>
          <p:cNvPr id="4122" name="TextBox 4121"/>
          <p:cNvSpPr txBox="1"/>
          <p:nvPr/>
        </p:nvSpPr>
        <p:spPr>
          <a:xfrm>
            <a:off x="4648200" y="5295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4123" name="TextBox 4122"/>
          <p:cNvSpPr txBox="1"/>
          <p:nvPr/>
        </p:nvSpPr>
        <p:spPr>
          <a:xfrm>
            <a:off x="5821680" y="7810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241" y="1285"/>
            <a:ext cx="18295238" cy="10285714"/>
          </a:xfrm>
          <a:prstGeom prst="rect">
            <a:avLst/>
          </a:prstGeom>
        </p:spPr>
      </p:pic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고객센터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자주묻는질문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 baseline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자주묻는 질문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김남일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2021-02-08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>
          <a:xfrm>
            <a:off x="7971398" y="2076029"/>
            <a:ext cx="1014742" cy="2333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ko-KR" altLang="ko-KR" sz="800">
              <a:latin typeface="Tahoma"/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>
          <a:xfrm>
            <a:off x="10583979" y="5545455"/>
            <a:ext cx="5265621" cy="12820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/>
              <a:t>1.</a:t>
            </a:r>
            <a:r>
              <a:rPr lang="ko-KR" altLang="en-US"/>
              <a:t> 자주묻는 질문의 리스트를 나열</a:t>
            </a:r>
            <a:r>
              <a:rPr lang="en-US" altLang="ko-KR"/>
              <a:t>.</a:t>
            </a:r>
            <a:r>
              <a:rPr lang="ko-KR" altLang="en-US"/>
              <a:t> 클릭시 질문에 대한 답변이 작성된 페이지로 이동</a:t>
            </a:r>
            <a:r>
              <a:rPr lang="en-US" altLang="ko-KR"/>
              <a:t>.</a:t>
            </a:r>
          </a:p>
          <a:p>
            <a:pPr>
              <a:spcBef>
                <a:spcPct val="50000"/>
              </a:spcBef>
              <a:defRPr/>
            </a:pPr>
            <a:endParaRPr lang="en-US" altLang="ko-KR"/>
          </a:p>
          <a:p>
            <a:pPr>
              <a:spcBef>
                <a:spcPct val="50000"/>
              </a:spcBef>
              <a:defRPr/>
            </a:pPr>
            <a:r>
              <a:rPr lang="en-US" altLang="ko-KR" sz="1000"/>
              <a:t>.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162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63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64" name="그룹 163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65" name="그림 16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16</a:t>
              </a:r>
            </a:p>
          </p:txBody>
        </p:sp>
      </p:grpSp>
      <p:pic>
        <p:nvPicPr>
          <p:cNvPr id="172" name="그림 17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3333422"/>
            <a:ext cx="7924800" cy="5315277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3581400" y="61341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76192" y="2194758"/>
            <a:ext cx="2428571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22975" y="2250647"/>
            <a:ext cx="2095238" cy="2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sp>
        <p:nvSpPr>
          <p:cNvPr id="1005" name="TextBox 1004"/>
          <p:cNvSpPr txBox="1"/>
          <p:nvPr/>
        </p:nvSpPr>
        <p:spPr>
          <a:xfrm>
            <a:off x="1828795" y="3661411"/>
            <a:ext cx="9448805" cy="2777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1</a:t>
            </a: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단계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:</a:t>
            </a:r>
          </a:p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전략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241" y="1285"/>
            <a:ext cx="18295238" cy="10285714"/>
          </a:xfrm>
          <a:prstGeom prst="rect">
            <a:avLst/>
          </a:prstGeom>
        </p:spPr>
      </p:pic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고객센터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en-US" altLang="ko-KR" spc="0" baseline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ko-KR" altLang="en-US" spc="0" baseline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문의하기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5.2.1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김남일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2021-02-08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>
          <a:xfrm>
            <a:off x="7971398" y="2076029"/>
            <a:ext cx="1014742" cy="2333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ko-KR" altLang="ko-KR" sz="800">
              <a:latin typeface="Tahoma"/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>
          <a:xfrm>
            <a:off x="10583979" y="4762500"/>
            <a:ext cx="5265621" cy="33318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문의의 제목을 입력하기 위한 텍스트 박스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 내용을 작성하는 텍스트 박스로 기본적인 </a:t>
            </a:r>
            <a:r>
              <a:rPr lang="en-US" altLang="ko-KR"/>
              <a:t>Alignment</a:t>
            </a:r>
            <a:r>
              <a:rPr lang="ko-KR" altLang="en-US"/>
              <a:t> 설정이 가능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 작성 완료 버튼 클릭 시 </a:t>
            </a:r>
            <a:r>
              <a:rPr lang="en-US" altLang="ko-KR"/>
              <a:t>1:1</a:t>
            </a:r>
            <a:r>
              <a:rPr lang="ko-KR" altLang="en-US"/>
              <a:t>문의 페이지로 넘어가게 되며 작성한 내용은 </a:t>
            </a:r>
            <a:r>
              <a:rPr lang="en-US" altLang="ko-KR"/>
              <a:t>1:1</a:t>
            </a:r>
            <a:r>
              <a:rPr lang="ko-KR" altLang="en-US"/>
              <a:t>문의 리스트 최상단에 저장 됨</a:t>
            </a:r>
            <a:r>
              <a:rPr lang="en-US" altLang="ko-KR"/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 취소 버튼</a:t>
            </a:r>
            <a:r>
              <a:rPr lang="en-US" altLang="ko-KR"/>
              <a:t>.</a:t>
            </a:r>
            <a:r>
              <a:rPr lang="ko-KR" altLang="en-US"/>
              <a:t> 클릭 시 </a:t>
            </a:r>
            <a:r>
              <a:rPr lang="en-US" altLang="ko-KR"/>
              <a:t>1:1</a:t>
            </a:r>
            <a:r>
              <a:rPr lang="ko-KR" altLang="en-US"/>
              <a:t>문의 페이지로 넘어감</a:t>
            </a:r>
          </a:p>
          <a:p>
            <a:pPr>
              <a:spcBef>
                <a:spcPct val="50000"/>
              </a:spcBef>
              <a:defRPr/>
            </a:pPr>
            <a:endParaRPr lang="en-US" altLang="ko-KR"/>
          </a:p>
          <a:p>
            <a:pPr>
              <a:spcBef>
                <a:spcPct val="50000"/>
              </a:spcBef>
              <a:defRPr/>
            </a:pPr>
            <a:r>
              <a:rPr lang="en-US" altLang="ko-KR" sz="1000"/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48180" y="4076700"/>
            <a:ext cx="371420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627056" y="7185660"/>
            <a:ext cx="37013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chemeClr val="accent2"/>
                </a:solidFill>
              </a:rPr>
              <a:t>④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43400" y="4991100"/>
            <a:ext cx="370279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ko-KR" sz="15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34315" y="7182956"/>
            <a:ext cx="372225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162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63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64" name="그룹 163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65" name="그림 16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16</a:t>
              </a:r>
            </a:p>
          </p:txBody>
        </p:sp>
      </p:grpSp>
      <p:pic>
        <p:nvPicPr>
          <p:cNvPr id="167" name="그림 16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2690" y="3238500"/>
            <a:ext cx="8006710" cy="577304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4145280" y="4775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145280" y="5676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191000" y="8281034"/>
            <a:ext cx="579120" cy="367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897880" y="8357234"/>
            <a:ext cx="579120" cy="367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고객센터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0">
                <a:tc rowSpan="3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5.2.2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김남일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1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70"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사용자가 작성한 </a:t>
                      </a:r>
                      <a:r>
                        <a:rPr lang="en-US" altLang="ko-KR"/>
                        <a:t>1:1</a:t>
                      </a:r>
                      <a:r>
                        <a:rPr lang="ko-KR" altLang="en-US"/>
                        <a:t>문의의 정보를 담고있는 리스트 클릭시 문의내용 상세보기 페이지로 이동</a:t>
                      </a:r>
                      <a:r>
                        <a:rPr lang="en-US" altLang="ko-KR"/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문의를 등록하기위한 버튼 클릭시 </a:t>
                      </a:r>
                      <a:r>
                        <a:rPr lang="en-US" altLang="ko-KR"/>
                        <a:t>1:1</a:t>
                      </a:r>
                      <a:r>
                        <a:rPr lang="ko-KR" altLang="en-US"/>
                        <a:t>문의 글쓰기 페이지로 이동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8" name="TextBox 4107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</a:p>
        </p:txBody>
      </p:sp>
      <p:grpSp>
        <p:nvGrpSpPr>
          <p:cNvPr id="4109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그룹 411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그림 41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TextBox 411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</a:p>
          </p:txBody>
        </p:sp>
      </p:grpSp>
      <p:sp>
        <p:nvSpPr>
          <p:cNvPr id="4122" name="TextBox 4121"/>
          <p:cNvSpPr txBox="1"/>
          <p:nvPr/>
        </p:nvSpPr>
        <p:spPr>
          <a:xfrm>
            <a:off x="4648200" y="5295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  <p:pic>
        <p:nvPicPr>
          <p:cNvPr id="4124" name="그림 41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5059" y="3052460"/>
            <a:ext cx="7978140" cy="5062840"/>
          </a:xfrm>
          <a:prstGeom prst="rect">
            <a:avLst/>
          </a:prstGeom>
        </p:spPr>
      </p:pic>
      <p:sp>
        <p:nvSpPr>
          <p:cNvPr id="4123" name="TextBox 4122"/>
          <p:cNvSpPr txBox="1"/>
          <p:nvPr/>
        </p:nvSpPr>
        <p:spPr>
          <a:xfrm>
            <a:off x="7543800" y="7581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</a:p>
        </p:txBody>
      </p:sp>
      <p:sp>
        <p:nvSpPr>
          <p:cNvPr id="4125" name="TextBox 4124"/>
          <p:cNvSpPr txBox="1"/>
          <p:nvPr/>
        </p:nvSpPr>
        <p:spPr>
          <a:xfrm>
            <a:off x="3611880" y="6743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522975" y="2250647"/>
            <a:ext cx="2000000" cy="2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sp>
        <p:nvSpPr>
          <p:cNvPr id="1013" name="TextBox 1012"/>
          <p:cNvSpPr txBox="1"/>
          <p:nvPr/>
        </p:nvSpPr>
        <p:spPr>
          <a:xfrm>
            <a:off x="1383219" y="3520242"/>
            <a:ext cx="9448806" cy="277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3</a:t>
            </a: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단계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:</a:t>
            </a:r>
          </a:p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내부 구조 설계</a:t>
            </a:r>
          </a:p>
        </p:txBody>
      </p:sp>
      <p:pic>
        <p:nvPicPr>
          <p:cNvPr id="1014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28800" y="2476500"/>
            <a:ext cx="2371429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3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7086600" y="10287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회원 정보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4444152" y="2476500"/>
            <a:ext cx="3861648" cy="876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6" name="타원 140"/>
          <p:cNvSpPr/>
          <p:nvPr/>
        </p:nvSpPr>
        <p:spPr>
          <a:xfrm>
            <a:off x="2971800" y="2628900"/>
            <a:ext cx="1472352" cy="1447800"/>
          </a:xfrm>
          <a:prstGeom prst="ellipse">
            <a:avLst/>
          </a:prstGeom>
          <a:solidFill>
            <a:srgbClr val="5EBC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007" name="그림 1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0087" y="2882882"/>
            <a:ext cx="955772" cy="955772"/>
          </a:xfrm>
          <a:prstGeom prst="rect">
            <a:avLst/>
          </a:prstGeom>
        </p:spPr>
      </p:pic>
      <p:grpSp>
        <p:nvGrpSpPr>
          <p:cNvPr id="1013" name="그룹 1012"/>
          <p:cNvGrpSpPr/>
          <p:nvPr/>
        </p:nvGrpSpPr>
        <p:grpSpPr>
          <a:xfrm>
            <a:off x="8305800" y="2095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회원가입하기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8305800" y="3619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로그인하기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0" name="순서도: 대체 처리 1019"/>
          <p:cNvSpPr/>
          <p:nvPr/>
        </p:nvSpPr>
        <p:spPr>
          <a:xfrm>
            <a:off x="8305800" y="5753100"/>
            <a:ext cx="2286000" cy="762000"/>
          </a:xfrm>
          <a:prstGeom prst="flowChartAlternateProcess">
            <a:avLst/>
          </a:prstGeom>
          <a:noFill/>
          <a:ln w="508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</a:rPr>
              <a:t>회원정보수정</a:t>
            </a:r>
          </a:p>
        </p:txBody>
      </p:sp>
      <p:sp>
        <p:nvSpPr>
          <p:cNvPr id="1021" name="순서도: 대체 처리 1020"/>
          <p:cNvSpPr/>
          <p:nvPr/>
        </p:nvSpPr>
        <p:spPr>
          <a:xfrm>
            <a:off x="8305800" y="5753100"/>
            <a:ext cx="304800" cy="762000"/>
          </a:xfrm>
          <a:prstGeom prst="flowChartAlternateProcess">
            <a:avLst/>
          </a:prstGeom>
          <a:solidFill>
            <a:srgbClr val="DEB98B"/>
          </a:solidFill>
          <a:ln w="508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2" name="그룹 1021"/>
          <p:cNvGrpSpPr/>
          <p:nvPr/>
        </p:nvGrpSpPr>
        <p:grpSpPr>
          <a:xfrm>
            <a:off x="8305800" y="78867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회원탈퇴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>
            <a:off x="4444152" y="3352800"/>
            <a:ext cx="3861648" cy="647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6" name="직선 화살표 연결선 37"/>
          <p:cNvCxnSpPr>
            <a:stCxn id="1017" idx="2"/>
            <a:endCxn id="1020" idx="0"/>
          </p:cNvCxnSpPr>
          <p:nvPr/>
        </p:nvCxnSpPr>
        <p:spPr>
          <a:xfrm rot="16200000" flipH="1">
            <a:off x="8763000" y="5067300"/>
            <a:ext cx="1371600" cy="0"/>
          </a:xfrm>
          <a:prstGeom prst="straightConnector1">
            <a:avLst/>
          </a:prstGeom>
          <a:ln w="63500">
            <a:solidFill>
              <a:srgbClr val="DEB98B"/>
            </a:solidFill>
            <a:prstDash val="sysDash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7" name="직선 화살표 연결선 37"/>
          <p:cNvCxnSpPr>
            <a:stCxn id="1020" idx="2"/>
            <a:endCxn id="1023" idx="0"/>
          </p:cNvCxnSpPr>
          <p:nvPr/>
        </p:nvCxnSpPr>
        <p:spPr>
          <a:xfrm rot="16200000" flipH="1">
            <a:off x="8763000" y="7200900"/>
            <a:ext cx="1371600" cy="0"/>
          </a:xfrm>
          <a:prstGeom prst="straightConnector1">
            <a:avLst/>
          </a:prstGeom>
          <a:ln w="63500">
            <a:solidFill>
              <a:srgbClr val="DEB98B"/>
            </a:solidFill>
            <a:prstDash val="sysDash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9448800" y="4914900"/>
            <a:ext cx="14478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&lt;include&gt;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9448800" y="6972300"/>
            <a:ext cx="16002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&lt;include&gt;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34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35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39" name="TextBox 1038"/>
          <p:cNvSpPr txBox="1"/>
          <p:nvPr/>
        </p:nvSpPr>
        <p:spPr>
          <a:xfrm>
            <a:off x="3124200" y="41662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grpSp>
        <p:nvGrpSpPr>
          <p:cNvPr id="1040" name="그룹 1039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1" name="그림 104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2" name="TextBox 1041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29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펫헬퍼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펫시터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작성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수정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순서도: 대체 처리 1019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삭제</a:t>
              </a:r>
            </a:p>
          </p:txBody>
        </p:sp>
        <p:sp>
          <p:nvSpPr>
            <p:cNvPr id="1021" name="순서도: 대체 처리 1020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그룹 1021"/>
          <p:cNvGrpSpPr/>
          <p:nvPr/>
        </p:nvGrpSpPr>
        <p:grpSpPr>
          <a:xfrm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조회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14401800" y="35949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407324"/>
            <a:ext cx="4200525" cy="1879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1688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407324"/>
            <a:ext cx="4200525" cy="33269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55" name="그룹 1054"/>
          <p:cNvGrpSpPr/>
          <p:nvPr/>
        </p:nvGrpSpPr>
        <p:grpSpPr>
          <a:xfrm>
            <a:off x="13816752" y="6667500"/>
            <a:ext cx="2895600" cy="2743200"/>
            <a:chOff x="13868400" y="6515100"/>
            <a:chExt cx="2895600" cy="2743200"/>
          </a:xfrm>
        </p:grpSpPr>
        <p:sp>
          <p:nvSpPr>
            <p:cNvPr id="1050" name="순서도: 대체 처리 1049"/>
            <p:cNvSpPr/>
            <p:nvPr/>
          </p:nvSpPr>
          <p:spPr>
            <a:xfrm>
              <a:off x="13868400" y="6743700"/>
              <a:ext cx="2895600" cy="2514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회원정보</a:t>
              </a:r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51" name="순서도: 대체 처리 1050"/>
            <p:cNvSpPr/>
            <p:nvPr/>
          </p:nvSpPr>
          <p:spPr>
            <a:xfrm>
              <a:off x="14249400" y="6515100"/>
              <a:ext cx="1143000" cy="228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52" name="그룹 1051"/>
            <p:cNvGrpSpPr/>
            <p:nvPr/>
          </p:nvGrpSpPr>
          <p:grpSpPr>
            <a:xfrm>
              <a:off x="14173200" y="7581900"/>
              <a:ext cx="2286000" cy="762000"/>
              <a:chOff x="8001000" y="3162300"/>
              <a:chExt cx="2286000" cy="762000"/>
            </a:xfrm>
          </p:grpSpPr>
          <p:sp>
            <p:nvSpPr>
              <p:cNvPr id="1053" name="순서도: 대체 처리 1052"/>
              <p:cNvSpPr/>
              <p:nvPr/>
            </p:nvSpPr>
            <p:spPr>
              <a:xfrm>
                <a:off x="8001000" y="3162300"/>
                <a:ext cx="2286000" cy="762000"/>
              </a:xfrm>
              <a:prstGeom prst="flowChartAlternateProcess">
                <a:avLst/>
              </a:prstGeom>
              <a:noFill/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로그인</a:t>
                </a:r>
              </a:p>
            </p:txBody>
          </p:sp>
          <p:sp>
            <p:nvSpPr>
              <p:cNvPr id="1054" name="순서도: 대체 처리 1053"/>
              <p:cNvSpPr/>
              <p:nvPr/>
            </p:nvSpPr>
            <p:spPr>
              <a:xfrm>
                <a:off x="8001000" y="3162300"/>
                <a:ext cx="304800" cy="762000"/>
              </a:xfrm>
              <a:prstGeom prst="flowChartAlternateProcess">
                <a:avLst/>
              </a:prstGeom>
              <a:solidFill>
                <a:srgbClr val="DEB98B"/>
              </a:solidFill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56" name="직선 화살표 연결선 37"/>
          <p:cNvCxnSpPr>
            <a:stCxn id="1010" idx="3"/>
            <a:endCxn id="1054" idx="0"/>
          </p:cNvCxnSpPr>
          <p:nvPr/>
        </p:nvCxnSpPr>
        <p:spPr>
          <a:xfrm rot="16200000" flipH="1">
            <a:off x="9989714" y="3450061"/>
            <a:ext cx="4495800" cy="4072677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0"/>
          </p:cNvCxnSpPr>
          <p:nvPr/>
        </p:nvCxnSpPr>
        <p:spPr>
          <a:xfrm>
            <a:off x="10201275" y="4762500"/>
            <a:ext cx="4072677" cy="2971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TextBox 1066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6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0" name="TextBox 1069"/>
          <p:cNvSpPr txBox="1"/>
          <p:nvPr/>
        </p:nvSpPr>
        <p:spPr>
          <a:xfrm>
            <a:off x="14649450" y="519303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</a:p>
        </p:txBody>
      </p:sp>
      <p:sp>
        <p:nvSpPr>
          <p:cNvPr id="1071" name="TextBox 1070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grpSp>
        <p:nvGrpSpPr>
          <p:cNvPr id="1072" name="그룹 107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3" name="그림 107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4" name="TextBox 107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커뮤니티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순서도: 대체 처리 1019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</a:p>
          </p:txBody>
        </p:sp>
        <p:sp>
          <p:nvSpPr>
            <p:cNvPr id="1021" name="순서도: 대체 처리 1020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그룹 1021"/>
          <p:cNvGrpSpPr/>
          <p:nvPr/>
        </p:nvGrpSpPr>
        <p:grpSpPr>
          <a:xfrm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14401800" y="35949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407324"/>
            <a:ext cx="4200525" cy="1879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1688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407324"/>
            <a:ext cx="4200525" cy="33269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55" name="그룹 1054"/>
          <p:cNvGrpSpPr/>
          <p:nvPr/>
        </p:nvGrpSpPr>
        <p:grpSpPr>
          <a:xfrm>
            <a:off x="13816752" y="6667500"/>
            <a:ext cx="2895600" cy="2743200"/>
            <a:chOff x="13868400" y="6515100"/>
            <a:chExt cx="2895600" cy="2743200"/>
          </a:xfrm>
        </p:grpSpPr>
        <p:sp>
          <p:nvSpPr>
            <p:cNvPr id="1050" name="순서도: 대체 처리 1049"/>
            <p:cNvSpPr/>
            <p:nvPr/>
          </p:nvSpPr>
          <p:spPr>
            <a:xfrm>
              <a:off x="13868400" y="6743700"/>
              <a:ext cx="2895600" cy="2514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회원정보</a:t>
              </a:r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51" name="순서도: 대체 처리 1050"/>
            <p:cNvSpPr/>
            <p:nvPr/>
          </p:nvSpPr>
          <p:spPr>
            <a:xfrm>
              <a:off x="14249400" y="6515100"/>
              <a:ext cx="1143000" cy="228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52" name="그룹 1051"/>
            <p:cNvGrpSpPr/>
            <p:nvPr/>
          </p:nvGrpSpPr>
          <p:grpSpPr>
            <a:xfrm>
              <a:off x="14173200" y="7581900"/>
              <a:ext cx="2286000" cy="762000"/>
              <a:chOff x="8001000" y="3162300"/>
              <a:chExt cx="2286000" cy="762000"/>
            </a:xfrm>
          </p:grpSpPr>
          <p:sp>
            <p:nvSpPr>
              <p:cNvPr id="1053" name="순서도: 대체 처리 1052"/>
              <p:cNvSpPr/>
              <p:nvPr/>
            </p:nvSpPr>
            <p:spPr>
              <a:xfrm>
                <a:off x="8001000" y="3162300"/>
                <a:ext cx="2286000" cy="762000"/>
              </a:xfrm>
              <a:prstGeom prst="flowChartAlternateProcess">
                <a:avLst/>
              </a:prstGeom>
              <a:noFill/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로그인</a:t>
                </a:r>
              </a:p>
            </p:txBody>
          </p:sp>
          <p:sp>
            <p:nvSpPr>
              <p:cNvPr id="1054" name="순서도: 대체 처리 1053"/>
              <p:cNvSpPr/>
              <p:nvPr/>
            </p:nvSpPr>
            <p:spPr>
              <a:xfrm>
                <a:off x="8001000" y="3162300"/>
                <a:ext cx="304800" cy="762000"/>
              </a:xfrm>
              <a:prstGeom prst="flowChartAlternateProcess">
                <a:avLst/>
              </a:prstGeom>
              <a:solidFill>
                <a:srgbClr val="DEB98B"/>
              </a:solidFill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56" name="직선 화살표 연결선 37"/>
          <p:cNvCxnSpPr>
            <a:stCxn id="1010" idx="3"/>
            <a:endCxn id="1054" idx="0"/>
          </p:cNvCxnSpPr>
          <p:nvPr/>
        </p:nvCxnSpPr>
        <p:spPr>
          <a:xfrm rot="16200000" flipH="1">
            <a:off x="9989714" y="3450061"/>
            <a:ext cx="4495800" cy="4072677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0"/>
          </p:cNvCxnSpPr>
          <p:nvPr/>
        </p:nvCxnSpPr>
        <p:spPr>
          <a:xfrm>
            <a:off x="10201275" y="4762500"/>
            <a:ext cx="4072677" cy="2971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TextBox 1066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6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TextBox 1070"/>
          <p:cNvSpPr txBox="1"/>
          <p:nvPr/>
        </p:nvSpPr>
        <p:spPr>
          <a:xfrm>
            <a:off x="14649450" y="519303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grpSp>
        <p:nvGrpSpPr>
          <p:cNvPr id="1073" name="그룹 1072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4" name="그림 107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5" name="TextBox 1074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분양 게시판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순서도: 대체 처리 1019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</a:p>
          </p:txBody>
        </p:sp>
        <p:sp>
          <p:nvSpPr>
            <p:cNvPr id="1021" name="순서도: 대체 처리 1020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그룹 1021"/>
          <p:cNvGrpSpPr/>
          <p:nvPr/>
        </p:nvGrpSpPr>
        <p:grpSpPr>
          <a:xfrm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5743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4736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55" name="그룹 1054"/>
          <p:cNvGrpSpPr/>
          <p:nvPr/>
        </p:nvGrpSpPr>
        <p:grpSpPr>
          <a:xfrm>
            <a:off x="13816752" y="6667500"/>
            <a:ext cx="2895600" cy="2743200"/>
            <a:chOff x="13868400" y="6515100"/>
            <a:chExt cx="2895600" cy="2743200"/>
          </a:xfrm>
        </p:grpSpPr>
        <p:sp>
          <p:nvSpPr>
            <p:cNvPr id="1050" name="순서도: 대체 처리 1049"/>
            <p:cNvSpPr/>
            <p:nvPr/>
          </p:nvSpPr>
          <p:spPr>
            <a:xfrm>
              <a:off x="13868400" y="6743700"/>
              <a:ext cx="2895600" cy="2514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회원정보</a:t>
              </a:r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51" name="순서도: 대체 처리 1050"/>
            <p:cNvSpPr/>
            <p:nvPr/>
          </p:nvSpPr>
          <p:spPr>
            <a:xfrm>
              <a:off x="14249400" y="6515100"/>
              <a:ext cx="1143000" cy="228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52" name="그룹 1051"/>
            <p:cNvGrpSpPr/>
            <p:nvPr/>
          </p:nvGrpSpPr>
          <p:grpSpPr>
            <a:xfrm>
              <a:off x="14173200" y="7581900"/>
              <a:ext cx="2286000" cy="762000"/>
              <a:chOff x="8001000" y="3162300"/>
              <a:chExt cx="2286000" cy="762000"/>
            </a:xfrm>
          </p:grpSpPr>
          <p:sp>
            <p:nvSpPr>
              <p:cNvPr id="1053" name="순서도: 대체 처리 1052"/>
              <p:cNvSpPr/>
              <p:nvPr/>
            </p:nvSpPr>
            <p:spPr>
              <a:xfrm>
                <a:off x="8001000" y="3162300"/>
                <a:ext cx="2286000" cy="762000"/>
              </a:xfrm>
              <a:prstGeom prst="flowChartAlternateProcess">
                <a:avLst/>
              </a:prstGeom>
              <a:noFill/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로그인</a:t>
                </a:r>
              </a:p>
            </p:txBody>
          </p:sp>
          <p:sp>
            <p:nvSpPr>
              <p:cNvPr id="1054" name="순서도: 대체 처리 1053"/>
              <p:cNvSpPr/>
              <p:nvPr/>
            </p:nvSpPr>
            <p:spPr>
              <a:xfrm>
                <a:off x="8001000" y="3162300"/>
                <a:ext cx="304800" cy="762000"/>
              </a:xfrm>
              <a:prstGeom prst="flowChartAlternateProcess">
                <a:avLst/>
              </a:prstGeom>
              <a:solidFill>
                <a:srgbClr val="DEB98B"/>
              </a:solidFill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1"/>
          </p:cNvCxnSpPr>
          <p:nvPr/>
        </p:nvCxnSpPr>
        <p:spPr>
          <a:xfrm>
            <a:off x="10201276" y="4762500"/>
            <a:ext cx="3920276" cy="3352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TextBox 1066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6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TextBox 1070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grpSp>
        <p:nvGrpSpPr>
          <p:cNvPr id="1075" name="그룹 1074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6" name="그림 107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7" name="TextBox 1076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Tip</a:t>
            </a:r>
            <a:r>
              <a:rPr lang="ko-KR" altLang="en-US">
                <a:latin typeface="맑은 고딕"/>
                <a:ea typeface="맑은 고딕"/>
              </a:rPr>
              <a:t> 게시판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순서도: 대체 처리 1019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</a:p>
          </p:txBody>
        </p:sp>
        <p:sp>
          <p:nvSpPr>
            <p:cNvPr id="1021" name="순서도: 대체 처리 1020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그룹 1021"/>
          <p:cNvGrpSpPr/>
          <p:nvPr/>
        </p:nvGrpSpPr>
        <p:grpSpPr>
          <a:xfrm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5743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4736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순서도: 대체 처리 1049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순서도: 대체 처리 1050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그룹 1051"/>
          <p:cNvGrpSpPr/>
          <p:nvPr/>
        </p:nvGrpSpPr>
        <p:grpSpPr>
          <a:xfrm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순서도: 대체 처리 105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</a:p>
          </p:txBody>
        </p:sp>
        <p:sp>
          <p:nvSpPr>
            <p:cNvPr id="1054" name="순서도: 대체 처리 105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1"/>
          </p:cNvCxnSpPr>
          <p:nvPr/>
        </p:nvCxnSpPr>
        <p:spPr>
          <a:xfrm>
            <a:off x="10201276" y="4762500"/>
            <a:ext cx="3920276" cy="3352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TextBox 1066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6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TextBox 1070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grpSp>
        <p:nvGrpSpPr>
          <p:cNvPr id="1076" name="그룹 1075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7" name="그림 107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8" name="TextBox 1077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Best Tip</a:t>
            </a:r>
            <a:r>
              <a:rPr lang="ko-KR" altLang="en-US">
                <a:latin typeface="맑은 고딕"/>
                <a:ea typeface="맑은 고딕"/>
              </a:rPr>
              <a:t> 게시판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순서도: 대체 처리 1019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</a:p>
          </p:txBody>
        </p:sp>
        <p:sp>
          <p:nvSpPr>
            <p:cNvPr id="1021" name="순서도: 대체 처리 1020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그룹 1021"/>
          <p:cNvGrpSpPr/>
          <p:nvPr/>
        </p:nvGrpSpPr>
        <p:grpSpPr>
          <a:xfrm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5743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4736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순서도: 대체 처리 1049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순서도: 대체 처리 1050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그룹 1051"/>
          <p:cNvGrpSpPr/>
          <p:nvPr/>
        </p:nvGrpSpPr>
        <p:grpSpPr>
          <a:xfrm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순서도: 대체 처리 105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</a:p>
          </p:txBody>
        </p:sp>
        <p:sp>
          <p:nvSpPr>
            <p:cNvPr id="1054" name="순서도: 대체 처리 105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1"/>
          </p:cNvCxnSpPr>
          <p:nvPr/>
        </p:nvCxnSpPr>
        <p:spPr>
          <a:xfrm>
            <a:off x="10201276" y="4762500"/>
            <a:ext cx="3920276" cy="3352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TextBox 1066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6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TextBox 1070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grpSp>
        <p:nvGrpSpPr>
          <p:cNvPr id="1077" name="그룹 1076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8" name="그림 107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9" name="TextBox 1078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Q&amp;A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7915275" y="4762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답글 작성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7915275" y="6057900"/>
            <a:ext cx="2286000" cy="762000"/>
            <a:chOff x="8305800" y="5753100"/>
            <a:chExt cx="2286000" cy="762000"/>
          </a:xfrm>
        </p:grpSpPr>
        <p:sp>
          <p:nvSpPr>
            <p:cNvPr id="1020" name="순서도: 대체 처리 1019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</a:p>
          </p:txBody>
        </p:sp>
        <p:sp>
          <p:nvSpPr>
            <p:cNvPr id="1021" name="순서도: 대체 처리 1020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그룹 1021"/>
          <p:cNvGrpSpPr/>
          <p:nvPr/>
        </p:nvGrpSpPr>
        <p:grpSpPr>
          <a:xfrm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>
            <a:off x="3758352" y="5029200"/>
            <a:ext cx="4156923" cy="114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409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7267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7" idx="3"/>
          </p:cNvCxnSpPr>
          <p:nvPr/>
        </p:nvCxnSpPr>
        <p:spPr>
          <a:xfrm rot="10800000" flipV="1">
            <a:off x="10201276" y="4712122"/>
            <a:ext cx="4463801" cy="431377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순서도: 대체 처리 1049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순서도: 대체 처리 1050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그룹 1051"/>
          <p:cNvGrpSpPr/>
          <p:nvPr/>
        </p:nvGrpSpPr>
        <p:grpSpPr>
          <a:xfrm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순서도: 대체 처리 105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</a:p>
          </p:txBody>
        </p:sp>
        <p:sp>
          <p:nvSpPr>
            <p:cNvPr id="1054" name="순서도: 대체 처리 105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5" y="6438900"/>
            <a:ext cx="3920277" cy="16764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TextBox 1066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6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TextBox 1070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cxnSp>
        <p:nvCxnSpPr>
          <p:cNvPr id="1078" name="직선 화살표 연결선 37"/>
          <p:cNvCxnSpPr>
            <a:stCxn id="1010" idx="2"/>
            <a:endCxn id="1017" idx="0"/>
          </p:cNvCxnSpPr>
          <p:nvPr/>
        </p:nvCxnSpPr>
        <p:spPr>
          <a:xfrm rot="16200000" flipH="1">
            <a:off x="8486775" y="4191000"/>
            <a:ext cx="1143000" cy="0"/>
          </a:xfrm>
          <a:prstGeom prst="straightConnector1">
            <a:avLst/>
          </a:prstGeom>
          <a:ln w="63500">
            <a:solidFill>
              <a:srgbClr val="DEB98B"/>
            </a:solidFill>
            <a:prstDash val="sysDash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9144000" y="3924300"/>
            <a:ext cx="14478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&lt;include&gt;</a:t>
            </a:r>
          </a:p>
        </p:txBody>
      </p:sp>
      <p:grpSp>
        <p:nvGrpSpPr>
          <p:cNvPr id="1080" name="그룹 1079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81" name="그림 10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82" name="TextBox 1081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20572" y="2979679"/>
            <a:ext cx="123429" cy="4152381"/>
            <a:chOff x="9081144" y="3103131"/>
            <a:chExt cx="123429" cy="4152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7066667" y="5117607"/>
              <a:ext cx="4152381" cy="123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86567" y="789335"/>
            <a:ext cx="10314866" cy="1675735"/>
            <a:chOff x="3476190" y="1860417"/>
            <a:chExt cx="11333333" cy="16757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05" name="TextBox 1004"/>
          <p:cNvSpPr txBox="1"/>
          <p:nvPr/>
        </p:nvSpPr>
        <p:spPr>
          <a:xfrm>
            <a:off x="2667000" y="7505700"/>
            <a:ext cx="23622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>
                <a:solidFill>
                  <a:srgbClr val="5EBC88"/>
                </a:solidFill>
                <a:latin typeface="맑은 고딕"/>
                <a:ea typeface="맑은 고딕"/>
              </a:rPr>
              <a:t>경쟁력</a:t>
            </a:r>
          </a:p>
        </p:txBody>
      </p:sp>
      <p:sp>
        <p:nvSpPr>
          <p:cNvPr id="1006" name="TextBox 1005"/>
          <p:cNvSpPr txBox="1"/>
          <p:nvPr/>
        </p:nvSpPr>
        <p:spPr>
          <a:xfrm>
            <a:off x="8382000" y="7505700"/>
            <a:ext cx="28194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  <a:latin typeface="맑은 고딕"/>
                <a:ea typeface="맑은 고딕"/>
              </a:rPr>
              <a:t>도메인</a:t>
            </a:r>
          </a:p>
        </p:txBody>
      </p:sp>
      <p:sp>
        <p:nvSpPr>
          <p:cNvPr id="1007" name="TextBox 1006"/>
          <p:cNvSpPr txBox="1"/>
          <p:nvPr/>
        </p:nvSpPr>
        <p:spPr>
          <a:xfrm>
            <a:off x="13563600" y="7429500"/>
            <a:ext cx="29718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5EBC88"/>
                </a:solidFill>
                <a:latin typeface="맑은 고딕"/>
                <a:ea typeface="맑은 고딕"/>
              </a:rPr>
              <a:t>타겟고객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2133600" y="8252460"/>
            <a:ext cx="3657600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타사 서비스가 없다는 점에서 독보적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7162800" y="8223886"/>
            <a:ext cx="3810000" cy="424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b="1">
                <a:solidFill>
                  <a:srgbClr val="C7B59F"/>
                </a:solidFill>
                <a:latin typeface="맑은 고딕"/>
                <a:ea typeface="맑은 고딕"/>
              </a:rPr>
              <a:t>www.PickmePetme.com</a:t>
            </a:r>
          </a:p>
        </p:txBody>
      </p:sp>
      <p:sp>
        <p:nvSpPr>
          <p:cNvPr id="1010" name="TextBox 1009"/>
          <p:cNvSpPr txBox="1"/>
          <p:nvPr/>
        </p:nvSpPr>
        <p:spPr>
          <a:xfrm>
            <a:off x="11734800" y="8039097"/>
            <a:ext cx="5791200" cy="148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반려동물곁을 잠시 떠나있는 고객</a:t>
            </a:r>
          </a:p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동물을 돌봐줄수 있는 돌보미</a:t>
            </a:r>
          </a:p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분양 희망자</a:t>
            </a:r>
          </a:p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반려동물에 관한 정보공유를 원하는 고객</a:t>
            </a:r>
          </a:p>
        </p:txBody>
      </p:sp>
      <p:sp>
        <p:nvSpPr>
          <p:cNvPr id="1011" name="TextBox 1010"/>
          <p:cNvSpPr txBox="1"/>
          <p:nvPr/>
        </p:nvSpPr>
        <p:spPr>
          <a:xfrm>
            <a:off x="609600" y="56578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1.1</a:t>
            </a:r>
          </a:p>
        </p:txBody>
      </p:sp>
      <p:sp>
        <p:nvSpPr>
          <p:cNvPr id="1012" name="TextBox 1011"/>
          <p:cNvSpPr txBox="1"/>
          <p:nvPr/>
        </p:nvSpPr>
        <p:spPr>
          <a:xfrm>
            <a:off x="1438275" y="556260"/>
            <a:ext cx="4724400" cy="60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사이트 정의</a:t>
            </a:r>
          </a:p>
        </p:txBody>
      </p:sp>
      <p:sp>
        <p:nvSpPr>
          <p:cNvPr id="1013" name="TextBox 1012"/>
          <p:cNvSpPr txBox="1"/>
          <p:nvPr/>
        </p:nvSpPr>
        <p:spPr>
          <a:xfrm>
            <a:off x="2286000" y="2769870"/>
            <a:ext cx="472440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PickMePetMe</a:t>
            </a:r>
            <a:r>
              <a:rPr lang="ko-KR" altLang="en-US" sz="3600" b="1">
                <a:solidFill>
                  <a:srgbClr val="5EBC88"/>
                </a:solidFill>
              </a:rPr>
              <a:t>란</a:t>
            </a:r>
          </a:p>
        </p:txBody>
      </p:sp>
      <p:sp>
        <p:nvSpPr>
          <p:cNvPr id="1014" name="TextBox 1013"/>
          <p:cNvSpPr txBox="1"/>
          <p:nvPr/>
        </p:nvSpPr>
        <p:spPr>
          <a:xfrm>
            <a:off x="10820400" y="2769870"/>
            <a:ext cx="472440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PickMePetMe</a:t>
            </a:r>
            <a:r>
              <a:rPr lang="ko-KR" altLang="en-US" sz="3600" b="1">
                <a:solidFill>
                  <a:srgbClr val="5EBC88"/>
                </a:solidFill>
              </a:rPr>
              <a:t>의 필요성</a:t>
            </a:r>
          </a:p>
        </p:txBody>
      </p:sp>
      <p:sp>
        <p:nvSpPr>
          <p:cNvPr id="1015" name="TextBox 1014"/>
          <p:cNvSpPr txBox="1"/>
          <p:nvPr/>
        </p:nvSpPr>
        <p:spPr>
          <a:xfrm>
            <a:off x="1447799" y="3695701"/>
            <a:ext cx="7239001" cy="264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피치못할 사정으로 반려동물을 혼자 방치해야하는 오너들의 걱정은 이만저만이 아니다.</a:t>
            </a:r>
          </a:p>
          <a:p>
            <a:pPr>
              <a:defRPr/>
            </a:pP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PickMePetMe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는반려동물 곁을 떠나있는 오너들에게 지역성을 확보해 반려동물을 돌봐주는 돌보미들과의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커넥션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을 돕고, 자체적인 커뮤니티 구축을 통해 서로의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정보 교환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 및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분양 서비스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를 제공하는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종합 반려동물 케어 사이트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이다.</a:t>
            </a:r>
          </a:p>
        </p:txBody>
      </p:sp>
      <p:sp>
        <p:nvSpPr>
          <p:cNvPr id="1016" name="TextBox 1015"/>
          <p:cNvSpPr txBox="1"/>
          <p:nvPr/>
        </p:nvSpPr>
        <p:spPr>
          <a:xfrm>
            <a:off x="9448800" y="3642360"/>
            <a:ext cx="8225790" cy="302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반려동물을 키우는 오너들은 자리를 비우는 시간이 길어짐에 따라 반려동물에 대한 걱정과 근심이 늘어난다. 반려동물 또한 외로움과 더불어 자잘한 사고가 발생하는데</a:t>
            </a:r>
            <a:r>
              <a:rPr lang="en-US" altLang="ko-KR" sz="2400" b="1">
                <a:solidFill>
                  <a:srgbClr val="C7B59F"/>
                </a:solidFill>
                <a:latin typeface="맑은 고딕"/>
                <a:ea typeface="맑은 고딕"/>
              </a:rPr>
              <a:t>,</a:t>
            </a:r>
          </a:p>
          <a:p>
            <a:pPr>
              <a:defRPr/>
            </a:pPr>
            <a:r>
              <a:rPr lang="en-US" altLang="ko-KR" sz="2400" b="1">
                <a:solidFill>
                  <a:srgbClr val="5EBC88"/>
                </a:solidFill>
                <a:latin typeface="맑은 고딕"/>
                <a:ea typeface="맑은 고딕"/>
              </a:rPr>
              <a:t>PickMePetMe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는 같은지역에서 자신의 반려동물을 맡아줄 사람을 쉽게 찾을 수 있고 오너들간의 정보 교환</a:t>
            </a:r>
            <a:r>
              <a:rPr lang="en-US" altLang="ko-KR" sz="2400" b="1">
                <a:solidFill>
                  <a:srgbClr val="C7B59F"/>
                </a:solidFill>
                <a:latin typeface="맑은 고딕"/>
                <a:ea typeface="맑은 고딕"/>
              </a:rPr>
              <a:t>,</a:t>
            </a:r>
          </a:p>
          <a:p>
            <a:pPr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더 나아가 분양 커뮤니티 구축을 통해 오너들과 돌봄망자들의 접근성을 높여 주고 벽을 허무는 역할을 할 수 있다.</a:t>
            </a:r>
          </a:p>
        </p:txBody>
      </p:sp>
      <p:sp>
        <p:nvSpPr>
          <p:cNvPr id="1017" name="TextBox 1016"/>
          <p:cNvSpPr txBox="1"/>
          <p:nvPr/>
        </p:nvSpPr>
        <p:spPr>
          <a:xfrm>
            <a:off x="5293995" y="948686"/>
            <a:ext cx="7507605" cy="14516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8900" b="1">
                <a:solidFill>
                  <a:schemeClr val="lt1"/>
                </a:solidFill>
                <a:latin typeface="맑은 고딕"/>
                <a:ea typeface="맑은 고딕"/>
              </a:rPr>
              <a:t>Pick</a:t>
            </a:r>
            <a:r>
              <a:rPr lang="en-US" altLang="ko-KR" sz="8900" b="1">
                <a:solidFill>
                  <a:schemeClr val="lt1"/>
                </a:solidFill>
                <a:latin typeface="맑은 고딕"/>
                <a:ea typeface="맑은 고딕"/>
              </a:rPr>
              <a:t>M</a:t>
            </a:r>
            <a:r>
              <a:rPr lang="en-US" altLang="en-US" sz="8900" b="1">
                <a:solidFill>
                  <a:schemeClr val="lt1"/>
                </a:solidFill>
                <a:latin typeface="맑은 고딕"/>
                <a:ea typeface="맑은 고딕"/>
              </a:rPr>
              <a:t>ePet</a:t>
            </a:r>
            <a:r>
              <a:rPr lang="en-US" altLang="ko-KR" sz="8900" b="1">
                <a:solidFill>
                  <a:schemeClr val="lt1"/>
                </a:solidFill>
                <a:latin typeface="맑은 고딕"/>
                <a:ea typeface="맑은 고딕"/>
              </a:rPr>
              <a:t>M</a:t>
            </a:r>
            <a:r>
              <a:rPr lang="en-US" altLang="en-US" sz="8900" b="1">
                <a:solidFill>
                  <a:schemeClr val="lt1"/>
                </a:solidFill>
                <a:latin typeface="맑은 고딕"/>
                <a:ea typeface="맑은 고딕"/>
              </a:rPr>
              <a:t>e</a:t>
            </a:r>
          </a:p>
        </p:txBody>
      </p:sp>
      <p:grpSp>
        <p:nvGrpSpPr>
          <p:cNvPr id="1023" name="그룹 1022"/>
          <p:cNvGrpSpPr/>
          <p:nvPr/>
        </p:nvGrpSpPr>
        <p:grpSpPr>
          <a:xfrm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4" name="그림 10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5" name="TextBox 1024"/>
            <p:cNvSpPr txBox="1"/>
            <p:nvPr/>
          </p:nvSpPr>
          <p:spPr>
            <a:xfrm>
              <a:off x="8942786" y="9896474"/>
              <a:ext cx="334566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FAQ</a:t>
            </a: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42" name="그룹 1041"/>
          <p:cNvGrpSpPr/>
          <p:nvPr/>
        </p:nvGrpSpPr>
        <p:grpSpPr>
          <a:xfrm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순서도: 대체 처리 1009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1012" name="순서도: 대체 처리 1011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그룹 1015"/>
          <p:cNvGrpSpPr/>
          <p:nvPr/>
        </p:nvGrpSpPr>
        <p:grpSpPr>
          <a:xfrm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순서도: 대체 처리 1016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답글 작성</a:t>
              </a:r>
            </a:p>
          </p:txBody>
        </p:sp>
        <p:sp>
          <p:nvSpPr>
            <p:cNvPr id="1018" name="순서도: 대체 처리 1017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7915275" y="5981700"/>
            <a:ext cx="2286000" cy="762000"/>
            <a:chOff x="8305800" y="5753100"/>
            <a:chExt cx="2286000" cy="762000"/>
          </a:xfrm>
        </p:grpSpPr>
        <p:sp>
          <p:nvSpPr>
            <p:cNvPr id="1020" name="순서도: 대체 처리 1019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</a:p>
          </p:txBody>
        </p:sp>
        <p:sp>
          <p:nvSpPr>
            <p:cNvPr id="1021" name="순서도: 대체 처리 1020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그룹 1021"/>
          <p:cNvGrpSpPr/>
          <p:nvPr/>
        </p:nvGrpSpPr>
        <p:grpSpPr>
          <a:xfrm>
            <a:off x="7915275" y="7505700"/>
            <a:ext cx="2286000" cy="762000"/>
            <a:chOff x="8001000" y="3162300"/>
            <a:chExt cx="2286000" cy="762000"/>
          </a:xfrm>
        </p:grpSpPr>
        <p:sp>
          <p:nvSpPr>
            <p:cNvPr id="1023" name="순서도: 대체 처리 102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</a:p>
          </p:txBody>
        </p:sp>
        <p:sp>
          <p:nvSpPr>
            <p:cNvPr id="1024" name="순서도: 대체 처리 102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6" name="그룹 1045"/>
          <p:cNvGrpSpPr/>
          <p:nvPr/>
        </p:nvGrpSpPr>
        <p:grpSpPr>
          <a:xfrm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8575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6505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7" idx="3"/>
          </p:cNvCxnSpPr>
          <p:nvPr/>
        </p:nvCxnSpPr>
        <p:spPr>
          <a:xfrm rot="10800000" flipV="1">
            <a:off x="10201276" y="4712122"/>
            <a:ext cx="4463801" cy="50377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1745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순서도: 대체 처리 1049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순서도: 대체 처리 1050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그룹 1051"/>
          <p:cNvGrpSpPr/>
          <p:nvPr/>
        </p:nvGrpSpPr>
        <p:grpSpPr>
          <a:xfrm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순서도: 대체 처리 1052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</a:p>
          </p:txBody>
        </p:sp>
        <p:sp>
          <p:nvSpPr>
            <p:cNvPr id="1054" name="순서도: 대체 처리 1053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5" y="7886700"/>
            <a:ext cx="3920277" cy="2286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TextBox 1066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</a:p>
        </p:txBody>
      </p:sp>
      <p:grpSp>
        <p:nvGrpSpPr>
          <p:cNvPr id="106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TextBox 1070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</a:p>
        </p:txBody>
      </p:sp>
      <p:cxnSp>
        <p:nvCxnSpPr>
          <p:cNvPr id="1081" name="직선 화살표 연결선 37"/>
          <p:cNvCxnSpPr>
            <a:stCxn id="1039" idx="2"/>
            <a:endCxn id="1010" idx="3"/>
          </p:cNvCxnSpPr>
          <p:nvPr/>
        </p:nvCxnSpPr>
        <p:spPr>
          <a:xfrm rot="10800000">
            <a:off x="10201276" y="3238500"/>
            <a:ext cx="4200525" cy="1473624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82" name="그룹 108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83" name="그림 108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84" name="TextBox 108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TextBox 1011"/>
          <p:cNvSpPr txBox="1"/>
          <p:nvPr/>
        </p:nvSpPr>
        <p:spPr>
          <a:xfrm>
            <a:off x="990600" y="680084"/>
            <a:ext cx="65532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Login</a:t>
            </a:r>
          </a:p>
        </p:txBody>
      </p:sp>
      <p:grpSp>
        <p:nvGrpSpPr>
          <p:cNvPr id="1013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순서도: 대체 처리 1014"/>
          <p:cNvSpPr/>
          <p:nvPr/>
        </p:nvSpPr>
        <p:spPr>
          <a:xfrm>
            <a:off x="8001000" y="1562100"/>
            <a:ext cx="83058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0" name="그룹 1029"/>
          <p:cNvGrpSpPr/>
          <p:nvPr/>
        </p:nvGrpSpPr>
        <p:grpSpPr>
          <a:xfrm>
            <a:off x="1905000" y="2324100"/>
            <a:ext cx="2438400" cy="3124200"/>
            <a:chOff x="1524000" y="2628900"/>
            <a:chExt cx="2438400" cy="3124200"/>
          </a:xfrm>
        </p:grpSpPr>
        <p:cxnSp>
          <p:nvCxnSpPr>
            <p:cNvPr id="1023" name="직선 연결선 1022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그룹 1028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18" name="순서도: 대체 처리 1017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22" name="직선 연결선 1021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/>
              <p:cNvSpPr txBox="1"/>
              <p:nvPr/>
            </p:nvSpPr>
            <p:spPr>
              <a:xfrm>
                <a:off x="2352675" y="2705099"/>
                <a:ext cx="1381125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LoginForm</a:t>
                </a:r>
              </a:p>
            </p:txBody>
          </p:sp>
          <p:sp>
            <p:nvSpPr>
              <p:cNvPr id="1025" name="TextBox 1024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26" name="TextBox 1025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</a:p>
            </p:txBody>
          </p:sp>
          <p:sp>
            <p:nvSpPr>
              <p:cNvPr id="1027" name="TextBox 1026"/>
              <p:cNvSpPr txBox="1"/>
              <p:nvPr/>
            </p:nvSpPr>
            <p:spPr>
              <a:xfrm>
                <a:off x="1828800" y="4013833"/>
                <a:ext cx="2438400" cy="367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+Login()</a:t>
                </a:r>
              </a:p>
            </p:txBody>
          </p:sp>
          <p:sp>
            <p:nvSpPr>
              <p:cNvPr id="1028" name="TextBox 1027"/>
              <p:cNvSpPr txBox="1"/>
              <p:nvPr/>
            </p:nvSpPr>
            <p:spPr>
              <a:xfrm>
                <a:off x="1828800" y="4394835"/>
                <a:ext cx="2362200" cy="36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+rePlace()</a:t>
                </a:r>
              </a:p>
            </p:txBody>
          </p:sp>
        </p:grpSp>
      </p:grpSp>
      <p:grpSp>
        <p:nvGrpSpPr>
          <p:cNvPr id="1031" name="그룹 1030"/>
          <p:cNvGrpSpPr/>
          <p:nvPr/>
        </p:nvGrpSpPr>
        <p:grpSpPr>
          <a:xfrm>
            <a:off x="8382000" y="2324100"/>
            <a:ext cx="2438400" cy="3124200"/>
            <a:chOff x="1524000" y="2628900"/>
            <a:chExt cx="2438400" cy="3124200"/>
          </a:xfrm>
        </p:grpSpPr>
        <p:cxnSp>
          <p:nvCxnSpPr>
            <p:cNvPr id="1032" name="직선 연결선 1031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그룹 1032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순서도: 대체 처리 1033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직선 연결선 1034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TextBox 1035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Login_Control</a:t>
                </a:r>
              </a:p>
            </p:txBody>
          </p:sp>
          <p:sp>
            <p:nvSpPr>
              <p:cNvPr id="1037" name="TextBox 1036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TextBox 1037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</a:p>
            </p:txBody>
          </p:sp>
          <p:sp>
            <p:nvSpPr>
              <p:cNvPr id="1039" name="TextBox 1038"/>
              <p:cNvSpPr txBox="1"/>
              <p:nvPr/>
            </p:nvSpPr>
            <p:spPr>
              <a:xfrm>
                <a:off x="1828800" y="4013833"/>
                <a:ext cx="2438400" cy="367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+toGet()</a:t>
                </a:r>
              </a:p>
            </p:txBody>
          </p:sp>
          <p:sp>
            <p:nvSpPr>
              <p:cNvPr id="1040" name="TextBox 1039"/>
              <p:cNvSpPr txBox="1"/>
              <p:nvPr/>
            </p:nvSpPr>
            <p:spPr>
              <a:xfrm>
                <a:off x="1828800" y="4394835"/>
                <a:ext cx="2362200" cy="36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+toPost()</a:t>
                </a:r>
              </a:p>
            </p:txBody>
          </p:sp>
        </p:grpSp>
      </p:grpSp>
      <p:cxnSp>
        <p:nvCxnSpPr>
          <p:cNvPr id="1041" name="직선 화살표 연결선 1040"/>
          <p:cNvCxnSpPr>
            <a:stCxn id="1027" idx="3"/>
            <a:endCxn id="1039" idx="1"/>
          </p:cNvCxnSpPr>
          <p:nvPr/>
        </p:nvCxnSpPr>
        <p:spPr>
          <a:xfrm>
            <a:off x="4343400" y="3892867"/>
            <a:ext cx="4038600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13411176" y="3038474"/>
            <a:ext cx="2438424" cy="1495425"/>
            <a:chOff x="1523964" y="2553798"/>
            <a:chExt cx="2438424" cy="2358171"/>
          </a:xfrm>
        </p:grpSpPr>
        <p:cxnSp>
          <p:nvCxnSpPr>
            <p:cNvPr id="1043" name="직선 연결선 104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그룹 1043"/>
            <p:cNvGrpSpPr/>
            <p:nvPr/>
          </p:nvGrpSpPr>
          <p:grpSpPr>
            <a:xfrm>
              <a:off x="1523964" y="2553798"/>
              <a:ext cx="2438424" cy="2358171"/>
              <a:chOff x="1828776" y="2553797"/>
              <a:chExt cx="2438424" cy="2358171"/>
            </a:xfrm>
          </p:grpSpPr>
          <p:sp>
            <p:nvSpPr>
              <p:cNvPr id="1045" name="순서도: 대체 처리 104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46" name="직선 연결선 1045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TextBox 1046"/>
              <p:cNvSpPr txBox="1"/>
              <p:nvPr/>
            </p:nvSpPr>
            <p:spPr>
              <a:xfrm>
                <a:off x="1828776" y="2553797"/>
                <a:ext cx="2362200" cy="567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Login_Execution</a:t>
                </a:r>
              </a:p>
            </p:txBody>
          </p:sp>
          <p:sp>
            <p:nvSpPr>
              <p:cNvPr id="1051" name="TextBox 1050"/>
              <p:cNvSpPr txBox="1"/>
              <p:nvPr/>
            </p:nvSpPr>
            <p:spPr>
              <a:xfrm>
                <a:off x="1828784" y="3590192"/>
                <a:ext cx="2362200" cy="574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+Proceed()</a:t>
                </a:r>
              </a:p>
            </p:txBody>
          </p:sp>
        </p:grpSp>
      </p:grpSp>
      <p:grpSp>
        <p:nvGrpSpPr>
          <p:cNvPr id="1052" name="그룹 1051"/>
          <p:cNvGrpSpPr/>
          <p:nvPr/>
        </p:nvGrpSpPr>
        <p:grpSpPr>
          <a:xfrm>
            <a:off x="1904984" y="6515096"/>
            <a:ext cx="2438416" cy="1447803"/>
            <a:chOff x="1523973" y="2628894"/>
            <a:chExt cx="2438416" cy="2283075"/>
          </a:xfrm>
        </p:grpSpPr>
        <p:cxnSp>
          <p:nvCxnSpPr>
            <p:cNvPr id="1053" name="직선 연결선 105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/>
            <p:cNvGrpSpPr/>
            <p:nvPr/>
          </p:nvGrpSpPr>
          <p:grpSpPr>
            <a:xfrm>
              <a:off x="1523990" y="2628894"/>
              <a:ext cx="2438400" cy="2283075"/>
              <a:chOff x="1828800" y="2628894"/>
              <a:chExt cx="2438400" cy="2283075"/>
            </a:xfrm>
          </p:grpSpPr>
          <p:sp>
            <p:nvSpPr>
              <p:cNvPr id="1055" name="순서도: 대체 처리 105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직선 연결선 1055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TextBox 1056"/>
              <p:cNvSpPr txBox="1"/>
              <p:nvPr/>
            </p:nvSpPr>
            <p:spPr>
              <a:xfrm>
                <a:off x="2352674" y="2628893"/>
                <a:ext cx="1381125" cy="56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</a:p>
            </p:txBody>
          </p:sp>
        </p:grpSp>
      </p:grpSp>
      <p:grpSp>
        <p:nvGrpSpPr>
          <p:cNvPr id="1060" name="그룹 1059"/>
          <p:cNvGrpSpPr/>
          <p:nvPr/>
        </p:nvGrpSpPr>
        <p:grpSpPr>
          <a:xfrm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직선 연결선 1060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그룹 1061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순서도: 대체 처리 1062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직선 연결선 106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TextBox 1064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</a:p>
            </p:txBody>
          </p:sp>
          <p:sp>
            <p:nvSpPr>
              <p:cNvPr id="1066" name="TextBox 1065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68" name="TextBox 1067"/>
              <p:cNvSpPr txBox="1"/>
              <p:nvPr/>
            </p:nvSpPr>
            <p:spPr>
              <a:xfrm>
                <a:off x="1828800" y="3390900"/>
                <a:ext cx="2438400" cy="367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+ID_check()</a:t>
                </a:r>
              </a:p>
            </p:txBody>
          </p:sp>
          <p:sp>
            <p:nvSpPr>
              <p:cNvPr id="1069" name="TextBox 1068"/>
              <p:cNvSpPr txBox="1"/>
              <p:nvPr/>
            </p:nvSpPr>
            <p:spPr>
              <a:xfrm>
                <a:off x="1828800" y="3695700"/>
                <a:ext cx="2362200" cy="36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+Passwd_compare()</a:t>
                </a:r>
              </a:p>
            </p:txBody>
          </p:sp>
        </p:grpSp>
      </p:grpSp>
      <p:grpSp>
        <p:nvGrpSpPr>
          <p:cNvPr id="1070" name="그룹 1069"/>
          <p:cNvGrpSpPr/>
          <p:nvPr/>
        </p:nvGrpSpPr>
        <p:grpSpPr>
          <a:xfrm>
            <a:off x="13411189" y="7238998"/>
            <a:ext cx="2438409" cy="1447802"/>
            <a:chOff x="1523973" y="2628896"/>
            <a:chExt cx="2438409" cy="2283072"/>
          </a:xfrm>
        </p:grpSpPr>
        <p:cxnSp>
          <p:nvCxnSpPr>
            <p:cNvPr id="1071" name="직선 연결선 1070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그룹 1071"/>
            <p:cNvGrpSpPr/>
            <p:nvPr/>
          </p:nvGrpSpPr>
          <p:grpSpPr>
            <a:xfrm>
              <a:off x="152398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순서도: 대체 처리 1072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직선 연결선 107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TextBox 1074"/>
              <p:cNvSpPr txBox="1"/>
              <p:nvPr/>
            </p:nvSpPr>
            <p:spPr>
              <a:xfrm>
                <a:off x="2352675" y="2628896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</a:p>
            </p:txBody>
          </p:sp>
        </p:grpSp>
      </p:grpSp>
      <p:sp>
        <p:nvSpPr>
          <p:cNvPr id="1078" name="TextBox 1077"/>
          <p:cNvSpPr txBox="1"/>
          <p:nvPr/>
        </p:nvSpPr>
        <p:spPr>
          <a:xfrm>
            <a:off x="8382000" y="4457700"/>
            <a:ext cx="23622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+Execute()</a:t>
            </a:r>
          </a:p>
        </p:txBody>
      </p:sp>
      <p:cxnSp>
        <p:nvCxnSpPr>
          <p:cNvPr id="1079" name="직선 화살표 연결선 1078"/>
          <p:cNvCxnSpPr>
            <a:stCxn id="1039" idx="1"/>
            <a:endCxn id="1055" idx="3"/>
          </p:cNvCxnSpPr>
          <p:nvPr/>
        </p:nvCxnSpPr>
        <p:spPr>
          <a:xfrm rot="10800000" flipV="1">
            <a:off x="4343400" y="3892867"/>
            <a:ext cx="4038600" cy="3346132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직선 화살표 연결선 1079"/>
          <p:cNvCxnSpPr>
            <a:endCxn id="1073" idx="1"/>
          </p:cNvCxnSpPr>
          <p:nvPr/>
        </p:nvCxnSpPr>
        <p:spPr>
          <a:xfrm>
            <a:off x="10820400" y="7962900"/>
            <a:ext cx="2590798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/>
          <p:cNvCxnSpPr>
            <a:stCxn id="1039" idx="3"/>
            <a:endCxn id="1051" idx="1"/>
          </p:cNvCxnSpPr>
          <p:nvPr/>
        </p:nvCxnSpPr>
        <p:spPr>
          <a:xfrm flipV="1">
            <a:off x="10820400" y="3877767"/>
            <a:ext cx="2590784" cy="15099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꺾인 연결선 1082"/>
          <p:cNvCxnSpPr>
            <a:stCxn id="1063" idx="2"/>
            <a:endCxn id="1063" idx="1"/>
          </p:cNvCxnSpPr>
          <p:nvPr/>
        </p:nvCxnSpPr>
        <p:spPr>
          <a:xfrm rot="5400000" flipH="1">
            <a:off x="8210550" y="8096250"/>
            <a:ext cx="1562100" cy="1219200"/>
          </a:xfrm>
          <a:prstGeom prst="bentConnector4">
            <a:avLst>
              <a:gd name="adj1" fmla="val -20145"/>
              <a:gd name="adj2" fmla="val 229190"/>
            </a:avLst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</a:p>
        </p:txBody>
      </p:sp>
      <p:sp>
        <p:nvSpPr>
          <p:cNvPr id="1086" name="TextBox 1085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</a:p>
        </p:txBody>
      </p:sp>
      <p:sp>
        <p:nvSpPr>
          <p:cNvPr id="1087" name="TextBox 1086"/>
          <p:cNvSpPr txBox="1"/>
          <p:nvPr/>
        </p:nvSpPr>
        <p:spPr>
          <a:xfrm>
            <a:off x="4495800" y="887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+Internal reference</a:t>
            </a:r>
          </a:p>
        </p:txBody>
      </p:sp>
      <p:sp>
        <p:nvSpPr>
          <p:cNvPr id="1088" name="TextBox 1087"/>
          <p:cNvSpPr txBox="1"/>
          <p:nvPr/>
        </p:nvSpPr>
        <p:spPr>
          <a:xfrm>
            <a:off x="10896600" y="758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+SQL Execution</a:t>
            </a:r>
          </a:p>
        </p:txBody>
      </p:sp>
      <p:sp>
        <p:nvSpPr>
          <p:cNvPr id="1089" name="TextBox 1088"/>
          <p:cNvSpPr txBox="1"/>
          <p:nvPr/>
        </p:nvSpPr>
        <p:spPr>
          <a:xfrm>
            <a:off x="10820400" y="34671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090" name="직선 화살표 연결선 1089"/>
          <p:cNvCxnSpPr>
            <a:stCxn id="1051" idx="1"/>
            <a:endCxn id="1065" idx="3"/>
          </p:cNvCxnSpPr>
          <p:nvPr/>
        </p:nvCxnSpPr>
        <p:spPr>
          <a:xfrm rot="5400000">
            <a:off x="10707115" y="3914853"/>
            <a:ext cx="2741154" cy="266698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TextBox 1090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grpSp>
        <p:nvGrpSpPr>
          <p:cNvPr id="1092" name="그룹 109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93" name="그림 109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94" name="TextBox 109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TextBox 1011"/>
          <p:cNvSpPr txBox="1"/>
          <p:nvPr/>
        </p:nvSpPr>
        <p:spPr>
          <a:xfrm>
            <a:off x="990600" y="680084"/>
            <a:ext cx="7696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Comunity</a:t>
            </a:r>
          </a:p>
        </p:txBody>
      </p:sp>
      <p:grpSp>
        <p:nvGrpSpPr>
          <p:cNvPr id="1013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순서도: 대체 처리 1014"/>
          <p:cNvSpPr/>
          <p:nvPr/>
        </p:nvSpPr>
        <p:spPr>
          <a:xfrm>
            <a:off x="8001000" y="1562100"/>
            <a:ext cx="95250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1" name="그룹 1030"/>
          <p:cNvGrpSpPr/>
          <p:nvPr/>
        </p:nvGrpSpPr>
        <p:grpSpPr>
          <a:xfrm>
            <a:off x="8382000" y="2400300"/>
            <a:ext cx="2438400" cy="3124200"/>
            <a:chOff x="1524000" y="2628900"/>
            <a:chExt cx="2438400" cy="3124200"/>
          </a:xfrm>
        </p:grpSpPr>
        <p:cxnSp>
          <p:nvCxnSpPr>
            <p:cNvPr id="1032" name="직선 연결선 1031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그룹 1032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순서도: 대체 처리 1033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직선 연결선 1034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TextBox 1035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Comunity_Control</a:t>
                </a:r>
              </a:p>
            </p:txBody>
          </p:sp>
          <p:sp>
            <p:nvSpPr>
              <p:cNvPr id="1037" name="TextBox 1036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TextBox 1037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</a:p>
            </p:txBody>
          </p:sp>
        </p:grpSp>
      </p:grpSp>
      <p:cxnSp>
        <p:nvCxnSpPr>
          <p:cNvPr id="1041" name="직선 화살표 연결선 1040"/>
          <p:cNvCxnSpPr>
            <a:stCxn id="1018" idx="3"/>
          </p:cNvCxnSpPr>
          <p:nvPr/>
        </p:nvCxnSpPr>
        <p:spPr>
          <a:xfrm flipV="1">
            <a:off x="4343400" y="3969067"/>
            <a:ext cx="4038600" cy="21908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14630348" y="1714498"/>
            <a:ext cx="2438423" cy="990600"/>
            <a:chOff x="1523955" y="2553791"/>
            <a:chExt cx="2438423" cy="2358175"/>
          </a:xfrm>
        </p:grpSpPr>
        <p:cxnSp>
          <p:nvCxnSpPr>
            <p:cNvPr id="1043" name="직선 연결선 104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그룹 1043"/>
            <p:cNvGrpSpPr/>
            <p:nvPr/>
          </p:nvGrpSpPr>
          <p:grpSpPr>
            <a:xfrm>
              <a:off x="1523955" y="2553791"/>
              <a:ext cx="2438423" cy="2358175"/>
              <a:chOff x="1828776" y="2553793"/>
              <a:chExt cx="2438423" cy="2358175"/>
            </a:xfrm>
          </p:grpSpPr>
          <p:sp>
            <p:nvSpPr>
              <p:cNvPr id="1045" name="순서도: 대체 처리 104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46" name="직선 연결선 1045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TextBox 1046"/>
              <p:cNvSpPr txBox="1"/>
              <p:nvPr/>
            </p:nvSpPr>
            <p:spPr>
              <a:xfrm>
                <a:off x="1828776" y="2553793"/>
                <a:ext cx="2362200" cy="857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Community_insert</a:t>
                </a:r>
              </a:p>
            </p:txBody>
          </p:sp>
          <p:sp>
            <p:nvSpPr>
              <p:cNvPr id="1051" name="TextBox 1050"/>
              <p:cNvSpPr txBox="1"/>
              <p:nvPr/>
            </p:nvSpPr>
            <p:spPr>
              <a:xfrm>
                <a:off x="1828780" y="3590180"/>
                <a:ext cx="2362200" cy="86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+community_insert()</a:t>
                </a:r>
              </a:p>
            </p:txBody>
          </p:sp>
        </p:grpSp>
      </p:grpSp>
      <p:grpSp>
        <p:nvGrpSpPr>
          <p:cNvPr id="1052" name="그룹 1051"/>
          <p:cNvGrpSpPr/>
          <p:nvPr/>
        </p:nvGrpSpPr>
        <p:grpSpPr>
          <a:xfrm>
            <a:off x="1904984" y="6515096"/>
            <a:ext cx="2438416" cy="1447804"/>
            <a:chOff x="1523973" y="2628892"/>
            <a:chExt cx="2438416" cy="2283075"/>
          </a:xfrm>
        </p:grpSpPr>
        <p:cxnSp>
          <p:nvCxnSpPr>
            <p:cNvPr id="1053" name="직선 연결선 105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/>
            <p:cNvGrpSpPr/>
            <p:nvPr/>
          </p:nvGrpSpPr>
          <p:grpSpPr>
            <a:xfrm>
              <a:off x="1523989" y="2628892"/>
              <a:ext cx="2438400" cy="2283075"/>
              <a:chOff x="1828799" y="2628893"/>
              <a:chExt cx="2438400" cy="2283075"/>
            </a:xfrm>
          </p:grpSpPr>
          <p:sp>
            <p:nvSpPr>
              <p:cNvPr id="1055" name="순서도: 대체 처리 105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직선 연결선 1055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TextBox 1056"/>
              <p:cNvSpPr txBox="1"/>
              <p:nvPr/>
            </p:nvSpPr>
            <p:spPr>
              <a:xfrm>
                <a:off x="1828799" y="2628892"/>
                <a:ext cx="2438400" cy="56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</a:p>
            </p:txBody>
          </p:sp>
        </p:grpSp>
      </p:grpSp>
      <p:grpSp>
        <p:nvGrpSpPr>
          <p:cNvPr id="1060" name="그룹 1059"/>
          <p:cNvGrpSpPr/>
          <p:nvPr/>
        </p:nvGrpSpPr>
        <p:grpSpPr>
          <a:xfrm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직선 연결선 1060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그룹 1061"/>
            <p:cNvGrpSpPr/>
            <p:nvPr/>
          </p:nvGrpSpPr>
          <p:grpSpPr>
            <a:xfrm>
              <a:off x="1523999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순서도: 대체 처리 1062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직선 연결선 106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TextBox 1064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</a:p>
            </p:txBody>
          </p:sp>
          <p:sp>
            <p:nvSpPr>
              <p:cNvPr id="1066" name="TextBox 1065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그룹 1069"/>
          <p:cNvGrpSpPr/>
          <p:nvPr/>
        </p:nvGrpSpPr>
        <p:grpSpPr>
          <a:xfrm>
            <a:off x="14554199" y="7200900"/>
            <a:ext cx="2438400" cy="1447802"/>
            <a:chOff x="1523973" y="2628896"/>
            <a:chExt cx="2438400" cy="2283072"/>
          </a:xfrm>
        </p:grpSpPr>
        <p:cxnSp>
          <p:nvCxnSpPr>
            <p:cNvPr id="1071" name="직선 연결선 1070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그룹 1071"/>
            <p:cNvGrpSpPr/>
            <p:nvPr/>
          </p:nvGrpSpPr>
          <p:grpSpPr>
            <a:xfrm>
              <a:off x="152397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순서도: 대체 처리 1072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직선 연결선 107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TextBox 1074"/>
              <p:cNvSpPr txBox="1"/>
              <p:nvPr/>
            </p:nvSpPr>
            <p:spPr>
              <a:xfrm>
                <a:off x="2352674" y="2628895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</a:p>
            </p:txBody>
          </p:sp>
        </p:grpSp>
      </p:grpSp>
      <p:cxnSp>
        <p:nvCxnSpPr>
          <p:cNvPr id="1079" name="직선 화살표 연결선 1078"/>
          <p:cNvCxnSpPr>
            <a:endCxn id="1055" idx="3"/>
          </p:cNvCxnSpPr>
          <p:nvPr/>
        </p:nvCxnSpPr>
        <p:spPr>
          <a:xfrm rot="10800000" flipV="1">
            <a:off x="4343400" y="3969067"/>
            <a:ext cx="4038600" cy="3269933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/>
          <p:cNvCxnSpPr>
            <a:endCxn id="1131" idx="1"/>
          </p:cNvCxnSpPr>
          <p:nvPr/>
        </p:nvCxnSpPr>
        <p:spPr>
          <a:xfrm flipV="1">
            <a:off x="10820400" y="3962400"/>
            <a:ext cx="1752600" cy="666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</a:p>
        </p:txBody>
      </p:sp>
      <p:sp>
        <p:nvSpPr>
          <p:cNvPr id="1086" name="TextBox 1085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</a:p>
        </p:txBody>
      </p:sp>
      <p:sp>
        <p:nvSpPr>
          <p:cNvPr id="1088" name="TextBox 1087"/>
          <p:cNvSpPr txBox="1"/>
          <p:nvPr/>
        </p:nvSpPr>
        <p:spPr>
          <a:xfrm>
            <a:off x="11506200" y="75057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sp>
        <p:nvSpPr>
          <p:cNvPr id="1089" name="TextBox 1088"/>
          <p:cNvSpPr txBox="1"/>
          <p:nvPr/>
        </p:nvSpPr>
        <p:spPr>
          <a:xfrm>
            <a:off x="10439400" y="35566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090" name="직선 화살표 연결선 1089"/>
          <p:cNvCxnSpPr>
            <a:stCxn id="1131" idx="2"/>
            <a:endCxn id="1065" idx="3"/>
          </p:cNvCxnSpPr>
          <p:nvPr/>
        </p:nvCxnSpPr>
        <p:spPr>
          <a:xfrm rot="5400000">
            <a:off x="10707105" y="4456694"/>
            <a:ext cx="2199322" cy="212513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TextBox 1090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grpSp>
        <p:nvGrpSpPr>
          <p:cNvPr id="1141" name="그룹 1140"/>
          <p:cNvGrpSpPr/>
          <p:nvPr/>
        </p:nvGrpSpPr>
        <p:grpSpPr>
          <a:xfrm>
            <a:off x="1905000" y="2428875"/>
            <a:ext cx="2438400" cy="3124200"/>
            <a:chOff x="1905000" y="2324100"/>
            <a:chExt cx="2438400" cy="3124200"/>
          </a:xfrm>
        </p:grpSpPr>
        <p:grpSp>
          <p:nvGrpSpPr>
            <p:cNvPr id="1030" name="그룹 1029"/>
            <p:cNvGrpSpPr/>
            <p:nvPr/>
          </p:nvGrpSpPr>
          <p:grpSpPr>
            <a:xfrm>
              <a:off x="1905000" y="2324100"/>
              <a:ext cx="2438400" cy="3124200"/>
              <a:chOff x="1524000" y="2628900"/>
              <a:chExt cx="2438400" cy="3124200"/>
            </a:xfrm>
          </p:grpSpPr>
          <p:cxnSp>
            <p:nvCxnSpPr>
              <p:cNvPr id="1023" name="직선 연결선 1022"/>
              <p:cNvCxnSpPr/>
              <p:nvPr/>
            </p:nvCxnSpPr>
            <p:spPr>
              <a:xfrm>
                <a:off x="1524000" y="4305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9" name="그룹 1028"/>
              <p:cNvGrpSpPr/>
              <p:nvPr/>
            </p:nvGrpSpPr>
            <p:grpSpPr>
              <a:xfrm>
                <a:off x="1524000" y="2628900"/>
                <a:ext cx="2438400" cy="3124200"/>
                <a:chOff x="1828800" y="2628900"/>
                <a:chExt cx="2438400" cy="3124200"/>
              </a:xfrm>
            </p:grpSpPr>
            <p:sp>
              <p:nvSpPr>
                <p:cNvPr id="1018" name="순서도: 대체 처리 1017"/>
                <p:cNvSpPr/>
                <p:nvPr/>
              </p:nvSpPr>
              <p:spPr>
                <a:xfrm>
                  <a:off x="1828800" y="2628900"/>
                  <a:ext cx="2438400" cy="3124200"/>
                </a:xfrm>
                <a:prstGeom prst="flowChartAlternateProcess">
                  <a:avLst/>
                </a:prstGeom>
                <a:noFill/>
                <a:ln w="38100">
                  <a:solidFill>
                    <a:srgbClr val="5EBC8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cxnSp>
              <p:nvCxnSpPr>
                <p:cNvPr id="1022" name="직선 연결선 1021"/>
                <p:cNvCxnSpPr/>
                <p:nvPr/>
              </p:nvCxnSpPr>
              <p:spPr>
                <a:xfrm>
                  <a:off x="1828800" y="3162300"/>
                  <a:ext cx="2438224" cy="0"/>
                </a:xfrm>
                <a:prstGeom prst="line">
                  <a:avLst/>
                </a:prstGeom>
                <a:ln w="38100">
                  <a:solidFill>
                    <a:srgbClr val="5EBC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4" name="TextBox 1023"/>
                <p:cNvSpPr txBox="1"/>
                <p:nvPr/>
              </p:nvSpPr>
              <p:spPr>
                <a:xfrm>
                  <a:off x="1828800" y="2705099"/>
                  <a:ext cx="2362200" cy="3600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>
                      <a:latin typeface="맑은 고딕"/>
                      <a:ea typeface="맑은 고딕"/>
                    </a:rPr>
                    <a:t>ComunityForm</a:t>
                  </a:r>
                </a:p>
              </p:txBody>
            </p:sp>
            <p:sp>
              <p:nvSpPr>
                <p:cNvPr id="1027" name="TextBox 1026"/>
                <p:cNvSpPr txBox="1"/>
                <p:nvPr/>
              </p:nvSpPr>
              <p:spPr>
                <a:xfrm>
                  <a:off x="1828800" y="4305300"/>
                  <a:ext cx="2438400" cy="11220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+community_insert()</a:t>
                  </a:r>
                </a:p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+community_alert()</a:t>
                  </a:r>
                </a:p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+community_delete()</a:t>
                  </a:r>
                </a:p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+community_search()</a:t>
                  </a:r>
                </a:p>
              </p:txBody>
            </p:sp>
          </p:grpSp>
        </p:grpSp>
        <p:sp>
          <p:nvSpPr>
            <p:cNvPr id="1094" name="TextBox 1093"/>
            <p:cNvSpPr txBox="1"/>
            <p:nvPr/>
          </p:nvSpPr>
          <p:spPr>
            <a:xfrm>
              <a:off x="1905000" y="2857500"/>
              <a:ext cx="2362200" cy="1122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+Tip</a:t>
              </a:r>
            </a:p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+Free</a:t>
              </a:r>
            </a:p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+BestTip</a:t>
              </a:r>
            </a:p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+commend</a:t>
              </a:r>
            </a:p>
          </p:txBody>
        </p:sp>
      </p:grpSp>
      <p:grpSp>
        <p:nvGrpSpPr>
          <p:cNvPr id="1106" name="그룹 1105"/>
          <p:cNvGrpSpPr/>
          <p:nvPr/>
        </p:nvGrpSpPr>
        <p:grpSpPr>
          <a:xfrm>
            <a:off x="14630375" y="2781300"/>
            <a:ext cx="2438424" cy="990600"/>
            <a:chOff x="1523962" y="2553794"/>
            <a:chExt cx="2438424" cy="2358174"/>
          </a:xfrm>
        </p:grpSpPr>
        <p:cxnSp>
          <p:nvCxnSpPr>
            <p:cNvPr id="1107" name="직선 연결선 1106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8" name="그룹 1107"/>
            <p:cNvGrpSpPr/>
            <p:nvPr/>
          </p:nvGrpSpPr>
          <p:grpSpPr>
            <a:xfrm>
              <a:off x="1523962" y="2553794"/>
              <a:ext cx="2438424" cy="2358174"/>
              <a:chOff x="1828776" y="2553795"/>
              <a:chExt cx="2438424" cy="2358174"/>
            </a:xfrm>
          </p:grpSpPr>
          <p:sp>
            <p:nvSpPr>
              <p:cNvPr id="1109" name="순서도: 대체 처리 1108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0" name="직선 연결선 1109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1" name="TextBox 1110"/>
              <p:cNvSpPr txBox="1"/>
              <p:nvPr/>
            </p:nvSpPr>
            <p:spPr>
              <a:xfrm>
                <a:off x="1828777" y="2553795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Community_Alert</a:t>
                </a:r>
              </a:p>
            </p:txBody>
          </p:sp>
          <p:sp>
            <p:nvSpPr>
              <p:cNvPr id="1112" name="TextBox 1111"/>
              <p:cNvSpPr txBox="1"/>
              <p:nvPr/>
            </p:nvSpPr>
            <p:spPr>
              <a:xfrm>
                <a:off x="1828783" y="3590186"/>
                <a:ext cx="2362200" cy="863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+community_alert()</a:t>
                </a:r>
              </a:p>
            </p:txBody>
          </p:sp>
        </p:grpSp>
      </p:grpSp>
      <p:grpSp>
        <p:nvGrpSpPr>
          <p:cNvPr id="1113" name="그룹 1112"/>
          <p:cNvGrpSpPr/>
          <p:nvPr/>
        </p:nvGrpSpPr>
        <p:grpSpPr>
          <a:xfrm>
            <a:off x="14630376" y="3848098"/>
            <a:ext cx="2438423" cy="990601"/>
            <a:chOff x="1523963" y="2553790"/>
            <a:chExt cx="2438423" cy="2358177"/>
          </a:xfrm>
        </p:grpSpPr>
        <p:cxnSp>
          <p:nvCxnSpPr>
            <p:cNvPr id="1114" name="직선 연결선 1113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5" name="그룹 1114"/>
            <p:cNvGrpSpPr/>
            <p:nvPr/>
          </p:nvGrpSpPr>
          <p:grpSpPr>
            <a:xfrm>
              <a:off x="1523963" y="2553790"/>
              <a:ext cx="2438423" cy="2358176"/>
              <a:chOff x="1828777" y="2553792"/>
              <a:chExt cx="2438423" cy="2358176"/>
            </a:xfrm>
          </p:grpSpPr>
          <p:sp>
            <p:nvSpPr>
              <p:cNvPr id="1116" name="순서도: 대체 처리 1115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7" name="직선 연결선 1116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8" name="TextBox 1117"/>
              <p:cNvSpPr txBox="1"/>
              <p:nvPr/>
            </p:nvSpPr>
            <p:spPr>
              <a:xfrm>
                <a:off x="1828777" y="2553792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Community_Delete</a:t>
                </a:r>
              </a:p>
            </p:txBody>
          </p:sp>
          <p:sp>
            <p:nvSpPr>
              <p:cNvPr id="1119" name="TextBox 1118"/>
              <p:cNvSpPr txBox="1"/>
              <p:nvPr/>
            </p:nvSpPr>
            <p:spPr>
              <a:xfrm>
                <a:off x="1828783" y="3590181"/>
                <a:ext cx="2362200" cy="863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+community_delete()</a:t>
                </a:r>
              </a:p>
            </p:txBody>
          </p:sp>
        </p:grpSp>
      </p:grpSp>
      <p:grpSp>
        <p:nvGrpSpPr>
          <p:cNvPr id="1120" name="그룹 1119"/>
          <p:cNvGrpSpPr/>
          <p:nvPr/>
        </p:nvGrpSpPr>
        <p:grpSpPr>
          <a:xfrm>
            <a:off x="14630376" y="4914901"/>
            <a:ext cx="2438423" cy="990600"/>
            <a:chOff x="1523963" y="2553795"/>
            <a:chExt cx="2438423" cy="2358173"/>
          </a:xfrm>
        </p:grpSpPr>
        <p:cxnSp>
          <p:nvCxnSpPr>
            <p:cNvPr id="1121" name="직선 연결선 1120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2" name="그룹 1121"/>
            <p:cNvGrpSpPr/>
            <p:nvPr/>
          </p:nvGrpSpPr>
          <p:grpSpPr>
            <a:xfrm>
              <a:off x="1523963" y="2553795"/>
              <a:ext cx="2438423" cy="2358173"/>
              <a:chOff x="1828777" y="2553795"/>
              <a:chExt cx="2438423" cy="2358173"/>
            </a:xfrm>
          </p:grpSpPr>
          <p:sp>
            <p:nvSpPr>
              <p:cNvPr id="1123" name="순서도: 대체 처리 1122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24" name="직선 연결선 1123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5" name="TextBox 1124"/>
              <p:cNvSpPr txBox="1"/>
              <p:nvPr/>
            </p:nvSpPr>
            <p:spPr>
              <a:xfrm>
                <a:off x="1828777" y="2553795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Community_Search</a:t>
                </a: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1828783" y="3590186"/>
                <a:ext cx="2362200" cy="863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+community_search()</a:t>
                </a:r>
              </a:p>
            </p:txBody>
          </p:sp>
        </p:grpSp>
      </p:grpSp>
      <p:grpSp>
        <p:nvGrpSpPr>
          <p:cNvPr id="1132" name="그룹 1131"/>
          <p:cNvGrpSpPr/>
          <p:nvPr/>
        </p:nvGrpSpPr>
        <p:grpSpPr>
          <a:xfrm>
            <a:off x="12573000" y="3505200"/>
            <a:ext cx="762000" cy="914400"/>
            <a:chOff x="-5410200" y="4000500"/>
            <a:chExt cx="1371600" cy="1524000"/>
          </a:xfrm>
        </p:grpSpPr>
        <p:sp>
          <p:nvSpPr>
            <p:cNvPr id="1127" name="타원 1126"/>
            <p:cNvSpPr/>
            <p:nvPr/>
          </p:nvSpPr>
          <p:spPr>
            <a:xfrm>
              <a:off x="-5257800" y="4152900"/>
              <a:ext cx="1219200" cy="1219200"/>
            </a:xfrm>
            <a:prstGeom prst="ellipse">
              <a:avLst/>
            </a:prstGeom>
            <a:noFill/>
            <a:ln w="381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31" name="왼쪽 대괄호 1130"/>
            <p:cNvSpPr/>
            <p:nvPr/>
          </p:nvSpPr>
          <p:spPr>
            <a:xfrm>
              <a:off x="-5410200" y="4000500"/>
              <a:ext cx="533400" cy="1524000"/>
            </a:xfrm>
            <a:prstGeom prst="leftBracket">
              <a:avLst>
                <a:gd name="adj" fmla="val 8333"/>
              </a:avLst>
            </a:prstGeom>
            <a:ln w="508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1133" name="TextBox 1132"/>
          <p:cNvSpPr txBox="1"/>
          <p:nvPr/>
        </p:nvSpPr>
        <p:spPr>
          <a:xfrm>
            <a:off x="11658600" y="3023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Comunity interface</a:t>
            </a:r>
          </a:p>
        </p:txBody>
      </p:sp>
      <p:cxnSp>
        <p:nvCxnSpPr>
          <p:cNvPr id="1134" name="직선 화살표 연결선 1133"/>
          <p:cNvCxnSpPr>
            <a:stCxn id="1127" idx="6"/>
            <a:endCxn id="1051" idx="1"/>
          </p:cNvCxnSpPr>
          <p:nvPr/>
        </p:nvCxnSpPr>
        <p:spPr>
          <a:xfrm rot="5400000" flipH="1" flipV="1">
            <a:off x="13167114" y="2499161"/>
            <a:ext cx="1631125" cy="1295352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직선 화살표 연결선 1134"/>
          <p:cNvCxnSpPr>
            <a:stCxn id="1127" idx="6"/>
            <a:endCxn id="1112" idx="1"/>
          </p:cNvCxnSpPr>
          <p:nvPr/>
        </p:nvCxnSpPr>
        <p:spPr>
          <a:xfrm flipV="1">
            <a:off x="13334998" y="3398076"/>
            <a:ext cx="1295386" cy="564323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직선 화살표 연결선 1135"/>
          <p:cNvCxnSpPr>
            <a:stCxn id="1127" idx="6"/>
            <a:endCxn id="1119" idx="1"/>
          </p:cNvCxnSpPr>
          <p:nvPr/>
        </p:nvCxnSpPr>
        <p:spPr>
          <a:xfrm>
            <a:off x="13335000" y="3962399"/>
            <a:ext cx="1295384" cy="50247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직선 화살표 연결선 1136"/>
          <p:cNvCxnSpPr>
            <a:stCxn id="1127" idx="6"/>
            <a:endCxn id="1126" idx="1"/>
          </p:cNvCxnSpPr>
          <p:nvPr/>
        </p:nvCxnSpPr>
        <p:spPr>
          <a:xfrm rot="16200000" flipH="1">
            <a:off x="13198052" y="4099344"/>
            <a:ext cx="1569276" cy="1295388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TextBox 1137"/>
          <p:cNvSpPr txBox="1"/>
          <p:nvPr/>
        </p:nvSpPr>
        <p:spPr>
          <a:xfrm>
            <a:off x="12954000" y="377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139" name="직선 화살표 연결선 1138"/>
          <p:cNvCxnSpPr>
            <a:stCxn id="1063" idx="3"/>
            <a:endCxn id="1073" idx="1"/>
          </p:cNvCxnSpPr>
          <p:nvPr/>
        </p:nvCxnSpPr>
        <p:spPr>
          <a:xfrm>
            <a:off x="10820400" y="7924800"/>
            <a:ext cx="3733799" cy="2"/>
          </a:xfrm>
          <a:prstGeom prst="straightConnector1">
            <a:avLst/>
          </a:prstGeom>
          <a:ln w="38100">
            <a:solidFill>
              <a:srgbClr val="DEB98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TextBox 1139"/>
          <p:cNvSpPr txBox="1"/>
          <p:nvPr/>
        </p:nvSpPr>
        <p:spPr>
          <a:xfrm>
            <a:off x="11506200" y="7976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+response</a:t>
            </a:r>
          </a:p>
        </p:txBody>
      </p:sp>
      <p:grpSp>
        <p:nvGrpSpPr>
          <p:cNvPr id="1142" name="그룹 1141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143" name="그림 11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144" name="TextBox 1143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42</a:t>
              </a:r>
            </a:p>
          </p:txBody>
        </p:sp>
      </p:grpSp>
      <p:sp>
        <p:nvSpPr>
          <p:cNvPr id="1145" name="TextBox 1144"/>
          <p:cNvSpPr txBox="1"/>
          <p:nvPr/>
        </p:nvSpPr>
        <p:spPr>
          <a:xfrm>
            <a:off x="8382000" y="3792855"/>
            <a:ext cx="2438400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+community_insert()</a:t>
            </a: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+community_alert()</a:t>
            </a: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+community_delete()</a:t>
            </a: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+community_search()</a:t>
            </a:r>
          </a:p>
        </p:txBody>
      </p:sp>
      <p:sp>
        <p:nvSpPr>
          <p:cNvPr id="1146" name="TextBox 1145"/>
          <p:cNvSpPr txBox="1"/>
          <p:nvPr/>
        </p:nvSpPr>
        <p:spPr>
          <a:xfrm>
            <a:off x="8381999" y="7124700"/>
            <a:ext cx="2438400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+community_insert()</a:t>
            </a: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+community_alert()</a:t>
            </a: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+community_delete()</a:t>
            </a: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+community_search()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TextBox 1011"/>
          <p:cNvSpPr txBox="1"/>
          <p:nvPr/>
        </p:nvSpPr>
        <p:spPr>
          <a:xfrm>
            <a:off x="990600" y="680084"/>
            <a:ext cx="86868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Costomer Enquiry</a:t>
            </a:r>
          </a:p>
        </p:txBody>
      </p:sp>
      <p:grpSp>
        <p:nvGrpSpPr>
          <p:cNvPr id="1013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순서도: 대체 처리 1014"/>
          <p:cNvSpPr/>
          <p:nvPr/>
        </p:nvSpPr>
        <p:spPr>
          <a:xfrm>
            <a:off x="8001000" y="1562100"/>
            <a:ext cx="91440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0" name="그룹 1029"/>
          <p:cNvGrpSpPr/>
          <p:nvPr/>
        </p:nvGrpSpPr>
        <p:grpSpPr>
          <a:xfrm>
            <a:off x="1905000" y="2324100"/>
            <a:ext cx="2438400" cy="3124200"/>
            <a:chOff x="1524000" y="2628900"/>
            <a:chExt cx="2438400" cy="3124200"/>
          </a:xfrm>
        </p:grpSpPr>
        <p:cxnSp>
          <p:nvCxnSpPr>
            <p:cNvPr id="1023" name="직선 연결선 1022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그룹 1028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18" name="순서도: 대체 처리 1017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22" name="직선 연결선 1021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/>
              <p:cNvSpPr txBox="1"/>
              <p:nvPr/>
            </p:nvSpPr>
            <p:spPr>
              <a:xfrm>
                <a:off x="1828800" y="2705099"/>
                <a:ext cx="24384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Customer_Inquiry</a:t>
                </a:r>
              </a:p>
            </p:txBody>
          </p:sp>
          <p:sp>
            <p:nvSpPr>
              <p:cNvPr id="1025" name="TextBox 1024"/>
              <p:cNvSpPr txBox="1"/>
              <p:nvPr/>
            </p:nvSpPr>
            <p:spPr>
              <a:xfrm>
                <a:off x="1828800" y="3162299"/>
                <a:ext cx="1143000" cy="636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+FAQ</a:t>
                </a: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+Q&amp;A</a:t>
                </a:r>
              </a:p>
            </p:txBody>
          </p:sp>
          <p:sp>
            <p:nvSpPr>
              <p:cNvPr id="1027" name="TextBox 1026"/>
              <p:cNvSpPr txBox="1"/>
              <p:nvPr/>
            </p:nvSpPr>
            <p:spPr>
              <a:xfrm>
                <a:off x="1828800" y="4013833"/>
                <a:ext cx="2438400" cy="1184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+cs_insert()</a:t>
                </a: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+cs_delete()</a:t>
                </a: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+cs_search()</a:t>
                </a: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+cs_alert()</a:t>
                </a:r>
              </a:p>
            </p:txBody>
          </p:sp>
        </p:grpSp>
      </p:grpSp>
      <p:grpSp>
        <p:nvGrpSpPr>
          <p:cNvPr id="1031" name="그룹 1030"/>
          <p:cNvGrpSpPr/>
          <p:nvPr/>
        </p:nvGrpSpPr>
        <p:grpSpPr>
          <a:xfrm>
            <a:off x="8382000" y="2324100"/>
            <a:ext cx="2438400" cy="3124200"/>
            <a:chOff x="1524000" y="2628900"/>
            <a:chExt cx="2438400" cy="3124200"/>
          </a:xfrm>
        </p:grpSpPr>
        <p:cxnSp>
          <p:nvCxnSpPr>
            <p:cNvPr id="1032" name="직선 연결선 1031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그룹 1032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순서도: 대체 처리 1033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직선 연결선 1034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TextBox 1035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Inquiry_Control</a:t>
                </a:r>
              </a:p>
            </p:txBody>
          </p:sp>
          <p:sp>
            <p:nvSpPr>
              <p:cNvPr id="1037" name="TextBox 1036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TextBox 1037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</a:p>
            </p:txBody>
          </p:sp>
        </p:grpSp>
      </p:grpSp>
      <p:cxnSp>
        <p:nvCxnSpPr>
          <p:cNvPr id="1041" name="직선 화살표 연결선 1040"/>
          <p:cNvCxnSpPr>
            <a:stCxn id="1027" idx="3"/>
          </p:cNvCxnSpPr>
          <p:nvPr/>
        </p:nvCxnSpPr>
        <p:spPr>
          <a:xfrm>
            <a:off x="4343400" y="3892867"/>
            <a:ext cx="4038600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그룹 1051"/>
          <p:cNvGrpSpPr/>
          <p:nvPr/>
        </p:nvGrpSpPr>
        <p:grpSpPr>
          <a:xfrm>
            <a:off x="1904984" y="6515096"/>
            <a:ext cx="2438416" cy="1447803"/>
            <a:chOff x="1523973" y="2628894"/>
            <a:chExt cx="2438416" cy="2283075"/>
          </a:xfrm>
        </p:grpSpPr>
        <p:cxnSp>
          <p:nvCxnSpPr>
            <p:cNvPr id="1053" name="직선 연결선 105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/>
            <p:cNvGrpSpPr/>
            <p:nvPr/>
          </p:nvGrpSpPr>
          <p:grpSpPr>
            <a:xfrm>
              <a:off x="1523990" y="2628894"/>
              <a:ext cx="2438400" cy="2283075"/>
              <a:chOff x="1828800" y="2628894"/>
              <a:chExt cx="2438400" cy="2283075"/>
            </a:xfrm>
          </p:grpSpPr>
          <p:sp>
            <p:nvSpPr>
              <p:cNvPr id="1055" name="순서도: 대체 처리 105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직선 연결선 1055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TextBox 1056"/>
              <p:cNvSpPr txBox="1"/>
              <p:nvPr/>
            </p:nvSpPr>
            <p:spPr>
              <a:xfrm>
                <a:off x="2352674" y="2628891"/>
                <a:ext cx="1381125" cy="567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</a:p>
            </p:txBody>
          </p:sp>
        </p:grpSp>
      </p:grpSp>
      <p:grpSp>
        <p:nvGrpSpPr>
          <p:cNvPr id="1060" name="그룹 1059"/>
          <p:cNvGrpSpPr/>
          <p:nvPr/>
        </p:nvGrpSpPr>
        <p:grpSpPr>
          <a:xfrm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직선 연결선 1060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그룹 1061"/>
            <p:cNvGrpSpPr/>
            <p:nvPr/>
          </p:nvGrpSpPr>
          <p:grpSpPr>
            <a:xfrm>
              <a:off x="1523999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순서도: 대체 처리 1062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직선 연결선 106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TextBox 1064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</a:p>
            </p:txBody>
          </p:sp>
          <p:sp>
            <p:nvSpPr>
              <p:cNvPr id="1066" name="TextBox 1065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그룹 1069"/>
          <p:cNvGrpSpPr/>
          <p:nvPr/>
        </p:nvGrpSpPr>
        <p:grpSpPr>
          <a:xfrm>
            <a:off x="13411189" y="7238998"/>
            <a:ext cx="2438409" cy="1447802"/>
            <a:chOff x="1523973" y="2628896"/>
            <a:chExt cx="2438409" cy="2283072"/>
          </a:xfrm>
        </p:grpSpPr>
        <p:cxnSp>
          <p:nvCxnSpPr>
            <p:cNvPr id="1071" name="직선 연결선 1070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그룹 1071"/>
            <p:cNvGrpSpPr/>
            <p:nvPr/>
          </p:nvGrpSpPr>
          <p:grpSpPr>
            <a:xfrm>
              <a:off x="152398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순서도: 대체 처리 1072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직선 연결선 107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TextBox 1074"/>
              <p:cNvSpPr txBox="1"/>
              <p:nvPr/>
            </p:nvSpPr>
            <p:spPr>
              <a:xfrm>
                <a:off x="2352676" y="2628895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</a:p>
            </p:txBody>
          </p:sp>
        </p:grpSp>
      </p:grpSp>
      <p:cxnSp>
        <p:nvCxnSpPr>
          <p:cNvPr id="1079" name="직선 화살표 연결선 1078"/>
          <p:cNvCxnSpPr>
            <a:endCxn id="1055" idx="3"/>
          </p:cNvCxnSpPr>
          <p:nvPr/>
        </p:nvCxnSpPr>
        <p:spPr>
          <a:xfrm rot="10800000" flipV="1">
            <a:off x="4343400" y="3892867"/>
            <a:ext cx="4038600" cy="3346132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직선 화살표 연결선 1079"/>
          <p:cNvCxnSpPr>
            <a:endCxn id="1073" idx="1"/>
          </p:cNvCxnSpPr>
          <p:nvPr/>
        </p:nvCxnSpPr>
        <p:spPr>
          <a:xfrm>
            <a:off x="10820400" y="7962900"/>
            <a:ext cx="2590798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/>
          <p:cNvCxnSpPr/>
          <p:nvPr/>
        </p:nvCxnSpPr>
        <p:spPr>
          <a:xfrm flipV="1">
            <a:off x="10820400" y="3877767"/>
            <a:ext cx="2590784" cy="15099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</a:p>
        </p:txBody>
      </p:sp>
      <p:sp>
        <p:nvSpPr>
          <p:cNvPr id="1086" name="TextBox 1085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</a:p>
        </p:txBody>
      </p:sp>
      <p:sp>
        <p:nvSpPr>
          <p:cNvPr id="1088" name="TextBox 1087"/>
          <p:cNvSpPr txBox="1"/>
          <p:nvPr/>
        </p:nvSpPr>
        <p:spPr>
          <a:xfrm>
            <a:off x="10896600" y="758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sp>
        <p:nvSpPr>
          <p:cNvPr id="1089" name="TextBox 1088"/>
          <p:cNvSpPr txBox="1"/>
          <p:nvPr/>
        </p:nvSpPr>
        <p:spPr>
          <a:xfrm>
            <a:off x="10820400" y="34671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090" name="직선 화살표 연결선 1089"/>
          <p:cNvCxnSpPr>
            <a:endCxn id="1065" idx="3"/>
          </p:cNvCxnSpPr>
          <p:nvPr/>
        </p:nvCxnSpPr>
        <p:spPr>
          <a:xfrm rot="5400000">
            <a:off x="10707115" y="3914853"/>
            <a:ext cx="2741154" cy="266698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TextBox 1090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grpSp>
        <p:nvGrpSpPr>
          <p:cNvPr id="1093" name="그룹 1092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94" name="그림 109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95" name="TextBox 1094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43</a:t>
              </a:r>
            </a:p>
          </p:txBody>
        </p:sp>
      </p:grpSp>
      <p:sp>
        <p:nvSpPr>
          <p:cNvPr id="1096" name="TextBox 1095"/>
          <p:cNvSpPr txBox="1"/>
          <p:nvPr/>
        </p:nvSpPr>
        <p:spPr>
          <a:xfrm>
            <a:off x="8382000" y="3771900"/>
            <a:ext cx="2438400" cy="11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+cs_insert()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+cs_delete()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+cs_search()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+cs_alert()</a:t>
            </a:r>
          </a:p>
        </p:txBody>
      </p:sp>
      <p:grpSp>
        <p:nvGrpSpPr>
          <p:cNvPr id="1097" name="그룹 1096"/>
          <p:cNvGrpSpPr/>
          <p:nvPr/>
        </p:nvGrpSpPr>
        <p:grpSpPr>
          <a:xfrm>
            <a:off x="14094523" y="1714498"/>
            <a:ext cx="2438426" cy="990601"/>
            <a:chOff x="1523943" y="2553791"/>
            <a:chExt cx="2438426" cy="2358176"/>
          </a:xfrm>
        </p:grpSpPr>
        <p:cxnSp>
          <p:nvCxnSpPr>
            <p:cNvPr id="1098" name="직선 연결선 1097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9" name="그룹 1098"/>
            <p:cNvGrpSpPr/>
            <p:nvPr/>
          </p:nvGrpSpPr>
          <p:grpSpPr>
            <a:xfrm>
              <a:off x="1523943" y="2553791"/>
              <a:ext cx="2438426" cy="2358175"/>
              <a:chOff x="1828774" y="2553793"/>
              <a:chExt cx="2438426" cy="2358175"/>
            </a:xfrm>
          </p:grpSpPr>
          <p:sp>
            <p:nvSpPr>
              <p:cNvPr id="1100" name="순서도: 대체 처리 1099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01" name="직선 연결선 1100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2" name="TextBox 1101"/>
              <p:cNvSpPr txBox="1"/>
              <p:nvPr/>
            </p:nvSpPr>
            <p:spPr>
              <a:xfrm>
                <a:off x="1828774" y="2553793"/>
                <a:ext cx="2362202" cy="743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CostomerService_Insert</a:t>
                </a:r>
              </a:p>
            </p:txBody>
          </p:sp>
          <p:sp>
            <p:nvSpPr>
              <p:cNvPr id="1103" name="TextBox 1102"/>
              <p:cNvSpPr txBox="1"/>
              <p:nvPr/>
            </p:nvSpPr>
            <p:spPr>
              <a:xfrm>
                <a:off x="1828778" y="3590180"/>
                <a:ext cx="2362202" cy="86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+cs_insert()</a:t>
                </a:r>
              </a:p>
            </p:txBody>
          </p:sp>
        </p:grpSp>
      </p:grpSp>
      <p:grpSp>
        <p:nvGrpSpPr>
          <p:cNvPr id="1104" name="그룹 1103"/>
          <p:cNvGrpSpPr/>
          <p:nvPr/>
        </p:nvGrpSpPr>
        <p:grpSpPr>
          <a:xfrm>
            <a:off x="14094562" y="2781300"/>
            <a:ext cx="2440838" cy="990600"/>
            <a:chOff x="1523962" y="2553794"/>
            <a:chExt cx="2440838" cy="2358174"/>
          </a:xfrm>
        </p:grpSpPr>
        <p:cxnSp>
          <p:nvCxnSpPr>
            <p:cNvPr id="1105" name="직선 연결선 1104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6" name="그룹 1105"/>
            <p:cNvGrpSpPr/>
            <p:nvPr/>
          </p:nvGrpSpPr>
          <p:grpSpPr>
            <a:xfrm>
              <a:off x="1523962" y="2553794"/>
              <a:ext cx="2440838" cy="2358174"/>
              <a:chOff x="1828776" y="2553795"/>
              <a:chExt cx="2440838" cy="2358174"/>
            </a:xfrm>
          </p:grpSpPr>
          <p:sp>
            <p:nvSpPr>
              <p:cNvPr id="1107" name="순서도: 대체 처리 1106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08" name="직선 연결선 1107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9" name="TextBox 1108"/>
              <p:cNvSpPr txBox="1"/>
              <p:nvPr/>
            </p:nvSpPr>
            <p:spPr>
              <a:xfrm>
                <a:off x="1828776" y="2553795"/>
                <a:ext cx="2440838" cy="78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>
                    <a:latin typeface="맑은 고딕"/>
                    <a:ea typeface="맑은 고딕"/>
                  </a:rPr>
                  <a:t>CostomerService_</a:t>
                </a:r>
                <a:r>
                  <a:rPr lang="en-US" altLang="ko-KR" sz="1500">
                    <a:latin typeface="맑은 고딕"/>
                    <a:ea typeface="맑은 고딕"/>
                  </a:rPr>
                  <a:t>Search</a:t>
                </a:r>
              </a:p>
            </p:txBody>
          </p:sp>
        </p:grpSp>
      </p:grpSp>
      <p:grpSp>
        <p:nvGrpSpPr>
          <p:cNvPr id="1111" name="그룹 1110"/>
          <p:cNvGrpSpPr/>
          <p:nvPr/>
        </p:nvGrpSpPr>
        <p:grpSpPr>
          <a:xfrm>
            <a:off x="14094562" y="3848097"/>
            <a:ext cx="2438424" cy="990603"/>
            <a:chOff x="1523963" y="2553787"/>
            <a:chExt cx="2438424" cy="2358180"/>
          </a:xfrm>
        </p:grpSpPr>
        <p:cxnSp>
          <p:nvCxnSpPr>
            <p:cNvPr id="1112" name="직선 연결선 1111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3" name="그룹 1112"/>
            <p:cNvGrpSpPr/>
            <p:nvPr/>
          </p:nvGrpSpPr>
          <p:grpSpPr>
            <a:xfrm>
              <a:off x="1523963" y="2553787"/>
              <a:ext cx="2438424" cy="2358180"/>
              <a:chOff x="1828776" y="2553789"/>
              <a:chExt cx="2438424" cy="2358180"/>
            </a:xfrm>
          </p:grpSpPr>
          <p:sp>
            <p:nvSpPr>
              <p:cNvPr id="1114" name="순서도: 대체 처리 1113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5" name="직선 연결선 1114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6" name="TextBox 1115"/>
              <p:cNvSpPr txBox="1"/>
              <p:nvPr/>
            </p:nvSpPr>
            <p:spPr>
              <a:xfrm>
                <a:off x="1828776" y="2553789"/>
                <a:ext cx="2362200" cy="789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CostomerService</a:t>
                </a:r>
                <a:r>
                  <a:rPr lang="en-US" altLang="ko-KR" sz="1600">
                    <a:latin typeface="맑은 고딕"/>
                    <a:ea typeface="맑은 고딕"/>
                  </a:rPr>
                  <a:t>_</a:t>
                </a:r>
                <a:r>
                  <a:rPr lang="en-US" altLang="ko-KR" sz="1500">
                    <a:latin typeface="맑은 고딕"/>
                    <a:ea typeface="맑은 고딕"/>
                  </a:rPr>
                  <a:t>Delete</a:t>
                </a:r>
              </a:p>
            </p:txBody>
          </p:sp>
        </p:grpSp>
      </p:grpSp>
      <p:grpSp>
        <p:nvGrpSpPr>
          <p:cNvPr id="1118" name="그룹 1117"/>
          <p:cNvGrpSpPr/>
          <p:nvPr/>
        </p:nvGrpSpPr>
        <p:grpSpPr>
          <a:xfrm>
            <a:off x="14094562" y="4914898"/>
            <a:ext cx="2438424" cy="990602"/>
            <a:chOff x="1523963" y="2553789"/>
            <a:chExt cx="2438424" cy="2358179"/>
          </a:xfrm>
        </p:grpSpPr>
        <p:cxnSp>
          <p:nvCxnSpPr>
            <p:cNvPr id="1119" name="직선 연결선 1118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0" name="그룹 1119"/>
            <p:cNvGrpSpPr/>
            <p:nvPr/>
          </p:nvGrpSpPr>
          <p:grpSpPr>
            <a:xfrm>
              <a:off x="1523963" y="2553789"/>
              <a:ext cx="2438424" cy="2358179"/>
              <a:chOff x="1828776" y="2553789"/>
              <a:chExt cx="2438424" cy="2358179"/>
            </a:xfrm>
          </p:grpSpPr>
          <p:sp>
            <p:nvSpPr>
              <p:cNvPr id="1121" name="순서도: 대체 처리 1120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22" name="직선 연결선 1121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3" name="TextBox 1122"/>
              <p:cNvSpPr txBox="1"/>
              <p:nvPr/>
            </p:nvSpPr>
            <p:spPr>
              <a:xfrm>
                <a:off x="1828776" y="2553789"/>
                <a:ext cx="2362200" cy="789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CostomerService</a:t>
                </a:r>
                <a:r>
                  <a:rPr lang="en-US" altLang="ko-KR" sz="1600">
                    <a:latin typeface="맑은 고딕"/>
                    <a:ea typeface="맑은 고딕"/>
                  </a:rPr>
                  <a:t>_Alert</a:t>
                </a:r>
              </a:p>
            </p:txBody>
          </p:sp>
        </p:grpSp>
      </p:grpSp>
      <p:sp>
        <p:nvSpPr>
          <p:cNvPr id="1125" name="TextBox 1124"/>
          <p:cNvSpPr txBox="1"/>
          <p:nvPr/>
        </p:nvSpPr>
        <p:spPr>
          <a:xfrm>
            <a:off x="14097000" y="3238500"/>
            <a:ext cx="2362202" cy="36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+cs_search()</a:t>
            </a:r>
          </a:p>
        </p:txBody>
      </p:sp>
      <p:sp>
        <p:nvSpPr>
          <p:cNvPr id="1126" name="TextBox 1125"/>
          <p:cNvSpPr txBox="1"/>
          <p:nvPr/>
        </p:nvSpPr>
        <p:spPr>
          <a:xfrm>
            <a:off x="14097000" y="4305300"/>
            <a:ext cx="2362202" cy="36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+cs_delete()</a:t>
            </a:r>
          </a:p>
        </p:txBody>
      </p:sp>
      <p:sp>
        <p:nvSpPr>
          <p:cNvPr id="1127" name="TextBox 1126"/>
          <p:cNvSpPr txBox="1"/>
          <p:nvPr/>
        </p:nvSpPr>
        <p:spPr>
          <a:xfrm>
            <a:off x="14097000" y="5372100"/>
            <a:ext cx="2362202" cy="36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+cs_alert()</a:t>
            </a:r>
          </a:p>
        </p:txBody>
      </p:sp>
      <p:sp>
        <p:nvSpPr>
          <p:cNvPr id="1128" name="TextBox 1127"/>
          <p:cNvSpPr txBox="1"/>
          <p:nvPr/>
        </p:nvSpPr>
        <p:spPr>
          <a:xfrm>
            <a:off x="8381999" y="7124700"/>
            <a:ext cx="2438400" cy="11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+cs_insert()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+cs_delete()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+cs_search()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+cs_alert()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1012" name="TextBox 1011"/>
          <p:cNvSpPr txBox="1"/>
          <p:nvPr/>
        </p:nvSpPr>
        <p:spPr>
          <a:xfrm>
            <a:off x="304800" y="680084"/>
            <a:ext cx="7696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User</a:t>
            </a:r>
          </a:p>
        </p:txBody>
      </p:sp>
      <p:grpSp>
        <p:nvGrpSpPr>
          <p:cNvPr id="1013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순서도: 대체 처리 1014"/>
          <p:cNvSpPr/>
          <p:nvPr/>
        </p:nvSpPr>
        <p:spPr>
          <a:xfrm>
            <a:off x="8001000" y="952500"/>
            <a:ext cx="9525000" cy="62484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1" name="그룹 1030"/>
          <p:cNvGrpSpPr/>
          <p:nvPr/>
        </p:nvGrpSpPr>
        <p:grpSpPr>
          <a:xfrm>
            <a:off x="8382000" y="2628900"/>
            <a:ext cx="2438400" cy="3124200"/>
            <a:chOff x="1524000" y="2628900"/>
            <a:chExt cx="2438400" cy="3124200"/>
          </a:xfrm>
        </p:grpSpPr>
        <p:cxnSp>
          <p:nvCxnSpPr>
            <p:cNvPr id="1032" name="직선 연결선 1031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그룹 1032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순서도: 대체 처리 1033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직선 연결선 1034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TextBox 1035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NoticeControl</a:t>
                </a:r>
              </a:p>
            </p:txBody>
          </p:sp>
          <p:sp>
            <p:nvSpPr>
              <p:cNvPr id="1037" name="TextBox 1036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TextBox 1037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</a:p>
            </p:txBody>
          </p:sp>
        </p:grpSp>
      </p:grpSp>
      <p:cxnSp>
        <p:nvCxnSpPr>
          <p:cNvPr id="1041" name="직선 화살표 연결선 1040"/>
          <p:cNvCxnSpPr/>
          <p:nvPr/>
        </p:nvCxnSpPr>
        <p:spPr>
          <a:xfrm flipV="1">
            <a:off x="4343400" y="3969067"/>
            <a:ext cx="4038600" cy="21908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그룹 1041"/>
          <p:cNvGrpSpPr/>
          <p:nvPr/>
        </p:nvGrpSpPr>
        <p:grpSpPr>
          <a:xfrm>
            <a:off x="14782750" y="1409700"/>
            <a:ext cx="2438424" cy="762002"/>
            <a:chOff x="1523953" y="2553788"/>
            <a:chExt cx="2438424" cy="2358178"/>
          </a:xfrm>
        </p:grpSpPr>
        <p:cxnSp>
          <p:nvCxnSpPr>
            <p:cNvPr id="1043" name="직선 연결선 104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그룹 1043"/>
            <p:cNvGrpSpPr/>
            <p:nvPr/>
          </p:nvGrpSpPr>
          <p:grpSpPr>
            <a:xfrm>
              <a:off x="1523953" y="2553788"/>
              <a:ext cx="2438424" cy="2358178"/>
              <a:chOff x="1828775" y="2553790"/>
              <a:chExt cx="2438424" cy="2358178"/>
            </a:xfrm>
          </p:grpSpPr>
          <p:sp>
            <p:nvSpPr>
              <p:cNvPr id="1045" name="순서도: 대체 처리 104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46" name="직선 연결선 1045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TextBox 1046"/>
              <p:cNvSpPr txBox="1"/>
              <p:nvPr/>
            </p:nvSpPr>
            <p:spPr>
              <a:xfrm>
                <a:off x="1828775" y="2553790"/>
                <a:ext cx="2362200" cy="966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User_Search</a:t>
                </a:r>
              </a:p>
            </p:txBody>
          </p:sp>
          <p:sp>
            <p:nvSpPr>
              <p:cNvPr id="1051" name="TextBox 1050"/>
              <p:cNvSpPr txBox="1"/>
              <p:nvPr/>
            </p:nvSpPr>
            <p:spPr>
              <a:xfrm>
                <a:off x="1828779" y="3590176"/>
                <a:ext cx="2362204" cy="962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+user_search()</a:t>
                </a:r>
              </a:p>
            </p:txBody>
          </p:sp>
        </p:grpSp>
      </p:grpSp>
      <p:grpSp>
        <p:nvGrpSpPr>
          <p:cNvPr id="1052" name="그룹 1051"/>
          <p:cNvGrpSpPr/>
          <p:nvPr/>
        </p:nvGrpSpPr>
        <p:grpSpPr>
          <a:xfrm>
            <a:off x="1904984" y="7581895"/>
            <a:ext cx="2438417" cy="1447805"/>
            <a:chOff x="1523973" y="2628892"/>
            <a:chExt cx="2438417" cy="2283076"/>
          </a:xfrm>
        </p:grpSpPr>
        <p:cxnSp>
          <p:nvCxnSpPr>
            <p:cNvPr id="1053" name="직선 연결선 105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/>
            <p:cNvGrpSpPr/>
            <p:nvPr/>
          </p:nvGrpSpPr>
          <p:grpSpPr>
            <a:xfrm>
              <a:off x="1523989" y="2628892"/>
              <a:ext cx="2438401" cy="2283076"/>
              <a:chOff x="1828799" y="2628892"/>
              <a:chExt cx="2438401" cy="2283076"/>
            </a:xfrm>
          </p:grpSpPr>
          <p:sp>
            <p:nvSpPr>
              <p:cNvPr id="1055" name="순서도: 대체 처리 105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직선 연결선 1055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TextBox 1056"/>
              <p:cNvSpPr txBox="1"/>
              <p:nvPr/>
            </p:nvSpPr>
            <p:spPr>
              <a:xfrm>
                <a:off x="1828799" y="2628892"/>
                <a:ext cx="2438400" cy="567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</a:p>
            </p:txBody>
          </p:sp>
        </p:grpSp>
      </p:grpSp>
      <p:grpSp>
        <p:nvGrpSpPr>
          <p:cNvPr id="1060" name="그룹 1059"/>
          <p:cNvGrpSpPr/>
          <p:nvPr/>
        </p:nvGrpSpPr>
        <p:grpSpPr>
          <a:xfrm>
            <a:off x="8381995" y="7505700"/>
            <a:ext cx="2438402" cy="2209800"/>
            <a:chOff x="1523994" y="2628900"/>
            <a:chExt cx="2438402" cy="3124200"/>
          </a:xfrm>
        </p:grpSpPr>
        <p:cxnSp>
          <p:nvCxnSpPr>
            <p:cNvPr id="1061" name="직선 연결선 1060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그룹 1061"/>
            <p:cNvGrpSpPr/>
            <p:nvPr/>
          </p:nvGrpSpPr>
          <p:grpSpPr>
            <a:xfrm>
              <a:off x="1523994" y="2628900"/>
              <a:ext cx="2438402" cy="3124200"/>
              <a:chOff x="1828798" y="2628900"/>
              <a:chExt cx="2438402" cy="3124200"/>
            </a:xfrm>
          </p:grpSpPr>
          <p:sp>
            <p:nvSpPr>
              <p:cNvPr id="1063" name="순서도: 대체 처리 1062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직선 연결선 106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TextBox 1064"/>
              <p:cNvSpPr txBox="1"/>
              <p:nvPr/>
            </p:nvSpPr>
            <p:spPr>
              <a:xfrm>
                <a:off x="1828798" y="2705096"/>
                <a:ext cx="2362200" cy="446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MySQLDAO</a:t>
                </a:r>
              </a:p>
            </p:txBody>
          </p:sp>
          <p:sp>
            <p:nvSpPr>
              <p:cNvPr id="1066" name="TextBox 1065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그룹 1069"/>
          <p:cNvGrpSpPr/>
          <p:nvPr/>
        </p:nvGrpSpPr>
        <p:grpSpPr>
          <a:xfrm>
            <a:off x="14554199" y="7886700"/>
            <a:ext cx="2438400" cy="1447803"/>
            <a:chOff x="1523973" y="2628894"/>
            <a:chExt cx="2438400" cy="2283075"/>
          </a:xfrm>
        </p:grpSpPr>
        <p:cxnSp>
          <p:nvCxnSpPr>
            <p:cNvPr id="1071" name="직선 연결선 1070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그룹 1071"/>
            <p:cNvGrpSpPr/>
            <p:nvPr/>
          </p:nvGrpSpPr>
          <p:grpSpPr>
            <a:xfrm>
              <a:off x="1523973" y="2628894"/>
              <a:ext cx="2438400" cy="2283075"/>
              <a:chOff x="1828800" y="2628894"/>
              <a:chExt cx="2438400" cy="2283075"/>
            </a:xfrm>
          </p:grpSpPr>
          <p:sp>
            <p:nvSpPr>
              <p:cNvPr id="1073" name="순서도: 대체 처리 1072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직선 연결선 107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TextBox 1074"/>
              <p:cNvSpPr txBox="1"/>
              <p:nvPr/>
            </p:nvSpPr>
            <p:spPr>
              <a:xfrm>
                <a:off x="2352674" y="2628894"/>
                <a:ext cx="1381125" cy="567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</a:p>
            </p:txBody>
          </p:sp>
        </p:grpSp>
      </p:grpSp>
      <p:cxnSp>
        <p:nvCxnSpPr>
          <p:cNvPr id="1079" name="직선 화살표 연결선 1078"/>
          <p:cNvCxnSpPr>
            <a:endCxn id="1055" idx="3"/>
          </p:cNvCxnSpPr>
          <p:nvPr/>
        </p:nvCxnSpPr>
        <p:spPr>
          <a:xfrm rot="5400000">
            <a:off x="4194334" y="4118134"/>
            <a:ext cx="4336733" cy="4038599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/>
          <p:cNvCxnSpPr>
            <a:endCxn id="1131" idx="1"/>
          </p:cNvCxnSpPr>
          <p:nvPr/>
        </p:nvCxnSpPr>
        <p:spPr>
          <a:xfrm flipV="1">
            <a:off x="10820400" y="4191000"/>
            <a:ext cx="1752600" cy="666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</a:p>
        </p:txBody>
      </p:sp>
      <p:sp>
        <p:nvSpPr>
          <p:cNvPr id="1086" name="TextBox 1085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</a:p>
        </p:txBody>
      </p:sp>
      <p:sp>
        <p:nvSpPr>
          <p:cNvPr id="1088" name="TextBox 1087"/>
          <p:cNvSpPr txBox="1"/>
          <p:nvPr/>
        </p:nvSpPr>
        <p:spPr>
          <a:xfrm>
            <a:off x="11506200" y="8281032"/>
            <a:ext cx="2438400" cy="367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sp>
        <p:nvSpPr>
          <p:cNvPr id="1089" name="TextBox 1088"/>
          <p:cNvSpPr txBox="1"/>
          <p:nvPr/>
        </p:nvSpPr>
        <p:spPr>
          <a:xfrm>
            <a:off x="10439400" y="3785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090" name="직선 화살표 연결선 1089"/>
          <p:cNvCxnSpPr>
            <a:stCxn id="1131" idx="2"/>
            <a:endCxn id="1065" idx="3"/>
          </p:cNvCxnSpPr>
          <p:nvPr/>
        </p:nvCxnSpPr>
        <p:spPr>
          <a:xfrm rot="5400000">
            <a:off x="10272148" y="5120247"/>
            <a:ext cx="3069232" cy="2125138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TextBox 1090"/>
          <p:cNvSpPr txBox="1"/>
          <p:nvPr/>
        </p:nvSpPr>
        <p:spPr>
          <a:xfrm>
            <a:off x="11201400" y="5295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grpSp>
        <p:nvGrpSpPr>
          <p:cNvPr id="1132" name="그룹 1131"/>
          <p:cNvGrpSpPr/>
          <p:nvPr/>
        </p:nvGrpSpPr>
        <p:grpSpPr>
          <a:xfrm>
            <a:off x="12573000" y="3733800"/>
            <a:ext cx="762000" cy="914400"/>
            <a:chOff x="-5410200" y="4000500"/>
            <a:chExt cx="1371600" cy="1524000"/>
          </a:xfrm>
        </p:grpSpPr>
        <p:sp>
          <p:nvSpPr>
            <p:cNvPr id="1127" name="타원 1126"/>
            <p:cNvSpPr/>
            <p:nvPr/>
          </p:nvSpPr>
          <p:spPr>
            <a:xfrm>
              <a:off x="-5257800" y="4152900"/>
              <a:ext cx="1219200" cy="1219200"/>
            </a:xfrm>
            <a:prstGeom prst="ellipse">
              <a:avLst/>
            </a:prstGeom>
            <a:noFill/>
            <a:ln w="381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31" name="왼쪽 대괄호 1130"/>
            <p:cNvSpPr/>
            <p:nvPr/>
          </p:nvSpPr>
          <p:spPr>
            <a:xfrm>
              <a:off x="-5410200" y="4000500"/>
              <a:ext cx="533400" cy="1524000"/>
            </a:xfrm>
            <a:prstGeom prst="leftBracket">
              <a:avLst>
                <a:gd name="adj" fmla="val 8333"/>
              </a:avLst>
            </a:prstGeom>
            <a:ln w="508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1133" name="TextBox 1132"/>
          <p:cNvSpPr txBox="1"/>
          <p:nvPr/>
        </p:nvSpPr>
        <p:spPr>
          <a:xfrm>
            <a:off x="11658600" y="32518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Comunity interface</a:t>
            </a:r>
          </a:p>
        </p:txBody>
      </p:sp>
      <p:cxnSp>
        <p:nvCxnSpPr>
          <p:cNvPr id="1134" name="직선 화살표 연결선 1133"/>
          <p:cNvCxnSpPr>
            <a:stCxn id="1127" idx="6"/>
            <a:endCxn id="1051" idx="1"/>
          </p:cNvCxnSpPr>
          <p:nvPr/>
        </p:nvCxnSpPr>
        <p:spPr>
          <a:xfrm rot="5400000" flipH="1" flipV="1">
            <a:off x="12913398" y="2321644"/>
            <a:ext cx="2290956" cy="144775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직선 화살표 연결선 1134"/>
          <p:cNvCxnSpPr>
            <a:stCxn id="1127" idx="6"/>
            <a:endCxn id="1208" idx="1"/>
          </p:cNvCxnSpPr>
          <p:nvPr/>
        </p:nvCxnSpPr>
        <p:spPr>
          <a:xfrm flipV="1">
            <a:off x="13335000" y="3043045"/>
            <a:ext cx="1447781" cy="114795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직선 화살표 연결선 1135"/>
          <p:cNvCxnSpPr>
            <a:stCxn id="1127" idx="6"/>
            <a:endCxn id="1229" idx="1"/>
          </p:cNvCxnSpPr>
          <p:nvPr/>
        </p:nvCxnSpPr>
        <p:spPr>
          <a:xfrm rot="16200000" flipH="1">
            <a:off x="12842168" y="4683831"/>
            <a:ext cx="2433444" cy="1447781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TextBox 1137"/>
          <p:cNvSpPr txBox="1"/>
          <p:nvPr/>
        </p:nvSpPr>
        <p:spPr>
          <a:xfrm>
            <a:off x="12801600" y="43186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163" name="직선 화살표 연결선 1162"/>
          <p:cNvCxnSpPr>
            <a:stCxn id="1063" idx="3"/>
            <a:endCxn id="1073" idx="1"/>
          </p:cNvCxnSpPr>
          <p:nvPr/>
        </p:nvCxnSpPr>
        <p:spPr>
          <a:xfrm>
            <a:off x="10820397" y="8610600"/>
            <a:ext cx="3733802" cy="4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0" name="그룹 1179"/>
          <p:cNvGrpSpPr/>
          <p:nvPr/>
        </p:nvGrpSpPr>
        <p:grpSpPr>
          <a:xfrm>
            <a:off x="1904996" y="2428875"/>
            <a:ext cx="2438402" cy="4010025"/>
            <a:chOff x="1904996" y="2324100"/>
            <a:chExt cx="2438402" cy="3124200"/>
          </a:xfrm>
        </p:grpSpPr>
        <p:grpSp>
          <p:nvGrpSpPr>
            <p:cNvPr id="1181" name="그룹 1180"/>
            <p:cNvGrpSpPr/>
            <p:nvPr/>
          </p:nvGrpSpPr>
          <p:grpSpPr>
            <a:xfrm>
              <a:off x="1904996" y="2324100"/>
              <a:ext cx="2438402" cy="3124200"/>
              <a:chOff x="1523997" y="2628900"/>
              <a:chExt cx="2438402" cy="3124200"/>
            </a:xfrm>
          </p:grpSpPr>
          <p:cxnSp>
            <p:nvCxnSpPr>
              <p:cNvPr id="1182" name="직선 연결선 1181"/>
              <p:cNvCxnSpPr/>
              <p:nvPr/>
            </p:nvCxnSpPr>
            <p:spPr>
              <a:xfrm>
                <a:off x="1524000" y="4619625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3" name="그룹 1182"/>
              <p:cNvGrpSpPr/>
              <p:nvPr/>
            </p:nvGrpSpPr>
            <p:grpSpPr>
              <a:xfrm>
                <a:off x="1523997" y="2628900"/>
                <a:ext cx="2438402" cy="3124200"/>
                <a:chOff x="1828798" y="2628900"/>
                <a:chExt cx="2438402" cy="3124200"/>
              </a:xfrm>
            </p:grpSpPr>
            <p:sp>
              <p:nvSpPr>
                <p:cNvPr id="1184" name="순서도: 대체 처리 1183"/>
                <p:cNvSpPr/>
                <p:nvPr/>
              </p:nvSpPr>
              <p:spPr>
                <a:xfrm>
                  <a:off x="1828800" y="2628900"/>
                  <a:ext cx="2438400" cy="3124200"/>
                </a:xfrm>
                <a:prstGeom prst="flowChartAlternateProcess">
                  <a:avLst/>
                </a:prstGeom>
                <a:noFill/>
                <a:ln w="38100">
                  <a:solidFill>
                    <a:srgbClr val="5EBC8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cxnSp>
              <p:nvCxnSpPr>
                <p:cNvPr id="1185" name="직선 연결선 1184"/>
                <p:cNvCxnSpPr/>
                <p:nvPr/>
              </p:nvCxnSpPr>
              <p:spPr>
                <a:xfrm>
                  <a:off x="1828800" y="3162300"/>
                  <a:ext cx="2438224" cy="0"/>
                </a:xfrm>
                <a:prstGeom prst="line">
                  <a:avLst/>
                </a:prstGeom>
                <a:ln w="38100">
                  <a:solidFill>
                    <a:srgbClr val="5EBC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6" name="TextBox 1185"/>
                <p:cNvSpPr txBox="1"/>
                <p:nvPr/>
              </p:nvSpPr>
              <p:spPr>
                <a:xfrm>
                  <a:off x="1828798" y="2705099"/>
                  <a:ext cx="2362202" cy="2859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dirty="0" err="1" smtClean="0">
                      <a:latin typeface="맑은 고딕"/>
                      <a:ea typeface="맑은 고딕"/>
                    </a:rPr>
                    <a:t>UserForm</a:t>
                  </a:r>
                  <a:endParaRPr lang="en-US" altLang="ko-KR" dirty="0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190" name="TextBox 1189"/>
                <p:cNvSpPr txBox="1"/>
                <p:nvPr/>
              </p:nvSpPr>
              <p:spPr>
                <a:xfrm>
                  <a:off x="1828798" y="4663132"/>
                  <a:ext cx="2362202" cy="10142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+user_alert()</a:t>
                  </a: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+user_delete()</a:t>
                  </a: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+user_select()</a:t>
                  </a: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+user_register()</a:t>
                  </a: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+user_login()</a:t>
                  </a:r>
                </a:p>
              </p:txBody>
            </p:sp>
          </p:grpSp>
        </p:grpSp>
        <p:sp>
          <p:nvSpPr>
            <p:cNvPr id="1192" name="TextBox 1191"/>
            <p:cNvSpPr txBox="1"/>
            <p:nvPr/>
          </p:nvSpPr>
          <p:spPr>
            <a:xfrm>
              <a:off x="1904996" y="2836141"/>
              <a:ext cx="2362204" cy="1491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+User_name</a:t>
              </a: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+User_sex</a:t>
              </a: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+User_phone</a:t>
              </a: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+User_id</a:t>
              </a: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+User_passwd</a:t>
              </a: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+User_birth</a:t>
              </a: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+User_email</a:t>
              </a: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+User_date</a:t>
              </a:r>
            </a:p>
          </p:txBody>
        </p:sp>
      </p:grpSp>
      <p:grpSp>
        <p:nvGrpSpPr>
          <p:cNvPr id="1197" name="그룹 1196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198" name="그림 119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199" name="TextBox 1198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45</a:t>
              </a:r>
            </a:p>
          </p:txBody>
        </p:sp>
      </p:grpSp>
      <p:sp>
        <p:nvSpPr>
          <p:cNvPr id="1201" name="TextBox 1200"/>
          <p:cNvSpPr txBox="1"/>
          <p:nvPr/>
        </p:nvSpPr>
        <p:spPr>
          <a:xfrm>
            <a:off x="8382000" y="3994042"/>
            <a:ext cx="2362202" cy="130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+user_alert()</a:t>
            </a: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+user_delete()</a:t>
            </a: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+user_select()</a:t>
            </a: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+user_register()</a:t>
            </a: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+user_login()</a:t>
            </a:r>
          </a:p>
        </p:txBody>
      </p:sp>
      <p:grpSp>
        <p:nvGrpSpPr>
          <p:cNvPr id="1202" name="그룹 1201"/>
          <p:cNvGrpSpPr/>
          <p:nvPr/>
        </p:nvGrpSpPr>
        <p:grpSpPr>
          <a:xfrm>
            <a:off x="14782776" y="2552702"/>
            <a:ext cx="2438425" cy="762002"/>
            <a:chOff x="1523954" y="2553788"/>
            <a:chExt cx="2438425" cy="2358178"/>
          </a:xfrm>
        </p:grpSpPr>
        <p:cxnSp>
          <p:nvCxnSpPr>
            <p:cNvPr id="1203" name="직선 연결선 120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4" name="그룹 1203"/>
            <p:cNvGrpSpPr/>
            <p:nvPr/>
          </p:nvGrpSpPr>
          <p:grpSpPr>
            <a:xfrm>
              <a:off x="1523954" y="2553788"/>
              <a:ext cx="2438425" cy="2358178"/>
              <a:chOff x="1828775" y="2553790"/>
              <a:chExt cx="2438425" cy="2358178"/>
            </a:xfrm>
          </p:grpSpPr>
          <p:sp>
            <p:nvSpPr>
              <p:cNvPr id="1205" name="순서도: 대체 처리 120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06" name="직선 연결선 1205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7" name="TextBox 1206"/>
              <p:cNvSpPr txBox="1"/>
              <p:nvPr/>
            </p:nvSpPr>
            <p:spPr>
              <a:xfrm>
                <a:off x="1828775" y="2553790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User_Register</a:t>
                </a:r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1828779" y="3590176"/>
                <a:ext cx="2362204" cy="962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+user_register()</a:t>
                </a:r>
              </a:p>
            </p:txBody>
          </p:sp>
        </p:grpSp>
      </p:grpSp>
      <p:grpSp>
        <p:nvGrpSpPr>
          <p:cNvPr id="1209" name="그룹 1208"/>
          <p:cNvGrpSpPr/>
          <p:nvPr/>
        </p:nvGrpSpPr>
        <p:grpSpPr>
          <a:xfrm>
            <a:off x="14782776" y="3695702"/>
            <a:ext cx="2438425" cy="762002"/>
            <a:chOff x="1523954" y="2553788"/>
            <a:chExt cx="2438425" cy="2358178"/>
          </a:xfrm>
        </p:grpSpPr>
        <p:cxnSp>
          <p:nvCxnSpPr>
            <p:cNvPr id="1210" name="직선 연결선 1209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1" name="그룹 1210"/>
            <p:cNvGrpSpPr/>
            <p:nvPr/>
          </p:nvGrpSpPr>
          <p:grpSpPr>
            <a:xfrm>
              <a:off x="1523954" y="2553788"/>
              <a:ext cx="2438425" cy="2358178"/>
              <a:chOff x="1828775" y="2553790"/>
              <a:chExt cx="2438425" cy="2358178"/>
            </a:xfrm>
          </p:grpSpPr>
          <p:sp>
            <p:nvSpPr>
              <p:cNvPr id="1212" name="순서도: 대체 처리 1211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13" name="직선 연결선 1212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TextBox 1213"/>
              <p:cNvSpPr txBox="1"/>
              <p:nvPr/>
            </p:nvSpPr>
            <p:spPr>
              <a:xfrm>
                <a:off x="1828775" y="2553791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User_Alert</a:t>
                </a:r>
              </a:p>
            </p:txBody>
          </p:sp>
          <p:sp>
            <p:nvSpPr>
              <p:cNvPr id="1215" name="TextBox 1214"/>
              <p:cNvSpPr txBox="1"/>
              <p:nvPr/>
            </p:nvSpPr>
            <p:spPr>
              <a:xfrm>
                <a:off x="1828779" y="3590177"/>
                <a:ext cx="2362204" cy="962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+user_alert()</a:t>
                </a:r>
              </a:p>
            </p:txBody>
          </p:sp>
        </p:grpSp>
      </p:grpSp>
      <p:grpSp>
        <p:nvGrpSpPr>
          <p:cNvPr id="1216" name="그룹 1215"/>
          <p:cNvGrpSpPr/>
          <p:nvPr/>
        </p:nvGrpSpPr>
        <p:grpSpPr>
          <a:xfrm>
            <a:off x="14782752" y="4838702"/>
            <a:ext cx="2438425" cy="762002"/>
            <a:chOff x="1523957" y="2553788"/>
            <a:chExt cx="2438425" cy="2358178"/>
          </a:xfrm>
        </p:grpSpPr>
        <p:cxnSp>
          <p:nvCxnSpPr>
            <p:cNvPr id="1217" name="직선 연결선 1216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8" name="그룹 1217"/>
            <p:cNvGrpSpPr/>
            <p:nvPr/>
          </p:nvGrpSpPr>
          <p:grpSpPr>
            <a:xfrm>
              <a:off x="1523957" y="2553788"/>
              <a:ext cx="2438425" cy="2358178"/>
              <a:chOff x="1828775" y="2553790"/>
              <a:chExt cx="2438425" cy="2358178"/>
            </a:xfrm>
          </p:grpSpPr>
          <p:sp>
            <p:nvSpPr>
              <p:cNvPr id="1219" name="순서도: 대체 처리 1218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20" name="직선 연결선 1219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1" name="TextBox 1220"/>
              <p:cNvSpPr txBox="1"/>
              <p:nvPr/>
            </p:nvSpPr>
            <p:spPr>
              <a:xfrm>
                <a:off x="1828775" y="2553790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User_Delete</a:t>
                </a:r>
              </a:p>
            </p:txBody>
          </p:sp>
          <p:sp>
            <p:nvSpPr>
              <p:cNvPr id="1222" name="TextBox 1221"/>
              <p:cNvSpPr txBox="1"/>
              <p:nvPr/>
            </p:nvSpPr>
            <p:spPr>
              <a:xfrm>
                <a:off x="1828779" y="3590176"/>
                <a:ext cx="2362204" cy="962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+user_delete()</a:t>
                </a:r>
              </a:p>
            </p:txBody>
          </p:sp>
        </p:grpSp>
      </p:grpSp>
      <p:grpSp>
        <p:nvGrpSpPr>
          <p:cNvPr id="1223" name="그룹 1222"/>
          <p:cNvGrpSpPr/>
          <p:nvPr/>
        </p:nvGrpSpPr>
        <p:grpSpPr>
          <a:xfrm>
            <a:off x="14782776" y="6134102"/>
            <a:ext cx="2438425" cy="762002"/>
            <a:chOff x="1523957" y="2553788"/>
            <a:chExt cx="2438425" cy="2358178"/>
          </a:xfrm>
        </p:grpSpPr>
        <p:cxnSp>
          <p:nvCxnSpPr>
            <p:cNvPr id="1224" name="직선 연결선 1223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5" name="그룹 1224"/>
            <p:cNvGrpSpPr/>
            <p:nvPr/>
          </p:nvGrpSpPr>
          <p:grpSpPr>
            <a:xfrm>
              <a:off x="1523957" y="2553788"/>
              <a:ext cx="2438425" cy="2358178"/>
              <a:chOff x="1828775" y="2553790"/>
              <a:chExt cx="2438425" cy="2358178"/>
            </a:xfrm>
          </p:grpSpPr>
          <p:sp>
            <p:nvSpPr>
              <p:cNvPr id="1226" name="순서도: 대체 처리 1225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27" name="직선 연결선 1226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8" name="TextBox 1227"/>
              <p:cNvSpPr txBox="1"/>
              <p:nvPr/>
            </p:nvSpPr>
            <p:spPr>
              <a:xfrm>
                <a:off x="1828775" y="2553789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User_login</a:t>
                </a:r>
              </a:p>
            </p:txBody>
          </p:sp>
          <p:sp>
            <p:nvSpPr>
              <p:cNvPr id="1229" name="TextBox 1228"/>
              <p:cNvSpPr txBox="1"/>
              <p:nvPr/>
            </p:nvSpPr>
            <p:spPr>
              <a:xfrm>
                <a:off x="1828779" y="3590175"/>
                <a:ext cx="2362204" cy="962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+user_login()</a:t>
                </a:r>
              </a:p>
            </p:txBody>
          </p:sp>
        </p:grpSp>
      </p:grpSp>
      <p:cxnSp>
        <p:nvCxnSpPr>
          <p:cNvPr id="1230" name="직선 화살표 연결선 1229"/>
          <p:cNvCxnSpPr>
            <a:stCxn id="1127" idx="6"/>
            <a:endCxn id="1215" idx="1"/>
          </p:cNvCxnSpPr>
          <p:nvPr/>
        </p:nvCxnSpPr>
        <p:spPr>
          <a:xfrm flipV="1">
            <a:off x="13335000" y="4186045"/>
            <a:ext cx="1447781" cy="495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직선 화살표 연결선 1230"/>
          <p:cNvCxnSpPr>
            <a:stCxn id="1127" idx="6"/>
            <a:endCxn id="1222" idx="1"/>
          </p:cNvCxnSpPr>
          <p:nvPr/>
        </p:nvCxnSpPr>
        <p:spPr>
          <a:xfrm>
            <a:off x="13334999" y="4191000"/>
            <a:ext cx="1447757" cy="113804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8381995" y="8039100"/>
            <a:ext cx="2362204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+user_login()</a:t>
            </a: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+user_search()</a:t>
            </a: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+user_delete()</a:t>
            </a: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+user_register()</a:t>
            </a: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+user_alert()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TextBox 1011"/>
          <p:cNvSpPr txBox="1"/>
          <p:nvPr/>
        </p:nvSpPr>
        <p:spPr>
          <a:xfrm>
            <a:off x="304800" y="680084"/>
            <a:ext cx="7696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Comment</a:t>
            </a:r>
          </a:p>
        </p:txBody>
      </p:sp>
      <p:grpSp>
        <p:nvGrpSpPr>
          <p:cNvPr id="1013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순서도: 대체 처리 1014"/>
          <p:cNvSpPr/>
          <p:nvPr/>
        </p:nvSpPr>
        <p:spPr>
          <a:xfrm>
            <a:off x="8001000" y="1562100"/>
            <a:ext cx="95250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1" name="그룹 1030"/>
          <p:cNvGrpSpPr/>
          <p:nvPr/>
        </p:nvGrpSpPr>
        <p:grpSpPr>
          <a:xfrm>
            <a:off x="8382000" y="2400300"/>
            <a:ext cx="2438400" cy="3124200"/>
            <a:chOff x="1524000" y="2628900"/>
            <a:chExt cx="2438400" cy="3124200"/>
          </a:xfrm>
        </p:grpSpPr>
        <p:cxnSp>
          <p:nvCxnSpPr>
            <p:cNvPr id="1032" name="직선 연결선 1031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그룹 1032"/>
            <p:cNvGrpSpPr/>
            <p:nvPr/>
          </p:nvGrpSpPr>
          <p:grpSpPr>
            <a:xfrm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순서도: 대체 처리 1033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직선 연결선 1034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TextBox 1035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CommentControl</a:t>
                </a:r>
              </a:p>
            </p:txBody>
          </p:sp>
          <p:sp>
            <p:nvSpPr>
              <p:cNvPr id="1037" name="TextBox 1036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TextBox 1037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</a:p>
            </p:txBody>
          </p:sp>
        </p:grpSp>
      </p:grpSp>
      <p:cxnSp>
        <p:nvCxnSpPr>
          <p:cNvPr id="1041" name="직선 화살표 연결선 1040"/>
          <p:cNvCxnSpPr>
            <a:stCxn id="1018" idx="3"/>
          </p:cNvCxnSpPr>
          <p:nvPr/>
        </p:nvCxnSpPr>
        <p:spPr>
          <a:xfrm flipV="1">
            <a:off x="4343400" y="3969067"/>
            <a:ext cx="4038600" cy="21908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그룹 1051"/>
          <p:cNvGrpSpPr/>
          <p:nvPr/>
        </p:nvGrpSpPr>
        <p:grpSpPr>
          <a:xfrm>
            <a:off x="1904984" y="6515096"/>
            <a:ext cx="2438416" cy="1447804"/>
            <a:chOff x="1523973" y="2628892"/>
            <a:chExt cx="2438416" cy="2283075"/>
          </a:xfrm>
        </p:grpSpPr>
        <p:cxnSp>
          <p:nvCxnSpPr>
            <p:cNvPr id="1053" name="직선 연결선 1052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/>
            <p:cNvGrpSpPr/>
            <p:nvPr/>
          </p:nvGrpSpPr>
          <p:grpSpPr>
            <a:xfrm>
              <a:off x="1523989" y="2628892"/>
              <a:ext cx="2438400" cy="2283075"/>
              <a:chOff x="1828799" y="2628893"/>
              <a:chExt cx="2438400" cy="2283075"/>
            </a:xfrm>
          </p:grpSpPr>
          <p:sp>
            <p:nvSpPr>
              <p:cNvPr id="1055" name="순서도: 대체 처리 1054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직선 연결선 1055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TextBox 1056"/>
              <p:cNvSpPr txBox="1"/>
              <p:nvPr/>
            </p:nvSpPr>
            <p:spPr>
              <a:xfrm>
                <a:off x="1828799" y="2628892"/>
                <a:ext cx="2438400" cy="56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</a:p>
            </p:txBody>
          </p:sp>
        </p:grpSp>
      </p:grpSp>
      <p:grpSp>
        <p:nvGrpSpPr>
          <p:cNvPr id="1060" name="그룹 1059"/>
          <p:cNvGrpSpPr/>
          <p:nvPr/>
        </p:nvGrpSpPr>
        <p:grpSpPr>
          <a:xfrm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직선 연결선 1060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그룹 1061"/>
            <p:cNvGrpSpPr/>
            <p:nvPr/>
          </p:nvGrpSpPr>
          <p:grpSpPr>
            <a:xfrm>
              <a:off x="1523999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순서도: 대체 처리 1062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직선 연결선 106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TextBox 1064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</a:p>
            </p:txBody>
          </p:sp>
          <p:sp>
            <p:nvSpPr>
              <p:cNvPr id="1066" name="TextBox 1065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그룹 1069"/>
          <p:cNvGrpSpPr/>
          <p:nvPr/>
        </p:nvGrpSpPr>
        <p:grpSpPr>
          <a:xfrm>
            <a:off x="14554199" y="7200900"/>
            <a:ext cx="2438400" cy="1447802"/>
            <a:chOff x="1523973" y="2628896"/>
            <a:chExt cx="2438400" cy="2283072"/>
          </a:xfrm>
        </p:grpSpPr>
        <p:cxnSp>
          <p:nvCxnSpPr>
            <p:cNvPr id="1071" name="직선 연결선 1070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그룹 1071"/>
            <p:cNvGrpSpPr/>
            <p:nvPr/>
          </p:nvGrpSpPr>
          <p:grpSpPr>
            <a:xfrm>
              <a:off x="152397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순서도: 대체 처리 1072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직선 연결선 1073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TextBox 1074"/>
              <p:cNvSpPr txBox="1"/>
              <p:nvPr/>
            </p:nvSpPr>
            <p:spPr>
              <a:xfrm>
                <a:off x="2352674" y="2628895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</a:p>
            </p:txBody>
          </p:sp>
        </p:grpSp>
      </p:grpSp>
      <p:cxnSp>
        <p:nvCxnSpPr>
          <p:cNvPr id="1079" name="직선 화살표 연결선 1078"/>
          <p:cNvCxnSpPr>
            <a:endCxn id="1055" idx="3"/>
          </p:cNvCxnSpPr>
          <p:nvPr/>
        </p:nvCxnSpPr>
        <p:spPr>
          <a:xfrm rot="10800000" flipV="1">
            <a:off x="4343400" y="3969067"/>
            <a:ext cx="4038600" cy="3269933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/>
          <p:cNvCxnSpPr>
            <a:endCxn id="1131" idx="1"/>
          </p:cNvCxnSpPr>
          <p:nvPr/>
        </p:nvCxnSpPr>
        <p:spPr>
          <a:xfrm flipV="1">
            <a:off x="10820400" y="3962400"/>
            <a:ext cx="1752600" cy="666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</a:p>
        </p:txBody>
      </p:sp>
      <p:sp>
        <p:nvSpPr>
          <p:cNvPr id="1086" name="TextBox 1085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</a:p>
        </p:txBody>
      </p:sp>
      <p:sp>
        <p:nvSpPr>
          <p:cNvPr id="1088" name="TextBox 1087"/>
          <p:cNvSpPr txBox="1"/>
          <p:nvPr/>
        </p:nvSpPr>
        <p:spPr>
          <a:xfrm>
            <a:off x="11506200" y="75057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sp>
        <p:nvSpPr>
          <p:cNvPr id="1089" name="TextBox 1088"/>
          <p:cNvSpPr txBox="1"/>
          <p:nvPr/>
        </p:nvSpPr>
        <p:spPr>
          <a:xfrm>
            <a:off x="10439400" y="35566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090" name="직선 화살표 연결선 1089"/>
          <p:cNvCxnSpPr>
            <a:stCxn id="1131" idx="2"/>
            <a:endCxn id="1065" idx="3"/>
          </p:cNvCxnSpPr>
          <p:nvPr/>
        </p:nvCxnSpPr>
        <p:spPr>
          <a:xfrm rot="5400000">
            <a:off x="10707105" y="4456694"/>
            <a:ext cx="2199322" cy="212513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TextBox 1090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grpSp>
        <p:nvGrpSpPr>
          <p:cNvPr id="1141" name="그룹 1140"/>
          <p:cNvGrpSpPr/>
          <p:nvPr/>
        </p:nvGrpSpPr>
        <p:grpSpPr>
          <a:xfrm>
            <a:off x="1905000" y="2428875"/>
            <a:ext cx="2438400" cy="3124200"/>
            <a:chOff x="1905000" y="2324100"/>
            <a:chExt cx="2438400" cy="3124200"/>
          </a:xfrm>
        </p:grpSpPr>
        <p:grpSp>
          <p:nvGrpSpPr>
            <p:cNvPr id="1030" name="그룹 1029"/>
            <p:cNvGrpSpPr/>
            <p:nvPr/>
          </p:nvGrpSpPr>
          <p:grpSpPr>
            <a:xfrm>
              <a:off x="1905000" y="2324100"/>
              <a:ext cx="2438400" cy="3124200"/>
              <a:chOff x="1524000" y="2628900"/>
              <a:chExt cx="2438400" cy="3124200"/>
            </a:xfrm>
          </p:grpSpPr>
          <p:cxnSp>
            <p:nvCxnSpPr>
              <p:cNvPr id="1023" name="직선 연결선 1022"/>
              <p:cNvCxnSpPr/>
              <p:nvPr/>
            </p:nvCxnSpPr>
            <p:spPr>
              <a:xfrm>
                <a:off x="1524000" y="3819525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9" name="그룹 1028"/>
              <p:cNvGrpSpPr/>
              <p:nvPr/>
            </p:nvGrpSpPr>
            <p:grpSpPr>
              <a:xfrm>
                <a:off x="1524000" y="2628900"/>
                <a:ext cx="2438400" cy="3124200"/>
                <a:chOff x="1828800" y="2628900"/>
                <a:chExt cx="2438400" cy="3124200"/>
              </a:xfrm>
            </p:grpSpPr>
            <p:sp>
              <p:nvSpPr>
                <p:cNvPr id="1018" name="순서도: 대체 처리 1017"/>
                <p:cNvSpPr/>
                <p:nvPr/>
              </p:nvSpPr>
              <p:spPr>
                <a:xfrm>
                  <a:off x="1828800" y="2628900"/>
                  <a:ext cx="2438400" cy="3124200"/>
                </a:xfrm>
                <a:prstGeom prst="flowChartAlternateProcess">
                  <a:avLst/>
                </a:prstGeom>
                <a:noFill/>
                <a:ln w="38100">
                  <a:solidFill>
                    <a:srgbClr val="5EBC8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cxnSp>
              <p:nvCxnSpPr>
                <p:cNvPr id="1022" name="직선 연결선 1021"/>
                <p:cNvCxnSpPr/>
                <p:nvPr/>
              </p:nvCxnSpPr>
              <p:spPr>
                <a:xfrm>
                  <a:off x="1828800" y="3162300"/>
                  <a:ext cx="2438224" cy="0"/>
                </a:xfrm>
                <a:prstGeom prst="line">
                  <a:avLst/>
                </a:prstGeom>
                <a:ln w="38100">
                  <a:solidFill>
                    <a:srgbClr val="5EBC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4" name="TextBox 1023"/>
                <p:cNvSpPr txBox="1"/>
                <p:nvPr/>
              </p:nvSpPr>
              <p:spPr>
                <a:xfrm>
                  <a:off x="1828800" y="2705099"/>
                  <a:ext cx="2362200" cy="3600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>
                      <a:latin typeface="맑은 고딕"/>
                      <a:ea typeface="맑은 고딕"/>
                    </a:rPr>
                    <a:t>CommentForm</a:t>
                  </a:r>
                </a:p>
              </p:txBody>
            </p:sp>
            <p:sp>
              <p:nvSpPr>
                <p:cNvPr id="1025" name="TextBox 1024"/>
                <p:cNvSpPr txBox="1"/>
                <p:nvPr/>
              </p:nvSpPr>
              <p:spPr>
                <a:xfrm>
                  <a:off x="1828800" y="3209925"/>
                  <a:ext cx="2362200" cy="3600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latin typeface="맑은 고딕"/>
                      <a:ea typeface="맑은 고딕"/>
                    </a:rPr>
                    <a:t>+User_id</a:t>
                  </a:r>
                </a:p>
              </p:txBody>
            </p:sp>
          </p:grpSp>
        </p:grpSp>
        <p:sp>
          <p:nvSpPr>
            <p:cNvPr id="1095" name="TextBox 1094"/>
            <p:cNvSpPr txBox="1"/>
            <p:nvPr/>
          </p:nvSpPr>
          <p:spPr>
            <a:xfrm>
              <a:off x="1905000" y="3514725"/>
              <a:ext cx="2362200" cy="63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>
                  <a:latin typeface="맑은 고딕"/>
                  <a:ea typeface="맑은 고딕"/>
                </a:rPr>
                <a:t>+comment_insert()</a:t>
              </a:r>
            </a:p>
            <a:p>
              <a:pPr>
                <a:defRPr/>
              </a:pPr>
              <a:r>
                <a:rPr lang="en-US" altLang="ko-KR">
                  <a:latin typeface="맑은 고딕"/>
                  <a:ea typeface="맑은 고딕"/>
                </a:rPr>
                <a:t>+comment_search()</a:t>
              </a:r>
            </a:p>
          </p:txBody>
        </p:sp>
      </p:grpSp>
      <p:grpSp>
        <p:nvGrpSpPr>
          <p:cNvPr id="1113" name="그룹 1112"/>
          <p:cNvGrpSpPr/>
          <p:nvPr/>
        </p:nvGrpSpPr>
        <p:grpSpPr>
          <a:xfrm>
            <a:off x="14554178" y="2628900"/>
            <a:ext cx="2438422" cy="1074419"/>
            <a:chOff x="1523965" y="2553790"/>
            <a:chExt cx="2438422" cy="2557711"/>
          </a:xfrm>
        </p:grpSpPr>
        <p:cxnSp>
          <p:nvCxnSpPr>
            <p:cNvPr id="1114" name="직선 연결선 1113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5" name="그룹 1114"/>
            <p:cNvGrpSpPr/>
            <p:nvPr/>
          </p:nvGrpSpPr>
          <p:grpSpPr>
            <a:xfrm>
              <a:off x="1523965" y="2553790"/>
              <a:ext cx="2438422" cy="2557711"/>
              <a:chOff x="1828778" y="2553791"/>
              <a:chExt cx="2438422" cy="2557711"/>
            </a:xfrm>
          </p:grpSpPr>
          <p:sp>
            <p:nvSpPr>
              <p:cNvPr id="1116" name="순서도: 대체 처리 1115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7" name="직선 연결선 1116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8" name="TextBox 1117"/>
              <p:cNvSpPr txBox="1"/>
              <p:nvPr/>
            </p:nvSpPr>
            <p:spPr>
              <a:xfrm>
                <a:off x="1828778" y="2553790"/>
                <a:ext cx="2362200" cy="857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CommentInsert</a:t>
                </a:r>
              </a:p>
            </p:txBody>
          </p:sp>
          <p:sp>
            <p:nvSpPr>
              <p:cNvPr id="1119" name="TextBox 1118"/>
              <p:cNvSpPr txBox="1"/>
              <p:nvPr/>
            </p:nvSpPr>
            <p:spPr>
              <a:xfrm>
                <a:off x="1828784" y="3590183"/>
                <a:ext cx="2362200" cy="1521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+comment_insert()</a:t>
                </a:r>
              </a:p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20" name="그룹 1119"/>
          <p:cNvGrpSpPr/>
          <p:nvPr/>
        </p:nvGrpSpPr>
        <p:grpSpPr>
          <a:xfrm>
            <a:off x="14630374" y="4152900"/>
            <a:ext cx="2438425" cy="990600"/>
            <a:chOff x="1523961" y="2553794"/>
            <a:chExt cx="2438425" cy="2358173"/>
          </a:xfrm>
        </p:grpSpPr>
        <p:cxnSp>
          <p:nvCxnSpPr>
            <p:cNvPr id="1121" name="직선 연결선 1120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2" name="그룹 1121"/>
            <p:cNvGrpSpPr/>
            <p:nvPr/>
          </p:nvGrpSpPr>
          <p:grpSpPr>
            <a:xfrm>
              <a:off x="1523961" y="2553794"/>
              <a:ext cx="2438425" cy="2358173"/>
              <a:chOff x="1828775" y="2553795"/>
              <a:chExt cx="2438425" cy="2358173"/>
            </a:xfrm>
          </p:grpSpPr>
          <p:sp>
            <p:nvSpPr>
              <p:cNvPr id="1123" name="순서도: 대체 처리 1122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24" name="직선 연결선 1123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5" name="TextBox 1124"/>
              <p:cNvSpPr txBox="1"/>
              <p:nvPr/>
            </p:nvSpPr>
            <p:spPr>
              <a:xfrm>
                <a:off x="1828775" y="2553796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CommentSearch</a:t>
                </a: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1828781" y="3590185"/>
                <a:ext cx="2362200" cy="863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+comment_search()</a:t>
                </a:r>
              </a:p>
            </p:txBody>
          </p:sp>
        </p:grpSp>
      </p:grpSp>
      <p:grpSp>
        <p:nvGrpSpPr>
          <p:cNvPr id="1132" name="그룹 1131"/>
          <p:cNvGrpSpPr/>
          <p:nvPr/>
        </p:nvGrpSpPr>
        <p:grpSpPr>
          <a:xfrm>
            <a:off x="12573000" y="3505200"/>
            <a:ext cx="762000" cy="914400"/>
            <a:chOff x="-5410200" y="4000500"/>
            <a:chExt cx="1371600" cy="1524000"/>
          </a:xfrm>
        </p:grpSpPr>
        <p:sp>
          <p:nvSpPr>
            <p:cNvPr id="1127" name="타원 1126"/>
            <p:cNvSpPr/>
            <p:nvPr/>
          </p:nvSpPr>
          <p:spPr>
            <a:xfrm>
              <a:off x="-5257800" y="4152900"/>
              <a:ext cx="1219200" cy="1219200"/>
            </a:xfrm>
            <a:prstGeom prst="ellipse">
              <a:avLst/>
            </a:prstGeom>
            <a:noFill/>
            <a:ln w="381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31" name="왼쪽 대괄호 1130"/>
            <p:cNvSpPr/>
            <p:nvPr/>
          </p:nvSpPr>
          <p:spPr>
            <a:xfrm>
              <a:off x="-5410200" y="4000500"/>
              <a:ext cx="533400" cy="1524000"/>
            </a:xfrm>
            <a:prstGeom prst="leftBracket">
              <a:avLst>
                <a:gd name="adj" fmla="val 8333"/>
              </a:avLst>
            </a:prstGeom>
            <a:ln w="508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1133" name="TextBox 1132"/>
          <p:cNvSpPr txBox="1"/>
          <p:nvPr/>
        </p:nvSpPr>
        <p:spPr>
          <a:xfrm>
            <a:off x="11658600" y="3023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Comment interface</a:t>
            </a:r>
          </a:p>
        </p:txBody>
      </p:sp>
      <p:cxnSp>
        <p:nvCxnSpPr>
          <p:cNvPr id="1136" name="직선 화살표 연결선 1135"/>
          <p:cNvCxnSpPr>
            <a:stCxn id="1127" idx="6"/>
            <a:endCxn id="1119" idx="1"/>
          </p:cNvCxnSpPr>
          <p:nvPr/>
        </p:nvCxnSpPr>
        <p:spPr>
          <a:xfrm flipV="1">
            <a:off x="13335000" y="3245678"/>
            <a:ext cx="1219185" cy="716721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직선 화살표 연결선 1136"/>
          <p:cNvCxnSpPr>
            <a:stCxn id="1127" idx="6"/>
            <a:endCxn id="1126" idx="1"/>
          </p:cNvCxnSpPr>
          <p:nvPr/>
        </p:nvCxnSpPr>
        <p:spPr>
          <a:xfrm>
            <a:off x="13334999" y="3962400"/>
            <a:ext cx="1295381" cy="807276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TextBox 1137"/>
          <p:cNvSpPr txBox="1"/>
          <p:nvPr/>
        </p:nvSpPr>
        <p:spPr>
          <a:xfrm>
            <a:off x="12954000" y="377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</a:p>
        </p:txBody>
      </p:sp>
      <p:cxnSp>
        <p:nvCxnSpPr>
          <p:cNvPr id="1163" name="직선 화살표 연결선 1162"/>
          <p:cNvCxnSpPr>
            <a:stCxn id="1063" idx="3"/>
            <a:endCxn id="1073" idx="1"/>
          </p:cNvCxnSpPr>
          <p:nvPr/>
        </p:nvCxnSpPr>
        <p:spPr>
          <a:xfrm>
            <a:off x="10820400" y="7924800"/>
            <a:ext cx="3733799" cy="2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4" name="그룹 1163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165" name="그림 116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166" name="TextBox 1165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44</a:t>
              </a:r>
            </a:p>
          </p:txBody>
        </p:sp>
      </p:grpSp>
      <p:sp>
        <p:nvSpPr>
          <p:cNvPr id="1167" name="TextBox 1166"/>
          <p:cNvSpPr txBox="1"/>
          <p:nvPr/>
        </p:nvSpPr>
        <p:spPr>
          <a:xfrm>
            <a:off x="8382000" y="3821430"/>
            <a:ext cx="2362200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+comment_insert()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+comment_search()</a:t>
            </a:r>
          </a:p>
        </p:txBody>
      </p:sp>
      <p:sp>
        <p:nvSpPr>
          <p:cNvPr id="1168" name="TextBox 1167"/>
          <p:cNvSpPr txBox="1"/>
          <p:nvPr/>
        </p:nvSpPr>
        <p:spPr>
          <a:xfrm>
            <a:off x="8382000" y="7124700"/>
            <a:ext cx="2362200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+comment_insert()</a:t>
            </a: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+comment_search()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7" name="TextBox 1016"/>
          <p:cNvSpPr txBox="1"/>
          <p:nvPr/>
        </p:nvSpPr>
        <p:spPr>
          <a:xfrm>
            <a:off x="1295400" y="681989"/>
            <a:ext cx="134874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CostomerService</a:t>
            </a:r>
          </a:p>
        </p:txBody>
      </p:sp>
      <p:grpSp>
        <p:nvGrpSpPr>
          <p:cNvPr id="101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9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0" name="그룹 1019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그림 10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TextBox 1021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47</a:t>
              </a:r>
            </a:p>
          </p:txBody>
        </p:sp>
      </p:grpSp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4992" y="2209146"/>
            <a:ext cx="15878017" cy="6058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8" name="TextBox 1017"/>
          <p:cNvSpPr txBox="1"/>
          <p:nvPr/>
        </p:nvSpPr>
        <p:spPr>
          <a:xfrm>
            <a:off x="1295400" y="680084"/>
            <a:ext cx="148590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Comment</a:t>
            </a:r>
          </a:p>
        </p:txBody>
      </p:sp>
      <p:grpSp>
        <p:nvGrpSpPr>
          <p:cNvPr id="1019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2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1" name="그룹 102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2" name="그림 102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3" name="TextBox 102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48</a:t>
              </a:r>
            </a:p>
          </p:txBody>
        </p:sp>
      </p:grpSp>
      <p:pic>
        <p:nvPicPr>
          <p:cNvPr id="1024" name="그림 10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14699" y="2171700"/>
            <a:ext cx="11658600" cy="6899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7" name="TextBox 1016"/>
          <p:cNvSpPr txBox="1"/>
          <p:nvPr/>
        </p:nvSpPr>
        <p:spPr>
          <a:xfrm>
            <a:off x="762000" y="681989"/>
            <a:ext cx="70104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User</a:t>
            </a:r>
          </a:p>
        </p:txBody>
      </p:sp>
      <p:grpSp>
        <p:nvGrpSpPr>
          <p:cNvPr id="101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9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0" name="그룹 1019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그림 10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TextBox 1021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49</a:t>
              </a:r>
            </a:p>
          </p:txBody>
        </p:sp>
      </p:grpSp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19301" y="2202301"/>
            <a:ext cx="14249399" cy="6903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7" name="TextBox 1016"/>
          <p:cNvSpPr txBox="1"/>
          <p:nvPr/>
        </p:nvSpPr>
        <p:spPr>
          <a:xfrm>
            <a:off x="1295400" y="680084"/>
            <a:ext cx="128016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Community</a:t>
            </a:r>
          </a:p>
        </p:txBody>
      </p:sp>
      <p:grpSp>
        <p:nvGrpSpPr>
          <p:cNvPr id="1018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9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0" name="그룹 1019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그림 10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TextBox 1021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50</a:t>
              </a:r>
            </a:p>
          </p:txBody>
        </p:sp>
      </p:grpSp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09800" y="1666352"/>
            <a:ext cx="13258800" cy="7668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86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1008" name="TextBox 1007"/>
          <p:cNvSpPr txBox="1"/>
          <p:nvPr/>
        </p:nvSpPr>
        <p:spPr>
          <a:xfrm>
            <a:off x="6324600" y="5372100"/>
            <a:ext cx="4724400" cy="65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700" b="1">
                <a:solidFill>
                  <a:srgbClr val="DEB98B"/>
                </a:solidFill>
                <a:latin typeface="맑은 고딕"/>
                <a:ea typeface="맑은 고딕"/>
              </a:rPr>
              <a:t>PURPOSE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203699" y="791545"/>
            <a:ext cx="4895238" cy="4895238"/>
            <a:chOff x="1203699" y="791545"/>
            <a:chExt cx="4895238" cy="4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03699" y="791545"/>
              <a:ext cx="4895238" cy="48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45716" y="4649616"/>
            <a:ext cx="6513684" cy="6513684"/>
            <a:chOff x="11535208" y="4217001"/>
            <a:chExt cx="6513684" cy="65136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535208" y="4217001"/>
              <a:ext cx="6513684" cy="6513684"/>
            </a:xfrm>
            <a:prstGeom prst="rect">
              <a:avLst/>
            </a:prstGeom>
          </p:spPr>
        </p:pic>
      </p:grpSp>
      <p:sp>
        <p:nvSpPr>
          <p:cNvPr id="1004" name="TextBox 1003"/>
          <p:cNvSpPr txBox="1"/>
          <p:nvPr/>
        </p:nvSpPr>
        <p:spPr>
          <a:xfrm>
            <a:off x="7162800" y="1638300"/>
            <a:ext cx="2362200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MISSION</a:t>
            </a:r>
          </a:p>
        </p:txBody>
      </p:sp>
      <p:sp>
        <p:nvSpPr>
          <p:cNvPr id="1005" name="TextBox 1004"/>
          <p:cNvSpPr txBox="1"/>
          <p:nvPr/>
        </p:nvSpPr>
        <p:spPr>
          <a:xfrm>
            <a:off x="7315200" y="2476500"/>
            <a:ext cx="9982200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rgbClr val="5EBC88"/>
                </a:solidFill>
              </a:rPr>
              <a:t>⦁사용자들의 접근성을 높이고 파양율을 감소</a:t>
            </a:r>
            <a:r>
              <a:rPr lang="en-US" altLang="ko-KR" sz="3000" b="1">
                <a:solidFill>
                  <a:srgbClr val="5EBC88"/>
                </a:solidFill>
              </a:rPr>
              <a:t>.</a:t>
            </a:r>
          </a:p>
          <a:p>
            <a:pPr>
              <a:defRPr/>
            </a:pPr>
            <a:r>
              <a:rPr lang="ko-KR" altLang="en-US" sz="3000" b="1">
                <a:solidFill>
                  <a:srgbClr val="5EBC88"/>
                </a:solidFill>
              </a:rPr>
              <a:t>⦁도움이 필요한 사람과 도울수 있는 사람간의 연결</a:t>
            </a:r>
          </a:p>
          <a:p>
            <a:pPr>
              <a:defRPr/>
            </a:pPr>
            <a:r>
              <a:rPr lang="ko-KR" altLang="en-US" sz="3000" b="1">
                <a:solidFill>
                  <a:srgbClr val="5EBC88"/>
                </a:solidFill>
              </a:rPr>
              <a:t>⦁반려동물을 기르는 오너들과의 교류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-619125" y="6396990"/>
            <a:ext cx="11473815" cy="255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1.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핵심 컨텐츠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-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지역성을 확보한 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반려동물</a:t>
            </a:r>
            <a:r>
              <a:rPr lang="en-US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과 사람간의 Connect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2.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반려동물 오너들간의 커뮤니케이션 강화를 위한 커뮤니티 구축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3.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쉬운 반려동물 분양을 위한 커뮤니케이션 서비스 구축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4.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접근성이 뛰어난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UI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구현</a:t>
            </a:r>
          </a:p>
        </p:txBody>
      </p:sp>
      <p:grpSp>
        <p:nvGrpSpPr>
          <p:cNvPr id="1010" name="그룹 1009"/>
          <p:cNvGrpSpPr/>
          <p:nvPr/>
        </p:nvGrpSpPr>
        <p:grpSpPr>
          <a:xfrm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11" name="그림 10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12" name="TextBox 1011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꺾인 연결선 1086"/>
          <p:cNvCxnSpPr>
            <a:endCxn id="1052" idx="1"/>
          </p:cNvCxnSpPr>
          <p:nvPr/>
        </p:nvCxnSpPr>
        <p:spPr>
          <a:xfrm>
            <a:off x="5334000" y="4991100"/>
            <a:ext cx="6400800" cy="2356485"/>
          </a:xfrm>
          <a:prstGeom prst="bentConnector3">
            <a:avLst>
              <a:gd name="adj1" fmla="val 50000"/>
            </a:avLst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cxnSp>
        <p:nvCxnSpPr>
          <p:cNvPr id="1070" name="직선 연결선 1069"/>
          <p:cNvCxnSpPr>
            <a:stCxn id="1019" idx="2"/>
            <a:endCxn id="1020" idx="0"/>
          </p:cNvCxnSpPr>
          <p:nvPr/>
        </p:nvCxnSpPr>
        <p:spPr>
          <a:xfrm rot="16200000" flipH="1">
            <a:off x="3162299" y="5676900"/>
            <a:ext cx="1371600" cy="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6" name="TextBox 1015"/>
          <p:cNvSpPr txBox="1"/>
          <p:nvPr/>
        </p:nvSpPr>
        <p:spPr>
          <a:xfrm>
            <a:off x="6858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E-R Diagram</a:t>
            </a:r>
          </a:p>
        </p:txBody>
      </p:sp>
      <p:grpSp>
        <p:nvGrpSpPr>
          <p:cNvPr id="1017" name="그룹 1004"/>
          <p:cNvGrpSpPr/>
          <p:nvPr/>
        </p:nvGrpSpPr>
        <p:grpSpPr>
          <a:xfrm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8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9" name="모서리가 둥근 직사각형 1018"/>
          <p:cNvSpPr/>
          <p:nvPr/>
        </p:nvSpPr>
        <p:spPr>
          <a:xfrm>
            <a:off x="1828800" y="1790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20" name="모서리가 둥근 직사각형 1019"/>
          <p:cNvSpPr/>
          <p:nvPr/>
        </p:nvSpPr>
        <p:spPr>
          <a:xfrm>
            <a:off x="1828800" y="6362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21" name="모서리가 둥근 직사각형 1020"/>
          <p:cNvSpPr/>
          <p:nvPr/>
        </p:nvSpPr>
        <p:spPr>
          <a:xfrm>
            <a:off x="11734800" y="1790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22" name="모서리가 둥근 직사각형 1021"/>
          <p:cNvSpPr/>
          <p:nvPr/>
        </p:nvSpPr>
        <p:spPr>
          <a:xfrm>
            <a:off x="11734800" y="6362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8799" y="2324100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/>
          <p:cNvCxnSpPr/>
          <p:nvPr/>
        </p:nvCxnSpPr>
        <p:spPr>
          <a:xfrm rot="16200000" flipH="1">
            <a:off x="1030033" y="3658933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직선 연결선 1025"/>
          <p:cNvCxnSpPr/>
          <p:nvPr/>
        </p:nvCxnSpPr>
        <p:spPr>
          <a:xfrm rot="16200000" flipH="1">
            <a:off x="2782633" y="3656266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/>
          <p:cNvCxnSpPr/>
          <p:nvPr/>
        </p:nvCxnSpPr>
        <p:spPr>
          <a:xfrm>
            <a:off x="11734800" y="2324100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연결선 1027"/>
          <p:cNvCxnSpPr/>
          <p:nvPr/>
        </p:nvCxnSpPr>
        <p:spPr>
          <a:xfrm rot="16200000" flipH="1">
            <a:off x="10936033" y="3658933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/>
          <p:cNvCxnSpPr/>
          <p:nvPr/>
        </p:nvCxnSpPr>
        <p:spPr>
          <a:xfrm rot="16200000" flipH="1">
            <a:off x="12688633" y="3656266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연결선 1029"/>
          <p:cNvCxnSpPr/>
          <p:nvPr/>
        </p:nvCxnSpPr>
        <p:spPr>
          <a:xfrm>
            <a:off x="11734800" y="6898766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/>
          <p:cNvCxnSpPr/>
          <p:nvPr/>
        </p:nvCxnSpPr>
        <p:spPr>
          <a:xfrm rot="16200000" flipH="1">
            <a:off x="10936033" y="8233600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/>
          <p:cNvCxnSpPr/>
          <p:nvPr/>
        </p:nvCxnSpPr>
        <p:spPr>
          <a:xfrm rot="16200000" flipH="1">
            <a:off x="12688633" y="8230933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/>
          <p:nvPr/>
        </p:nvCxnSpPr>
        <p:spPr>
          <a:xfrm>
            <a:off x="1834896" y="6898767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/>
          <p:nvPr/>
        </p:nvCxnSpPr>
        <p:spPr>
          <a:xfrm rot="16200000" flipH="1">
            <a:off x="1036129" y="8233601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/>
          <p:cNvCxnSpPr/>
          <p:nvPr/>
        </p:nvCxnSpPr>
        <p:spPr>
          <a:xfrm rot="16200000" flipH="1">
            <a:off x="2788729" y="8230934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2057400" y="188785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USER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11963400" y="188785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ENQUIRY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2057400" y="644842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COMUNITY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11963400" y="644842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COMMENT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1828800" y="2324100"/>
            <a:ext cx="53340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PK</a:t>
            </a:r>
          </a:p>
          <a:p>
            <a:pPr algn="ctr">
              <a:defRPr/>
            </a:pPr>
            <a:endParaRPr lang="en-US" altLang="ko-KR"/>
          </a:p>
        </p:txBody>
      </p:sp>
      <p:sp>
        <p:nvSpPr>
          <p:cNvPr id="1042" name="TextBox 1041"/>
          <p:cNvSpPr txBox="1"/>
          <p:nvPr/>
        </p:nvSpPr>
        <p:spPr>
          <a:xfrm>
            <a:off x="2362200" y="2324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user_id</a:t>
            </a:r>
          </a:p>
          <a:p>
            <a:pPr>
              <a:defRPr/>
            </a:pPr>
            <a:r>
              <a:rPr lang="en-US" altLang="ko-KR"/>
              <a:t>user_passwd</a:t>
            </a:r>
          </a:p>
          <a:p>
            <a:pPr>
              <a:defRPr/>
            </a:pPr>
            <a:r>
              <a:rPr lang="en-US" altLang="ko-KR"/>
              <a:t>user_name</a:t>
            </a:r>
          </a:p>
          <a:p>
            <a:pPr>
              <a:defRPr/>
            </a:pPr>
            <a:r>
              <a:rPr lang="en-US" altLang="ko-KR"/>
              <a:t>user_birth</a:t>
            </a:r>
          </a:p>
          <a:p>
            <a:pPr>
              <a:defRPr/>
            </a:pPr>
            <a:r>
              <a:rPr lang="en-US" altLang="ko-KR"/>
              <a:t>user_addr</a:t>
            </a:r>
          </a:p>
          <a:p>
            <a:pPr>
              <a:defRPr/>
            </a:pPr>
            <a:r>
              <a:rPr lang="en-US" altLang="ko-KR"/>
              <a:t>user_phone</a:t>
            </a:r>
          </a:p>
          <a:p>
            <a:pPr>
              <a:defRPr/>
            </a:pPr>
            <a:r>
              <a:rPr lang="en-US" altLang="ko-KR"/>
              <a:t>user_sex</a:t>
            </a:r>
          </a:p>
          <a:p>
            <a:pPr>
              <a:defRPr/>
            </a:pPr>
            <a:r>
              <a:rPr lang="en-US" altLang="ko-KR"/>
              <a:t>user_email</a:t>
            </a:r>
          </a:p>
          <a:p>
            <a:pPr>
              <a:defRPr/>
            </a:pPr>
            <a:r>
              <a:rPr lang="en-US" altLang="ko-KR"/>
              <a:t>user_date</a:t>
            </a:r>
          </a:p>
        </p:txBody>
      </p:sp>
      <p:sp>
        <p:nvSpPr>
          <p:cNvPr id="1044" name="TextBox 1043"/>
          <p:cNvSpPr txBox="1"/>
          <p:nvPr/>
        </p:nvSpPr>
        <p:spPr>
          <a:xfrm>
            <a:off x="4114800" y="2324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VARCHAR(20)</a:t>
            </a:r>
          </a:p>
          <a:p>
            <a:pPr>
              <a:defRPr/>
            </a:pPr>
            <a:r>
              <a:rPr lang="en-US" altLang="ko-KR"/>
              <a:t>VARCHAR(20)</a:t>
            </a:r>
          </a:p>
          <a:p>
            <a:pPr>
              <a:defRPr/>
            </a:pPr>
            <a:r>
              <a:rPr lang="en-US" altLang="ko-KR"/>
              <a:t>VARCHAR(20)</a:t>
            </a:r>
          </a:p>
          <a:p>
            <a:pPr>
              <a:defRPr/>
            </a:pPr>
            <a:r>
              <a:rPr lang="en-US" altLang="ko-KR"/>
              <a:t>DATE</a:t>
            </a:r>
          </a:p>
          <a:p>
            <a:pPr>
              <a:defRPr/>
            </a:pPr>
            <a:r>
              <a:rPr lang="en-US" altLang="ko-KR"/>
              <a:t>VARCHAR(50)</a:t>
            </a:r>
          </a:p>
          <a:p>
            <a:pPr>
              <a:defRPr/>
            </a:pPr>
            <a:r>
              <a:rPr lang="en-US" altLang="ko-KR"/>
              <a:t>VARCHAR(11)</a:t>
            </a:r>
          </a:p>
          <a:p>
            <a:pPr>
              <a:defRPr/>
            </a:pPr>
            <a:r>
              <a:rPr lang="en-US" altLang="ko-KR"/>
              <a:t>VARCHAR(2)</a:t>
            </a:r>
          </a:p>
          <a:p>
            <a:pPr>
              <a:defRPr/>
            </a:pPr>
            <a:r>
              <a:rPr lang="en-US" altLang="ko-KR"/>
              <a:t>VARCHAR(50)</a:t>
            </a:r>
          </a:p>
          <a:p>
            <a:pPr>
              <a:defRPr/>
            </a:pPr>
            <a:r>
              <a:rPr lang="en-US" altLang="ko-KR"/>
              <a:t>DATETIME</a:t>
            </a:r>
          </a:p>
        </p:txBody>
      </p:sp>
      <p:sp>
        <p:nvSpPr>
          <p:cNvPr id="1045" name="TextBox 1044"/>
          <p:cNvSpPr txBox="1"/>
          <p:nvPr/>
        </p:nvSpPr>
        <p:spPr>
          <a:xfrm>
            <a:off x="11734800" y="2324100"/>
            <a:ext cx="53340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PK</a:t>
            </a:r>
          </a:p>
          <a:p>
            <a:pPr algn="ctr">
              <a:defRPr/>
            </a:pPr>
            <a:r>
              <a:rPr lang="en-US" altLang="ko-KR"/>
              <a:t>FK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12268200" y="2324100"/>
            <a:ext cx="1752600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enquiry_no</a:t>
            </a:r>
          </a:p>
          <a:p>
            <a:pPr>
              <a:defRPr/>
            </a:pPr>
            <a:r>
              <a:rPr lang="en-US" altLang="ko-KR"/>
              <a:t>user_id</a:t>
            </a:r>
          </a:p>
          <a:p>
            <a:pPr>
              <a:defRPr/>
            </a:pPr>
            <a:r>
              <a:rPr lang="en-US" altLang="ko-KR"/>
              <a:t>enquiry_title</a:t>
            </a:r>
          </a:p>
          <a:p>
            <a:pPr>
              <a:defRPr/>
            </a:pPr>
            <a:r>
              <a:rPr lang="en-US" altLang="ko-KR"/>
              <a:t>enquiry_contact</a:t>
            </a:r>
          </a:p>
          <a:p>
            <a:pPr>
              <a:defRPr/>
            </a:pPr>
            <a:r>
              <a:rPr lang="en-US" altLang="ko-KR"/>
              <a:t>enquiry_date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14020800" y="2324100"/>
            <a:ext cx="1752600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INTEGER</a:t>
            </a:r>
          </a:p>
          <a:p>
            <a:pPr>
              <a:defRPr/>
            </a:pPr>
            <a:r>
              <a:rPr lang="en-US" altLang="ko-KR"/>
              <a:t>VARCHAR(20)</a:t>
            </a:r>
          </a:p>
          <a:p>
            <a:pPr>
              <a:defRPr/>
            </a:pPr>
            <a:r>
              <a:rPr lang="en-US" altLang="ko-KR"/>
              <a:t>VARCHAR(50)</a:t>
            </a:r>
          </a:p>
          <a:p>
            <a:pPr>
              <a:defRPr/>
            </a:pPr>
            <a:r>
              <a:rPr lang="en-US" altLang="ko-KR"/>
              <a:t>VARCHAR(500)</a:t>
            </a:r>
          </a:p>
          <a:p>
            <a:pPr>
              <a:defRPr/>
            </a:pPr>
            <a:r>
              <a:rPr lang="en-US" altLang="ko-KR"/>
              <a:t>DATETIME</a:t>
            </a:r>
          </a:p>
        </p:txBody>
      </p:sp>
      <p:sp>
        <p:nvSpPr>
          <p:cNvPr id="1049" name="TextBox 1048"/>
          <p:cNvSpPr txBox="1"/>
          <p:nvPr/>
        </p:nvSpPr>
        <p:spPr>
          <a:xfrm>
            <a:off x="1828800" y="6896100"/>
            <a:ext cx="53340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PK</a:t>
            </a:r>
          </a:p>
          <a:p>
            <a:pPr algn="ctr">
              <a:defRPr/>
            </a:pPr>
            <a:r>
              <a:rPr lang="en-US" altLang="ko-KR"/>
              <a:t>FK</a:t>
            </a:r>
          </a:p>
        </p:txBody>
      </p:sp>
      <p:sp>
        <p:nvSpPr>
          <p:cNvPr id="1050" name="TextBox 1049"/>
          <p:cNvSpPr txBox="1"/>
          <p:nvPr/>
        </p:nvSpPr>
        <p:spPr>
          <a:xfrm>
            <a:off x="2362200" y="6896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post_no</a:t>
            </a:r>
          </a:p>
          <a:p>
            <a:pPr>
              <a:defRPr/>
            </a:pPr>
            <a:r>
              <a:rPr lang="en-US" altLang="ko-KR"/>
              <a:t>user_id</a:t>
            </a:r>
          </a:p>
          <a:p>
            <a:pPr>
              <a:defRPr/>
            </a:pPr>
            <a:r>
              <a:rPr lang="en-US" altLang="ko-KR"/>
              <a:t>post_title</a:t>
            </a:r>
          </a:p>
          <a:p>
            <a:pPr>
              <a:defRPr/>
            </a:pPr>
            <a:r>
              <a:rPr lang="en-US" altLang="ko-KR"/>
              <a:t>post_contact</a:t>
            </a:r>
          </a:p>
          <a:p>
            <a:pPr>
              <a:defRPr/>
            </a:pPr>
            <a:r>
              <a:rPr lang="en-US" altLang="ko-KR"/>
              <a:t>post_date</a:t>
            </a:r>
            <a:br>
              <a:rPr lang="en-US" altLang="ko-KR"/>
            </a:br>
            <a:r>
              <a:rPr lang="en-US" altLang="ko-KR"/>
              <a:t>community_id</a:t>
            </a:r>
          </a:p>
          <a:p>
            <a:pPr>
              <a:defRPr/>
            </a:pPr>
            <a:r>
              <a:rPr lang="en-US" altLang="ko-KR"/>
              <a:t>gdsThumImg</a:t>
            </a:r>
          </a:p>
          <a:p>
            <a:pPr>
              <a:defRPr/>
            </a:pPr>
            <a:r>
              <a:rPr lang="en-US" altLang="ko-KR"/>
              <a:t>gdsImg</a:t>
            </a:r>
          </a:p>
          <a:p>
            <a:pPr>
              <a:defRPr/>
            </a:pPr>
            <a:r>
              <a:rPr lang="en-US" altLang="ko-KR"/>
              <a:t>hit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4114800" y="6896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INTEGER</a:t>
            </a:r>
          </a:p>
          <a:p>
            <a:pPr>
              <a:defRPr/>
            </a:pPr>
            <a:r>
              <a:rPr lang="en-US" altLang="ko-KR"/>
              <a:t>VARCHAR(20)</a:t>
            </a:r>
          </a:p>
          <a:p>
            <a:pPr>
              <a:defRPr/>
            </a:pPr>
            <a:r>
              <a:rPr lang="en-US" altLang="ko-KR"/>
              <a:t>VARCHAR(50)</a:t>
            </a:r>
          </a:p>
          <a:p>
            <a:pPr>
              <a:defRPr/>
            </a:pPr>
            <a:r>
              <a:rPr lang="en-US" altLang="ko-KR"/>
              <a:t>VARCHAR(500)</a:t>
            </a:r>
          </a:p>
          <a:p>
            <a:pPr>
              <a:defRPr/>
            </a:pPr>
            <a:r>
              <a:rPr lang="en-US" altLang="ko-KR"/>
              <a:t>DATETIME</a:t>
            </a:r>
          </a:p>
          <a:p>
            <a:pPr>
              <a:defRPr/>
            </a:pPr>
            <a:r>
              <a:rPr lang="en-US" altLang="ko-KR"/>
              <a:t>VARCHAR(1)</a:t>
            </a:r>
          </a:p>
          <a:p>
            <a:pPr>
              <a:defRPr/>
            </a:pPr>
            <a:r>
              <a:rPr lang="en-US" altLang="ko-KR"/>
              <a:t>VARCHAR(200)</a:t>
            </a:r>
          </a:p>
          <a:p>
            <a:pPr>
              <a:defRPr/>
            </a:pPr>
            <a:r>
              <a:rPr lang="en-US" altLang="ko-KR"/>
              <a:t>VARCHAR(200)</a:t>
            </a:r>
          </a:p>
          <a:p>
            <a:pPr>
              <a:defRPr/>
            </a:pPr>
            <a:r>
              <a:rPr lang="en-US" altLang="ko-KR"/>
              <a:t>INTEGER</a:t>
            </a:r>
          </a:p>
        </p:txBody>
      </p:sp>
      <p:sp>
        <p:nvSpPr>
          <p:cNvPr id="1052" name="TextBox 1051"/>
          <p:cNvSpPr txBox="1"/>
          <p:nvPr/>
        </p:nvSpPr>
        <p:spPr>
          <a:xfrm>
            <a:off x="11734800" y="6896100"/>
            <a:ext cx="5334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PK</a:t>
            </a:r>
          </a:p>
          <a:p>
            <a:pPr algn="ctr">
              <a:defRPr/>
            </a:pPr>
            <a:r>
              <a:rPr lang="en-US" altLang="ko-KR"/>
              <a:t>FK</a:t>
            </a:r>
          </a:p>
          <a:p>
            <a:pPr algn="ctr">
              <a:defRPr/>
            </a:pPr>
            <a:r>
              <a:rPr lang="en-US" altLang="ko-KR"/>
              <a:t>FK</a:t>
            </a:r>
          </a:p>
        </p:txBody>
      </p:sp>
      <p:sp>
        <p:nvSpPr>
          <p:cNvPr id="1053" name="TextBox 1052"/>
          <p:cNvSpPr txBox="1"/>
          <p:nvPr/>
        </p:nvSpPr>
        <p:spPr>
          <a:xfrm>
            <a:off x="12268200" y="6896100"/>
            <a:ext cx="1905000" cy="173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comment_no</a:t>
            </a:r>
          </a:p>
          <a:p>
            <a:pPr>
              <a:defRPr/>
            </a:pPr>
            <a:r>
              <a:rPr lang="en-US" altLang="ko-KR"/>
              <a:t>user_id</a:t>
            </a:r>
          </a:p>
          <a:p>
            <a:pPr>
              <a:defRPr/>
            </a:pPr>
            <a:r>
              <a:rPr lang="en-US" altLang="ko-KR"/>
              <a:t>post_no</a:t>
            </a:r>
          </a:p>
          <a:p>
            <a:pPr>
              <a:defRPr/>
            </a:pPr>
            <a:r>
              <a:rPr lang="en-US" altLang="ko-KR"/>
              <a:t>comment_cont</a:t>
            </a:r>
          </a:p>
          <a:p>
            <a:pPr>
              <a:defRPr/>
            </a:pPr>
            <a:r>
              <a:rPr lang="en-US" altLang="ko-KR"/>
              <a:t>comment_date</a:t>
            </a:r>
          </a:p>
          <a:p>
            <a:pPr>
              <a:defRPr/>
            </a:pPr>
            <a:r>
              <a:rPr lang="en-US" altLang="ko-KR"/>
              <a:t>comment_id</a:t>
            </a:r>
          </a:p>
        </p:txBody>
      </p:sp>
      <p:sp>
        <p:nvSpPr>
          <p:cNvPr id="1054" name="TextBox 1053"/>
          <p:cNvSpPr txBox="1"/>
          <p:nvPr/>
        </p:nvSpPr>
        <p:spPr>
          <a:xfrm>
            <a:off x="14020800" y="6896100"/>
            <a:ext cx="1752600" cy="173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INTEGER</a:t>
            </a:r>
          </a:p>
          <a:p>
            <a:pPr>
              <a:defRPr/>
            </a:pPr>
            <a:r>
              <a:rPr lang="en-US" altLang="ko-KR"/>
              <a:t>VARCHAR(20)</a:t>
            </a:r>
          </a:p>
          <a:p>
            <a:pPr>
              <a:defRPr/>
            </a:pPr>
            <a:r>
              <a:rPr lang="en-US" altLang="ko-KR"/>
              <a:t>INTEGER</a:t>
            </a:r>
          </a:p>
          <a:p>
            <a:pPr>
              <a:defRPr/>
            </a:pPr>
            <a:r>
              <a:rPr lang="en-US" altLang="ko-KR"/>
              <a:t>VARCHAR(50)</a:t>
            </a:r>
          </a:p>
          <a:p>
            <a:pPr>
              <a:defRPr/>
            </a:pPr>
            <a:r>
              <a:rPr lang="en-US" altLang="ko-KR"/>
              <a:t>DATETIME</a:t>
            </a:r>
          </a:p>
          <a:p>
            <a:pPr>
              <a:defRPr/>
            </a:pPr>
            <a:r>
              <a:rPr lang="en-US" altLang="ko-KR"/>
              <a:t>CHAR(1)</a:t>
            </a:r>
          </a:p>
        </p:txBody>
      </p:sp>
      <p:cxnSp>
        <p:nvCxnSpPr>
          <p:cNvPr id="1058" name="직선 연결선 1057"/>
          <p:cNvCxnSpPr/>
          <p:nvPr/>
        </p:nvCxnSpPr>
        <p:spPr>
          <a:xfrm flipV="1">
            <a:off x="11430000" y="31623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연결선 1058"/>
          <p:cNvCxnSpPr/>
          <p:nvPr/>
        </p:nvCxnSpPr>
        <p:spPr>
          <a:xfrm>
            <a:off x="11430000" y="33909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직선 연결선 1055"/>
          <p:cNvCxnSpPr>
            <a:stCxn id="1019" idx="3"/>
            <a:endCxn id="1021" idx="1"/>
          </p:cNvCxnSpPr>
          <p:nvPr/>
        </p:nvCxnSpPr>
        <p:spPr>
          <a:xfrm>
            <a:off x="5867400" y="3390900"/>
            <a:ext cx="5867400" cy="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타원 1056"/>
          <p:cNvSpPr/>
          <p:nvPr/>
        </p:nvSpPr>
        <p:spPr>
          <a:xfrm>
            <a:off x="11125200" y="32385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74" name="그룹 1073"/>
          <p:cNvGrpSpPr/>
          <p:nvPr/>
        </p:nvGrpSpPr>
        <p:grpSpPr>
          <a:xfrm>
            <a:off x="5867400" y="4831743"/>
            <a:ext cx="76200" cy="311757"/>
            <a:chOff x="6019800" y="3238500"/>
            <a:chExt cx="76200" cy="311757"/>
          </a:xfrm>
        </p:grpSpPr>
        <p:cxnSp>
          <p:nvCxnSpPr>
            <p:cNvPr id="1060" name="직선 연결선 1059"/>
            <p:cNvCxnSpPr/>
            <p:nvPr/>
          </p:nvCxnSpPr>
          <p:spPr>
            <a:xfrm rot="16200000">
              <a:off x="5940122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연결선 1060"/>
            <p:cNvCxnSpPr/>
            <p:nvPr/>
          </p:nvCxnSpPr>
          <p:spPr>
            <a:xfrm rot="16200000">
              <a:off x="5863921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1" name="타원 1070"/>
          <p:cNvSpPr/>
          <p:nvPr/>
        </p:nvSpPr>
        <p:spPr>
          <a:xfrm>
            <a:off x="3695700" y="58293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072" name="직선 연결선 1071"/>
          <p:cNvCxnSpPr>
            <a:stCxn id="1071" idx="4"/>
          </p:cNvCxnSpPr>
          <p:nvPr/>
        </p:nvCxnSpPr>
        <p:spPr>
          <a:xfrm rot="16200000" flipH="1">
            <a:off x="3829050" y="6153150"/>
            <a:ext cx="228600" cy="1905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직선 연결선 1072"/>
          <p:cNvCxnSpPr>
            <a:stCxn id="1071" idx="4"/>
          </p:cNvCxnSpPr>
          <p:nvPr/>
        </p:nvCxnSpPr>
        <p:spPr>
          <a:xfrm rot="5400000">
            <a:off x="3638550" y="6153150"/>
            <a:ext cx="228600" cy="1905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/>
          <p:cNvGrpSpPr/>
          <p:nvPr/>
        </p:nvGrpSpPr>
        <p:grpSpPr>
          <a:xfrm rot="5400000">
            <a:off x="3791857" y="5085443"/>
            <a:ext cx="112485" cy="228600"/>
            <a:chOff x="6019800" y="3238500"/>
            <a:chExt cx="76200" cy="311757"/>
          </a:xfrm>
        </p:grpSpPr>
        <p:cxnSp>
          <p:nvCxnSpPr>
            <p:cNvPr id="1076" name="직선 연결선 1075"/>
            <p:cNvCxnSpPr/>
            <p:nvPr/>
          </p:nvCxnSpPr>
          <p:spPr>
            <a:xfrm rot="16200000">
              <a:off x="5940122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직선 연결선 1076"/>
            <p:cNvCxnSpPr/>
            <p:nvPr/>
          </p:nvCxnSpPr>
          <p:spPr>
            <a:xfrm rot="16200000">
              <a:off x="5863921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0" name="직선 연결선 1079"/>
          <p:cNvCxnSpPr/>
          <p:nvPr/>
        </p:nvCxnSpPr>
        <p:spPr>
          <a:xfrm flipV="1">
            <a:off x="11430000" y="77343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연결선 1080"/>
          <p:cNvCxnSpPr/>
          <p:nvPr/>
        </p:nvCxnSpPr>
        <p:spPr>
          <a:xfrm>
            <a:off x="11430000" y="79629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직선 연결선 1081"/>
          <p:cNvCxnSpPr/>
          <p:nvPr/>
        </p:nvCxnSpPr>
        <p:spPr>
          <a:xfrm>
            <a:off x="5867400" y="7962900"/>
            <a:ext cx="5867400" cy="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타원 1082"/>
          <p:cNvSpPr/>
          <p:nvPr/>
        </p:nvSpPr>
        <p:spPr>
          <a:xfrm>
            <a:off x="11125200" y="78105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84" name="그룹 1083"/>
          <p:cNvGrpSpPr/>
          <p:nvPr/>
        </p:nvGrpSpPr>
        <p:grpSpPr>
          <a:xfrm>
            <a:off x="6019800" y="7810500"/>
            <a:ext cx="76200" cy="311757"/>
            <a:chOff x="6019800" y="3238500"/>
            <a:chExt cx="76200" cy="311757"/>
          </a:xfrm>
        </p:grpSpPr>
        <p:cxnSp>
          <p:nvCxnSpPr>
            <p:cNvPr id="1085" name="직선 연결선 1084"/>
            <p:cNvCxnSpPr/>
            <p:nvPr/>
          </p:nvCxnSpPr>
          <p:spPr>
            <a:xfrm rot="16200000">
              <a:off x="5940122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직선 연결선 1085"/>
            <p:cNvCxnSpPr/>
            <p:nvPr/>
          </p:nvCxnSpPr>
          <p:spPr>
            <a:xfrm rot="16200000">
              <a:off x="5863921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8" name="직선 연결선 1087"/>
          <p:cNvCxnSpPr/>
          <p:nvPr/>
        </p:nvCxnSpPr>
        <p:spPr>
          <a:xfrm flipV="1">
            <a:off x="11430000" y="71247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직선 연결선 1088"/>
          <p:cNvCxnSpPr/>
          <p:nvPr/>
        </p:nvCxnSpPr>
        <p:spPr>
          <a:xfrm>
            <a:off x="11430000" y="73533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타원 1089"/>
          <p:cNvSpPr/>
          <p:nvPr/>
        </p:nvSpPr>
        <p:spPr>
          <a:xfrm>
            <a:off x="11125200" y="72009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91" name="그룹 1090"/>
          <p:cNvGrpSpPr/>
          <p:nvPr/>
        </p:nvGrpSpPr>
        <p:grpSpPr>
          <a:xfrm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92" name="그림 109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93" name="TextBox 1092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51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TextBox 1013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</a:p>
        </p:txBody>
      </p:sp>
      <p:sp>
        <p:nvSpPr>
          <p:cNvPr id="1015" name="TextBox 1014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</a:p>
        </p:txBody>
      </p:sp>
      <p:grpSp>
        <p:nvGrpSpPr>
          <p:cNvPr id="1016" name="그룹 1003"/>
          <p:cNvGrpSpPr/>
          <p:nvPr/>
        </p:nvGrpSpPr>
        <p:grpSpPr>
          <a:xfrm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TextBox 1017"/>
          <p:cNvSpPr txBox="1"/>
          <p:nvPr/>
        </p:nvSpPr>
        <p:spPr>
          <a:xfrm>
            <a:off x="3867150" y="1496193"/>
            <a:ext cx="1068705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핵심 컨텐츠 </a:t>
            </a:r>
            <a:r>
              <a:rPr lang="en-US" altLang="ko-KR" sz="2900" b="1">
                <a:solidFill>
                  <a:schemeClr val="lt1"/>
                </a:solidFill>
                <a:latin typeface="맑은 고딕"/>
              </a:rPr>
              <a:t>-</a:t>
            </a: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 지역성을 확보한 </a:t>
            </a:r>
            <a:r>
              <a:rPr lang="ko-KR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반려동물</a:t>
            </a:r>
            <a:r>
              <a:rPr lang="en-US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과 사람간의 Connect</a:t>
            </a:r>
          </a:p>
          <a:p>
            <a:pPr algn="ctr">
              <a:defRPr/>
            </a:pPr>
            <a:endParaRPr lang="ko-KR" altLang="en-US" sz="2900" b="1"/>
          </a:p>
        </p:txBody>
      </p:sp>
      <p:sp>
        <p:nvSpPr>
          <p:cNvPr id="1019" name="TextBox 1018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</a:p>
        </p:txBody>
      </p:sp>
      <p:sp>
        <p:nvSpPr>
          <p:cNvPr id="1020" name="TextBox 1019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</a:p>
        </p:txBody>
      </p:sp>
      <p:sp>
        <p:nvSpPr>
          <p:cNvPr id="1021" name="TextBox 1020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</a:p>
        </p:txBody>
      </p:sp>
      <p:cxnSp>
        <p:nvCxnSpPr>
          <p:cNvPr id="1022" name="직선 연결선 1021"/>
          <p:cNvCxnSpPr/>
          <p:nvPr/>
        </p:nvCxnSpPr>
        <p:spPr>
          <a:xfrm>
            <a:off x="4419600" y="42291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TextBox 1022"/>
          <p:cNvSpPr txBox="1"/>
          <p:nvPr/>
        </p:nvSpPr>
        <p:spPr>
          <a:xfrm>
            <a:off x="4419600" y="3314700"/>
            <a:ext cx="10591800" cy="590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b="1">
                <a:solidFill>
                  <a:srgbClr val="5EBC88"/>
                </a:solidFill>
              </a:rPr>
              <a:t>주인(owner)의 부재로인한 돌봄 서비스의 필요성</a:t>
            </a:r>
          </a:p>
        </p:txBody>
      </p:sp>
      <p:cxnSp>
        <p:nvCxnSpPr>
          <p:cNvPr id="1024" name="직선 연결선 1023"/>
          <p:cNvCxnSpPr/>
          <p:nvPr/>
        </p:nvCxnSpPr>
        <p:spPr>
          <a:xfrm>
            <a:off x="4419600" y="7069454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419600" y="4566286"/>
            <a:ext cx="10591800" cy="210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빠른 연결을 위한 게터와 세터의 연계, 맞춤 서비스 구현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다양하고 쉽고 빠른 검색 방식 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오너와 돌보미에게 안정적인 맞춤형 연결 제공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오너와 돌보미의 자유로운 커뮤니케이션 시스템 제공</a:t>
            </a:r>
          </a:p>
        </p:txBody>
      </p:sp>
      <p:sp>
        <p:nvSpPr>
          <p:cNvPr id="1026" name="TextBox 1025"/>
          <p:cNvSpPr txBox="1"/>
          <p:nvPr/>
        </p:nvSpPr>
        <p:spPr>
          <a:xfrm>
            <a:off x="4419600" y="7393303"/>
            <a:ext cx="10591800" cy="209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부재중인 세터의 서비스 이용 만족도 증가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독자적 서비스 제공으로 인한 경쟁력 확보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국내 유일 반려동물 케어 서비스의 초석 마련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돌봄 경험을 통해 파양율 감소</a:t>
            </a:r>
          </a:p>
        </p:txBody>
      </p:sp>
      <p:grpSp>
        <p:nvGrpSpPr>
          <p:cNvPr id="1027" name="그룹 1026"/>
          <p:cNvGrpSpPr/>
          <p:nvPr/>
        </p:nvGrpSpPr>
        <p:grpSpPr>
          <a:xfrm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그림 10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TextBox 1028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TextBox 1013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</a:p>
        </p:txBody>
      </p:sp>
      <p:sp>
        <p:nvSpPr>
          <p:cNvPr id="1015" name="TextBox 1014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</a:p>
        </p:txBody>
      </p:sp>
      <p:grpSp>
        <p:nvGrpSpPr>
          <p:cNvPr id="1016" name="그룹 1003"/>
          <p:cNvGrpSpPr/>
          <p:nvPr/>
        </p:nvGrpSpPr>
        <p:grpSpPr>
          <a:xfrm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TextBox 1017"/>
          <p:cNvSpPr txBox="1"/>
          <p:nvPr/>
        </p:nvSpPr>
        <p:spPr>
          <a:xfrm>
            <a:off x="3867150" y="1337310"/>
            <a:ext cx="1068705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반려동물 오너들간의 커뮤니케이션 강화를 위한 커뮤니티 구축</a:t>
            </a:r>
          </a:p>
        </p:txBody>
      </p:sp>
      <p:sp>
        <p:nvSpPr>
          <p:cNvPr id="1019" name="TextBox 1018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</a:p>
        </p:txBody>
      </p:sp>
      <p:sp>
        <p:nvSpPr>
          <p:cNvPr id="1020" name="TextBox 1019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</a:p>
        </p:txBody>
      </p:sp>
      <p:sp>
        <p:nvSpPr>
          <p:cNvPr id="1021" name="TextBox 1020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</a:p>
        </p:txBody>
      </p:sp>
      <p:cxnSp>
        <p:nvCxnSpPr>
          <p:cNvPr id="1022" name="직선 연결선 1021"/>
          <p:cNvCxnSpPr/>
          <p:nvPr/>
        </p:nvCxnSpPr>
        <p:spPr>
          <a:xfrm>
            <a:off x="4419600" y="45339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TextBox 1022"/>
          <p:cNvSpPr txBox="1"/>
          <p:nvPr/>
        </p:nvSpPr>
        <p:spPr>
          <a:xfrm>
            <a:off x="4419600" y="3280410"/>
            <a:ext cx="10591800" cy="1101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반려동물 키우기에 대한 정보 부족 현상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실종 동물들의 정보를 공유할 공간 협소</a:t>
            </a:r>
          </a:p>
        </p:txBody>
      </p:sp>
      <p:cxnSp>
        <p:nvCxnSpPr>
          <p:cNvPr id="1024" name="직선 연결선 1023"/>
          <p:cNvCxnSpPr/>
          <p:nvPr/>
        </p:nvCxnSpPr>
        <p:spPr>
          <a:xfrm>
            <a:off x="4419600" y="72009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419600" y="4796792"/>
            <a:ext cx="10591800" cy="209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쉽고빠른 검색엔진 제공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반려동물 키우기에 대한 다양한 TIP 공유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다양한 동물에 대한 지식 공유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찾기 게시판을 통한 실종 동물 찾기에 도움 제공</a:t>
            </a:r>
          </a:p>
        </p:txBody>
      </p:sp>
      <p:sp>
        <p:nvSpPr>
          <p:cNvPr id="1026" name="TextBox 1025"/>
          <p:cNvSpPr txBox="1"/>
          <p:nvPr/>
        </p:nvSpPr>
        <p:spPr>
          <a:xfrm>
            <a:off x="4419600" y="7393302"/>
            <a:ext cx="10591800" cy="159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주인의 반려동물에 대한 애착심 증가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반려동물의 파양율 감소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실종 동물의 감소</a:t>
            </a:r>
          </a:p>
        </p:txBody>
      </p:sp>
      <p:grpSp>
        <p:nvGrpSpPr>
          <p:cNvPr id="1027" name="그룹 1026"/>
          <p:cNvGrpSpPr/>
          <p:nvPr/>
        </p:nvGrpSpPr>
        <p:grpSpPr>
          <a:xfrm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그림 10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TextBox 1028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TextBox 1013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</a:p>
        </p:txBody>
      </p:sp>
      <p:sp>
        <p:nvSpPr>
          <p:cNvPr id="1015" name="TextBox 1014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</a:p>
        </p:txBody>
      </p:sp>
      <p:grpSp>
        <p:nvGrpSpPr>
          <p:cNvPr id="1016" name="그룹 1003"/>
          <p:cNvGrpSpPr/>
          <p:nvPr/>
        </p:nvGrpSpPr>
        <p:grpSpPr>
          <a:xfrm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TextBox 1017"/>
          <p:cNvSpPr txBox="1"/>
          <p:nvPr/>
        </p:nvSpPr>
        <p:spPr>
          <a:xfrm>
            <a:off x="4476750" y="1344930"/>
            <a:ext cx="1068705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쉬운 반려동물 분양을 위한 커뮤니케이션 서비스 구축</a:t>
            </a:r>
          </a:p>
        </p:txBody>
      </p:sp>
      <p:sp>
        <p:nvSpPr>
          <p:cNvPr id="1019" name="TextBox 1018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</a:p>
        </p:txBody>
      </p:sp>
      <p:sp>
        <p:nvSpPr>
          <p:cNvPr id="1020" name="TextBox 1019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</a:p>
        </p:txBody>
      </p:sp>
      <p:sp>
        <p:nvSpPr>
          <p:cNvPr id="1021" name="TextBox 1020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</a:p>
        </p:txBody>
      </p:sp>
      <p:cxnSp>
        <p:nvCxnSpPr>
          <p:cNvPr id="1022" name="직선 연결선 1021"/>
          <p:cNvCxnSpPr/>
          <p:nvPr/>
        </p:nvCxnSpPr>
        <p:spPr>
          <a:xfrm>
            <a:off x="4419600" y="42291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TextBox 1022"/>
          <p:cNvSpPr txBox="1"/>
          <p:nvPr/>
        </p:nvSpPr>
        <p:spPr>
          <a:xfrm>
            <a:off x="4419600" y="3314700"/>
            <a:ext cx="12039601" cy="58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b="1">
                <a:solidFill>
                  <a:srgbClr val="5EBC88"/>
                </a:solidFill>
              </a:rPr>
              <a:t>반려동물 오너들의 정보와 분양에 대한 커뮤니티 구축의 필요성 </a:t>
            </a:r>
          </a:p>
        </p:txBody>
      </p:sp>
      <p:cxnSp>
        <p:nvCxnSpPr>
          <p:cNvPr id="1024" name="직선 연결선 1023"/>
          <p:cNvCxnSpPr/>
          <p:nvPr/>
        </p:nvCxnSpPr>
        <p:spPr>
          <a:xfrm>
            <a:off x="4419600" y="7069454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419600" y="4566286"/>
            <a:ext cx="10591800" cy="209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쉽고빠른 검색엔진 제공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자발적인 분양 및 입양 정보를 공유 가능한 공간 마련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고객 스스로의 다양한 선택지 제공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다양한 동물에 대한 지식 공유</a:t>
            </a:r>
          </a:p>
        </p:txBody>
      </p:sp>
      <p:sp>
        <p:nvSpPr>
          <p:cNvPr id="1026" name="TextBox 1025"/>
          <p:cNvSpPr txBox="1"/>
          <p:nvPr/>
        </p:nvSpPr>
        <p:spPr>
          <a:xfrm>
            <a:off x="4419600" y="7393302"/>
            <a:ext cx="10591800" cy="159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입양자 및 분양자의 서비스 이용 만족도 증가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스스로 선택한 반려동물에 대한 애착심 및 책임감 증가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분양자의 정보 공유로 인한 반려동물 관리 자신감 증가</a:t>
            </a:r>
          </a:p>
        </p:txBody>
      </p:sp>
      <p:grpSp>
        <p:nvGrpSpPr>
          <p:cNvPr id="1027" name="그룹 1026"/>
          <p:cNvGrpSpPr/>
          <p:nvPr/>
        </p:nvGrpSpPr>
        <p:grpSpPr>
          <a:xfrm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그림 10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TextBox 1028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TextBox 1013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</a:p>
        </p:txBody>
      </p:sp>
      <p:sp>
        <p:nvSpPr>
          <p:cNvPr id="1015" name="TextBox 1014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</a:p>
        </p:txBody>
      </p:sp>
      <p:grpSp>
        <p:nvGrpSpPr>
          <p:cNvPr id="1016" name="그룹 1003"/>
          <p:cNvGrpSpPr/>
          <p:nvPr/>
        </p:nvGrpSpPr>
        <p:grpSpPr>
          <a:xfrm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TextBox 1017"/>
          <p:cNvSpPr txBox="1"/>
          <p:nvPr/>
        </p:nvSpPr>
        <p:spPr>
          <a:xfrm>
            <a:off x="3886200" y="1344930"/>
            <a:ext cx="1045845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접근성이 뛰어난 </a:t>
            </a:r>
            <a:r>
              <a:rPr lang="en-US" altLang="ko-KR" sz="2900" b="1">
                <a:solidFill>
                  <a:schemeClr val="lt1"/>
                </a:solidFill>
                <a:latin typeface="맑은 고딕"/>
              </a:rPr>
              <a:t>UI</a:t>
            </a: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구현</a:t>
            </a:r>
          </a:p>
        </p:txBody>
      </p:sp>
      <p:sp>
        <p:nvSpPr>
          <p:cNvPr id="1019" name="TextBox 1018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</a:p>
        </p:txBody>
      </p:sp>
      <p:sp>
        <p:nvSpPr>
          <p:cNvPr id="1020" name="TextBox 1019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</a:p>
        </p:txBody>
      </p:sp>
      <p:sp>
        <p:nvSpPr>
          <p:cNvPr id="1021" name="TextBox 1020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</a:p>
        </p:txBody>
      </p:sp>
      <p:cxnSp>
        <p:nvCxnSpPr>
          <p:cNvPr id="1022" name="직선 연결선 1021"/>
          <p:cNvCxnSpPr/>
          <p:nvPr/>
        </p:nvCxnSpPr>
        <p:spPr>
          <a:xfrm>
            <a:off x="4419600" y="42291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TextBox 1022"/>
          <p:cNvSpPr txBox="1"/>
          <p:nvPr/>
        </p:nvSpPr>
        <p:spPr>
          <a:xfrm>
            <a:off x="4419600" y="3314700"/>
            <a:ext cx="12725400" cy="58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b="1">
                <a:solidFill>
                  <a:srgbClr val="5EBC88"/>
                </a:solidFill>
              </a:rPr>
              <a:t>타사이트의 복잡한 인증절차 요구 및 복잡한 </a:t>
            </a:r>
            <a:r>
              <a:rPr lang="en-US" altLang="ko-KR" sz="3300" b="1">
                <a:solidFill>
                  <a:srgbClr val="5EBC88"/>
                </a:solidFill>
              </a:rPr>
              <a:t>UI</a:t>
            </a:r>
          </a:p>
        </p:txBody>
      </p:sp>
      <p:cxnSp>
        <p:nvCxnSpPr>
          <p:cNvPr id="1024" name="직선 연결선 1023"/>
          <p:cNvCxnSpPr/>
          <p:nvPr/>
        </p:nvCxnSpPr>
        <p:spPr>
          <a:xfrm>
            <a:off x="4419600" y="67437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419600" y="4566286"/>
            <a:ext cx="10591800" cy="160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직관성이 뛰어난 레이아웃 구축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다양하고 쉽고 빠른 검색 방식 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간단한 인증 절차를 통한 접근성 확보</a:t>
            </a:r>
          </a:p>
        </p:txBody>
      </p:sp>
      <p:sp>
        <p:nvSpPr>
          <p:cNvPr id="1026" name="TextBox 1025"/>
          <p:cNvSpPr txBox="1"/>
          <p:nvPr/>
        </p:nvSpPr>
        <p:spPr>
          <a:xfrm>
            <a:off x="4419600" y="7393302"/>
            <a:ext cx="10591800" cy="109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접근성이 뛰어난 </a:t>
            </a:r>
            <a:r>
              <a:rPr lang="en-US" altLang="ko-KR" sz="3300" b="1">
                <a:solidFill>
                  <a:srgbClr val="5EBC88"/>
                </a:solidFill>
              </a:rPr>
              <a:t>UI</a:t>
            </a:r>
            <a:r>
              <a:rPr lang="ko-KR" altLang="en-US" sz="3300" b="1">
                <a:solidFill>
                  <a:srgbClr val="5EBC88"/>
                </a:solidFill>
              </a:rPr>
              <a:t>로 사용자들의 만족도 향상</a:t>
            </a: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en-US" altLang="ko-KR" sz="3300" b="1">
                <a:solidFill>
                  <a:srgbClr val="5EBC88"/>
                </a:solidFill>
              </a:rPr>
              <a:t>Design Thinking</a:t>
            </a:r>
            <a:r>
              <a:rPr lang="ko-KR" altLang="en-US" sz="3300" b="1">
                <a:solidFill>
                  <a:srgbClr val="5EBC88"/>
                </a:solidFill>
              </a:rPr>
              <a:t> 사고를 사용한 편리성 향상</a:t>
            </a:r>
          </a:p>
        </p:txBody>
      </p:sp>
      <p:grpSp>
        <p:nvGrpSpPr>
          <p:cNvPr id="1027" name="그룹 1026"/>
          <p:cNvGrpSpPr/>
          <p:nvPr/>
        </p:nvGrpSpPr>
        <p:grpSpPr>
          <a:xfrm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그림 10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TextBox 1028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2543</Words>
  <Application>Microsoft Office PowerPoint</Application>
  <PresentationFormat>사용자 지정</PresentationFormat>
  <Paragraphs>1263</Paragraphs>
  <Slides>50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?? ??</vt:lpstr>
      <vt:lpstr>맑은 고딕</vt:lpstr>
      <vt:lpstr>한컴 윤고딕 230</vt:lpstr>
      <vt:lpstr>함초롬돋움</vt:lpstr>
      <vt:lpstr>Arial</vt:lpstr>
      <vt:lpstr>Calibri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Junho</cp:lastModifiedBy>
  <cp:revision>163</cp:revision>
  <dcterms:created xsi:type="dcterms:W3CDTF">2021-02-05T11:25:00Z</dcterms:created>
  <dcterms:modified xsi:type="dcterms:W3CDTF">2021-03-09T00:59:20Z</dcterms:modified>
  <cp:version>1000.0000.01</cp:version>
</cp:coreProperties>
</file>