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0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13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0" r:id="rId3"/>
    <p:sldId id="284" r:id="rId4"/>
    <p:sldId id="285" r:id="rId5"/>
    <p:sldId id="293" r:id="rId6"/>
    <p:sldId id="286" r:id="rId7"/>
    <p:sldId id="287" r:id="rId8"/>
    <p:sldId id="258" r:id="rId9"/>
    <p:sldId id="294" r:id="rId10"/>
    <p:sldId id="295" r:id="rId11"/>
    <p:sldId id="257" r:id="rId12"/>
    <p:sldId id="299" r:id="rId13"/>
    <p:sldId id="297" r:id="rId14"/>
    <p:sldId id="300" r:id="rId15"/>
    <p:sldId id="303" r:id="rId16"/>
    <p:sldId id="259" r:id="rId17"/>
    <p:sldId id="298" r:id="rId18"/>
    <p:sldId id="302" r:id="rId19"/>
    <p:sldId id="28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687" autoAdjust="0"/>
  </p:normalViewPr>
  <p:slideViewPr>
    <p:cSldViewPr snapToGrid="0" showGuides="1">
      <p:cViewPr varScale="1">
        <p:scale>
          <a:sx n="69" d="100"/>
          <a:sy n="69" d="100"/>
        </p:scale>
        <p:origin x="864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1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8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2.7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5.3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1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8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2.7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5.3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1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8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2.7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8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5.3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1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8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2.7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5.3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1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8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2.7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5.3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1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2.7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8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2.7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5.3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1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8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2.7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5.3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5.3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1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8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2.7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5.3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6T03:11:51.1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1C316-0905-4CE9-A16A-E11F1848E5FF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7F543-7234-4DB8-9D12-0AC5A3C1F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4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8</a:t>
            </a:r>
            <a:r>
              <a:rPr lang="ko-KR" altLang="en-US" dirty="0"/>
              <a:t>조의 결론을 먼저 말씀드리고자 하고</a:t>
            </a:r>
            <a:r>
              <a:rPr lang="en-US" altLang="ko-KR" dirty="0"/>
              <a:t>, </a:t>
            </a:r>
            <a:r>
              <a:rPr lang="ko-KR" altLang="en-US" dirty="0"/>
              <a:t>결론을 향한 </a:t>
            </a:r>
            <a:r>
              <a:rPr lang="ko-KR" altLang="en-US" dirty="0" err="1"/>
              <a:t>계단적인</a:t>
            </a:r>
            <a:r>
              <a:rPr lang="ko-KR" altLang="en-US" dirty="0"/>
              <a:t> 방법을 먼저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  <a:r>
              <a:rPr lang="ko-KR" altLang="en-US" dirty="0"/>
              <a:t>저희 조는 어떤 데이터를 분석하고 인사이트를 도출하고 싶던 도중 </a:t>
            </a:r>
            <a:r>
              <a:rPr lang="en-US" altLang="ko-KR" dirty="0"/>
              <a:t>“</a:t>
            </a:r>
            <a:r>
              <a:rPr lang="ko-KR" altLang="en-US" dirty="0"/>
              <a:t>수도권매립지</a:t>
            </a:r>
            <a:r>
              <a:rPr lang="en-US" altLang="ko-KR" dirty="0"/>
              <a:t>＂</a:t>
            </a:r>
            <a:r>
              <a:rPr lang="ko-KR" altLang="en-US" dirty="0"/>
              <a:t>이슈는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F543-7234-4DB8-9D12-0AC5A3C1F1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76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pc="-300" dirty="0"/>
              <a:t>서울 </a:t>
            </a:r>
            <a:r>
              <a:rPr lang="en-US" altLang="ko-KR" sz="1200" b="1" spc="-300" dirty="0"/>
              <a:t>4</a:t>
            </a:r>
            <a:r>
              <a:rPr lang="ko-KR" altLang="en-US" sz="1200" b="1" spc="-300" dirty="0"/>
              <a:t>개</a:t>
            </a:r>
            <a:r>
              <a:rPr lang="en-US" altLang="ko-KR" sz="1200" b="1" spc="-300" dirty="0"/>
              <a:t>, </a:t>
            </a:r>
            <a:r>
              <a:rPr lang="ko-KR" altLang="en-US" sz="1200" b="1" spc="-300" dirty="0"/>
              <a:t>인천 </a:t>
            </a:r>
            <a:r>
              <a:rPr lang="en-US" altLang="ko-KR" sz="1200" b="1" spc="-300" dirty="0"/>
              <a:t>6</a:t>
            </a:r>
            <a:r>
              <a:rPr lang="ko-KR" altLang="en-US" sz="1200" b="1" spc="-300" dirty="0"/>
              <a:t>개</a:t>
            </a:r>
            <a:r>
              <a:rPr lang="en-US" altLang="ko-KR" sz="1200" b="1" spc="-300" dirty="0"/>
              <a:t>, </a:t>
            </a:r>
            <a:r>
              <a:rPr lang="ko-KR" altLang="en-US" sz="1200" b="1" spc="-300" dirty="0"/>
              <a:t>경기 </a:t>
            </a:r>
            <a:r>
              <a:rPr lang="en-US" altLang="ko-KR" sz="1200" b="1" spc="-300" dirty="0"/>
              <a:t>10</a:t>
            </a:r>
            <a:r>
              <a:rPr lang="ko-KR" altLang="en-US" sz="1200" b="1" spc="-300" dirty="0"/>
              <a:t>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F543-7234-4DB8-9D12-0AC5A3C1F14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89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프로젝트에서는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F543-7234-4DB8-9D12-0AC5A3C1F14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88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본 프로젝트에 한계점에 대해서 마무리 하며 발표 마무리 하겠습니다</a:t>
            </a:r>
            <a:r>
              <a:rPr lang="en-US" altLang="ko-KR" dirty="0"/>
              <a:t>. </a:t>
            </a:r>
            <a:r>
              <a:rPr lang="ko-KR" altLang="en-US" dirty="0"/>
              <a:t>첫째로는 </a:t>
            </a:r>
            <a:r>
              <a:rPr lang="en-US" altLang="ko-KR" dirty="0"/>
              <a:t>~ </a:t>
            </a:r>
            <a:r>
              <a:rPr lang="ko-KR" altLang="en-US" dirty="0"/>
              <a:t>둘째로는</a:t>
            </a:r>
            <a:r>
              <a:rPr lang="en-US" altLang="ko-KR" dirty="0"/>
              <a:t> ~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F543-7234-4DB8-9D12-0AC5A3C1F14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74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본 프로젝트에 한계점에 대해서 마무리 하며 발표 마무리 하겠습니다</a:t>
            </a:r>
            <a:r>
              <a:rPr lang="en-US" altLang="ko-KR" dirty="0"/>
              <a:t>. </a:t>
            </a:r>
            <a:r>
              <a:rPr lang="ko-KR" altLang="en-US" dirty="0"/>
              <a:t>첫째로는 </a:t>
            </a:r>
            <a:r>
              <a:rPr lang="en-US" altLang="ko-KR" dirty="0"/>
              <a:t>~ </a:t>
            </a:r>
            <a:r>
              <a:rPr lang="ko-KR" altLang="en-US" dirty="0"/>
              <a:t>둘째로는</a:t>
            </a:r>
            <a:r>
              <a:rPr lang="en-US" altLang="ko-KR" dirty="0"/>
              <a:t> ~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F543-7234-4DB8-9D12-0AC5A3C1F14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7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F543-7234-4DB8-9D12-0AC5A3C1F1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1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첫째로</a:t>
            </a:r>
            <a:r>
              <a:rPr lang="en-US" altLang="ko-KR" dirty="0"/>
              <a:t>, HTML </a:t>
            </a:r>
            <a:r>
              <a:rPr lang="ko-KR" altLang="en-US" dirty="0"/>
              <a:t>구조를 파악하고 각각의 해당 클래스와 태그를 </a:t>
            </a:r>
            <a:r>
              <a:rPr lang="en-US" altLang="ko-KR" dirty="0"/>
              <a:t>GET</a:t>
            </a:r>
            <a:r>
              <a:rPr lang="ko-KR" altLang="en-US" dirty="0"/>
              <a:t>함수를 통해 단계적으로 최근 </a:t>
            </a:r>
            <a:r>
              <a:rPr lang="en-US" altLang="ko-KR" dirty="0"/>
              <a:t>3000</a:t>
            </a:r>
            <a:r>
              <a:rPr lang="ko-KR" altLang="en-US" dirty="0"/>
              <a:t>개의 기사를 파싱을 하였습니다</a:t>
            </a:r>
            <a:r>
              <a:rPr lang="en-US" altLang="ko-KR" dirty="0"/>
              <a:t>. (</a:t>
            </a:r>
            <a:r>
              <a:rPr lang="ko-KR" altLang="en-US" dirty="0"/>
              <a:t>다음 슬라이드</a:t>
            </a:r>
            <a:r>
              <a:rPr lang="en-US" altLang="ko-KR" dirty="0"/>
              <a:t>)</a:t>
            </a:r>
            <a:r>
              <a:rPr lang="ko-KR" altLang="en-US" dirty="0"/>
              <a:t>이후 전처리를 통해 </a:t>
            </a:r>
            <a:r>
              <a:rPr lang="ko-KR" altLang="en-US" dirty="0" err="1"/>
              <a:t>결측값을</a:t>
            </a:r>
            <a:r>
              <a:rPr lang="ko-KR" altLang="en-US" dirty="0"/>
              <a:t> 지워주고 리스트 형태를 풀어주었습니다</a:t>
            </a:r>
            <a:r>
              <a:rPr lang="en-US" altLang="ko-KR" dirty="0"/>
              <a:t>. (</a:t>
            </a:r>
            <a:r>
              <a:rPr lang="ko-KR" altLang="en-US" dirty="0"/>
              <a:t>다음 슬라이드</a:t>
            </a:r>
            <a:r>
              <a:rPr lang="en-US" altLang="ko-KR" dirty="0"/>
              <a:t>) </a:t>
            </a:r>
            <a:r>
              <a:rPr lang="ko-KR" altLang="en-US" dirty="0"/>
              <a:t>다음으로  </a:t>
            </a:r>
            <a:r>
              <a:rPr lang="en-US" altLang="ko-KR" dirty="0" err="1"/>
              <a:t>exNouns</a:t>
            </a:r>
            <a:r>
              <a:rPr lang="en-US" altLang="ko-KR" dirty="0"/>
              <a:t> </a:t>
            </a:r>
            <a:r>
              <a:rPr lang="ko-KR" altLang="en-US" dirty="0"/>
              <a:t>함수 이용 명사를 추출하여 빈도수를 추출한 이후에 </a:t>
            </a:r>
            <a:r>
              <a:rPr lang="ko-KR" altLang="en-US" dirty="0" err="1"/>
              <a:t>워드클라우드로</a:t>
            </a:r>
            <a:r>
              <a:rPr lang="ko-KR" altLang="en-US" dirty="0"/>
              <a:t> 나타내고자 하였습니다</a:t>
            </a:r>
            <a:r>
              <a:rPr lang="en-US" altLang="ko-KR" dirty="0"/>
              <a:t>.	</a:t>
            </a:r>
            <a:r>
              <a:rPr lang="ko-KR" altLang="en-US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F543-7234-4DB8-9D12-0AC5A3C1F1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최종적으로 네이버 뉴스 기사 제목 </a:t>
            </a:r>
            <a:r>
              <a:rPr lang="en-US" altLang="ko-KR" dirty="0"/>
              <a:t>3000</a:t>
            </a:r>
            <a:r>
              <a:rPr lang="ko-KR" altLang="en-US" dirty="0"/>
              <a:t>개를 통해 매립지의 최대 이슈를 파악한 결과입니다</a:t>
            </a:r>
            <a:r>
              <a:rPr lang="en-US" altLang="ko-KR" dirty="0"/>
              <a:t>. </a:t>
            </a:r>
            <a:r>
              <a:rPr lang="ko-KR" altLang="en-US" dirty="0"/>
              <a:t>명사 키워드 중 종료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반발이 가장 눈에 띄었고 인천이 자주 등장한 이유가 궁금하여 찾아본 결과 인천시는 수도권 매립지를 </a:t>
            </a:r>
            <a:r>
              <a:rPr lang="ko-KR" altLang="en-US" dirty="0" err="1"/>
              <a:t>종류한다는</a:t>
            </a:r>
            <a:r>
              <a:rPr lang="ko-KR" altLang="en-US" dirty="0"/>
              <a:t> </a:t>
            </a:r>
            <a:r>
              <a:rPr lang="ko-KR" altLang="en-US" dirty="0" err="1"/>
              <a:t>내용이였습니다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(</a:t>
            </a:r>
            <a:r>
              <a:rPr lang="ko-KR" altLang="en-US" dirty="0"/>
              <a:t>다음으로 넘기기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F543-7234-4DB8-9D12-0AC5A3C1F1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93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조금 더 한눈에 들어올 수 있도록 </a:t>
            </a:r>
            <a:r>
              <a:rPr lang="en-US" altLang="ko-KR" dirty="0"/>
              <a:t>PIE CHART</a:t>
            </a:r>
            <a:r>
              <a:rPr lang="ko-KR" altLang="en-US" dirty="0"/>
              <a:t>를 통해 상위 </a:t>
            </a:r>
            <a:r>
              <a:rPr lang="en-US" altLang="ko-KR" dirty="0"/>
              <a:t>20</a:t>
            </a:r>
            <a:r>
              <a:rPr lang="ko-KR" altLang="en-US" dirty="0"/>
              <a:t>개의 명사를 추출해보았습니다</a:t>
            </a:r>
            <a:r>
              <a:rPr lang="en-US" altLang="ko-KR" dirty="0"/>
              <a:t>. </a:t>
            </a:r>
            <a:r>
              <a:rPr lang="ko-KR" altLang="en-US" dirty="0"/>
              <a:t>한 눈에 보기에도 수도권</a:t>
            </a:r>
            <a:r>
              <a:rPr lang="en-US" altLang="ko-KR" dirty="0"/>
              <a:t>, </a:t>
            </a:r>
            <a:r>
              <a:rPr lang="ko-KR" altLang="en-US" dirty="0"/>
              <a:t>인천을 제외하고 종료</a:t>
            </a:r>
            <a:r>
              <a:rPr lang="en-US" altLang="ko-KR" dirty="0"/>
              <a:t>, </a:t>
            </a:r>
            <a:r>
              <a:rPr lang="ko-KR" altLang="en-US" dirty="0"/>
              <a:t>대체매립지</a:t>
            </a:r>
            <a:r>
              <a:rPr lang="en-US" altLang="ko-KR" dirty="0"/>
              <a:t>, </a:t>
            </a:r>
            <a:r>
              <a:rPr lang="ko-KR" altLang="en-US" dirty="0"/>
              <a:t>연장 등의 명사 단어가 눈에 띄어 현재 수도권 매립지 한계로 쓰레기 대란에 대한 문제에 직면할 수 있고 대체 매립지가 필요하다는 것이 분명하다고 생각했습니다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F543-7234-4DB8-9D12-0AC5A3C1F1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5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저희는 이슈를 해결해보고자 수도권매립지 초과 및 종료에 따른 쓰레기 대란을 막기 위해 해결책을 도출해보고자 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F543-7234-4DB8-9D12-0AC5A3C1F1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10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2000</a:t>
            </a:r>
            <a:r>
              <a:rPr lang="ko-KR" altLang="en-US" dirty="0"/>
              <a:t>년부터 </a:t>
            </a:r>
            <a:r>
              <a:rPr lang="en-US" altLang="ko-KR" dirty="0"/>
              <a:t>2021</a:t>
            </a:r>
            <a:r>
              <a:rPr lang="ko-KR" altLang="en-US" dirty="0"/>
              <a:t>년까지의 수도권매립지 폐기물 반입량을 </a:t>
            </a:r>
            <a:r>
              <a:rPr lang="en-US" altLang="ko-KR" dirty="0" err="1"/>
              <a:t>ggplot</a:t>
            </a:r>
            <a:r>
              <a:rPr lang="ko-KR" altLang="en-US" dirty="0"/>
              <a:t> 시각화를 통해 건설폐기물</a:t>
            </a:r>
            <a:r>
              <a:rPr lang="en-US" altLang="ko-KR" dirty="0"/>
              <a:t>, </a:t>
            </a:r>
            <a:r>
              <a:rPr lang="ko-KR" altLang="en-US" dirty="0"/>
              <a:t>생활폐기물</a:t>
            </a:r>
            <a:r>
              <a:rPr lang="en-US" altLang="ko-KR" dirty="0"/>
              <a:t>, </a:t>
            </a:r>
            <a:r>
              <a:rPr lang="ko-KR" altLang="en-US" dirty="0"/>
              <a:t>사업장 폐기물을 살펴보고자 하였습니다</a:t>
            </a:r>
            <a:r>
              <a:rPr lang="en-US" altLang="ko-KR" dirty="0"/>
              <a:t>. </a:t>
            </a:r>
            <a:r>
              <a:rPr lang="ko-KR" altLang="en-US" dirty="0"/>
              <a:t>한눈에 들어오기 위한 시각화를 위해 테마와 건설폐기물의 </a:t>
            </a:r>
            <a:r>
              <a:rPr lang="ko-KR" altLang="en-US" dirty="0" err="1"/>
              <a:t>선굵기를</a:t>
            </a:r>
            <a:r>
              <a:rPr lang="ko-KR" altLang="en-US" dirty="0"/>
              <a:t> 다르게 구현해보았습니다</a:t>
            </a:r>
            <a:r>
              <a:rPr lang="en-US" altLang="ko-KR" dirty="0"/>
              <a:t>. </a:t>
            </a:r>
            <a:r>
              <a:rPr lang="ko-KR" altLang="en-US" dirty="0"/>
              <a:t>이를 통해 두가지 해석을 진행했습니다</a:t>
            </a:r>
            <a:r>
              <a:rPr lang="en-US" altLang="ko-KR" dirty="0"/>
              <a:t>. </a:t>
            </a:r>
            <a:r>
              <a:rPr lang="ko-KR" altLang="en-US" dirty="0"/>
              <a:t>첫째로</a:t>
            </a:r>
            <a:r>
              <a:rPr lang="en-US" altLang="ko-KR" dirty="0"/>
              <a:t>, </a:t>
            </a:r>
            <a:r>
              <a:rPr lang="ko-KR" altLang="en-US" dirty="0"/>
              <a:t>시각적으로도 보이겠지만</a:t>
            </a:r>
            <a:r>
              <a:rPr lang="en-US" altLang="ko-KR" dirty="0"/>
              <a:t>,</a:t>
            </a:r>
            <a:r>
              <a:rPr lang="ko-KR" altLang="en-US" dirty="0"/>
              <a:t> 건설 폐기물의 반입량이 타 폐기물 반입량보다 높은 추이를 확인하였습니다</a:t>
            </a:r>
            <a:r>
              <a:rPr lang="en-US" altLang="ko-KR" dirty="0"/>
              <a:t>. </a:t>
            </a:r>
            <a:r>
              <a:rPr lang="ko-KR" altLang="en-US" dirty="0"/>
              <a:t>둘째로는 건설폐기물이 급격히 감소하는 결과가 시각적으로 들어와 왜 감소하는지 추가적인 조사를 해보았는데 그 이유는 </a:t>
            </a:r>
            <a:r>
              <a:rPr lang="ko-KR" altLang="en-US" dirty="0" err="1"/>
              <a:t>직매립</a:t>
            </a:r>
            <a:r>
              <a:rPr lang="ko-KR" altLang="en-US" dirty="0"/>
              <a:t> 금지의 조치를 시행하였고 반입 수수료를 </a:t>
            </a:r>
            <a:r>
              <a:rPr lang="en-US" altLang="ko-KR" dirty="0"/>
              <a:t>47.4% </a:t>
            </a:r>
            <a:r>
              <a:rPr lang="ko-KR" altLang="en-US" dirty="0"/>
              <a:t>인상을 하였기에 급격하게 감소하였습니다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매립지난을 해소하기 위해 과거부터 시도했고 수도권매립지의 초과 반입은 예견된 결과라고 해석이 가능했습니다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F543-7234-4DB8-9D12-0AC5A3C1F14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36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수도권매립지의 반입량을 </a:t>
            </a:r>
            <a:r>
              <a:rPr lang="en-US" altLang="ko-KR" dirty="0"/>
              <a:t>2021</a:t>
            </a:r>
            <a:r>
              <a:rPr lang="ko-KR" altLang="en-US" dirty="0"/>
              <a:t>년 기준 </a:t>
            </a:r>
            <a:r>
              <a:rPr lang="en-US" altLang="ko-KR" dirty="0"/>
              <a:t>4</a:t>
            </a:r>
            <a:r>
              <a:rPr lang="ko-KR" altLang="en-US" dirty="0"/>
              <a:t>억 </a:t>
            </a:r>
            <a:r>
              <a:rPr lang="en-US" altLang="ko-KR" dirty="0"/>
              <a:t>8</a:t>
            </a:r>
            <a:r>
              <a:rPr lang="ko-KR" altLang="en-US" dirty="0"/>
              <a:t>십</a:t>
            </a:r>
            <a:r>
              <a:rPr lang="en-US" altLang="ko-KR" dirty="0"/>
              <a:t>2</a:t>
            </a:r>
            <a:r>
              <a:rPr lang="ko-KR" altLang="en-US" dirty="0"/>
              <a:t>만</a:t>
            </a:r>
            <a:r>
              <a:rPr lang="en-US" altLang="ko-KR" dirty="0"/>
              <a:t>9</a:t>
            </a:r>
            <a:r>
              <a:rPr lang="ko-KR" altLang="en-US" dirty="0"/>
              <a:t>천</a:t>
            </a:r>
            <a:r>
              <a:rPr lang="en-US" altLang="ko-KR" dirty="0"/>
              <a:t>4</a:t>
            </a:r>
            <a:r>
              <a:rPr lang="ko-KR" altLang="en-US" dirty="0"/>
              <a:t>백</a:t>
            </a:r>
            <a:r>
              <a:rPr lang="en-US" altLang="ko-KR" dirty="0"/>
              <a:t>10</a:t>
            </a:r>
            <a:r>
              <a:rPr lang="ko-KR" altLang="en-US" dirty="0"/>
              <a:t>으로 가장 많이 차지하고 있는 건설폐기물의 처리는 매립</a:t>
            </a:r>
            <a:r>
              <a:rPr lang="en-US" altLang="ko-KR" dirty="0"/>
              <a:t>, </a:t>
            </a:r>
            <a:r>
              <a:rPr lang="ko-KR" altLang="en-US" dirty="0"/>
              <a:t>소각</a:t>
            </a:r>
            <a:r>
              <a:rPr lang="en-US" altLang="ko-KR" dirty="0"/>
              <a:t>, </a:t>
            </a:r>
            <a:r>
              <a:rPr lang="ko-KR" altLang="en-US" dirty="0"/>
              <a:t>재활용이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F543-7234-4DB8-9D12-0AC5A3C1F14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7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F543-7234-4DB8-9D12-0AC5A3C1F14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0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35.png"/><Relationship Id="rId7" Type="http://schemas.openxmlformats.org/officeDocument/2006/relationships/image" Target="../media/image230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11" Type="http://schemas.openxmlformats.org/officeDocument/2006/relationships/image" Target="../media/image25.png"/><Relationship Id="rId5" Type="http://schemas.openxmlformats.org/officeDocument/2006/relationships/image" Target="../media/image220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2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40.png"/><Relationship Id="rId7" Type="http://schemas.openxmlformats.org/officeDocument/2006/relationships/image" Target="../media/image380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11" Type="http://schemas.openxmlformats.org/officeDocument/2006/relationships/image" Target="../media/image400.png"/><Relationship Id="rId5" Type="http://schemas.openxmlformats.org/officeDocument/2006/relationships/image" Target="../media/image220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11" Type="http://schemas.openxmlformats.org/officeDocument/2006/relationships/image" Target="../media/image42.png"/><Relationship Id="rId5" Type="http://schemas.openxmlformats.org/officeDocument/2006/relationships/customXml" Target="../ink/ink18.xml"/><Relationship Id="rId10" Type="http://schemas.openxmlformats.org/officeDocument/2006/relationships/image" Target="../media/image400.png"/><Relationship Id="rId4" Type="http://schemas.openxmlformats.org/officeDocument/2006/relationships/image" Target="../media/image220.png"/><Relationship Id="rId9" Type="http://schemas.openxmlformats.org/officeDocument/2006/relationships/customXml" Target="../ink/ink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customXml" Target="../ink/ink23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11" Type="http://schemas.openxmlformats.org/officeDocument/2006/relationships/image" Target="../media/image45.png"/><Relationship Id="rId5" Type="http://schemas.openxmlformats.org/officeDocument/2006/relationships/customXml" Target="../ink/ink22.xml"/><Relationship Id="rId10" Type="http://schemas.openxmlformats.org/officeDocument/2006/relationships/image" Target="../media/image400.png"/><Relationship Id="rId4" Type="http://schemas.openxmlformats.org/officeDocument/2006/relationships/image" Target="../media/image220.png"/><Relationship Id="rId9" Type="http://schemas.openxmlformats.org/officeDocument/2006/relationships/customXml" Target="../ink/ink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customXml" Target="../ink/ink27.xml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5" Type="http://schemas.openxmlformats.org/officeDocument/2006/relationships/customXml" Target="../ink/ink26.xml"/><Relationship Id="rId10" Type="http://schemas.openxmlformats.org/officeDocument/2006/relationships/image" Target="../media/image400.png"/><Relationship Id="rId4" Type="http://schemas.openxmlformats.org/officeDocument/2006/relationships/image" Target="../media/image220.png"/><Relationship Id="rId9" Type="http://schemas.openxmlformats.org/officeDocument/2006/relationships/customXml" Target="../ink/ink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5" Type="http://schemas.openxmlformats.org/officeDocument/2006/relationships/customXml" Target="../ink/ink30.xml"/><Relationship Id="rId10" Type="http://schemas.openxmlformats.org/officeDocument/2006/relationships/image" Target="../media/image47.png"/><Relationship Id="rId4" Type="http://schemas.openxmlformats.org/officeDocument/2006/relationships/image" Target="../media/image440.png"/><Relationship Id="rId9" Type="http://schemas.openxmlformats.org/officeDocument/2006/relationships/customXml" Target="../ink/ink3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5" Type="http://schemas.openxmlformats.org/officeDocument/2006/relationships/customXml" Target="../ink/ink34.xml"/><Relationship Id="rId10" Type="http://schemas.openxmlformats.org/officeDocument/2006/relationships/image" Target="../media/image47.png"/><Relationship Id="rId4" Type="http://schemas.openxmlformats.org/officeDocument/2006/relationships/image" Target="../media/image440.png"/><Relationship Id="rId9" Type="http://schemas.openxmlformats.org/officeDocument/2006/relationships/customXml" Target="../ink/ink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26.png"/><Relationship Id="rId5" Type="http://schemas.openxmlformats.org/officeDocument/2006/relationships/customXml" Target="../ink/ink2.xml"/><Relationship Id="rId10" Type="http://schemas.openxmlformats.org/officeDocument/2006/relationships/image" Target="../media/image25.png"/><Relationship Id="rId4" Type="http://schemas.openxmlformats.org/officeDocument/2006/relationships/image" Target="../media/image220.png"/><Relationship Id="rId9" Type="http://schemas.openxmlformats.org/officeDocument/2006/relationships/customXml" Target="../ink/ink4.xml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33.png"/><Relationship Id="rId7" Type="http://schemas.openxmlformats.org/officeDocument/2006/relationships/customXml" Target="../ink/ink6.xm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240.png"/><Relationship Id="rId4" Type="http://schemas.openxmlformats.org/officeDocument/2006/relationships/image" Target="../media/image34.png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0700" y="-1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-997539" y="4669355"/>
            <a:ext cx="8116477" cy="1976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한컴 윤체 B" panose="02020603020101020101" pitchFamily="18" charset="-127"/>
                <a:ea typeface="한컴 윤체 B" panose="02020603020101020101" pitchFamily="18" charset="-127"/>
              </a:rPr>
              <a:t>수도권매립지 현황 파악 후</a:t>
            </a:r>
            <a:endParaRPr lang="en-US" altLang="ko-KR" sz="4400" dirty="0"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pPr algn="ctr"/>
            <a:r>
              <a:rPr lang="ko-KR" altLang="en-US" sz="4400" dirty="0">
                <a:latin typeface="한컴 윤체 B" panose="02020603020101020101" pitchFamily="18" charset="-127"/>
                <a:ea typeface="한컴 윤체 B" panose="02020603020101020101" pitchFamily="18" charset="-127"/>
              </a:rPr>
              <a:t>인사이트 도출</a:t>
            </a:r>
            <a:endParaRPr lang="en-US" altLang="ko-KR" sz="4400" dirty="0"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AlternateGothic2 BT" panose="020B0608020202050204" pitchFamily="34" charset="0"/>
                <a:ea typeface="Adobe 고딕 Std B" panose="020B0800000000000000" pitchFamily="34" charset="-127"/>
              </a:rPr>
              <a:t>-</a:t>
            </a:r>
            <a:r>
              <a:rPr lang="ko-KR" altLang="en-US" sz="2000" dirty="0">
                <a:latin typeface="AlternateGothic2 BT" panose="020B0608020202050204" pitchFamily="34" charset="0"/>
                <a:ea typeface="Adobe 고딕 Std B" panose="020B0800000000000000" pitchFamily="34" charset="-127"/>
              </a:rPr>
              <a:t>데이터시각화를 중심으로</a:t>
            </a:r>
            <a:r>
              <a:rPr lang="en-US" altLang="ko-KR" sz="2000" dirty="0">
                <a:latin typeface="AlternateGothic2 BT" panose="020B0608020202050204" pitchFamily="34" charset="0"/>
                <a:ea typeface="Adobe 고딕 Std B" panose="020B0800000000000000" pitchFamily="34" charset="-127"/>
              </a:rPr>
              <a:t>-</a:t>
            </a:r>
            <a:r>
              <a:rPr lang="ko-KR" altLang="en-US" sz="2000" dirty="0">
                <a:latin typeface="AlternateGothic2 BT" panose="020B0608020202050204" pitchFamily="34" charset="0"/>
                <a:ea typeface="Adobe 고딕 Std B" panose="020B0800000000000000" pitchFamily="34" charset="-12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-144251"/>
            <a:ext cx="1100173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A1CA8-B208-003A-CE56-17ECAD0AED18}"/>
              </a:ext>
            </a:extLst>
          </p:cNvPr>
          <p:cNvSpPr txBox="1"/>
          <p:nvPr/>
        </p:nvSpPr>
        <p:spPr>
          <a:xfrm>
            <a:off x="7362332" y="5657671"/>
            <a:ext cx="4829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S UI Gothic" panose="020B0600070205080204" pitchFamily="34" charset="-128"/>
              </a:rPr>
              <a:t>데이터시각화 ㈜금</a:t>
            </a:r>
            <a:r>
              <a:rPr lang="en-US" altLang="ko-KR" dirty="0">
                <a:latin typeface="MS UI Gothic" panose="020B0600070205080204" pitchFamily="34" charset="-128"/>
                <a:ea typeface="MS UI Gothic" panose="020B0600070205080204" pitchFamily="34" charset="-128"/>
              </a:rPr>
              <a:t>4ab5ab6ab</a:t>
            </a:r>
          </a:p>
          <a:p>
            <a:r>
              <a:rPr lang="ko-KR" altLang="en-US" dirty="0">
                <a:latin typeface="MS UI Gothic" panose="020B0600070205080204" pitchFamily="34" charset="-128"/>
              </a:rPr>
              <a:t>글로벌경영학부 </a:t>
            </a:r>
            <a:r>
              <a:rPr lang="en-US" altLang="ko-KR" dirty="0">
                <a:latin typeface="MS UI Gothic" panose="020B0600070205080204" pitchFamily="34" charset="-128"/>
                <a:ea typeface="MS UI Gothic" panose="020B0600070205080204" pitchFamily="34" charset="-128"/>
              </a:rPr>
              <a:t>201702397 </a:t>
            </a:r>
            <a:r>
              <a:rPr lang="ko-KR" altLang="en-US" dirty="0">
                <a:latin typeface="MS UI Gothic" panose="020B0600070205080204" pitchFamily="34" charset="-128"/>
              </a:rPr>
              <a:t>손범수</a:t>
            </a:r>
            <a:endParaRPr lang="en-US" altLang="ko-KR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ko-KR" altLang="en-US" dirty="0" err="1">
                <a:latin typeface="MS UI Gothic" panose="020B0600070205080204" pitchFamily="34" charset="-128"/>
              </a:rPr>
              <a:t>산업데이터사이언스학부</a:t>
            </a:r>
            <a:r>
              <a:rPr lang="ko-KR" altLang="en-US" dirty="0">
                <a:latin typeface="MS UI Gothic" panose="020B0600070205080204" pitchFamily="34" charset="-128"/>
              </a:rPr>
              <a:t> </a:t>
            </a:r>
            <a:r>
              <a:rPr lang="en-US" altLang="ko-KR" dirty="0">
                <a:latin typeface="MS UI Gothic" panose="020B0600070205080204" pitchFamily="34" charset="-128"/>
              </a:rPr>
              <a:t>202084060 </a:t>
            </a:r>
            <a:r>
              <a:rPr lang="ko-KR" altLang="en-US" dirty="0">
                <a:latin typeface="MS UI Gothic" panose="020B0600070205080204" pitchFamily="34" charset="-128"/>
              </a:rPr>
              <a:t>이준규</a:t>
            </a:r>
            <a:endParaRPr lang="en-US" altLang="ko-KR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altLang="ko-KR" dirty="0">
                <a:latin typeface="MS UI Gothic" panose="020B0600070205080204" pitchFamily="34" charset="-128"/>
              </a:rPr>
              <a:t>ICT</a:t>
            </a:r>
            <a:r>
              <a:rPr lang="ko-KR" altLang="en-US" dirty="0">
                <a:latin typeface="MS UI Gothic" panose="020B0600070205080204" pitchFamily="34" charset="-128"/>
              </a:rPr>
              <a:t>공학부 </a:t>
            </a:r>
            <a:r>
              <a:rPr lang="en-US" altLang="ko-KR" dirty="0">
                <a:latin typeface="MS UI Gothic" panose="020B0600070205080204" pitchFamily="34" charset="-128"/>
              </a:rPr>
              <a:t>202104328 </a:t>
            </a:r>
            <a:r>
              <a:rPr lang="ko-KR" altLang="en-US" dirty="0">
                <a:latin typeface="MS UI Gothic" panose="020B0600070205080204" pitchFamily="34" charset="-128"/>
              </a:rPr>
              <a:t>정민석</a:t>
            </a:r>
            <a:endParaRPr lang="en-US" altLang="ko-KR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EF19E97-9914-9133-D88A-99E9A4B80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272"/>
            <a:ext cx="8946323" cy="522972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-1122512" y="782188"/>
            <a:ext cx="70068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chemeClr val="accent4"/>
                </a:solidFill>
              </a:rPr>
              <a:t>03. </a:t>
            </a:r>
            <a:r>
              <a:rPr lang="en-US" altLang="ko-KR" sz="3000" spc="-300" dirty="0"/>
              <a:t>EDA</a:t>
            </a:r>
          </a:p>
          <a:p>
            <a:pPr algn="ctr"/>
            <a:r>
              <a:rPr lang="ko-KR" altLang="en-US" sz="2500" spc="-300" dirty="0"/>
              <a:t>탐색적 데이터 분석</a:t>
            </a:r>
            <a:endParaRPr lang="en-US" altLang="ko-KR" sz="2500" spc="-300" dirty="0"/>
          </a:p>
          <a:p>
            <a:pPr algn="ctr"/>
            <a:r>
              <a:rPr lang="ko-KR" altLang="en-US" sz="2500" spc="-300" dirty="0"/>
              <a:t>및 시각화</a:t>
            </a:r>
          </a:p>
          <a:p>
            <a:r>
              <a:rPr lang="en-US" altLang="ko-KR" sz="3000" spc="-300" dirty="0">
                <a:solidFill>
                  <a:schemeClr val="accent4"/>
                </a:solidFill>
              </a:rPr>
              <a:t>	</a:t>
            </a:r>
            <a:endParaRPr lang="ko-KR" altLang="en-US" sz="30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수도권 매립지 현황 파악 후 인사이트 도출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75FAF4-4A45-6A8E-515A-DAD6E2CCCB77}"/>
              </a:ext>
            </a:extLst>
          </p:cNvPr>
          <p:cNvSpPr txBox="1"/>
          <p:nvPr/>
        </p:nvSpPr>
        <p:spPr>
          <a:xfrm>
            <a:off x="4793074" y="5221534"/>
            <a:ext cx="1093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/>
              <a:t>▶ 매립도 적지만</a:t>
            </a:r>
            <a:r>
              <a:rPr lang="en-US" altLang="ko-KR" sz="2400" spc="-300" dirty="0"/>
              <a:t>, </a:t>
            </a:r>
          </a:p>
          <a:p>
            <a:pPr algn="ctr"/>
            <a:r>
              <a:rPr lang="ko-KR" altLang="en-US" sz="2400" spc="-300" dirty="0"/>
              <a:t>소각의 비율은 </a:t>
            </a:r>
            <a:r>
              <a:rPr lang="en-US" altLang="ko-KR" sz="2400" spc="-300" dirty="0"/>
              <a:t>1%</a:t>
            </a:r>
            <a:r>
              <a:rPr lang="ko-KR" altLang="en-US" sz="2400" spc="-300" dirty="0"/>
              <a:t>도 안되는 추세 </a:t>
            </a:r>
            <a:r>
              <a:rPr lang="en-US" altLang="ko-KR" sz="2400" spc="-300" dirty="0"/>
              <a:t> 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14:cNvPr>
              <p14:cNvContentPartPr/>
              <p14:nvPr/>
            </p14:nvContentPartPr>
            <p14:xfrm>
              <a:off x="1611772" y="1790852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3772" y="168285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14:cNvPr>
              <p14:cNvContentPartPr/>
              <p14:nvPr/>
            </p14:nvContentPartPr>
            <p14:xfrm>
              <a:off x="1583332" y="2459732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5332" y="235173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14:cNvPr>
              <p14:cNvContentPartPr/>
              <p14:nvPr/>
            </p14:nvContentPartPr>
            <p14:xfrm>
              <a:off x="2167612" y="2997572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612" y="288957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14:cNvPr>
              <p14:cNvContentPartPr/>
              <p14:nvPr/>
            </p14:nvContentPartPr>
            <p14:xfrm>
              <a:off x="3166972" y="2742692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48972" y="2634692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40E1F179-B108-2141-09C8-FAEC08EA63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45545" y="417064"/>
            <a:ext cx="1926246" cy="40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6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728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/>
          <p:nvPr/>
        </p:nvCxnSpPr>
        <p:spPr>
          <a:xfrm>
            <a:off x="3460750" y="914400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7E014A-C828-80BE-0272-63656AA14C03}"/>
              </a:ext>
            </a:extLst>
          </p:cNvPr>
          <p:cNvSpPr txBox="1"/>
          <p:nvPr/>
        </p:nvSpPr>
        <p:spPr>
          <a:xfrm>
            <a:off x="1984444" y="2653931"/>
            <a:ext cx="8105252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54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Think</a:t>
            </a:r>
          </a:p>
          <a:p>
            <a:pPr algn="ctr">
              <a:lnSpc>
                <a:spcPct val="200000"/>
              </a:lnSpc>
            </a:pPr>
            <a:r>
              <a:rPr lang="ko-KR" altLang="en-US" sz="36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건설폐기물의 </a:t>
            </a:r>
            <a:r>
              <a:rPr lang="ko-KR" altLang="en-US" sz="3600" dirty="0">
                <a:highlight>
                  <a:srgbClr val="FFFF00"/>
                </a:highlight>
                <a:latin typeface="양재소슬체S" panose="02020603020101020101" pitchFamily="18" charset="-127"/>
                <a:ea typeface="양재소슬체S" panose="02020603020101020101" pitchFamily="18" charset="-127"/>
              </a:rPr>
              <a:t>소각</a:t>
            </a:r>
            <a:r>
              <a:rPr lang="ko-KR" altLang="en-US" sz="36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을 늘리는 방식은 </a:t>
            </a:r>
            <a:r>
              <a:rPr lang="ko-KR" altLang="en-US" sz="3600" dirty="0" err="1">
                <a:latin typeface="양재소슬체S" panose="02020603020101020101" pitchFamily="18" charset="-127"/>
                <a:ea typeface="양재소슬체S" panose="02020603020101020101" pitchFamily="18" charset="-127"/>
              </a:rPr>
              <a:t>어떤가</a:t>
            </a:r>
            <a:r>
              <a:rPr lang="en-US" altLang="ko-KR" sz="36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?</a:t>
            </a:r>
            <a:r>
              <a:rPr lang="ko-KR" altLang="en-US" sz="36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 </a:t>
            </a:r>
            <a:endParaRPr lang="en-US" altLang="ko-KR" sz="3600" dirty="0"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  <p:pic>
        <p:nvPicPr>
          <p:cNvPr id="6" name="그래픽 5" descr="전구 및 기어  단색으로 채워진">
            <a:extLst>
              <a:ext uri="{FF2B5EF4-FFF2-40B4-BE49-F238E27FC236}">
                <a16:creationId xmlns:a16="http://schemas.microsoft.com/office/drawing/2014/main" id="{A4D37ED4-41F2-AF2D-72DA-8CFF41251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1898" y="1350524"/>
            <a:ext cx="2088204" cy="20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A2B1247A-219F-13E5-2A51-7B1E7ED2F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09" y="1772240"/>
            <a:ext cx="4188154" cy="43338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CB97CA-76A1-190B-9F7D-BAE537B2BFC1}"/>
              </a:ext>
            </a:extLst>
          </p:cNvPr>
          <p:cNvSpPr txBox="1"/>
          <p:nvPr/>
        </p:nvSpPr>
        <p:spPr>
          <a:xfrm>
            <a:off x="427370" y="6107822"/>
            <a:ext cx="1953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300" dirty="0"/>
              <a:t>출처</a:t>
            </a:r>
            <a:r>
              <a:rPr lang="en-US" altLang="ko-KR" sz="1400" spc="-300" dirty="0"/>
              <a:t>: </a:t>
            </a:r>
            <a:r>
              <a:rPr lang="ko-KR" altLang="en-US" sz="1400" spc="-300" dirty="0"/>
              <a:t>한국폐기물협회</a:t>
            </a:r>
            <a:r>
              <a:rPr lang="en-US" altLang="ko-KR" sz="1400" spc="-300" dirty="0"/>
              <a:t>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수도권 매립지 현황 파악 후 인사이트 도출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14:cNvPr>
              <p14:cNvContentPartPr/>
              <p14:nvPr/>
            </p14:nvContentPartPr>
            <p14:xfrm>
              <a:off x="1611772" y="1790852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3772" y="168285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14:cNvPr>
              <p14:cNvContentPartPr/>
              <p14:nvPr/>
            </p14:nvContentPartPr>
            <p14:xfrm>
              <a:off x="1583332" y="2459732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5332" y="235173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14:cNvPr>
              <p14:cNvContentPartPr/>
              <p14:nvPr/>
            </p14:nvContentPartPr>
            <p14:xfrm>
              <a:off x="2167612" y="2997572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612" y="288957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14:cNvPr>
              <p14:cNvContentPartPr/>
              <p14:nvPr/>
            </p14:nvContentPartPr>
            <p14:xfrm>
              <a:off x="3166972" y="2742692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48972" y="263469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11055BA1-94F1-04ED-EB3E-A0392A4A7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499" y="-90352"/>
            <a:ext cx="6752822" cy="35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ED5CE-9A9F-9EE3-A334-F58D30AF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663" y="-534523"/>
            <a:ext cx="6752822" cy="35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2B8689C-F300-0FFC-BD5C-CCC9CD68D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619" y="1623920"/>
            <a:ext cx="6142444" cy="28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-1122512" y="932916"/>
            <a:ext cx="70068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chemeClr val="accent4"/>
                </a:solidFill>
              </a:rPr>
              <a:t>03. </a:t>
            </a:r>
            <a:r>
              <a:rPr lang="en-US" altLang="ko-KR" sz="3000" spc="-300" dirty="0"/>
              <a:t>EDA</a:t>
            </a:r>
          </a:p>
          <a:p>
            <a:pPr algn="ctr"/>
            <a:r>
              <a:rPr lang="ko-KR" altLang="en-US" sz="2500" spc="-300" dirty="0"/>
              <a:t>탐색적 데이터 분석</a:t>
            </a:r>
            <a:endParaRPr lang="en-US" altLang="ko-KR" sz="2500" spc="-300" dirty="0"/>
          </a:p>
          <a:p>
            <a:pPr algn="ctr"/>
            <a:r>
              <a:rPr lang="ko-KR" altLang="en-US" sz="2500" spc="-300" dirty="0"/>
              <a:t>및 시각화</a:t>
            </a:r>
          </a:p>
          <a:p>
            <a:r>
              <a:rPr lang="en-US" altLang="ko-KR" sz="3000" spc="-300" dirty="0">
                <a:solidFill>
                  <a:schemeClr val="accent4"/>
                </a:solidFill>
              </a:rPr>
              <a:t>	</a:t>
            </a:r>
            <a:endParaRPr lang="ko-KR" altLang="en-US" sz="3000" spc="-300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5FAF4-4A45-6A8E-515A-DAD6E2CCCB77}"/>
              </a:ext>
            </a:extLst>
          </p:cNvPr>
          <p:cNvSpPr txBox="1"/>
          <p:nvPr/>
        </p:nvSpPr>
        <p:spPr>
          <a:xfrm>
            <a:off x="6753975" y="4637063"/>
            <a:ext cx="373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300" dirty="0" err="1"/>
              <a:t>ggmap</a:t>
            </a:r>
            <a:r>
              <a:rPr lang="ko-KR" altLang="en-US" sz="1600" spc="-300" dirty="0"/>
              <a:t>을 통한 지도 시각화</a:t>
            </a:r>
            <a:endParaRPr lang="en-US" altLang="ko-KR" sz="1600" spc="-3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14B866D-4B40-459F-D5E5-B06456BCE0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6717" y="2020887"/>
            <a:ext cx="5972175" cy="26116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4F4344-7F17-9C5F-447D-80AE9FF90856}"/>
              </a:ext>
            </a:extLst>
          </p:cNvPr>
          <p:cNvSpPr txBox="1"/>
          <p:nvPr/>
        </p:nvSpPr>
        <p:spPr>
          <a:xfrm>
            <a:off x="2380933" y="5505919"/>
            <a:ext cx="1093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/>
              <a:t>▶ 평균 </a:t>
            </a:r>
            <a:r>
              <a:rPr lang="en-US" altLang="ko-KR" sz="2400" b="1" spc="-300" dirty="0"/>
              <a:t>1</a:t>
            </a:r>
            <a:r>
              <a:rPr lang="ko-KR" altLang="en-US" sz="2400" b="1" spc="-300" dirty="0"/>
              <a:t>년 </a:t>
            </a:r>
            <a:r>
              <a:rPr lang="ko-KR" altLang="en-US" sz="2400" b="1" spc="-300" dirty="0" err="1"/>
              <a:t>소각량</a:t>
            </a:r>
            <a:r>
              <a:rPr lang="ko-KR" altLang="en-US" sz="2400" b="1" spc="-300" dirty="0"/>
              <a:t> </a:t>
            </a:r>
            <a:r>
              <a:rPr lang="en-US" altLang="ko-KR" sz="2400" b="1" spc="-300" dirty="0"/>
              <a:t>2</a:t>
            </a:r>
            <a:r>
              <a:rPr lang="ko-KR" altLang="en-US" sz="2400" b="1" spc="-300" dirty="0"/>
              <a:t>만</a:t>
            </a:r>
            <a:r>
              <a:rPr lang="en-US" altLang="ko-KR" sz="2400" b="1" spc="-300" dirty="0"/>
              <a:t>3</a:t>
            </a:r>
            <a:r>
              <a:rPr lang="ko-KR" altLang="en-US" sz="2400" b="1" spc="-300" dirty="0" err="1"/>
              <a:t>천톤</a:t>
            </a:r>
            <a:endParaRPr lang="en-US" altLang="ko-KR" sz="2400" b="1" spc="-300" dirty="0"/>
          </a:p>
          <a:p>
            <a:pPr algn="ctr"/>
            <a:endParaRPr lang="en-US" altLang="ko-KR" sz="2400" b="1" spc="-300" dirty="0"/>
          </a:p>
          <a:p>
            <a:pPr algn="ctr"/>
            <a:r>
              <a:rPr lang="ko-KR" altLang="en-US" sz="2400" b="1" spc="-300" dirty="0"/>
              <a:t>▶ 서울 </a:t>
            </a:r>
            <a:r>
              <a:rPr lang="en-US" altLang="ko-KR" sz="2400" b="1" spc="-300" dirty="0"/>
              <a:t>4</a:t>
            </a:r>
            <a:r>
              <a:rPr lang="ko-KR" altLang="en-US" sz="2400" b="1" spc="-300" dirty="0"/>
              <a:t>개</a:t>
            </a:r>
            <a:r>
              <a:rPr lang="en-US" altLang="ko-KR" sz="2400" b="1" spc="-300" dirty="0"/>
              <a:t>, </a:t>
            </a:r>
            <a:r>
              <a:rPr lang="ko-KR" altLang="en-US" sz="2400" b="1" spc="-300" dirty="0"/>
              <a:t>인천 </a:t>
            </a:r>
            <a:r>
              <a:rPr lang="en-US" altLang="ko-KR" sz="2400" b="1" spc="-300" dirty="0"/>
              <a:t>6</a:t>
            </a:r>
            <a:r>
              <a:rPr lang="ko-KR" altLang="en-US" sz="2400" b="1" spc="-300" dirty="0"/>
              <a:t>개</a:t>
            </a:r>
            <a:r>
              <a:rPr lang="en-US" altLang="ko-KR" sz="2400" b="1" spc="-300" dirty="0"/>
              <a:t>, </a:t>
            </a:r>
            <a:r>
              <a:rPr lang="ko-KR" altLang="en-US" sz="2400" b="1" spc="-300" dirty="0"/>
              <a:t>경기 </a:t>
            </a:r>
            <a:r>
              <a:rPr lang="en-US" altLang="ko-KR" sz="2400" b="1" spc="-300" dirty="0"/>
              <a:t>10</a:t>
            </a:r>
            <a:r>
              <a:rPr lang="ko-KR" altLang="en-US" sz="2400" b="1" spc="-300" dirty="0"/>
              <a:t>개</a:t>
            </a:r>
            <a:endParaRPr lang="en-US" altLang="ko-KR" sz="2400" b="1" spc="-300" dirty="0"/>
          </a:p>
        </p:txBody>
      </p:sp>
    </p:spTree>
    <p:extLst>
      <p:ext uri="{BB962C8B-B14F-4D97-AF65-F5344CB8AC3E}">
        <p14:creationId xmlns:p14="http://schemas.microsoft.com/office/powerpoint/2010/main" val="42268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수도권 매립지 현황 파악 후 인사이트 도출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14:cNvPr>
              <p14:cNvContentPartPr/>
              <p14:nvPr/>
            </p14:nvContentPartPr>
            <p14:xfrm>
              <a:off x="1611772" y="1790852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3772" y="168285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14:cNvPr>
              <p14:cNvContentPartPr/>
              <p14:nvPr/>
            </p14:nvContentPartPr>
            <p14:xfrm>
              <a:off x="1583332" y="2459732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5332" y="235173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14:cNvPr>
              <p14:cNvContentPartPr/>
              <p14:nvPr/>
            </p14:nvContentPartPr>
            <p14:xfrm>
              <a:off x="2167612" y="2997572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9612" y="288957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14:cNvPr>
              <p14:cNvContentPartPr/>
              <p14:nvPr/>
            </p14:nvContentPartPr>
            <p14:xfrm>
              <a:off x="3166972" y="2742692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48972" y="263469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11055BA1-94F1-04ED-EB3E-A0392A4A7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499" y="-90352"/>
            <a:ext cx="6752822" cy="35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ED5CE-9A9F-9EE3-A334-F58D30AF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663" y="-534523"/>
            <a:ext cx="6752822" cy="35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_x242419392">
            <a:extLst>
              <a:ext uri="{FF2B5EF4-FFF2-40B4-BE49-F238E27FC236}">
                <a16:creationId xmlns:a16="http://schemas.microsoft.com/office/drawing/2014/main" id="{01CD5891-4882-6F5C-0659-02ADD6433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49" y="1457335"/>
            <a:ext cx="4509346" cy="48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22B8689C-F300-0FFC-BD5C-CCC9CD68D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619" y="1623920"/>
            <a:ext cx="6142444" cy="28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42417712">
            <a:extLst>
              <a:ext uri="{FF2B5EF4-FFF2-40B4-BE49-F238E27FC236}">
                <a16:creationId xmlns:a16="http://schemas.microsoft.com/office/drawing/2014/main" id="{611E54A6-2112-DE9C-7222-0E4CFE58A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187" y="1479116"/>
            <a:ext cx="4142986" cy="478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242415232">
            <a:extLst>
              <a:ext uri="{FF2B5EF4-FFF2-40B4-BE49-F238E27FC236}">
                <a16:creationId xmlns:a16="http://schemas.microsoft.com/office/drawing/2014/main" id="{663D1E70-E17A-C3C9-12F7-C3BE1707C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43" y="1189626"/>
            <a:ext cx="8075704" cy="534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-1122512" y="932916"/>
            <a:ext cx="70068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chemeClr val="accent4"/>
                </a:solidFill>
              </a:rPr>
              <a:t>03. </a:t>
            </a:r>
            <a:r>
              <a:rPr lang="en-US" altLang="ko-KR" sz="3000" spc="-300" dirty="0"/>
              <a:t>EDA</a:t>
            </a:r>
          </a:p>
          <a:p>
            <a:pPr algn="ctr"/>
            <a:r>
              <a:rPr lang="ko-KR" altLang="en-US" sz="2500" spc="-300" dirty="0"/>
              <a:t>탐색적 데이터 분석</a:t>
            </a:r>
            <a:endParaRPr lang="en-US" altLang="ko-KR" sz="2500" spc="-300" dirty="0"/>
          </a:p>
          <a:p>
            <a:pPr algn="ctr"/>
            <a:r>
              <a:rPr lang="ko-KR" altLang="en-US" sz="2500" spc="-300" dirty="0"/>
              <a:t>및 시각화</a:t>
            </a:r>
          </a:p>
          <a:p>
            <a:r>
              <a:rPr lang="en-US" altLang="ko-KR" sz="3000" spc="-300" dirty="0">
                <a:solidFill>
                  <a:schemeClr val="accent4"/>
                </a:solidFill>
              </a:rPr>
              <a:t>	</a:t>
            </a:r>
            <a:endParaRPr lang="ko-KR" altLang="en-US" sz="3000" spc="-3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0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수도권 매립지 현황 파악 후 인사이트 도출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14:cNvPr>
              <p14:cNvContentPartPr/>
              <p14:nvPr/>
            </p14:nvContentPartPr>
            <p14:xfrm>
              <a:off x="1611772" y="1790852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3772" y="168285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14:cNvPr>
              <p14:cNvContentPartPr/>
              <p14:nvPr/>
            </p14:nvContentPartPr>
            <p14:xfrm>
              <a:off x="1583332" y="2459732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5332" y="235173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14:cNvPr>
              <p14:cNvContentPartPr/>
              <p14:nvPr/>
            </p14:nvContentPartPr>
            <p14:xfrm>
              <a:off x="2167612" y="2997572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9612" y="288957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14:cNvPr>
              <p14:cNvContentPartPr/>
              <p14:nvPr/>
            </p14:nvContentPartPr>
            <p14:xfrm>
              <a:off x="3166972" y="2742692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48972" y="263469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11055BA1-94F1-04ED-EB3E-A0392A4A7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499" y="-90352"/>
            <a:ext cx="6752822" cy="35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ED5CE-9A9F-9EE3-A334-F58D30AF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663" y="-534523"/>
            <a:ext cx="6752822" cy="35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2B8689C-F300-0FFC-BD5C-CCC9CD68D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619" y="1623920"/>
            <a:ext cx="6142444" cy="28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-1122512" y="953869"/>
            <a:ext cx="7006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chemeClr val="accent4"/>
                </a:solidFill>
              </a:rPr>
              <a:t>04. </a:t>
            </a:r>
            <a:r>
              <a:rPr lang="ko-KR" altLang="en-US" sz="3000" spc="-300" dirty="0"/>
              <a:t>추가적인 문헌조사</a:t>
            </a:r>
            <a:r>
              <a:rPr lang="en-US" altLang="ko-KR" sz="3000" spc="-300" dirty="0">
                <a:solidFill>
                  <a:schemeClr val="accent4"/>
                </a:solidFill>
              </a:rPr>
              <a:t>	</a:t>
            </a:r>
            <a:endParaRPr lang="ko-KR" altLang="en-US" sz="3000" spc="-300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5FAF4-4A45-6A8E-515A-DAD6E2CCCB77}"/>
              </a:ext>
            </a:extLst>
          </p:cNvPr>
          <p:cNvSpPr txBox="1"/>
          <p:nvPr/>
        </p:nvSpPr>
        <p:spPr>
          <a:xfrm>
            <a:off x="742735" y="6045829"/>
            <a:ext cx="1093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/>
              <a:t>▶ </a:t>
            </a:r>
            <a:r>
              <a:rPr lang="en-US" altLang="ko-KR" dirty="0"/>
              <a:t>2018</a:t>
            </a:r>
            <a:r>
              <a:rPr lang="ko-KR" altLang="en-US" dirty="0"/>
              <a:t>년 기준 소각처리 비율은 일본이 </a:t>
            </a:r>
            <a:r>
              <a:rPr lang="en-US" altLang="ko-KR" dirty="0"/>
              <a:t>79%</a:t>
            </a:r>
            <a:r>
              <a:rPr lang="ko-KR" altLang="en-US" dirty="0"/>
              <a:t>로 가장 높고 이어 영국</a:t>
            </a:r>
            <a:r>
              <a:rPr lang="en-US" altLang="ko-KR" dirty="0"/>
              <a:t>(39%), </a:t>
            </a:r>
            <a:r>
              <a:rPr lang="ko-KR" altLang="en-US" dirty="0"/>
              <a:t>독일</a:t>
            </a:r>
            <a:r>
              <a:rPr lang="en-US" altLang="ko-KR" dirty="0"/>
              <a:t>(31.9%), </a:t>
            </a:r>
            <a:r>
              <a:rPr lang="ko-KR" altLang="en-US" dirty="0"/>
              <a:t>한국</a:t>
            </a:r>
            <a:r>
              <a:rPr lang="en-US" altLang="ko-KR" dirty="0"/>
              <a:t>(25.7%)</a:t>
            </a:r>
            <a:endParaRPr lang="en-US" altLang="ko-KR" sz="2400" spc="-3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0BB3F8B-B8FA-ABB7-2FE4-C86EF47A71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2927" y="1881428"/>
            <a:ext cx="7333604" cy="39305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3F6964-C3CA-54AC-4A99-A585A87441CF}"/>
              </a:ext>
            </a:extLst>
          </p:cNvPr>
          <p:cNvSpPr txBox="1"/>
          <p:nvPr/>
        </p:nvSpPr>
        <p:spPr>
          <a:xfrm>
            <a:off x="2198352" y="5690457"/>
            <a:ext cx="126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/>
              <a:t>출처</a:t>
            </a:r>
            <a:r>
              <a:rPr lang="en-US" altLang="ko-KR" sz="1400" spc="-150" dirty="0"/>
              <a:t>: </a:t>
            </a:r>
            <a:r>
              <a:rPr lang="ko-KR" altLang="en-US" sz="1400" spc="-150" dirty="0"/>
              <a:t> </a:t>
            </a:r>
            <a:r>
              <a:rPr lang="ko-KR" altLang="en-US" sz="1400" spc="-150" dirty="0" err="1"/>
              <a:t>이투뉴스</a:t>
            </a:r>
            <a:endParaRPr lang="en-US" altLang="ko-KR" sz="1400" spc="-150" dirty="0"/>
          </a:p>
        </p:txBody>
      </p:sp>
    </p:spTree>
    <p:extLst>
      <p:ext uri="{BB962C8B-B14F-4D97-AF65-F5344CB8AC3E}">
        <p14:creationId xmlns:p14="http://schemas.microsoft.com/office/powerpoint/2010/main" val="27915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수도권 매립지 현황 파악 후 인사이트 도출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14:cNvPr>
              <p14:cNvContentPartPr/>
              <p14:nvPr/>
            </p14:nvContentPartPr>
            <p14:xfrm>
              <a:off x="1611772" y="1790852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3772" y="168285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14:cNvPr>
              <p14:cNvContentPartPr/>
              <p14:nvPr/>
            </p14:nvContentPartPr>
            <p14:xfrm>
              <a:off x="1583332" y="2459732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5332" y="235173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14:cNvPr>
              <p14:cNvContentPartPr/>
              <p14:nvPr/>
            </p14:nvContentPartPr>
            <p14:xfrm>
              <a:off x="2167612" y="2997572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9612" y="288957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14:cNvPr>
              <p14:cNvContentPartPr/>
              <p14:nvPr/>
            </p14:nvContentPartPr>
            <p14:xfrm>
              <a:off x="3166972" y="2742692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48972" y="263469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11055BA1-94F1-04ED-EB3E-A0392A4A7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499" y="-90352"/>
            <a:ext cx="6752822" cy="35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ED5CE-9A9F-9EE3-A334-F58D30AF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663" y="-534523"/>
            <a:ext cx="6752822" cy="35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2B8689C-F300-0FFC-BD5C-CCC9CD68D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619" y="1623920"/>
            <a:ext cx="6142444" cy="28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-1122512" y="953869"/>
            <a:ext cx="7006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chemeClr val="accent4"/>
                </a:solidFill>
              </a:rPr>
              <a:t>04. </a:t>
            </a:r>
            <a:r>
              <a:rPr lang="en-US" altLang="ko-KR" sz="3000" spc="-300" dirty="0"/>
              <a:t> </a:t>
            </a:r>
            <a:r>
              <a:rPr lang="ko-KR" altLang="en-US" sz="3000" spc="-300" dirty="0"/>
              <a:t>소각화 장점</a:t>
            </a:r>
            <a:endParaRPr lang="ko-KR" altLang="en-US" sz="3000" spc="-300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5FAF4-4A45-6A8E-515A-DAD6E2CCCB77}"/>
              </a:ext>
            </a:extLst>
          </p:cNvPr>
          <p:cNvSpPr txBox="1"/>
          <p:nvPr/>
        </p:nvSpPr>
        <p:spPr>
          <a:xfrm>
            <a:off x="626560" y="3551951"/>
            <a:ext cx="109388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/>
              <a:t>▶ </a:t>
            </a:r>
            <a:r>
              <a:rPr lang="ko-KR" altLang="en-US" sz="2400" spc="-300" dirty="0"/>
              <a:t> </a:t>
            </a:r>
            <a:r>
              <a:rPr lang="ko-KR" altLang="en-US" sz="2400" dirty="0"/>
              <a:t>폐기물의 위생적 처리 </a:t>
            </a:r>
            <a:r>
              <a:rPr lang="en-US" altLang="ko-KR" sz="2400" dirty="0"/>
              <a:t>: </a:t>
            </a:r>
            <a:r>
              <a:rPr lang="ko-KR" altLang="en-US" dirty="0"/>
              <a:t>폐기물 중의 부패성 유기물</a:t>
            </a:r>
            <a:r>
              <a:rPr lang="en-US" altLang="ko-KR" dirty="0"/>
              <a:t>, </a:t>
            </a:r>
            <a:r>
              <a:rPr lang="ko-KR" altLang="en-US" dirty="0"/>
              <a:t>병원균</a:t>
            </a:r>
            <a:r>
              <a:rPr lang="en-US" altLang="ko-KR" dirty="0"/>
              <a:t>, </a:t>
            </a:r>
            <a:r>
              <a:rPr lang="ko-KR" altLang="en-US" dirty="0"/>
              <a:t>유독성 성분 등을 </a:t>
            </a:r>
            <a:r>
              <a:rPr lang="ko-KR" altLang="en-US" dirty="0">
                <a:highlight>
                  <a:srgbClr val="FFFF00"/>
                </a:highlight>
              </a:rPr>
              <a:t>연소과정을 통해 완전 </a:t>
            </a:r>
            <a:r>
              <a:rPr lang="ko-KR" altLang="en-US" dirty="0" err="1">
                <a:highlight>
                  <a:srgbClr val="FFFF00"/>
                </a:highlight>
              </a:rPr>
              <a:t>산화시켜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무해화</a:t>
            </a:r>
            <a:r>
              <a:rPr lang="ko-KR" altLang="en-US" dirty="0" err="1"/>
              <a:t>하기</a:t>
            </a:r>
            <a:r>
              <a:rPr lang="ko-KR" altLang="en-US" dirty="0"/>
              <a:t> 때문에 다른 </a:t>
            </a:r>
            <a:r>
              <a:rPr lang="ko-KR" altLang="en-US" dirty="0">
                <a:highlight>
                  <a:srgbClr val="FFFF00"/>
                </a:highlight>
              </a:rPr>
              <a:t>어떤 폐기물처리 공정보다 위생적</a:t>
            </a:r>
            <a:r>
              <a:rPr lang="ko-KR" altLang="en-US" dirty="0"/>
              <a:t>이라 할 수 있습니다</a:t>
            </a:r>
            <a:r>
              <a:rPr lang="en-US" altLang="ko-KR" dirty="0"/>
              <a:t>.</a:t>
            </a:r>
            <a:endParaRPr lang="ko-KR" altLang="en-US" sz="2400" dirty="0"/>
          </a:p>
          <a:p>
            <a:br>
              <a:rPr lang="ko-KR" altLang="en-US" sz="2400" dirty="0"/>
            </a:br>
            <a:endParaRPr lang="en-US" altLang="ko-KR" sz="2400" spc="-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4733E-5C04-53F4-89CA-5DEC51864FE3}"/>
              </a:ext>
            </a:extLst>
          </p:cNvPr>
          <p:cNvSpPr txBox="1"/>
          <p:nvPr/>
        </p:nvSpPr>
        <p:spPr>
          <a:xfrm>
            <a:off x="567685" y="4814620"/>
            <a:ext cx="109388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/>
              <a:t>▶ </a:t>
            </a:r>
            <a:r>
              <a:rPr lang="ko-KR" altLang="en-US" sz="2400" dirty="0"/>
              <a:t>에너지 회수이용 </a:t>
            </a:r>
            <a:r>
              <a:rPr lang="en-US" altLang="ko-KR" sz="2400" dirty="0"/>
              <a:t>: </a:t>
            </a:r>
            <a:r>
              <a:rPr lang="ko-KR" altLang="en-US" dirty="0"/>
              <a:t>폐기물 중의 가연성 성분에 잠재되어 있는 에너지를 소각공정을 통해 </a:t>
            </a:r>
            <a:r>
              <a:rPr lang="ko-KR" altLang="en-US" dirty="0" err="1"/>
              <a:t>폐열을</a:t>
            </a:r>
            <a:r>
              <a:rPr lang="ko-KR" altLang="en-US" dirty="0"/>
              <a:t> 이용하여 </a:t>
            </a:r>
            <a:r>
              <a:rPr lang="ko-KR" altLang="en-US" dirty="0">
                <a:highlight>
                  <a:srgbClr val="FFFF00"/>
                </a:highlight>
              </a:rPr>
              <a:t>지역난방에 공급</a:t>
            </a:r>
            <a:r>
              <a:rPr lang="ko-KR" altLang="en-US" dirty="0"/>
              <a:t>하고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br>
              <a:rPr lang="ko-KR" altLang="en-US" dirty="0"/>
            </a:br>
            <a:endParaRPr lang="en-US" altLang="ko-KR" sz="2400" spc="-3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7754B-E873-46C7-97A2-4B32DAD25DB0}"/>
              </a:ext>
            </a:extLst>
          </p:cNvPr>
          <p:cNvSpPr txBox="1"/>
          <p:nvPr/>
        </p:nvSpPr>
        <p:spPr>
          <a:xfrm>
            <a:off x="567685" y="2438565"/>
            <a:ext cx="11244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/>
              <a:t>▶ </a:t>
            </a:r>
            <a:r>
              <a:rPr lang="ko-KR" altLang="en-US" sz="2400" dirty="0"/>
              <a:t>폐기물 감량화 </a:t>
            </a:r>
            <a:r>
              <a:rPr lang="en-US" altLang="ko-KR" dirty="0"/>
              <a:t>: </a:t>
            </a:r>
            <a:r>
              <a:rPr lang="ko-KR" altLang="en-US" dirty="0"/>
              <a:t>소각처리 전의 폐기물 부피의 </a:t>
            </a:r>
            <a:r>
              <a:rPr lang="en-US" altLang="ko-KR" dirty="0"/>
              <a:t>95 ~ 99%, </a:t>
            </a:r>
            <a:r>
              <a:rPr lang="ko-KR" altLang="en-US" dirty="0"/>
              <a:t>무게의 </a:t>
            </a:r>
            <a:r>
              <a:rPr lang="en-US" altLang="ko-KR" dirty="0"/>
              <a:t>80 ~ 85%</a:t>
            </a:r>
            <a:r>
              <a:rPr lang="ko-KR" altLang="en-US" dirty="0"/>
              <a:t>를 </a:t>
            </a:r>
            <a:r>
              <a:rPr lang="ko-KR" altLang="en-US" dirty="0">
                <a:highlight>
                  <a:srgbClr val="FFFF00"/>
                </a:highlight>
              </a:rPr>
              <a:t>연소가스로 전환 시킴</a:t>
            </a:r>
            <a:endParaRPr lang="en-US" altLang="ko-KR" sz="2400" spc="-300" dirty="0"/>
          </a:p>
        </p:txBody>
      </p:sp>
    </p:spTree>
    <p:extLst>
      <p:ext uri="{BB962C8B-B14F-4D97-AF65-F5344CB8AC3E}">
        <p14:creationId xmlns:p14="http://schemas.microsoft.com/office/powerpoint/2010/main" val="198189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-831010" y="873813"/>
            <a:ext cx="9351253" cy="3230315"/>
            <a:chOff x="-831010" y="873814"/>
            <a:chExt cx="9351253" cy="147931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-831010" y="1278889"/>
              <a:ext cx="9351253" cy="1074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ko-KR" altLang="en-US" sz="3200" b="1" u="sng" dirty="0">
                  <a:latin typeface="+mj-lt"/>
                </a:rPr>
                <a:t>쓰레기 대란을 막기 위해</a:t>
              </a:r>
              <a:endParaRPr lang="en-US" altLang="ko-KR" sz="3200" b="1" u="sng" dirty="0">
                <a:latin typeface="+mj-lt"/>
              </a:endParaRPr>
            </a:p>
            <a:p>
              <a:pPr algn="ctr">
                <a:lnSpc>
                  <a:spcPct val="250000"/>
                </a:lnSpc>
              </a:pPr>
              <a:r>
                <a:rPr lang="ko-KR" altLang="en-US" sz="3200" b="1" u="sng" dirty="0">
                  <a:latin typeface="+mj-lt"/>
                </a:rPr>
                <a:t>추가적인</a:t>
              </a:r>
              <a:r>
                <a:rPr lang="en-US" altLang="ko-KR" sz="3200" b="1" u="sng" dirty="0">
                  <a:latin typeface="+mj-lt"/>
                </a:rPr>
                <a:t> </a:t>
              </a:r>
              <a:r>
                <a:rPr lang="ko-KR" altLang="en-US" sz="3200" b="1" u="sng" dirty="0">
                  <a:latin typeface="+mj-lt"/>
                </a:rPr>
                <a:t>소각시설 추가 증설 제안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648781" y="873814"/>
              <a:ext cx="1710725" cy="549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05 </a:t>
              </a:r>
              <a:r>
                <a:rPr lang="ko-KR" altLang="en-US" sz="3600" spc="-300" dirty="0"/>
                <a:t>결론</a:t>
              </a:r>
              <a:r>
                <a:rPr lang="en-US" altLang="ko-KR" sz="3600" spc="-300" dirty="0"/>
                <a:t> </a:t>
              </a:r>
            </a:p>
            <a:p>
              <a:r>
                <a:rPr lang="en-US" altLang="ko-KR" sz="3600" spc="-300" dirty="0"/>
                <a:t>	</a:t>
              </a:r>
              <a:endParaRPr lang="ko-KR" altLang="en-US" sz="3600" spc="-3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A0196B-7CB1-2230-AA4C-B3D2F6E9B9E1}"/>
              </a:ext>
            </a:extLst>
          </p:cNvPr>
          <p:cNvSpPr txBox="1"/>
          <p:nvPr/>
        </p:nvSpPr>
        <p:spPr>
          <a:xfrm>
            <a:off x="423746" y="4388507"/>
            <a:ext cx="9351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매립지는</a:t>
            </a:r>
            <a:endParaRPr lang="en-US" altLang="ko-KR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평균적으로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455</a:t>
            </a:r>
            <a:r>
              <a:rPr lang="ko-KR" alt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만톤을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처리하고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</a:t>
            </a:r>
            <a:r>
              <a:rPr lang="ko-KR" alt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년후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8190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톤 초과</a:t>
            </a:r>
            <a:endParaRPr lang="en-US" altLang="ko-KR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-&gt;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하루에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7</a:t>
            </a:r>
            <a:r>
              <a:rPr lang="ko-KR" alt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백톤 이상 처리가능한 소각장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10</a:t>
            </a:r>
            <a:r>
              <a:rPr lang="ko-KR" alt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개  필요</a:t>
            </a:r>
            <a:endParaRPr lang="ko-KR" altLang="en-US" sz="24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수도권 매립지 현황 파악 후 인사이트 도출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75FAF4-4A45-6A8E-515A-DAD6E2CCCB77}"/>
              </a:ext>
            </a:extLst>
          </p:cNvPr>
          <p:cNvSpPr txBox="1"/>
          <p:nvPr/>
        </p:nvSpPr>
        <p:spPr>
          <a:xfrm>
            <a:off x="-506895" y="2747205"/>
            <a:ext cx="1093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▶ 폐기물 처리 현지 전문가의 추가적인 자문 필요</a:t>
            </a:r>
            <a:endParaRPr lang="en-US" altLang="ko-KR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14:cNvPr>
              <p14:cNvContentPartPr/>
              <p14:nvPr/>
            </p14:nvContentPartPr>
            <p14:xfrm>
              <a:off x="1611772" y="1790852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3772" y="168285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14:cNvPr>
              <p14:cNvContentPartPr/>
              <p14:nvPr/>
            </p14:nvContentPartPr>
            <p14:xfrm>
              <a:off x="1583332" y="2459732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5332" y="235173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14:cNvPr>
              <p14:cNvContentPartPr/>
              <p14:nvPr/>
            </p14:nvContentPartPr>
            <p14:xfrm>
              <a:off x="2167612" y="2997572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9612" y="288957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14:cNvPr>
              <p14:cNvContentPartPr/>
              <p14:nvPr/>
            </p14:nvContentPartPr>
            <p14:xfrm>
              <a:off x="3166972" y="2742692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48972" y="263469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11055BA1-94F1-04ED-EB3E-A0392A4A7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499" y="-90352"/>
            <a:ext cx="6752822" cy="35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ED5CE-9A9F-9EE3-A334-F58D30AF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663" y="-534523"/>
            <a:ext cx="6752822" cy="35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2B8689C-F300-0FFC-BD5C-CCC9CD68D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619" y="1623920"/>
            <a:ext cx="6142444" cy="28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-506895" y="1079494"/>
            <a:ext cx="7006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chemeClr val="accent4"/>
                </a:solidFill>
              </a:rPr>
              <a:t>06. </a:t>
            </a:r>
            <a:r>
              <a:rPr lang="ko-KR" altLang="en-US" sz="3000" spc="-300" dirty="0">
                <a:solidFill>
                  <a:schemeClr val="accent4"/>
                </a:solidFill>
              </a:rPr>
              <a:t>본 프로젝트의 한계점</a:t>
            </a:r>
            <a:endParaRPr lang="en-US" altLang="ko-KR" sz="3000" spc="-300" dirty="0">
              <a:solidFill>
                <a:schemeClr val="accent4"/>
              </a:solidFill>
            </a:endParaRPr>
          </a:p>
          <a:p>
            <a:r>
              <a:rPr lang="en-US" altLang="ko-KR" sz="3000" spc="-300" dirty="0">
                <a:solidFill>
                  <a:schemeClr val="accent4"/>
                </a:solidFill>
              </a:rPr>
              <a:t>	</a:t>
            </a:r>
            <a:endParaRPr lang="ko-KR" altLang="en-US" sz="3000" spc="-300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23AE4-9D88-53D0-22C6-EA8C51B0EACA}"/>
              </a:ext>
            </a:extLst>
          </p:cNvPr>
          <p:cNvSpPr txBox="1"/>
          <p:nvPr/>
        </p:nvSpPr>
        <p:spPr>
          <a:xfrm>
            <a:off x="-1420083" y="3932417"/>
            <a:ext cx="12028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▶ 추가적으로 소각로 종류 및 특성에 따라서</a:t>
            </a:r>
            <a:endParaRPr lang="en-US" altLang="ko-KR" sz="2400" dirty="0"/>
          </a:p>
          <a:p>
            <a:pPr algn="ctr"/>
            <a:r>
              <a:rPr lang="en-US" altLang="ko-KR" sz="2400" dirty="0"/>
              <a:t>		</a:t>
            </a:r>
            <a:r>
              <a:rPr lang="ko-KR" altLang="en-US" sz="2400" dirty="0"/>
              <a:t>어떤 소각화가 설계되어야 하는지에 대한</a:t>
            </a:r>
            <a:r>
              <a:rPr lang="en-US" altLang="ko-KR" sz="2400" dirty="0"/>
              <a:t> </a:t>
            </a:r>
            <a:r>
              <a:rPr lang="ko-KR" altLang="en-US" sz="2400" dirty="0"/>
              <a:t>프로젝트 필요</a:t>
            </a:r>
            <a:endParaRPr lang="en-US" altLang="ko-K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BB1496-361D-5E91-3B13-CFE730B887E1}"/>
              </a:ext>
            </a:extLst>
          </p:cNvPr>
          <p:cNvSpPr txBox="1"/>
          <p:nvPr/>
        </p:nvSpPr>
        <p:spPr>
          <a:xfrm>
            <a:off x="-829069" y="5486961"/>
            <a:ext cx="1202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▶ 데이터 수집 한계로 </a:t>
            </a:r>
            <a:r>
              <a:rPr lang="ko-KR" altLang="en-US" sz="2400"/>
              <a:t>년도를 정확하게 맞추지는 못함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4374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수도권 매립지 현황 파악 후 인사이트 도출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14:cNvPr>
              <p14:cNvContentPartPr/>
              <p14:nvPr/>
            </p14:nvContentPartPr>
            <p14:xfrm>
              <a:off x="1611772" y="1790852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3772" y="168285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14:cNvPr>
              <p14:cNvContentPartPr/>
              <p14:nvPr/>
            </p14:nvContentPartPr>
            <p14:xfrm>
              <a:off x="1583332" y="2459732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5332" y="235173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14:cNvPr>
              <p14:cNvContentPartPr/>
              <p14:nvPr/>
            </p14:nvContentPartPr>
            <p14:xfrm>
              <a:off x="2167612" y="2997572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9612" y="288957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14:cNvPr>
              <p14:cNvContentPartPr/>
              <p14:nvPr/>
            </p14:nvContentPartPr>
            <p14:xfrm>
              <a:off x="3166972" y="2742692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48972" y="263469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11055BA1-94F1-04ED-EB3E-A0392A4A7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499" y="-90352"/>
            <a:ext cx="6752822" cy="35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ED5CE-9A9F-9EE3-A334-F58D30AF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663" y="-534523"/>
            <a:ext cx="6752822" cy="35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2B8689C-F300-0FFC-BD5C-CCC9CD68D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619" y="1623920"/>
            <a:ext cx="6142444" cy="28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-506895" y="1079494"/>
            <a:ext cx="7006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300">
                <a:solidFill>
                  <a:schemeClr val="accent4"/>
                </a:solidFill>
              </a:rPr>
              <a:t>사용 데이터 및 출처</a:t>
            </a:r>
            <a:endParaRPr lang="ko-KR" altLang="en-US" sz="3000" spc="-300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23AE4-9D88-53D0-22C6-EA8C51B0EACA}"/>
              </a:ext>
            </a:extLst>
          </p:cNvPr>
          <p:cNvSpPr txBox="1"/>
          <p:nvPr/>
        </p:nvSpPr>
        <p:spPr>
          <a:xfrm>
            <a:off x="1499675" y="2219340"/>
            <a:ext cx="1202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▶ 공공데이터 포털</a:t>
            </a:r>
            <a:endParaRPr lang="en-US" altLang="ko-K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A3661-953A-4F80-BFCD-4418671C1764}"/>
              </a:ext>
            </a:extLst>
          </p:cNvPr>
          <p:cNvSpPr txBox="1"/>
          <p:nvPr/>
        </p:nvSpPr>
        <p:spPr>
          <a:xfrm>
            <a:off x="1499675" y="4819867"/>
            <a:ext cx="1202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▶ 대구공공시설 관리공단</a:t>
            </a:r>
            <a:r>
              <a:rPr lang="en-US" altLang="ko-KR" dirty="0"/>
              <a:t>https://www.dgeic.or.kr/dgeic_doc.html?cid=21</a:t>
            </a:r>
            <a:endParaRPr lang="en-US" altLang="ko-K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4FB6BA-417F-18B5-884C-60741C60570C}"/>
              </a:ext>
            </a:extLst>
          </p:cNvPr>
          <p:cNvSpPr txBox="1"/>
          <p:nvPr/>
        </p:nvSpPr>
        <p:spPr>
          <a:xfrm>
            <a:off x="1499675" y="3042083"/>
            <a:ext cx="1202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▶ 네이버 뉴스기사</a:t>
            </a:r>
            <a:endParaRPr lang="en-US" altLang="ko-K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E7EA32-63E7-6E31-9BC4-378020DFA7B8}"/>
              </a:ext>
            </a:extLst>
          </p:cNvPr>
          <p:cNvSpPr txBox="1"/>
          <p:nvPr/>
        </p:nvSpPr>
        <p:spPr>
          <a:xfrm>
            <a:off x="1499675" y="3873080"/>
            <a:ext cx="1202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▶ 한국폐기물 협회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3908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4368605" y="1329072"/>
            <a:ext cx="3454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감사합니다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642061" y="910499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accent4"/>
                </a:solidFill>
              </a:rPr>
              <a:t>00. </a:t>
            </a:r>
            <a:r>
              <a:rPr lang="ko-KR" altLang="en-US" sz="3600" spc="-300" dirty="0">
                <a:solidFill>
                  <a:schemeClr val="accent4"/>
                </a:solidFill>
              </a:rPr>
              <a:t>분석 단계</a:t>
            </a:r>
            <a:r>
              <a:rPr lang="en-US" altLang="ko-KR" sz="3600" spc="-300" dirty="0">
                <a:solidFill>
                  <a:schemeClr val="accent4"/>
                </a:solidFill>
              </a:rPr>
              <a:t>: </a:t>
            </a:r>
            <a:r>
              <a:rPr lang="ko-KR" altLang="en-US" sz="3600" spc="-300" dirty="0">
                <a:solidFill>
                  <a:schemeClr val="accent4"/>
                </a:solidFill>
              </a:rPr>
              <a:t>결론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수도권 매립지 현황 파악 후 인사이트 도출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75FAF4-4A45-6A8E-515A-DAD6E2CCCB77}"/>
              </a:ext>
            </a:extLst>
          </p:cNvPr>
          <p:cNvSpPr txBox="1"/>
          <p:nvPr/>
        </p:nvSpPr>
        <p:spPr>
          <a:xfrm>
            <a:off x="268694" y="5264262"/>
            <a:ext cx="3474383" cy="10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 dirty="0" err="1"/>
              <a:t>크롤링</a:t>
            </a:r>
            <a:r>
              <a:rPr lang="ko-KR" altLang="en-US" sz="1600" spc="-300" dirty="0"/>
              <a:t> </a:t>
            </a:r>
            <a:endParaRPr lang="en-US" altLang="ko-KR" sz="1600" spc="-300" dirty="0"/>
          </a:p>
          <a:p>
            <a:pPr algn="ctr">
              <a:lnSpc>
                <a:spcPct val="150000"/>
              </a:lnSpc>
            </a:pPr>
            <a:r>
              <a:rPr lang="ko-KR" altLang="en-US" sz="1600" spc="-300" dirty="0"/>
              <a:t>□  반입 초과 및 종료</a:t>
            </a:r>
            <a:endParaRPr lang="en-US" altLang="ko-KR" sz="1600" spc="-300" dirty="0"/>
          </a:p>
          <a:p>
            <a:pPr algn="ctr">
              <a:lnSpc>
                <a:spcPct val="150000"/>
              </a:lnSpc>
            </a:pPr>
            <a:r>
              <a:rPr lang="ko-KR" altLang="en-US" sz="1600" spc="-300" dirty="0"/>
              <a:t>□ 건설폐기물 관심도 ▲ </a:t>
            </a:r>
            <a:r>
              <a:rPr lang="en-US" altLang="ko-KR" sz="1600" spc="-300" dirty="0"/>
              <a:t> </a:t>
            </a:r>
          </a:p>
        </p:txBody>
      </p:sp>
      <p:pic>
        <p:nvPicPr>
          <p:cNvPr id="9" name="그래픽 8" descr="흡기 방식 단색으로 채워진">
            <a:extLst>
              <a:ext uri="{FF2B5EF4-FFF2-40B4-BE49-F238E27FC236}">
                <a16:creationId xmlns:a16="http://schemas.microsoft.com/office/drawing/2014/main" id="{5910DA82-B588-95EB-16FE-F8BAF132F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5787" y="1400830"/>
            <a:ext cx="914400" cy="914400"/>
          </a:xfrm>
          <a:prstGeom prst="rect">
            <a:avLst/>
          </a:prstGeom>
        </p:spPr>
      </p:pic>
      <p:pic>
        <p:nvPicPr>
          <p:cNvPr id="12" name="그래픽 11" descr="위층 윤곽선">
            <a:extLst>
              <a:ext uri="{FF2B5EF4-FFF2-40B4-BE49-F238E27FC236}">
                <a16:creationId xmlns:a16="http://schemas.microsoft.com/office/drawing/2014/main" id="{6FE03D74-5143-23B5-0955-98AE14669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7833" y="918262"/>
            <a:ext cx="8557340" cy="6593024"/>
          </a:xfrm>
          <a:prstGeom prst="rect">
            <a:avLst/>
          </a:prstGeom>
        </p:spPr>
      </p:pic>
      <p:pic>
        <p:nvPicPr>
          <p:cNvPr id="14" name="그래픽 13" descr="발자국 단색으로 채워진">
            <a:extLst>
              <a:ext uri="{FF2B5EF4-FFF2-40B4-BE49-F238E27FC236}">
                <a16:creationId xmlns:a16="http://schemas.microsoft.com/office/drawing/2014/main" id="{97445E8D-A109-CB13-43C1-371326E965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73054">
            <a:off x="4291864" y="678887"/>
            <a:ext cx="914400" cy="914400"/>
          </a:xfrm>
          <a:prstGeom prst="rect">
            <a:avLst/>
          </a:prstGeom>
        </p:spPr>
      </p:pic>
      <p:pic>
        <p:nvPicPr>
          <p:cNvPr id="16" name="그래픽 15" descr="발자국 윤곽선">
            <a:extLst>
              <a:ext uri="{FF2B5EF4-FFF2-40B4-BE49-F238E27FC236}">
                <a16:creationId xmlns:a16="http://schemas.microsoft.com/office/drawing/2014/main" id="{0E9DE1ED-0C9D-41DB-754B-A75FD8152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492091">
            <a:off x="463013" y="1542405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1297B9-3B1A-D9DB-D17A-F2F9A98EE7FE}"/>
              </a:ext>
            </a:extLst>
          </p:cNvPr>
          <p:cNvSpPr txBox="1"/>
          <p:nvPr/>
        </p:nvSpPr>
        <p:spPr>
          <a:xfrm>
            <a:off x="1344905" y="4147165"/>
            <a:ext cx="3897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/>
              <a:t>시각화</a:t>
            </a:r>
            <a:endParaRPr lang="en-US" altLang="ko-KR" sz="1600" spc="-150" dirty="0"/>
          </a:p>
          <a:p>
            <a:pPr algn="ctr"/>
            <a:r>
              <a:rPr lang="ko-KR" altLang="en-US" sz="1600" spc="-150" dirty="0"/>
              <a:t>□ </a:t>
            </a:r>
            <a:r>
              <a:rPr lang="en-US" altLang="ko-KR" sz="1600" spc="-150" dirty="0"/>
              <a:t>2000</a:t>
            </a:r>
            <a:r>
              <a:rPr lang="ko-KR" altLang="en-US" sz="1600" spc="-150" dirty="0"/>
              <a:t>년 </a:t>
            </a:r>
            <a:r>
              <a:rPr lang="en-US" altLang="ko-KR" sz="1600" spc="-150" dirty="0"/>
              <a:t>– 2020</a:t>
            </a:r>
            <a:r>
              <a:rPr lang="ko-KR" altLang="en-US" sz="1600" spc="-150" dirty="0"/>
              <a:t>년 ▼ 이유</a:t>
            </a:r>
            <a:r>
              <a:rPr lang="en-US" altLang="ko-KR" sz="1600" spc="-150" dirty="0"/>
              <a:t>? </a:t>
            </a:r>
            <a:r>
              <a:rPr lang="ko-KR" altLang="en-US" sz="1600" spc="-150" dirty="0"/>
              <a:t> 정책</a:t>
            </a:r>
            <a:endParaRPr lang="en-US" altLang="ko-KR" sz="1600" spc="-150" dirty="0"/>
          </a:p>
          <a:p>
            <a:pPr algn="ctr"/>
            <a:r>
              <a:rPr lang="ko-KR" altLang="en-US" sz="1600" spc="-150" dirty="0"/>
              <a:t>□  건설폐기물  반입량 </a:t>
            </a:r>
            <a:r>
              <a:rPr lang="en-US" altLang="ko-KR" sz="1600" spc="-150" dirty="0"/>
              <a:t>&gt; </a:t>
            </a:r>
            <a:r>
              <a:rPr lang="ko-KR" altLang="en-US" sz="1600" spc="-150" dirty="0"/>
              <a:t>타 폐기물 </a:t>
            </a:r>
            <a:endParaRPr lang="en-US" altLang="ko-KR" sz="1600" spc="-150" dirty="0"/>
          </a:p>
          <a:p>
            <a:pPr algn="ctr"/>
            <a:endParaRPr lang="en-US" altLang="ko-KR" sz="1600" spc="-1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646B98-39A9-6E88-BB4D-811868FAFFAE}"/>
              </a:ext>
            </a:extLst>
          </p:cNvPr>
          <p:cNvSpPr txBox="1"/>
          <p:nvPr/>
        </p:nvSpPr>
        <p:spPr>
          <a:xfrm>
            <a:off x="3077721" y="2557276"/>
            <a:ext cx="34743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/>
              <a:t>시각화</a:t>
            </a:r>
            <a:endParaRPr lang="en-US" altLang="ko-KR" sz="1600" spc="-150" dirty="0"/>
          </a:p>
          <a:p>
            <a:pPr algn="ctr"/>
            <a:r>
              <a:rPr lang="ko-KR" altLang="en-US" sz="1600" spc="-150" dirty="0"/>
              <a:t>□  </a:t>
            </a:r>
            <a:r>
              <a:rPr lang="ko-KR" altLang="en-US" sz="1600" spc="-150" dirty="0" err="1"/>
              <a:t>직매립</a:t>
            </a:r>
            <a:r>
              <a:rPr lang="ko-KR" altLang="en-US" sz="1600" spc="-150" dirty="0"/>
              <a:t>  금지 </a:t>
            </a:r>
            <a:r>
              <a:rPr lang="en-US" altLang="ko-KR" sz="1600" spc="-150" dirty="0"/>
              <a:t>+ </a:t>
            </a:r>
            <a:r>
              <a:rPr lang="ko-KR" altLang="en-US" sz="1600" spc="-150" dirty="0"/>
              <a:t>반입량 초과  상황</a:t>
            </a:r>
            <a:endParaRPr lang="en-US" altLang="ko-KR" sz="1600" spc="-150" dirty="0"/>
          </a:p>
          <a:p>
            <a:pPr algn="ctr"/>
            <a:r>
              <a:rPr lang="ko-KR" altLang="en-US" sz="1600" spc="-150" dirty="0">
                <a:solidFill>
                  <a:srgbClr val="FF0000"/>
                </a:solidFill>
              </a:rPr>
              <a:t>소각 방법</a:t>
            </a:r>
            <a:r>
              <a:rPr lang="ko-KR" altLang="en-US" sz="1600" spc="-150" dirty="0"/>
              <a:t>은 </a:t>
            </a:r>
            <a:r>
              <a:rPr lang="en-US" altLang="ko-KR" sz="1600" spc="-150" dirty="0"/>
              <a:t>?</a:t>
            </a:r>
          </a:p>
          <a:p>
            <a:pPr algn="ctr"/>
            <a:r>
              <a:rPr lang="ko-KR" altLang="en-US" sz="1600" spc="-150" dirty="0"/>
              <a:t>□  건설폐기물의  소각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재활용</a:t>
            </a:r>
            <a:r>
              <a:rPr lang="en-US" altLang="ko-KR" sz="1600" spc="-150" dirty="0"/>
              <a:t>,  </a:t>
            </a:r>
            <a:r>
              <a:rPr lang="ko-KR" altLang="en-US" sz="1600" spc="-150" dirty="0"/>
              <a:t>매립 비율 파악</a:t>
            </a:r>
            <a:endParaRPr lang="en-US" altLang="ko-KR" sz="1600" spc="-150" dirty="0"/>
          </a:p>
          <a:p>
            <a:pPr algn="ctr"/>
            <a:r>
              <a:rPr lang="en-US" altLang="ko-KR" sz="1600" spc="-150" dirty="0"/>
              <a:t>-&gt; </a:t>
            </a:r>
            <a:r>
              <a:rPr lang="ko-KR" altLang="en-US" sz="1600" spc="-150" dirty="0"/>
              <a:t>상당히  적은 비율 </a:t>
            </a:r>
            <a:endParaRPr lang="en-US" altLang="ko-KR" sz="1600" spc="-150" dirty="0"/>
          </a:p>
          <a:p>
            <a:pPr algn="ctr"/>
            <a:endParaRPr lang="en-US" altLang="ko-KR" sz="1600" spc="-150" dirty="0"/>
          </a:p>
          <a:p>
            <a:pPr algn="ctr"/>
            <a:endParaRPr lang="en-US" altLang="ko-KR" sz="1600" spc="-1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D464CD-8770-1301-4CFF-9EFA39E6BD4B}"/>
              </a:ext>
            </a:extLst>
          </p:cNvPr>
          <p:cNvSpPr txBox="1"/>
          <p:nvPr/>
        </p:nvSpPr>
        <p:spPr>
          <a:xfrm>
            <a:off x="-947832" y="6247699"/>
            <a:ext cx="347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300" dirty="0">
                <a:highlight>
                  <a:srgbClr val="FFFF00"/>
                </a:highlight>
              </a:rPr>
              <a:t>“</a:t>
            </a:r>
            <a:r>
              <a:rPr lang="ko-KR" altLang="en-US" spc="-300" dirty="0">
                <a:highlight>
                  <a:srgbClr val="FFFF00"/>
                </a:highlight>
              </a:rPr>
              <a:t>수도권매립지</a:t>
            </a:r>
            <a:r>
              <a:rPr lang="en-US" altLang="ko-KR" spc="-300" dirty="0">
                <a:highlight>
                  <a:srgbClr val="FFFF00"/>
                </a:highlight>
              </a:rPr>
              <a:t>”</a:t>
            </a:r>
          </a:p>
          <a:p>
            <a:pPr algn="ctr"/>
            <a:r>
              <a:rPr lang="ko-KR" altLang="en-US" spc="-300" dirty="0"/>
              <a:t>이슈 파악</a:t>
            </a:r>
            <a:endParaRPr lang="en-US" altLang="ko-KR" spc="-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7F3739-006C-F442-F9F2-1056F315181B}"/>
              </a:ext>
            </a:extLst>
          </p:cNvPr>
          <p:cNvSpPr txBox="1"/>
          <p:nvPr/>
        </p:nvSpPr>
        <p:spPr>
          <a:xfrm>
            <a:off x="5972689" y="1559400"/>
            <a:ext cx="21956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/>
              <a:t>             시각화</a:t>
            </a:r>
            <a:r>
              <a:rPr lang="en-US" altLang="ko-KR" sz="1600" spc="-150" dirty="0"/>
              <a:t>	</a:t>
            </a:r>
          </a:p>
          <a:p>
            <a:pPr algn="ctr"/>
            <a:r>
              <a:rPr lang="ko-KR" altLang="en-US" sz="1600" spc="-150" dirty="0"/>
              <a:t>□  소각장의  위치  시각화</a:t>
            </a:r>
            <a:endParaRPr lang="en-US" altLang="ko-KR" sz="1600" spc="-150" dirty="0"/>
          </a:p>
          <a:p>
            <a:pPr algn="ctr"/>
            <a:r>
              <a:rPr lang="ko-KR" altLang="en-US" sz="1600" spc="-150" dirty="0"/>
              <a:t>및</a:t>
            </a:r>
            <a:endParaRPr lang="en-US" altLang="ko-KR" sz="1600" spc="-150" dirty="0"/>
          </a:p>
          <a:p>
            <a:pPr algn="ctr"/>
            <a:r>
              <a:rPr lang="ko-KR" altLang="en-US" sz="1600" spc="-150" dirty="0"/>
              <a:t>□ 소각의  장점   조사</a:t>
            </a:r>
            <a:endParaRPr lang="en-US" altLang="ko-KR" sz="1600" spc="-1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F2AB0C-9D02-E8B2-662C-108EE8B1FB0E}"/>
              </a:ext>
            </a:extLst>
          </p:cNvPr>
          <p:cNvSpPr txBox="1"/>
          <p:nvPr/>
        </p:nvSpPr>
        <p:spPr>
          <a:xfrm>
            <a:off x="9422019" y="1027033"/>
            <a:ext cx="2195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/>
              <a:t>분석 종합</a:t>
            </a:r>
            <a:endParaRPr lang="en-US" altLang="ko-KR" sz="1600" spc="-150" dirty="0"/>
          </a:p>
          <a:p>
            <a:pPr algn="ctr"/>
            <a:r>
              <a:rPr lang="ko-KR" altLang="en-US" sz="1600" spc="-150" dirty="0"/>
              <a:t>소각 장을  늘려야 한다는 </a:t>
            </a:r>
            <a:endParaRPr lang="en-US" altLang="ko-KR" sz="1600" spc="-150" dirty="0"/>
          </a:p>
          <a:p>
            <a:pPr algn="ctr"/>
            <a:r>
              <a:rPr lang="ko-KR" altLang="en-US" sz="1600" spc="-150" dirty="0"/>
              <a:t>결론 도출 </a:t>
            </a:r>
            <a:endParaRPr lang="en-US" altLang="ko-KR" sz="1600" spc="-150" dirty="0"/>
          </a:p>
        </p:txBody>
      </p:sp>
    </p:spTree>
    <p:extLst>
      <p:ext uri="{BB962C8B-B14F-4D97-AF65-F5344CB8AC3E}">
        <p14:creationId xmlns:p14="http://schemas.microsoft.com/office/powerpoint/2010/main" val="409636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792737" y="1824418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수도권 매립지 현황 파악 후 인사이트 도출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2153052" y="3318716"/>
            <a:ext cx="135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분석  배경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BACA13FA-0628-07A0-94D9-B5660D2E8D70}"/>
              </a:ext>
            </a:extLst>
          </p:cNvPr>
          <p:cNvSpPr/>
          <p:nvPr/>
        </p:nvSpPr>
        <p:spPr>
          <a:xfrm>
            <a:off x="474519" y="3934690"/>
            <a:ext cx="10867736" cy="55326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래픽 9" descr="배지 4 단색으로 채워진">
            <a:extLst>
              <a:ext uri="{FF2B5EF4-FFF2-40B4-BE49-F238E27FC236}">
                <a16:creationId xmlns:a16="http://schemas.microsoft.com/office/drawing/2014/main" id="{E6B4DC98-FEDA-F55E-3E75-F0F4A6D25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015" y="4525978"/>
            <a:ext cx="792000" cy="792000"/>
          </a:xfrm>
          <a:prstGeom prst="rect">
            <a:avLst/>
          </a:prstGeom>
        </p:spPr>
      </p:pic>
      <p:pic>
        <p:nvPicPr>
          <p:cNvPr id="14" name="그래픽 13" descr="배지 3 단색으로 채워진">
            <a:extLst>
              <a:ext uri="{FF2B5EF4-FFF2-40B4-BE49-F238E27FC236}">
                <a16:creationId xmlns:a16="http://schemas.microsoft.com/office/drawing/2014/main" id="{6C8B610D-B7DC-910E-5DF6-702C717B1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7234" y="3207945"/>
            <a:ext cx="791618" cy="791618"/>
          </a:xfrm>
          <a:prstGeom prst="rect">
            <a:avLst/>
          </a:prstGeom>
        </p:spPr>
      </p:pic>
      <p:pic>
        <p:nvPicPr>
          <p:cNvPr id="21" name="그래픽 20" descr="배지 단색으로 채워진">
            <a:extLst>
              <a:ext uri="{FF2B5EF4-FFF2-40B4-BE49-F238E27FC236}">
                <a16:creationId xmlns:a16="http://schemas.microsoft.com/office/drawing/2014/main" id="{730C0CB7-BEBC-BE5D-9583-00D6E186F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21049" y="3138672"/>
            <a:ext cx="791618" cy="791618"/>
          </a:xfrm>
          <a:prstGeom prst="rect">
            <a:avLst/>
          </a:prstGeom>
        </p:spPr>
      </p:pic>
      <p:pic>
        <p:nvPicPr>
          <p:cNvPr id="23" name="그래픽 22" descr="배지 1 단색으로 채워진">
            <a:extLst>
              <a:ext uri="{FF2B5EF4-FFF2-40B4-BE49-F238E27FC236}">
                <a16:creationId xmlns:a16="http://schemas.microsoft.com/office/drawing/2014/main" id="{2D640E98-1C97-D1F1-A9B6-4AEA9126FF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015" y="3143072"/>
            <a:ext cx="791618" cy="7916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F66EB8-C053-C74A-2310-022DD3638CB8}"/>
              </a:ext>
            </a:extLst>
          </p:cNvPr>
          <p:cNvSpPr txBox="1"/>
          <p:nvPr/>
        </p:nvSpPr>
        <p:spPr>
          <a:xfrm>
            <a:off x="5465062" y="3345813"/>
            <a:ext cx="1261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주제선정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2CC496-79C5-705F-DAB9-546A266C947C}"/>
              </a:ext>
            </a:extLst>
          </p:cNvPr>
          <p:cNvSpPr txBox="1"/>
          <p:nvPr/>
        </p:nvSpPr>
        <p:spPr>
          <a:xfrm>
            <a:off x="8241343" y="2720232"/>
            <a:ext cx="2432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/>
              <a:t>EDA</a:t>
            </a:r>
          </a:p>
          <a:p>
            <a:pPr algn="ctr"/>
            <a:r>
              <a:rPr lang="ko-KR" altLang="en-US" sz="2400" spc="-300" dirty="0"/>
              <a:t>탐색적 데이터 분석</a:t>
            </a:r>
            <a:endParaRPr lang="en-US" altLang="ko-KR" sz="2400" spc="-300" dirty="0"/>
          </a:p>
          <a:p>
            <a:pPr algn="ctr"/>
            <a:r>
              <a:rPr lang="ko-KR" altLang="en-US" sz="2400" spc="-300" dirty="0"/>
              <a:t>및 시각화</a:t>
            </a:r>
          </a:p>
        </p:txBody>
      </p:sp>
      <p:pic>
        <p:nvPicPr>
          <p:cNvPr id="28" name="그래픽 27" descr="배지 5 단색으로 채워진">
            <a:extLst>
              <a:ext uri="{FF2B5EF4-FFF2-40B4-BE49-F238E27FC236}">
                <a16:creationId xmlns:a16="http://schemas.microsoft.com/office/drawing/2014/main" id="{FE7C8DD1-2423-274F-B6BC-92C87B76F0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7169" y="4525978"/>
            <a:ext cx="792000" cy="792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FE24E9-2D6D-96A7-C85A-6D91FC63E5DE}"/>
              </a:ext>
            </a:extLst>
          </p:cNvPr>
          <p:cNvSpPr txBox="1"/>
          <p:nvPr/>
        </p:nvSpPr>
        <p:spPr>
          <a:xfrm>
            <a:off x="5953440" y="4680708"/>
            <a:ext cx="72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결론</a:t>
            </a:r>
          </a:p>
        </p:txBody>
      </p:sp>
      <p:pic>
        <p:nvPicPr>
          <p:cNvPr id="31" name="그래픽 30" descr="배지 6 단색으로 채워진">
            <a:extLst>
              <a:ext uri="{FF2B5EF4-FFF2-40B4-BE49-F238E27FC236}">
                <a16:creationId xmlns:a16="http://schemas.microsoft.com/office/drawing/2014/main" id="{EAA91833-2AB3-6873-4197-0B028D5B4A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42852" y="4489558"/>
            <a:ext cx="792000" cy="792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917524A-90AE-73D6-84EC-EA515E6DE586}"/>
              </a:ext>
            </a:extLst>
          </p:cNvPr>
          <p:cNvSpPr txBox="1"/>
          <p:nvPr/>
        </p:nvSpPr>
        <p:spPr>
          <a:xfrm>
            <a:off x="9191217" y="4680707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한계점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98420-455E-3864-8732-B45788CA52CB}"/>
              </a:ext>
            </a:extLst>
          </p:cNvPr>
          <p:cNvSpPr txBox="1"/>
          <p:nvPr/>
        </p:nvSpPr>
        <p:spPr>
          <a:xfrm>
            <a:off x="1660932" y="4680707"/>
            <a:ext cx="2432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추가적인  문헌조사</a:t>
            </a:r>
          </a:p>
        </p:txBody>
      </p:sp>
    </p:spTree>
    <p:extLst>
      <p:ext uri="{BB962C8B-B14F-4D97-AF65-F5344CB8AC3E}">
        <p14:creationId xmlns:p14="http://schemas.microsoft.com/office/powerpoint/2010/main" val="18836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642061" y="910499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accent4"/>
                </a:solidFill>
              </a:rPr>
              <a:t>01. </a:t>
            </a:r>
            <a:r>
              <a:rPr lang="ko-KR" altLang="en-US" sz="3600" spc="-300" dirty="0">
                <a:solidFill>
                  <a:schemeClr val="accent4"/>
                </a:solidFill>
              </a:rPr>
              <a:t>분석배경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수도권 매립지 현황 파악 후 인사이트 도출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F66EB8-C053-C74A-2310-022DD3638CB8}"/>
              </a:ext>
            </a:extLst>
          </p:cNvPr>
          <p:cNvSpPr txBox="1"/>
          <p:nvPr/>
        </p:nvSpPr>
        <p:spPr>
          <a:xfrm>
            <a:off x="1212731" y="1465644"/>
            <a:ext cx="1308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배경 소개</a:t>
            </a:r>
            <a:endParaRPr lang="en-US" altLang="ko-KR" sz="2400" spc="-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5FAF4-4A45-6A8E-515A-DAD6E2CCCB77}"/>
              </a:ext>
            </a:extLst>
          </p:cNvPr>
          <p:cNvSpPr txBox="1"/>
          <p:nvPr/>
        </p:nvSpPr>
        <p:spPr>
          <a:xfrm>
            <a:off x="104862" y="5883014"/>
            <a:ext cx="4247293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600" b="1" dirty="0">
                <a:latin typeface="+mn-ea"/>
              </a:rPr>
              <a:t>재건축</a:t>
            </a:r>
            <a:r>
              <a:rPr lang="en-US" altLang="ko-KR" sz="1600" b="1" kern="0" dirty="0">
                <a:solidFill>
                  <a:srgbClr val="000000"/>
                </a:solidFill>
                <a:effectLst/>
                <a:latin typeface="+mn-ea"/>
              </a:rPr>
              <a:t>‧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</a:rPr>
              <a:t>재개발 폐기물 </a:t>
            </a:r>
            <a:r>
              <a:rPr lang="ko-KR" altLang="en-US" sz="1600" b="1" dirty="0">
                <a:latin typeface="+mn-ea"/>
              </a:rPr>
              <a:t>수도권매립지 </a:t>
            </a:r>
            <a:r>
              <a:rPr lang="en-US" altLang="ko-KR" sz="1600" b="1" dirty="0">
                <a:latin typeface="+mn-ea"/>
              </a:rPr>
              <a:t>3.6</a:t>
            </a:r>
            <a:r>
              <a:rPr lang="ko-KR" altLang="en-US" sz="1600" b="1" dirty="0">
                <a:latin typeface="+mn-ea"/>
              </a:rPr>
              <a:t>배 초과</a:t>
            </a:r>
            <a:endParaRPr lang="en-US" altLang="ko-KR" sz="1600" b="1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8E6B0A-200B-947A-3815-18DD04B5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814604"/>
            <a:ext cx="3773838" cy="37668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336331-3D3F-CFB4-9194-126E51172304}"/>
              </a:ext>
            </a:extLst>
          </p:cNvPr>
          <p:cNvSpPr txBox="1"/>
          <p:nvPr/>
        </p:nvSpPr>
        <p:spPr>
          <a:xfrm>
            <a:off x="421733" y="5577581"/>
            <a:ext cx="1128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/>
              <a:t>출처</a:t>
            </a:r>
            <a:r>
              <a:rPr lang="en-US" altLang="ko-KR" sz="1100" spc="-150" dirty="0"/>
              <a:t>: </a:t>
            </a:r>
            <a:r>
              <a:rPr lang="ko-KR" altLang="en-US" sz="1100" spc="-150" dirty="0"/>
              <a:t>시사저널</a:t>
            </a:r>
            <a:endParaRPr lang="en-US" altLang="ko-KR" sz="1100" spc="-15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02209F-6203-778E-CDBD-9C07E4A95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249" y="1465644"/>
            <a:ext cx="3377284" cy="2705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E7C691-587A-A7B0-6542-4AF4730FF634}"/>
              </a:ext>
            </a:extLst>
          </p:cNvPr>
          <p:cNvSpPr txBox="1"/>
          <p:nvPr/>
        </p:nvSpPr>
        <p:spPr>
          <a:xfrm>
            <a:off x="4512805" y="5518062"/>
            <a:ext cx="1128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/>
              <a:t>출처</a:t>
            </a:r>
            <a:r>
              <a:rPr lang="en-US" altLang="ko-KR" sz="1100" spc="-150" dirty="0"/>
              <a:t>: </a:t>
            </a:r>
            <a:r>
              <a:rPr lang="ko-KR" altLang="en-US" sz="1100" spc="-150" dirty="0"/>
              <a:t>뉴스토마토</a:t>
            </a:r>
            <a:endParaRPr lang="en-US" altLang="ko-KR" sz="1100" spc="-1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9DA30-4CC9-65D5-D65C-3BE07AD2B52B}"/>
              </a:ext>
            </a:extLst>
          </p:cNvPr>
          <p:cNvSpPr txBox="1"/>
          <p:nvPr/>
        </p:nvSpPr>
        <p:spPr>
          <a:xfrm>
            <a:off x="4449631" y="5893316"/>
            <a:ext cx="40086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600" b="1" dirty="0">
                <a:latin typeface="+mn-ea"/>
              </a:rPr>
              <a:t>수도권 매립지에 따른 논의된 쓰레기 대란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685A81-C65A-9D30-D5A4-6F26AD5FFAB6}"/>
              </a:ext>
            </a:extLst>
          </p:cNvPr>
          <p:cNvSpPr txBox="1"/>
          <p:nvPr/>
        </p:nvSpPr>
        <p:spPr>
          <a:xfrm>
            <a:off x="8458285" y="5518062"/>
            <a:ext cx="1128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/>
              <a:t>출처</a:t>
            </a:r>
            <a:r>
              <a:rPr lang="en-US" altLang="ko-KR" sz="1100" spc="-150" dirty="0"/>
              <a:t>: </a:t>
            </a:r>
            <a:r>
              <a:rPr lang="ko-KR" altLang="en-US" sz="1100" spc="-150" dirty="0"/>
              <a:t>중앙일보</a:t>
            </a:r>
            <a:endParaRPr lang="en-US" altLang="ko-KR" sz="1100" spc="-1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125C50-4DF9-EBE4-3BC3-E0058E05C89D}"/>
              </a:ext>
            </a:extLst>
          </p:cNvPr>
          <p:cNvSpPr txBox="1"/>
          <p:nvPr/>
        </p:nvSpPr>
        <p:spPr>
          <a:xfrm>
            <a:off x="8579090" y="5988755"/>
            <a:ext cx="357160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600" b="1" i="0" dirty="0">
                <a:solidFill>
                  <a:srgbClr val="222222"/>
                </a:solidFill>
                <a:effectLst/>
                <a:latin typeface="+mn-ea"/>
              </a:rPr>
              <a:t>수도권매립지 </a:t>
            </a:r>
            <a:r>
              <a:rPr lang="ko-KR" altLang="en-US" sz="1600" b="1" i="0" dirty="0" err="1">
                <a:solidFill>
                  <a:srgbClr val="222222"/>
                </a:solidFill>
                <a:effectLst/>
                <a:latin typeface="+mn-ea"/>
              </a:rPr>
              <a:t>부취제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+mn-ea"/>
              </a:rPr>
              <a:t> 누출</a:t>
            </a:r>
            <a:endParaRPr lang="en-US" altLang="ko-KR" sz="1600" b="1" dirty="0">
              <a:latin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B300250-5B34-EE28-4CCE-4B907D0A2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090" y="1553469"/>
            <a:ext cx="3343240" cy="37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642061" y="910499"/>
            <a:ext cx="2627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spc="-300" dirty="0">
                <a:solidFill>
                  <a:schemeClr val="accent4"/>
                </a:solidFill>
              </a:rPr>
              <a:t>분석배경</a:t>
            </a:r>
            <a:endParaRPr lang="en-US" altLang="ko-KR" sz="3600" spc="-300" dirty="0">
              <a:solidFill>
                <a:schemeClr val="accent4"/>
              </a:solidFill>
            </a:endParaRPr>
          </a:p>
          <a:p>
            <a:r>
              <a:rPr lang="en-US" altLang="ko-KR" sz="3600" spc="-300" dirty="0">
                <a:solidFill>
                  <a:schemeClr val="accent4"/>
                </a:solidFill>
              </a:rPr>
              <a:t>	   </a:t>
            </a:r>
            <a:r>
              <a:rPr lang="en-US" altLang="ko-KR" sz="2400" spc="-300" dirty="0">
                <a:solidFill>
                  <a:schemeClr val="accent4"/>
                </a:solidFill>
              </a:rPr>
              <a:t>-</a:t>
            </a:r>
            <a:r>
              <a:rPr lang="ko-KR" altLang="en-US" sz="2400" spc="-300" dirty="0">
                <a:solidFill>
                  <a:schemeClr val="accent4"/>
                </a:solidFill>
              </a:rPr>
              <a:t>코드 설명</a:t>
            </a:r>
            <a:endParaRPr lang="ko-KR" altLang="en-US" sz="36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수도권 매립지 현황 파악 후 인사이트 도출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14:cNvPr>
              <p14:cNvContentPartPr/>
              <p14:nvPr/>
            </p14:nvContentPartPr>
            <p14:xfrm>
              <a:off x="1611772" y="1790852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3772" y="168285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14:cNvPr>
              <p14:cNvContentPartPr/>
              <p14:nvPr/>
            </p14:nvContentPartPr>
            <p14:xfrm>
              <a:off x="1583332" y="2459732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5332" y="235173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14:cNvPr>
              <p14:cNvContentPartPr/>
              <p14:nvPr/>
            </p14:nvContentPartPr>
            <p14:xfrm>
              <a:off x="2167612" y="2997572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9612" y="288957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14:cNvPr>
              <p14:cNvContentPartPr/>
              <p14:nvPr/>
            </p14:nvContentPartPr>
            <p14:xfrm>
              <a:off x="3166972" y="2742692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48972" y="2634692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12A42ACA-FD2A-EF0A-0E5B-BBB7B3875A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76" y="1998046"/>
            <a:ext cx="3621385" cy="21183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9C3991-0747-6C1D-7612-F74DFBF848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49951" y="3116474"/>
            <a:ext cx="6054592" cy="36159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029F2D-EB56-25A1-E08E-F211097BC7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49516" y="1391352"/>
            <a:ext cx="2886075" cy="4876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4E348D-E0CF-06D7-3D0F-A51F0A2E03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89308" y="2962460"/>
            <a:ext cx="4114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C706D62-6F9C-9E17-028C-97E2E77AB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1" y="910499"/>
            <a:ext cx="7391198" cy="588127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642061" y="910499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accent4"/>
                </a:solidFill>
              </a:rPr>
              <a:t>01. </a:t>
            </a:r>
            <a:r>
              <a:rPr lang="ko-KR" altLang="en-US" sz="3600" spc="-300" dirty="0">
                <a:solidFill>
                  <a:schemeClr val="accent4"/>
                </a:solidFill>
              </a:rPr>
              <a:t>분석배경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수도권 매립지 현황 파악 후 인사이트 도출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F66EB8-C053-C74A-2310-022DD3638CB8}"/>
              </a:ext>
            </a:extLst>
          </p:cNvPr>
          <p:cNvSpPr txBox="1"/>
          <p:nvPr/>
        </p:nvSpPr>
        <p:spPr>
          <a:xfrm>
            <a:off x="1212731" y="1725711"/>
            <a:ext cx="1308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배경 소개</a:t>
            </a:r>
            <a:endParaRPr lang="en-US" altLang="ko-KR" sz="2400" spc="-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5FAF4-4A45-6A8E-515A-DAD6E2CCCB77}"/>
              </a:ext>
            </a:extLst>
          </p:cNvPr>
          <p:cNvSpPr txBox="1"/>
          <p:nvPr/>
        </p:nvSpPr>
        <p:spPr>
          <a:xfrm>
            <a:off x="7908858" y="3111088"/>
            <a:ext cx="3710488" cy="101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300" dirty="0"/>
              <a:t>매립지 이슈 파악</a:t>
            </a:r>
            <a:endParaRPr lang="en-US" altLang="ko-KR" sz="2400" spc="-300" dirty="0"/>
          </a:p>
          <a:p>
            <a:pPr algn="ctr">
              <a:lnSpc>
                <a:spcPct val="150000"/>
              </a:lnSpc>
            </a:pPr>
            <a:r>
              <a:rPr lang="ko-KR" altLang="en-US" spc="-150" dirty="0"/>
              <a:t> </a:t>
            </a:r>
            <a:r>
              <a:rPr lang="en-US" altLang="ko-KR" spc="-150" dirty="0"/>
              <a:t>- </a:t>
            </a:r>
            <a:r>
              <a:rPr lang="en-US" altLang="ko-KR" sz="1400" spc="-150" dirty="0"/>
              <a:t>2022.11.20</a:t>
            </a:r>
            <a:r>
              <a:rPr lang="ko-KR" altLang="en-US" sz="1400" spc="-150" dirty="0"/>
              <a:t>기준 </a:t>
            </a:r>
            <a:r>
              <a:rPr lang="en-US" altLang="ko-KR" sz="1400" spc="-150" dirty="0"/>
              <a:t>3000</a:t>
            </a:r>
            <a:r>
              <a:rPr lang="ko-KR" altLang="en-US" sz="1400" spc="-150" dirty="0"/>
              <a:t>개 네이버 기사 </a:t>
            </a:r>
            <a:r>
              <a:rPr lang="ko-KR" altLang="en-US" sz="1400" spc="-150" dirty="0" err="1"/>
              <a:t>크롤링</a:t>
            </a:r>
            <a:r>
              <a:rPr lang="ko-KR" altLang="en-US" sz="1400" spc="-150" dirty="0"/>
              <a:t> </a:t>
            </a:r>
            <a:r>
              <a:rPr lang="en-US" altLang="ko-KR" sz="1400" spc="-15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1386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642061" y="910499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accent4"/>
                </a:solidFill>
              </a:rPr>
              <a:t>01. </a:t>
            </a:r>
            <a:r>
              <a:rPr lang="ko-KR" altLang="en-US" sz="3600" spc="-300" dirty="0">
                <a:solidFill>
                  <a:schemeClr val="accent4"/>
                </a:solidFill>
              </a:rPr>
              <a:t>분석배경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수도권 매립지 현황 파악 후 인사이트 도출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75FAF4-4A45-6A8E-515A-DAD6E2CCCB77}"/>
              </a:ext>
            </a:extLst>
          </p:cNvPr>
          <p:cNvSpPr txBox="1"/>
          <p:nvPr/>
        </p:nvSpPr>
        <p:spPr>
          <a:xfrm>
            <a:off x="5953328" y="2559759"/>
            <a:ext cx="60820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/>
              <a:t>TOP 20</a:t>
            </a:r>
            <a:r>
              <a:rPr lang="ko-KR" altLang="en-US" sz="2400" spc="-300" dirty="0"/>
              <a:t> 토픽</a:t>
            </a:r>
            <a:endParaRPr lang="en-US" altLang="ko-KR" sz="2400" spc="-300" dirty="0"/>
          </a:p>
          <a:p>
            <a:pPr algn="ctr"/>
            <a:endParaRPr lang="en-US" altLang="ko-KR" sz="2400" spc="-300" dirty="0"/>
          </a:p>
          <a:p>
            <a:pPr marL="457200" indent="-457200" algn="ctr">
              <a:buAutoNum type="arabicPeriod"/>
            </a:pPr>
            <a:r>
              <a:rPr lang="ko-KR" altLang="en-US" sz="2400" spc="-300" dirty="0"/>
              <a:t>종료</a:t>
            </a:r>
            <a:r>
              <a:rPr lang="en-US" altLang="ko-KR" sz="2400" spc="-300" dirty="0"/>
              <a:t>, </a:t>
            </a:r>
            <a:r>
              <a:rPr lang="ko-KR" altLang="en-US" sz="2400" spc="-300" dirty="0"/>
              <a:t>대체 매립지</a:t>
            </a:r>
            <a:r>
              <a:rPr lang="en-US" altLang="ko-KR" sz="2400" spc="-300" dirty="0"/>
              <a:t>, </a:t>
            </a:r>
            <a:r>
              <a:rPr lang="ko-KR" altLang="en-US" sz="2400" spc="-300" dirty="0"/>
              <a:t>인천시 수도권매립지 종료</a:t>
            </a:r>
            <a:endParaRPr lang="en-US" altLang="ko-KR" sz="2400" spc="-300" dirty="0"/>
          </a:p>
          <a:p>
            <a:pPr algn="ctr"/>
            <a:r>
              <a:rPr lang="ko-KR" altLang="en-US" sz="2400" spc="-300" dirty="0"/>
              <a:t>예정 파악 </a:t>
            </a:r>
            <a:endParaRPr lang="en-US" altLang="ko-KR" sz="2400" spc="-300" dirty="0"/>
          </a:p>
          <a:p>
            <a:pPr algn="ctr"/>
            <a:endParaRPr lang="en-US" altLang="ko-KR" sz="2400" spc="-300" dirty="0"/>
          </a:p>
          <a:p>
            <a:pPr algn="ctr"/>
            <a:r>
              <a:rPr lang="en-US" altLang="ko-KR" sz="2400" spc="-300" dirty="0"/>
              <a:t>2. </a:t>
            </a:r>
            <a:r>
              <a:rPr lang="ko-KR" altLang="en-US" sz="2400" spc="-300" dirty="0"/>
              <a:t>대체매립지 필요 파악</a:t>
            </a:r>
            <a:endParaRPr lang="en-US" altLang="ko-KR" sz="2400" spc="-300" dirty="0"/>
          </a:p>
          <a:p>
            <a:pPr algn="ctr"/>
            <a:endParaRPr lang="en-US" altLang="ko-KR" sz="2400" spc="-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3BD6B6-5341-1330-95B8-CF9AD420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18" y="1599066"/>
            <a:ext cx="5395610" cy="48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6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1453393" y="1514117"/>
            <a:ext cx="9137438" cy="1914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수도권매립지 </a:t>
            </a:r>
            <a:r>
              <a:rPr lang="ko-KR" altLang="en-US" sz="3200" dirty="0">
                <a:highlight>
                  <a:srgbClr val="FFFF00"/>
                </a:highlight>
                <a:latin typeface="양재소슬체S" panose="02020603020101020101" pitchFamily="18" charset="-127"/>
                <a:ea typeface="양재소슬체S" panose="02020603020101020101" pitchFamily="18" charset="-127"/>
              </a:rPr>
              <a:t>초과 및 종료</a:t>
            </a:r>
            <a:r>
              <a:rPr lang="ko-KR" altLang="en-US" sz="32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에 따른 </a:t>
            </a:r>
            <a:endParaRPr lang="en-US" altLang="ko-KR" sz="3200" dirty="0"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32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쓰레기 대란을 막기 위해 대체매립지 생각해보기</a:t>
            </a:r>
            <a:endParaRPr lang="en-US" altLang="ko-KR" sz="3200" dirty="0"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EB8F1-1B56-3F38-D44D-7AC893FBAC20}"/>
              </a:ext>
            </a:extLst>
          </p:cNvPr>
          <p:cNvSpPr txBox="1"/>
          <p:nvPr/>
        </p:nvSpPr>
        <p:spPr>
          <a:xfrm>
            <a:off x="708736" y="996224"/>
            <a:ext cx="254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accent4"/>
                </a:solidFill>
              </a:rPr>
              <a:t>02. </a:t>
            </a:r>
            <a:r>
              <a:rPr lang="ko-KR" altLang="en-US" sz="3600" spc="-300" dirty="0">
                <a:solidFill>
                  <a:schemeClr val="accent4"/>
                </a:solidFill>
              </a:rPr>
              <a:t>주제선정</a:t>
            </a: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17169CF1-53B4-E3A5-A16C-33958C99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292" y="3241240"/>
            <a:ext cx="8486775" cy="25508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6DD7A2C-EC94-3E2E-2F97-903AE5439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071" y="1291129"/>
            <a:ext cx="6009996" cy="5385052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-1122512" y="731122"/>
            <a:ext cx="70068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chemeClr val="accent4"/>
                </a:solidFill>
              </a:rPr>
              <a:t>03. </a:t>
            </a:r>
            <a:r>
              <a:rPr lang="en-US" altLang="ko-KR" sz="3000" spc="-300" dirty="0"/>
              <a:t>EDA</a:t>
            </a:r>
          </a:p>
          <a:p>
            <a:pPr algn="ctr"/>
            <a:r>
              <a:rPr lang="ko-KR" altLang="en-US" sz="2500" spc="-300" dirty="0"/>
              <a:t>탐색적 데이터 분석</a:t>
            </a:r>
            <a:endParaRPr lang="en-US" altLang="ko-KR" sz="2500" spc="-300" dirty="0"/>
          </a:p>
          <a:p>
            <a:pPr algn="ctr"/>
            <a:r>
              <a:rPr lang="ko-KR" altLang="en-US" sz="2500" spc="-300" dirty="0"/>
              <a:t>및 시각화</a:t>
            </a:r>
          </a:p>
          <a:p>
            <a:r>
              <a:rPr lang="en-US" altLang="ko-KR" sz="3000" spc="-300" dirty="0">
                <a:solidFill>
                  <a:schemeClr val="accent4"/>
                </a:solidFill>
              </a:rPr>
              <a:t>	</a:t>
            </a:r>
            <a:endParaRPr lang="ko-KR" altLang="en-US" sz="30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수도권 매립지 현황 파악 후 인사이트 도출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75FAF4-4A45-6A8E-515A-DAD6E2CCCB77}"/>
              </a:ext>
            </a:extLst>
          </p:cNvPr>
          <p:cNvSpPr txBox="1"/>
          <p:nvPr/>
        </p:nvSpPr>
        <p:spPr>
          <a:xfrm>
            <a:off x="583709" y="4726070"/>
            <a:ext cx="10938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/>
              <a:t>▶ 건설폐기물의 반입량이 </a:t>
            </a:r>
            <a:endParaRPr lang="en-US" altLang="ko-KR" sz="2400" spc="-300" dirty="0"/>
          </a:p>
          <a:p>
            <a:pPr algn="ctr"/>
            <a:r>
              <a:rPr lang="ko-KR" altLang="en-US" sz="2400" spc="-300" dirty="0"/>
              <a:t>타 폐기물 반입량보다 높은 추이 확인</a:t>
            </a:r>
            <a:endParaRPr lang="en-US" altLang="ko-KR" sz="2400" spc="-300" dirty="0"/>
          </a:p>
          <a:p>
            <a:pPr algn="ctr"/>
            <a:endParaRPr lang="en-US" altLang="ko-KR" sz="2400" spc="-300" dirty="0"/>
          </a:p>
          <a:p>
            <a:pPr algn="ctr"/>
            <a:r>
              <a:rPr lang="ko-KR" altLang="en-US" sz="2400" spc="-300" dirty="0"/>
              <a:t>▶ 급격히 감소하는 이유 파악</a:t>
            </a:r>
            <a:endParaRPr lang="en-US" altLang="ko-KR" sz="2400" spc="-300" dirty="0"/>
          </a:p>
          <a:p>
            <a:pPr algn="ctr"/>
            <a:r>
              <a:rPr lang="ko-KR" altLang="en-US" sz="2400" spc="-300" dirty="0" err="1"/>
              <a:t>직매립</a:t>
            </a:r>
            <a:r>
              <a:rPr lang="ko-KR" altLang="en-US" sz="2400" spc="-300" dirty="0"/>
              <a:t> 금지의 조치를 시행 및 반입 수수료 </a:t>
            </a:r>
            <a:r>
              <a:rPr lang="en-US" altLang="ko-KR" sz="2400" spc="-300" dirty="0"/>
              <a:t>47.4% </a:t>
            </a:r>
            <a:r>
              <a:rPr lang="ko-KR" altLang="en-US" sz="2400" spc="-300" dirty="0"/>
              <a:t>인상</a:t>
            </a:r>
            <a:endParaRPr lang="en-US" altLang="ko-KR" sz="2400" spc="-300" dirty="0"/>
          </a:p>
          <a:p>
            <a:pPr algn="ctr"/>
            <a:r>
              <a:rPr lang="ko-KR" altLang="en-US" sz="2400" spc="-300" dirty="0"/>
              <a:t> </a:t>
            </a:r>
            <a:endParaRPr lang="en-US" altLang="ko-KR" sz="2400" spc="-3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14:cNvPr>
              <p14:cNvContentPartPr/>
              <p14:nvPr/>
            </p14:nvContentPartPr>
            <p14:xfrm>
              <a:off x="1611772" y="1790852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3D9927C-6A46-C15B-1E5D-814E3ECD47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3772" y="168285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14:cNvPr>
              <p14:cNvContentPartPr/>
              <p14:nvPr/>
            </p14:nvContentPartPr>
            <p14:xfrm>
              <a:off x="1583332" y="2459732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F010EFA-2972-7764-9208-0107B9C916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65332" y="235173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14:cNvPr>
              <p14:cNvContentPartPr/>
              <p14:nvPr/>
            </p14:nvContentPartPr>
            <p14:xfrm>
              <a:off x="2167612" y="2997572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8CB6CB-CB09-FBAD-5CC5-6F2504EDAD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49612" y="288957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14:cNvPr>
              <p14:cNvContentPartPr/>
              <p14:nvPr/>
            </p14:nvContentPartPr>
            <p14:xfrm>
              <a:off x="3166972" y="2742692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06497AA-DE71-AA2F-0E3F-7433EAFDCA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48972" y="2634692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1004</Words>
  <Application>Microsoft Office PowerPoint</Application>
  <PresentationFormat>와이드스크린</PresentationFormat>
  <Paragraphs>161</Paragraphs>
  <Slides>19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MS UI Gothic</vt:lpstr>
      <vt:lpstr>Pretendard</vt:lpstr>
      <vt:lpstr>Pretendard ExtraBold</vt:lpstr>
      <vt:lpstr>맑은 고딕</vt:lpstr>
      <vt:lpstr>양재소슬체S</vt:lpstr>
      <vt:lpstr>한컴 윤체 B</vt:lpstr>
      <vt:lpstr>AlternateGothic2 BT</vt:lpstr>
      <vt:lpstr>Arial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손 범수</cp:lastModifiedBy>
  <cp:revision>98</cp:revision>
  <dcterms:created xsi:type="dcterms:W3CDTF">2021-10-22T06:13:27Z</dcterms:created>
  <dcterms:modified xsi:type="dcterms:W3CDTF">2022-12-08T16:59:55Z</dcterms:modified>
</cp:coreProperties>
</file>