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54"/>
    <p:restoredTop sz="94692"/>
  </p:normalViewPr>
  <p:slideViewPr>
    <p:cSldViewPr snapToGrid="0" snapToObjects="1">
      <p:cViewPr varScale="1">
        <p:scale>
          <a:sx n="136" d="100"/>
          <a:sy n="136" d="100"/>
        </p:scale>
        <p:origin x="240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96A01-24FD-3F40-8697-EAA28D99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207A55-22D6-E748-83F9-2E9279AEA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BDFD9-C3E9-3841-80B2-7A102A76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2624E-24AE-EA45-8D8B-F64E194D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A69D2-CB7F-454D-BF17-2D610E5E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194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C54DA-5613-F64A-8BDB-08F8EA18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E29128-D1E7-4441-9A0F-4BC0F7046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3C5D5-7F8D-C84D-959B-53153B92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6737D-DBA8-C343-9C41-3D9EE165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99AB3-85BB-1F46-9B47-B7DFBB35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537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00CC2D-947B-DF4E-A471-2B5B3CE33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BC9401-610B-4747-A048-DB778E71D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E7A55-A60E-B742-9254-8560CB7F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6319E-D279-9944-8DD3-A1655630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1A46A-7FEB-6E40-91B6-5D19224D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562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8D8E9-FF5B-6F4A-8148-80035730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FC006-8219-494A-8551-3E83DCD5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8522F-A93A-B44E-9041-F0C05A58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E4017-A77A-0B43-8847-A8F6E7A9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E0141-5F42-B047-8EE4-201F3583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449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5A523-61C1-FD45-BBB3-FF70F443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E67F2-8AD4-2D4C-8BEC-0C80FDD0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0B5BA-CAF6-EC44-8B01-23C59F39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A4784-A86C-744F-B755-11380B4B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3B032-23B7-5842-A11F-CD6BDA1D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1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8B16E-5C01-3A46-8177-074F8970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3C39C-E4AB-604A-B1FC-2F5E4FC4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EE24B0-9A11-DE4C-A603-6C11E06A2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EDC887-0429-8740-89E9-6F7483A3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8FBEA2-0A2C-354F-B49B-3FBEE254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89407-7D96-CE49-AE17-D1DE7510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758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D20C3-DA6D-2544-9CB0-7C528DA8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2B5F8-B069-5F4F-A9C0-70206BA6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563861-D77C-A740-A5AF-ADF294C35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33FC88-5859-0F4E-8A57-E049722CD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11BFD7-13F8-3B46-9487-19405FE58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F5AB5-7A38-244B-B50B-1C330716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C7D453-9D13-1145-9482-BAA0F868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11CA1E-3069-7849-94A8-3F3626A6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409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3AFBD-113D-8B43-9787-77D0E236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152E44-5E79-3D49-8127-32B4B77E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F1F537-3D46-6F4E-9613-52C63AA1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8656C0-4F1E-3447-99A6-501DDD14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068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742DB8-D969-A04F-9F95-7A3EA978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0441C3-C9D3-5E4B-8C4F-9C960744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C15A27-174E-3147-BE02-C988CD6B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289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7AF40-7298-6943-9AA3-D850DAFB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A4189-DB8D-4945-BD0F-900E5A8CA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4D06B-8E72-7B46-A29C-4BE7E3B05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4FA9AE-34F2-7846-9947-3E06F528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A5C0AC-904A-A44D-AB4B-0A5DB0C0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19809-D8D6-FE47-ACB5-9D26680F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666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7910F-D9E3-714B-8497-E6F31E63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EE008C-6BA4-2E42-B949-3EDE83B7B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86AB6-82AB-E94D-8C1A-1423CE471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70DA5-DE71-F34E-86F5-79C9F39F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9464B-08C7-A642-9640-D3BA80DD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1A89D4-0A51-9A4B-9B75-F6081B5B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984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613BC8-CB17-384C-82A1-01D0A82F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22E78-1553-E548-896A-A880B16F5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A3E15-C15C-024F-8FD1-5B39C9C36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D751-97B3-D04F-8B09-852EC63D87E8}" type="datetimeFigureOut">
              <a:rPr kumimoji="1" lang="ko-KR" altLang="en-US" smtClean="0"/>
              <a:t>2022. 1. 9.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AA521-485F-5D4C-9A3B-F26807883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6B251-810A-4848-A74B-A9C973FC6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550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D838CB9D-3D6B-EA4E-93B4-AE6D9DA3E430}"/>
              </a:ext>
            </a:extLst>
          </p:cNvPr>
          <p:cNvGrpSpPr/>
          <p:nvPr/>
        </p:nvGrpSpPr>
        <p:grpSpPr>
          <a:xfrm>
            <a:off x="3342290" y="1576552"/>
            <a:ext cx="7799475" cy="3046988"/>
            <a:chOff x="3342290" y="1576552"/>
            <a:chExt cx="7799475" cy="3046988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FCDB384-378A-E74A-8ADA-0FAFBCC03EE4}"/>
                </a:ext>
              </a:extLst>
            </p:cNvPr>
            <p:cNvSpPr txBox="1"/>
            <p:nvPr/>
          </p:nvSpPr>
          <p:spPr>
            <a:xfrm>
              <a:off x="3342290" y="1576552"/>
              <a:ext cx="5527411" cy="30469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POST /</a:t>
              </a:r>
              <a:r>
                <a:rPr kumimoji="1" lang="en-US" altLang="ko-KR" sz="2400" dirty="0" err="1"/>
                <a:t>http.html</a:t>
              </a:r>
              <a:r>
                <a:rPr kumimoji="1" lang="en-US" altLang="ko-KR" sz="2400" dirty="0"/>
                <a:t> HTTP/1.1</a:t>
              </a:r>
            </a:p>
            <a:p>
              <a:r>
                <a:rPr kumimoji="1" lang="en-US" altLang="ko-KR" sz="2400" dirty="0"/>
                <a:t>Host:</a:t>
              </a:r>
              <a:r>
                <a:rPr kumimoji="1" lang="ko-KR" altLang="en-US" sz="2400" dirty="0"/>
                <a:t> </a:t>
              </a:r>
              <a:r>
                <a:rPr kumimoji="1" lang="en-US" altLang="ko-KR" sz="2400" dirty="0" err="1"/>
                <a:t>beomy.github.io</a:t>
              </a:r>
              <a:endParaRPr kumimoji="1" lang="en-US" altLang="ko-KR" sz="2400" dirty="0"/>
            </a:p>
            <a:p>
              <a:r>
                <a:rPr kumimoji="1" lang="en-US" altLang="ko-KR" sz="2400" dirty="0"/>
                <a:t>Content-Type:</a:t>
              </a:r>
              <a:r>
                <a:rPr kumimoji="1" lang="ko-KR" altLang="en-US" sz="2400" dirty="0"/>
                <a:t> </a:t>
              </a:r>
              <a:r>
                <a:rPr kumimoji="1" lang="en-US" altLang="ko-KR" sz="2400" dirty="0"/>
                <a:t>application/</a:t>
              </a:r>
              <a:r>
                <a:rPr kumimoji="1" lang="en-US" altLang="ko-KR" sz="2400" dirty="0" err="1"/>
                <a:t>json</a:t>
              </a:r>
              <a:endParaRPr kumimoji="1" lang="en-US" altLang="ko-KR" sz="2400" dirty="0"/>
            </a:p>
            <a:p>
              <a:r>
                <a:rPr kumimoji="1" lang="en-US" altLang="ko-KR" sz="2400" dirty="0"/>
                <a:t>Content-Length:</a:t>
              </a:r>
              <a:r>
                <a:rPr kumimoji="1" lang="ko-KR" altLang="en-US" sz="2400" dirty="0"/>
                <a:t> </a:t>
              </a:r>
              <a:r>
                <a:rPr kumimoji="1" lang="en-US" altLang="ko-KR" sz="2400" dirty="0"/>
                <a:t>32</a:t>
              </a:r>
            </a:p>
            <a:p>
              <a:endParaRPr kumimoji="1" lang="en-US" altLang="ko-KR" sz="2400" dirty="0"/>
            </a:p>
            <a:p>
              <a:r>
                <a:rPr kumimoji="1" lang="en-US" altLang="ko-KR" sz="2400" dirty="0"/>
                <a:t>{</a:t>
              </a:r>
            </a:p>
            <a:p>
              <a:r>
                <a:rPr kumimoji="1" lang="ko-KR" altLang="en-US" sz="2400" dirty="0"/>
                <a:t>    </a:t>
              </a:r>
              <a:r>
                <a:rPr kumimoji="1" lang="en-US" altLang="ko-KR" sz="2400" dirty="0"/>
                <a:t>“data”:</a:t>
              </a:r>
              <a:r>
                <a:rPr kumimoji="1" lang="ko-KR" altLang="en-US" sz="2400" dirty="0"/>
                <a:t> </a:t>
              </a:r>
              <a:r>
                <a:rPr kumimoji="1" lang="en-US" altLang="ko-KR" sz="2400" dirty="0"/>
                <a:t>“</a:t>
              </a:r>
              <a:r>
                <a:rPr kumimoji="1" lang="ko-KR" altLang="en-US" sz="2400" dirty="0"/>
                <a:t>데이터가 바디에 담깁니다</a:t>
              </a:r>
              <a:r>
                <a:rPr kumimoji="1" lang="en-US" altLang="ko-KR" sz="2400" dirty="0"/>
                <a:t>.</a:t>
              </a:r>
              <a:r>
                <a:rPr kumimoji="1" lang="ko-KR" altLang="en-US" sz="2400" dirty="0"/>
                <a:t>”</a:t>
              </a:r>
              <a:endParaRPr kumimoji="1" lang="en-US" altLang="ko-KR" sz="2400" dirty="0"/>
            </a:p>
            <a:p>
              <a:r>
                <a:rPr kumimoji="1" lang="en-US" altLang="ko-KR" sz="2400" dirty="0"/>
                <a:t>}</a:t>
              </a:r>
              <a:endParaRPr kumimoji="1" lang="ko-KR" altLang="en-US" sz="2400" dirty="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47864A75-1E1A-A440-BABC-477475D32BB1}"/>
                </a:ext>
              </a:extLst>
            </p:cNvPr>
            <p:cNvSpPr/>
            <p:nvPr/>
          </p:nvSpPr>
          <p:spPr>
            <a:xfrm>
              <a:off x="3419061" y="1576552"/>
              <a:ext cx="7722704" cy="431152"/>
            </a:xfrm>
            <a:prstGeom prst="rect">
              <a:avLst/>
            </a:prstGeom>
            <a:solidFill>
              <a:schemeClr val="accent6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ko-KR" altLang="en-US" dirty="0">
                  <a:solidFill>
                    <a:schemeClr val="tx1"/>
                  </a:solidFill>
                </a:rPr>
                <a:t>요청 라인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18315435-7A57-0F44-9822-5CA9A0EA08F0}"/>
                </a:ext>
              </a:extLst>
            </p:cNvPr>
            <p:cNvSpPr/>
            <p:nvPr/>
          </p:nvSpPr>
          <p:spPr>
            <a:xfrm>
              <a:off x="3419061" y="2007703"/>
              <a:ext cx="7722704" cy="1088193"/>
            </a:xfrm>
            <a:prstGeom prst="rect">
              <a:avLst/>
            </a:prstGeom>
            <a:solidFill>
              <a:schemeClr val="accent5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en-US" altLang="ko-KR" dirty="0">
                  <a:solidFill>
                    <a:schemeClr val="tx1"/>
                  </a:solidFill>
                </a:rPr>
                <a:t>0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개 이상의 요청 헤더</a:t>
              </a: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883EFC3-9AED-124B-90A8-A4A9F9E225EF}"/>
                </a:ext>
              </a:extLst>
            </p:cNvPr>
            <p:cNvSpPr/>
            <p:nvPr/>
          </p:nvSpPr>
          <p:spPr>
            <a:xfrm>
              <a:off x="3419061" y="3095897"/>
              <a:ext cx="7722704" cy="417704"/>
            </a:xfrm>
            <a:prstGeom prst="rect">
              <a:avLst/>
            </a:prstGeom>
            <a:solidFill>
              <a:schemeClr val="accent4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ko-KR" altLang="en-US" dirty="0">
                  <a:solidFill>
                    <a:schemeClr val="tx1"/>
                  </a:solidFill>
                </a:rPr>
                <a:t>빈 라인</a:t>
              </a: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33C80F5A-2DFD-094F-B2CB-FE8F4FA8CC96}"/>
                </a:ext>
              </a:extLst>
            </p:cNvPr>
            <p:cNvSpPr/>
            <p:nvPr/>
          </p:nvSpPr>
          <p:spPr>
            <a:xfrm>
              <a:off x="3419061" y="3513600"/>
              <a:ext cx="7722704" cy="1036799"/>
            </a:xfrm>
            <a:prstGeom prst="rect">
              <a:avLst/>
            </a:prstGeom>
            <a:solidFill>
              <a:schemeClr val="accent2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kumimoji="1" lang="ko-KR" altLang="en-US" dirty="0">
                  <a:solidFill>
                    <a:schemeClr val="tx1"/>
                  </a:solidFill>
                </a:rPr>
                <a:t>메시지 바디</a:t>
              </a:r>
              <a:r>
                <a:rPr kumimoji="1" lang="en-US" altLang="ko-KR" dirty="0">
                  <a:solidFill>
                    <a:schemeClr val="tx1"/>
                  </a:solidFill>
                </a:rPr>
                <a:t>(</a:t>
              </a:r>
              <a:r>
                <a:rPr kumimoji="1" lang="ko-KR" altLang="en-US" dirty="0">
                  <a:solidFill>
                    <a:schemeClr val="tx1"/>
                  </a:solidFill>
                </a:rPr>
                <a:t>선택</a:t>
              </a:r>
              <a:r>
                <a:rPr kumimoji="1" lang="en-US" altLang="ko-KR" dirty="0">
                  <a:solidFill>
                    <a:schemeClr val="tx1"/>
                  </a:solidFill>
                </a:rPr>
                <a:t>)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1361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6BA2B381-735B-0D4C-9D56-14E623AD4A4C}"/>
              </a:ext>
            </a:extLst>
          </p:cNvPr>
          <p:cNvGrpSpPr/>
          <p:nvPr/>
        </p:nvGrpSpPr>
        <p:grpSpPr>
          <a:xfrm>
            <a:off x="3342290" y="1576550"/>
            <a:ext cx="4390954" cy="1047201"/>
            <a:chOff x="3342290" y="1576550"/>
            <a:chExt cx="4390954" cy="10472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087DD2F-2D83-7943-86B2-F468224FA0C0}"/>
                </a:ext>
              </a:extLst>
            </p:cNvPr>
            <p:cNvSpPr txBox="1"/>
            <p:nvPr/>
          </p:nvSpPr>
          <p:spPr>
            <a:xfrm>
              <a:off x="3342290" y="1576552"/>
              <a:ext cx="380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POST /</a:t>
              </a:r>
              <a:r>
                <a:rPr kumimoji="1" lang="en-US" altLang="ko-KR" sz="2400" dirty="0" err="1"/>
                <a:t>http.html</a:t>
              </a:r>
              <a:r>
                <a:rPr kumimoji="1" lang="en-US" altLang="ko-KR" sz="2400" dirty="0"/>
                <a:t> HTTP/1.1</a:t>
              </a:r>
              <a:endParaRPr kumimoji="1" lang="ko-KR" altLang="en-US" sz="2400" dirty="0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F7A640A7-E232-E545-8594-9FDF4EA164CC}"/>
                </a:ext>
              </a:extLst>
            </p:cNvPr>
            <p:cNvSpPr/>
            <p:nvPr/>
          </p:nvSpPr>
          <p:spPr>
            <a:xfrm>
              <a:off x="3425894" y="1576552"/>
              <a:ext cx="827272" cy="425243"/>
            </a:xfrm>
            <a:prstGeom prst="roundRect">
              <a:avLst/>
            </a:prstGeom>
            <a:solidFill>
              <a:schemeClr val="accent6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FE7C71D9-77C7-C840-9D6A-5D40FDE45F23}"/>
                </a:ext>
              </a:extLst>
            </p:cNvPr>
            <p:cNvSpPr/>
            <p:nvPr/>
          </p:nvSpPr>
          <p:spPr>
            <a:xfrm>
              <a:off x="4252686" y="1576552"/>
              <a:ext cx="1425236" cy="425243"/>
            </a:xfrm>
            <a:prstGeom prst="roundRect">
              <a:avLst/>
            </a:prstGeom>
            <a:solidFill>
              <a:schemeClr val="accent5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37BD8D75-8413-B143-9D1C-DEA9DCDBDC52}"/>
                </a:ext>
              </a:extLst>
            </p:cNvPr>
            <p:cNvSpPr/>
            <p:nvPr/>
          </p:nvSpPr>
          <p:spPr>
            <a:xfrm>
              <a:off x="5679280" y="1576551"/>
              <a:ext cx="1311662" cy="425243"/>
            </a:xfrm>
            <a:prstGeom prst="roundRect">
              <a:avLst/>
            </a:prstGeom>
            <a:solidFill>
              <a:schemeClr val="accent4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97044459-8F2E-8F4C-9971-FDC774EF72AC}"/>
                </a:ext>
              </a:extLst>
            </p:cNvPr>
            <p:cNvSpPr/>
            <p:nvPr/>
          </p:nvSpPr>
          <p:spPr>
            <a:xfrm>
              <a:off x="3383540" y="2198507"/>
              <a:ext cx="910281" cy="425243"/>
            </a:xfrm>
            <a:prstGeom prst="roundRect">
              <a:avLst/>
            </a:prstGeom>
            <a:solidFill>
              <a:schemeClr val="accent6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메서드</a:t>
              </a: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BC776859-48B0-AF47-90F9-3DCEA2E88B39}"/>
                </a:ext>
              </a:extLst>
            </p:cNvPr>
            <p:cNvSpPr/>
            <p:nvPr/>
          </p:nvSpPr>
          <p:spPr>
            <a:xfrm>
              <a:off x="4508663" y="2198508"/>
              <a:ext cx="910281" cy="425243"/>
            </a:xfrm>
            <a:prstGeom prst="roundRect">
              <a:avLst/>
            </a:prstGeom>
            <a:solidFill>
              <a:schemeClr val="accent5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URL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BEE21A05-9AD4-AC47-AC2A-4509D44752DF}"/>
                </a:ext>
              </a:extLst>
            </p:cNvPr>
            <p:cNvSpPr/>
            <p:nvPr/>
          </p:nvSpPr>
          <p:spPr>
            <a:xfrm>
              <a:off x="5879970" y="2198508"/>
              <a:ext cx="910281" cy="425243"/>
            </a:xfrm>
            <a:prstGeom prst="roundRect">
              <a:avLst/>
            </a:prstGeom>
            <a:solidFill>
              <a:schemeClr val="accent4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버전</a:t>
              </a:r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EC600AE8-6E8C-0E40-9BFA-BCB1283E4980}"/>
                </a:ext>
              </a:extLst>
            </p:cNvPr>
            <p:cNvCxnSpPr>
              <a:cxnSpLocks/>
              <a:stCxn id="5" idx="2"/>
              <a:endCxn id="14" idx="0"/>
            </p:cNvCxnSpPr>
            <p:nvPr/>
          </p:nvCxnSpPr>
          <p:spPr>
            <a:xfrm flipH="1">
              <a:off x="3838681" y="2001795"/>
              <a:ext cx="849" cy="196712"/>
            </a:xfrm>
            <a:prstGeom prst="line">
              <a:avLst/>
            </a:prstGeom>
            <a:ln w="50800">
              <a:solidFill>
                <a:schemeClr val="accent6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FFD8664E-FB0B-D843-8768-7CAA6161AC45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4963804" y="2001795"/>
              <a:ext cx="1500" cy="196713"/>
            </a:xfrm>
            <a:prstGeom prst="line">
              <a:avLst/>
            </a:prstGeom>
            <a:ln w="50800">
              <a:solidFill>
                <a:schemeClr val="accent5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E5F3016E-4B5B-CA4C-9B93-8513D3479CC4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6335111" y="2001794"/>
              <a:ext cx="0" cy="196714"/>
            </a:xfrm>
            <a:prstGeom prst="line">
              <a:avLst/>
            </a:prstGeom>
            <a:ln w="50800">
              <a:solidFill>
                <a:schemeClr val="accent4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0957D3DF-7B90-C848-9C1B-41C24C70CAAD}"/>
                </a:ext>
              </a:extLst>
            </p:cNvPr>
            <p:cNvSpPr/>
            <p:nvPr/>
          </p:nvSpPr>
          <p:spPr>
            <a:xfrm>
              <a:off x="6990941" y="1576550"/>
              <a:ext cx="575839" cy="425243"/>
            </a:xfrm>
            <a:prstGeom prst="roundRect">
              <a:avLst/>
            </a:prstGeom>
            <a:solidFill>
              <a:schemeClr val="accent3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7FC9C1F7-6EB4-AB45-B583-8AC56407632D}"/>
                </a:ext>
              </a:extLst>
            </p:cNvPr>
            <p:cNvSpPr/>
            <p:nvPr/>
          </p:nvSpPr>
          <p:spPr>
            <a:xfrm>
              <a:off x="6822963" y="2198507"/>
              <a:ext cx="910281" cy="425243"/>
            </a:xfrm>
            <a:prstGeom prst="roundRect">
              <a:avLst/>
            </a:prstGeom>
            <a:solidFill>
              <a:schemeClr val="accent3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CR+LF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64ED0FAE-8CA6-CE42-89A8-4C7549D4E8D0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 flipH="1">
              <a:off x="7278104" y="2001793"/>
              <a:ext cx="757" cy="196714"/>
            </a:xfrm>
            <a:prstGeom prst="line">
              <a:avLst/>
            </a:prstGeom>
            <a:ln w="50800">
              <a:solidFill>
                <a:schemeClr val="accent3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0407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9D133F70-9500-FE4A-90BF-150928C4A610}"/>
              </a:ext>
            </a:extLst>
          </p:cNvPr>
          <p:cNvGrpSpPr/>
          <p:nvPr/>
        </p:nvGrpSpPr>
        <p:grpSpPr>
          <a:xfrm>
            <a:off x="3138856" y="1576550"/>
            <a:ext cx="4019352" cy="1047201"/>
            <a:chOff x="3138856" y="1576550"/>
            <a:chExt cx="4019352" cy="104720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7442E8-1598-E14B-ADC9-42B52B7556B2}"/>
                </a:ext>
              </a:extLst>
            </p:cNvPr>
            <p:cNvSpPr txBox="1"/>
            <p:nvPr/>
          </p:nvSpPr>
          <p:spPr>
            <a:xfrm>
              <a:off x="3342290" y="1576552"/>
              <a:ext cx="3245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Host: </a:t>
              </a:r>
              <a:r>
                <a:rPr kumimoji="1" lang="en-US" altLang="ko-KR" sz="2400" dirty="0" err="1"/>
                <a:t>beomy.github.io</a:t>
              </a:r>
              <a:endParaRPr kumimoji="1" lang="ko-KR" altLang="en-US" sz="2400" dirty="0"/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FDEA0581-B16E-3F4C-9E18-1A98D4A21C3B}"/>
                </a:ext>
              </a:extLst>
            </p:cNvPr>
            <p:cNvSpPr/>
            <p:nvPr/>
          </p:nvSpPr>
          <p:spPr>
            <a:xfrm>
              <a:off x="3425894" y="1576552"/>
              <a:ext cx="665339" cy="425243"/>
            </a:xfrm>
            <a:prstGeom prst="roundRect">
              <a:avLst/>
            </a:prstGeom>
            <a:solidFill>
              <a:schemeClr val="accent6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F2917489-AC8A-1C43-9871-F313DBF0B914}"/>
                </a:ext>
              </a:extLst>
            </p:cNvPr>
            <p:cNvSpPr/>
            <p:nvPr/>
          </p:nvSpPr>
          <p:spPr>
            <a:xfrm>
              <a:off x="4205551" y="1576552"/>
              <a:ext cx="2214102" cy="425243"/>
            </a:xfrm>
            <a:prstGeom prst="roundRect">
              <a:avLst/>
            </a:prstGeom>
            <a:solidFill>
              <a:schemeClr val="accent5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EBB05F53-5445-DD4A-A230-379A3BC099E5}"/>
                </a:ext>
              </a:extLst>
            </p:cNvPr>
            <p:cNvSpPr/>
            <p:nvPr/>
          </p:nvSpPr>
          <p:spPr>
            <a:xfrm>
              <a:off x="3138856" y="2198507"/>
              <a:ext cx="1244260" cy="425243"/>
            </a:xfrm>
            <a:prstGeom prst="roundRect">
              <a:avLst/>
            </a:prstGeom>
            <a:solidFill>
              <a:schemeClr val="accent6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헤더 이름</a:t>
              </a: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E4305CFB-7CEF-6E44-AFA1-DE11405736FD}"/>
                </a:ext>
              </a:extLst>
            </p:cNvPr>
            <p:cNvSpPr/>
            <p:nvPr/>
          </p:nvSpPr>
          <p:spPr>
            <a:xfrm>
              <a:off x="4804880" y="2198508"/>
              <a:ext cx="1015444" cy="425243"/>
            </a:xfrm>
            <a:prstGeom prst="roundRect">
              <a:avLst/>
            </a:prstGeom>
            <a:solidFill>
              <a:schemeClr val="accent5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헤더 값</a:t>
              </a:r>
            </a:p>
          </p:txBody>
        </p: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8DB17448-C11B-AA42-987C-48EACDEC0662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3758564" y="2001795"/>
              <a:ext cx="2422" cy="196712"/>
            </a:xfrm>
            <a:prstGeom prst="line">
              <a:avLst/>
            </a:prstGeom>
            <a:ln w="50800">
              <a:solidFill>
                <a:schemeClr val="accent6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76329AC2-BE77-0C47-A1D2-57A7F7CAF8C6}"/>
                </a:ext>
              </a:extLst>
            </p:cNvPr>
            <p:cNvCxnSpPr>
              <a:cxnSpLocks/>
              <a:stCxn id="37" idx="2"/>
              <a:endCxn id="40" idx="0"/>
            </p:cNvCxnSpPr>
            <p:nvPr/>
          </p:nvCxnSpPr>
          <p:spPr>
            <a:xfrm>
              <a:off x="5312602" y="2001795"/>
              <a:ext cx="0" cy="196713"/>
            </a:xfrm>
            <a:prstGeom prst="line">
              <a:avLst/>
            </a:prstGeom>
            <a:ln w="50800">
              <a:solidFill>
                <a:schemeClr val="accent5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BD6B607E-A5D4-654A-9DA3-639A907B9019}"/>
                </a:ext>
              </a:extLst>
            </p:cNvPr>
            <p:cNvSpPr/>
            <p:nvPr/>
          </p:nvSpPr>
          <p:spPr>
            <a:xfrm>
              <a:off x="6415905" y="1576550"/>
              <a:ext cx="575839" cy="425243"/>
            </a:xfrm>
            <a:prstGeom prst="roundRect">
              <a:avLst/>
            </a:prstGeom>
            <a:solidFill>
              <a:schemeClr val="accent3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CA83D426-3C2F-9C41-9C21-A9969954DDB0}"/>
                </a:ext>
              </a:extLst>
            </p:cNvPr>
            <p:cNvSpPr/>
            <p:nvPr/>
          </p:nvSpPr>
          <p:spPr>
            <a:xfrm>
              <a:off x="6247927" y="2198507"/>
              <a:ext cx="910281" cy="425243"/>
            </a:xfrm>
            <a:prstGeom prst="roundRect">
              <a:avLst/>
            </a:prstGeom>
            <a:solidFill>
              <a:schemeClr val="accent3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CR+LF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DB28825F-F011-2A47-A528-EB032213EC13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 flipH="1">
              <a:off x="6703068" y="2001793"/>
              <a:ext cx="757" cy="196714"/>
            </a:xfrm>
            <a:prstGeom prst="line">
              <a:avLst/>
            </a:prstGeom>
            <a:ln w="50800">
              <a:solidFill>
                <a:schemeClr val="accent3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735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3E2E31A5-2EF2-F34F-AB3C-DC085008A2B0}"/>
              </a:ext>
            </a:extLst>
          </p:cNvPr>
          <p:cNvGrpSpPr/>
          <p:nvPr/>
        </p:nvGrpSpPr>
        <p:grpSpPr>
          <a:xfrm>
            <a:off x="2216745" y="471946"/>
            <a:ext cx="7237699" cy="6148310"/>
            <a:chOff x="2216745" y="471946"/>
            <a:chExt cx="7237699" cy="6148310"/>
          </a:xfrm>
        </p:grpSpPr>
        <p:cxnSp>
          <p:nvCxnSpPr>
            <p:cNvPr id="4" name="직선 연결선[R] 3">
              <a:extLst>
                <a:ext uri="{FF2B5EF4-FFF2-40B4-BE49-F238E27FC236}">
                  <a16:creationId xmlns:a16="http://schemas.microsoft.com/office/drawing/2014/main" id="{CD6EA306-6BED-6C4E-BA53-880872AFB845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2742E36-6B45-D34A-9AD5-FDF7CE2A04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6" name="직선 연결선[R] 5">
              <a:extLst>
                <a:ext uri="{FF2B5EF4-FFF2-40B4-BE49-F238E27FC236}">
                  <a16:creationId xmlns:a16="http://schemas.microsoft.com/office/drawing/2014/main" id="{BED28D12-AA00-DD42-8197-30F1424F88C2}"/>
                </a:ext>
              </a:extLst>
            </p:cNvPr>
            <p:cNvCxnSpPr/>
            <p:nvPr/>
          </p:nvCxnSpPr>
          <p:spPr>
            <a:xfrm>
              <a:off x="8923562" y="933611"/>
              <a:ext cx="0" cy="5686645"/>
            </a:xfrm>
            <a:prstGeom prst="line">
              <a:avLst/>
            </a:prstGeom>
            <a:ln w="635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7A48EF9-AD6D-6846-9AE1-E007996F3422}"/>
                </a:ext>
              </a:extLst>
            </p:cNvPr>
            <p:cNvSpPr txBox="1"/>
            <p:nvPr/>
          </p:nvSpPr>
          <p:spPr>
            <a:xfrm>
              <a:off x="8392678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6D4237AC-8851-7441-BC73-F7988DA4ACEB}"/>
                </a:ext>
              </a:extLst>
            </p:cNvPr>
            <p:cNvCxnSpPr/>
            <p:nvPr/>
          </p:nvCxnSpPr>
          <p:spPr>
            <a:xfrm>
              <a:off x="2706624" y="2111022"/>
              <a:ext cx="6216938" cy="0"/>
            </a:xfrm>
            <a:prstGeom prst="straightConnector1">
              <a:avLst/>
            </a:prstGeom>
            <a:ln w="635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71D214E-A4BA-6A4A-83E3-E690836F695B}"/>
                </a:ext>
              </a:extLst>
            </p:cNvPr>
            <p:cNvSpPr txBox="1"/>
            <p:nvPr/>
          </p:nvSpPr>
          <p:spPr>
            <a:xfrm>
              <a:off x="3953743" y="1064581"/>
              <a:ext cx="3745449" cy="2092881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kumimoji="1" lang="en-US" altLang="ko-KR" sz="1600" dirty="0"/>
                <a:t>TRACE /</a:t>
              </a:r>
              <a:r>
                <a:rPr kumimoji="1" lang="en-US" altLang="ko-KR" sz="1600" dirty="0" err="1"/>
                <a:t>http.html</a:t>
              </a:r>
              <a:r>
                <a:rPr kumimoji="1" lang="en-US" altLang="ko-KR" sz="1600" dirty="0"/>
                <a:t> HTTP/1.1</a:t>
              </a:r>
            </a:p>
            <a:p>
              <a:r>
                <a:rPr kumimoji="1" lang="en-US" altLang="ko-KR" sz="1600" dirty="0"/>
                <a:t>Host: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 err="1"/>
                <a:t>beomy.github.io</a:t>
              </a:r>
              <a:endParaRPr kumimoji="1" lang="en-US" altLang="ko-KR" sz="1600" dirty="0"/>
            </a:p>
            <a:p>
              <a:r>
                <a:rPr kumimoji="1" lang="en-US" altLang="ko-KR" sz="1600" dirty="0"/>
                <a:t>Content-Type: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application/</a:t>
              </a:r>
              <a:r>
                <a:rPr kumimoji="1" lang="en-US" altLang="ko-KR" sz="1600" dirty="0" err="1"/>
                <a:t>json</a:t>
              </a:r>
              <a:endParaRPr kumimoji="1" lang="en-US" altLang="ko-KR" sz="1600" dirty="0"/>
            </a:p>
            <a:p>
              <a:r>
                <a:rPr kumimoji="1" lang="en-US" altLang="ko-KR" sz="1600" dirty="0"/>
                <a:t>Content-Length: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32</a:t>
              </a:r>
            </a:p>
            <a:p>
              <a:endParaRPr kumimoji="1" lang="en-US" altLang="ko-KR" sz="1600" dirty="0"/>
            </a:p>
            <a:p>
              <a:r>
                <a:rPr kumimoji="1" lang="en-US" altLang="ko-KR" sz="1600" dirty="0"/>
                <a:t>{</a:t>
              </a:r>
            </a:p>
            <a:p>
              <a:r>
                <a:rPr kumimoji="1" lang="ko-KR" altLang="en-US" sz="1600" dirty="0"/>
                <a:t>    </a:t>
              </a:r>
              <a:r>
                <a:rPr kumimoji="1" lang="en-US" altLang="ko-KR" sz="1600" dirty="0"/>
                <a:t>“data”: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“</a:t>
              </a:r>
              <a:r>
                <a:rPr kumimoji="1" lang="ko-KR" altLang="en-US" sz="1600" dirty="0"/>
                <a:t>데이터가 바디에 담깁니다</a:t>
              </a:r>
              <a:r>
                <a:rPr kumimoji="1" lang="en-US" altLang="ko-KR" sz="1600" dirty="0"/>
                <a:t>.</a:t>
              </a:r>
              <a:r>
                <a:rPr kumimoji="1" lang="ko-KR" altLang="en-US" sz="1600" dirty="0"/>
                <a:t>”</a:t>
              </a:r>
              <a:endParaRPr kumimoji="1" lang="en-US" altLang="ko-KR" sz="1600" dirty="0"/>
            </a:p>
            <a:p>
              <a:r>
                <a:rPr kumimoji="1" lang="en-US" altLang="ko-KR" sz="1600" dirty="0"/>
                <a:t>}</a:t>
              </a:r>
              <a:endParaRPr kumimoji="1" lang="ko-KR" altLang="en-US" sz="1600" dirty="0"/>
            </a:p>
          </p:txBody>
        </p:sp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C4EE1C29-E30B-B240-A97B-A1E5F8444CB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06623" y="5219011"/>
              <a:ext cx="6216938" cy="0"/>
            </a:xfrm>
            <a:prstGeom prst="straightConnector1">
              <a:avLst/>
            </a:prstGeom>
            <a:ln w="635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E08B4D-B719-7540-B56F-9CBC63C91B30}"/>
                </a:ext>
              </a:extLst>
            </p:cNvPr>
            <p:cNvSpPr txBox="1"/>
            <p:nvPr/>
          </p:nvSpPr>
          <p:spPr>
            <a:xfrm>
              <a:off x="3953742" y="3819489"/>
              <a:ext cx="3745449" cy="280076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ko-KR" sz="1600" dirty="0"/>
                <a:t>HTTP/1.1 200 OK</a:t>
              </a:r>
            </a:p>
            <a:p>
              <a:r>
                <a:rPr kumimoji="1" lang="en-US" altLang="ko-KR" sz="1600" dirty="0"/>
                <a:t>Content-Type: message/http</a:t>
              </a:r>
            </a:p>
            <a:p>
              <a:endParaRPr kumimoji="1" lang="en-US" altLang="ko-KR" sz="1600" dirty="0"/>
            </a:p>
            <a:p>
              <a:r>
                <a:rPr kumimoji="1" lang="en-US" altLang="ko-KR" sz="1600" dirty="0"/>
                <a:t>TRACE /</a:t>
              </a:r>
              <a:r>
                <a:rPr kumimoji="1" lang="en-US" altLang="ko-KR" sz="1600" dirty="0" err="1"/>
                <a:t>http.html</a:t>
              </a:r>
              <a:r>
                <a:rPr kumimoji="1" lang="en-US" altLang="ko-KR" sz="1600" dirty="0"/>
                <a:t> HTTP/1.1</a:t>
              </a:r>
            </a:p>
            <a:p>
              <a:r>
                <a:rPr kumimoji="1" lang="en-US" altLang="ko-KR" sz="1600" dirty="0"/>
                <a:t>Host: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 err="1"/>
                <a:t>beomy.github.io</a:t>
              </a:r>
              <a:endParaRPr kumimoji="1" lang="en-US" altLang="ko-KR" sz="1600" dirty="0"/>
            </a:p>
            <a:p>
              <a:r>
                <a:rPr kumimoji="1" lang="en-US" altLang="ko-KR" sz="1600" dirty="0"/>
                <a:t>Content-Type: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application/</a:t>
              </a:r>
              <a:r>
                <a:rPr kumimoji="1" lang="en-US" altLang="ko-KR" sz="1600" dirty="0" err="1"/>
                <a:t>json</a:t>
              </a:r>
              <a:endParaRPr kumimoji="1" lang="en-US" altLang="ko-KR" sz="1600" dirty="0"/>
            </a:p>
            <a:p>
              <a:r>
                <a:rPr kumimoji="1" lang="en-US" altLang="ko-KR" sz="1600" dirty="0"/>
                <a:t>Content-Length: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32</a:t>
              </a:r>
            </a:p>
            <a:p>
              <a:endParaRPr kumimoji="1" lang="en-US" altLang="ko-KR" sz="1600" dirty="0"/>
            </a:p>
            <a:p>
              <a:r>
                <a:rPr kumimoji="1" lang="en-US" altLang="ko-KR" sz="1600" dirty="0"/>
                <a:t>{</a:t>
              </a:r>
            </a:p>
            <a:p>
              <a:r>
                <a:rPr kumimoji="1" lang="ko-KR" altLang="en-US" sz="1600" dirty="0"/>
                <a:t>    </a:t>
              </a:r>
              <a:r>
                <a:rPr kumimoji="1" lang="en-US" altLang="ko-KR" sz="1600" dirty="0"/>
                <a:t>“data”:</a:t>
              </a:r>
              <a:r>
                <a:rPr kumimoji="1" lang="ko-KR" altLang="en-US" sz="1600" dirty="0"/>
                <a:t> </a:t>
              </a:r>
              <a:r>
                <a:rPr kumimoji="1" lang="en-US" altLang="ko-KR" sz="1600" dirty="0"/>
                <a:t>“</a:t>
              </a:r>
              <a:r>
                <a:rPr kumimoji="1" lang="ko-KR" altLang="en-US" sz="1600" dirty="0"/>
                <a:t>데이터가 바디에 담깁니다</a:t>
              </a:r>
              <a:r>
                <a:rPr kumimoji="1" lang="en-US" altLang="ko-KR" sz="1600" dirty="0"/>
                <a:t>.</a:t>
              </a:r>
              <a:r>
                <a:rPr kumimoji="1" lang="ko-KR" altLang="en-US" sz="1600" dirty="0"/>
                <a:t>”</a:t>
              </a:r>
              <a:endParaRPr kumimoji="1" lang="en-US" altLang="ko-KR" sz="1600" dirty="0"/>
            </a:p>
            <a:p>
              <a:r>
                <a:rPr kumimoji="1" lang="en-US" altLang="ko-KR" sz="1600" dirty="0"/>
                <a:t>}</a:t>
              </a:r>
              <a:endParaRPr kumimoji="1"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53541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4258</TotalTime>
  <Words>159</Words>
  <Application>Microsoft Macintosh PowerPoint</Application>
  <PresentationFormat>와이드스크린</PresentationFormat>
  <Paragraphs>42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28</cp:revision>
  <dcterms:created xsi:type="dcterms:W3CDTF">2021-12-15T12:47:38Z</dcterms:created>
  <dcterms:modified xsi:type="dcterms:W3CDTF">2022-01-09T09:07:17Z</dcterms:modified>
</cp:coreProperties>
</file>