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6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D8B3DC-04F0-4F70-A684-A9AD4B5A80CB}">
          <p14:sldIdLst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  <p14:sldId id="266"/>
            <p14:sldId id="265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A8BAB-5BE9-4C4D-85CE-79E84DF0C798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2DFA5-754F-4652-94CC-844023F2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0824">
              <a:defRPr/>
            </a:pPr>
            <a:r>
              <a:rPr lang="en-US" dirty="0"/>
              <a:t>Key messages: </a:t>
            </a:r>
            <a:r>
              <a:rPr lang="en-US" kern="0" dirty="0" err="1">
                <a:latin typeface="Gotham-Book" charset="0"/>
                <a:ea typeface="Gotham-Book" charset="0"/>
                <a:cs typeface="Gotham-Book" charset="0"/>
              </a:rPr>
              <a:t>machineQ</a:t>
            </a:r>
            <a:r>
              <a:rPr lang="en-US" kern="0" dirty="0">
                <a:latin typeface="Gotham-Book" charset="0"/>
                <a:ea typeface="Gotham-Book" charset="0"/>
                <a:cs typeface="Gotham-Book" charset="0"/>
              </a:rPr>
              <a:t>™ is providing a secure, scalable, cloud-based </a:t>
            </a:r>
            <a:r>
              <a:rPr lang="en-US" kern="0" dirty="0" err="1">
                <a:latin typeface="Gotham-Book" charset="0"/>
                <a:ea typeface="Gotham-Book" charset="0"/>
                <a:cs typeface="Gotham-Book" charset="0"/>
              </a:rPr>
              <a:t>IoT</a:t>
            </a:r>
            <a:r>
              <a:rPr lang="en-US" kern="0" dirty="0">
                <a:latin typeface="Gotham-Book" charset="0"/>
                <a:ea typeface="Gotham-Book" charset="0"/>
                <a:cs typeface="Gotham-Book" charset="0"/>
              </a:rPr>
              <a:t> </a:t>
            </a:r>
            <a:r>
              <a:rPr lang="en-US" kern="0" dirty="0" smtClean="0">
                <a:latin typeface="Gotham-Book" charset="0"/>
                <a:ea typeface="Gotham-Book" charset="0"/>
                <a:cs typeface="Gotham-Book" charset="0"/>
              </a:rPr>
              <a:t>management </a:t>
            </a:r>
            <a:r>
              <a:rPr lang="en-US" kern="0" dirty="0">
                <a:latin typeface="Gotham-Book" charset="0"/>
                <a:ea typeface="Gotham-Book" charset="0"/>
                <a:cs typeface="Gotham-Book" charset="0"/>
              </a:rPr>
              <a:t>platform offering fully integrated gateway and device management, monitoring, and services for solution providers to meet the needs of their </a:t>
            </a:r>
            <a:r>
              <a:rPr lang="en-US" kern="0" dirty="0" smtClean="0">
                <a:latin typeface="Gotham-Book" charset="0"/>
                <a:ea typeface="Gotham-Book" charset="0"/>
                <a:cs typeface="Gotham-Book" charset="0"/>
              </a:rPr>
              <a:t>business </a:t>
            </a:r>
            <a:r>
              <a:rPr lang="en-US" kern="0" dirty="0">
                <a:latin typeface="Gotham-Book" charset="0"/>
                <a:ea typeface="Gotham-Book" charset="0"/>
                <a:cs typeface="Gotham-Book" charset="0"/>
              </a:rPr>
              <a:t>customers.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5025-E8C6-F440-B179-BCED533058D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97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messages: Our comprehensive</a:t>
            </a:r>
            <a:r>
              <a:rPr lang="en-US" baseline="0" dirty="0"/>
              <a:t> </a:t>
            </a:r>
            <a:r>
              <a:rPr lang="en-US" baseline="0" dirty="0" err="1"/>
              <a:t>IoT</a:t>
            </a:r>
            <a:r>
              <a:rPr lang="en-US" baseline="0" dirty="0"/>
              <a:t> platform has all of the pieces including; development kits, connectivity, hardware and device storefront, simplified activation, device management and data visualization software that solution providers need to bring their solution to market.  Leave it all to 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5025-E8C6-F440-B179-BCED533058D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32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06-D480-4A53-9EDF-F0959AA683E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360-A955-4EFF-A059-B06C3475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8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06-D480-4A53-9EDF-F0959AA683E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360-A955-4EFF-A059-B06C3475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2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06-D480-4A53-9EDF-F0959AA683E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360-A955-4EFF-A059-B06C3475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2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78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06-D480-4A53-9EDF-F0959AA683E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360-A955-4EFF-A059-B06C3475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9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06-D480-4A53-9EDF-F0959AA683E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360-A955-4EFF-A059-B06C3475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0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06-D480-4A53-9EDF-F0959AA683E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360-A955-4EFF-A059-B06C3475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5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06-D480-4A53-9EDF-F0959AA683E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360-A955-4EFF-A059-B06C3475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06-D480-4A53-9EDF-F0959AA683E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360-A955-4EFF-A059-B06C3475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4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06-D480-4A53-9EDF-F0959AA683E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360-A955-4EFF-A059-B06C3475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2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06-D480-4A53-9EDF-F0959AA683E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360-A955-4EFF-A059-B06C3475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4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06-D480-4A53-9EDF-F0959AA683E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360-A955-4EFF-A059-B06C3475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2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0506-D480-4A53-9EDF-F0959AA683E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0F360-A955-4EFF-A059-B06C3475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0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hyperlink" Target="http://mbed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qcentral.machineq.net/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ous/Lora-Bootcamp-machineQ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mqstaging.2one5dev.com/wp-content/uploads/2018/10/ST_Discover_Binary_Code.bin.zip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1" y="-23804"/>
            <a:ext cx="6119821" cy="5486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64697" y="2719396"/>
            <a:ext cx="4460068" cy="363791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332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otham-Bold" charset="0"/>
                <a:ea typeface="Gotham-Medium" charset="0"/>
                <a:cs typeface="Gotham-Medium" charset="0"/>
              </a:rPr>
              <a:t>ST LoRa Dev Kit </a:t>
            </a:r>
          </a:p>
          <a:p>
            <a:pPr marL="0" marR="0" lvl="0" indent="0" algn="ctr" defTabSz="914332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otham-Bold" charset="0"/>
                <a:ea typeface="Gotham-Medium" charset="0"/>
                <a:cs typeface="Gotham-Medium" charset="0"/>
              </a:rPr>
              <a:t>Hands On Session</a:t>
            </a:r>
          </a:p>
          <a:p>
            <a:pPr marL="0" marR="0" lvl="0" indent="0" algn="r" defTabSz="914332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Gotham-Bold" charset="0"/>
              <a:ea typeface="Gotham-Medium" charset="0"/>
              <a:cs typeface="Gotham-Medium" charset="0"/>
            </a:endParaRPr>
          </a:p>
          <a:p>
            <a:pPr marL="0" marR="0" lvl="0" indent="0" algn="r" defTabSz="914332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spc="-150" dirty="0" smtClean="0">
              <a:solidFill>
                <a:prstClr val="black">
                  <a:lumMod val="65000"/>
                  <a:lumOff val="35000"/>
                </a:prstClr>
              </a:solidFill>
              <a:latin typeface="Gotham-Bold" charset="0"/>
              <a:ea typeface="Gotham-Medium" charset="0"/>
              <a:cs typeface="Gotham-Medium" charset="0"/>
            </a:endParaRPr>
          </a:p>
          <a:p>
            <a:pPr marL="0" marR="0" lvl="0" indent="0" algn="r" defTabSz="914332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Gotham-Bold" charset="0"/>
              <a:ea typeface="Gotham-Medium" charset="0"/>
              <a:cs typeface="Gotham-Medium" charset="0"/>
            </a:endParaRPr>
          </a:p>
          <a:p>
            <a:pPr marL="0" marR="0" lvl="0" indent="0" algn="r" defTabSz="914332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spc="-150" dirty="0" smtClean="0">
              <a:solidFill>
                <a:prstClr val="black">
                  <a:lumMod val="65000"/>
                  <a:lumOff val="35000"/>
                </a:prstClr>
              </a:solidFill>
              <a:latin typeface="Gotham-Bold" charset="0"/>
              <a:ea typeface="Gotham-Medium" charset="0"/>
              <a:cs typeface="Gotham-Medium" charset="0"/>
            </a:endParaRPr>
          </a:p>
          <a:p>
            <a:pPr marL="0" marR="0" lvl="0" indent="0" algn="r" defTabSz="914332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Gotham-Bold" charset="0"/>
              <a:ea typeface="Gotham-Medium" charset="0"/>
              <a:cs typeface="Gotham-Medium" charset="0"/>
            </a:endParaRPr>
          </a:p>
          <a:p>
            <a:pPr marL="0" marR="0" lvl="0" indent="0" algn="r" defTabSz="914332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spc="-150" dirty="0" smtClean="0">
              <a:solidFill>
                <a:prstClr val="black">
                  <a:lumMod val="65000"/>
                  <a:lumOff val="35000"/>
                </a:prstClr>
              </a:solidFill>
              <a:latin typeface="Gotham-Bold" charset="0"/>
              <a:ea typeface="Gotham-Medium" charset="0"/>
              <a:cs typeface="Gotham-Medium" charset="0"/>
            </a:endParaRPr>
          </a:p>
          <a:p>
            <a:pPr marL="0" marR="0" lvl="0" indent="0" algn="r" defTabSz="914332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spc="-150" dirty="0">
              <a:solidFill>
                <a:prstClr val="black">
                  <a:lumMod val="65000"/>
                  <a:lumOff val="35000"/>
                </a:prstClr>
              </a:solidFill>
              <a:latin typeface="Gotham-Bold" charset="0"/>
              <a:ea typeface="Gotham-Medium" charset="0"/>
              <a:cs typeface="Gotham-Medium" charset="0"/>
            </a:endParaRPr>
          </a:p>
          <a:p>
            <a:pPr marL="0" marR="0" lvl="0" indent="0" algn="r" defTabSz="914332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spc="-150" dirty="0" smtClean="0">
              <a:solidFill>
                <a:prstClr val="black">
                  <a:lumMod val="65000"/>
                  <a:lumOff val="35000"/>
                </a:prstClr>
              </a:solidFill>
              <a:latin typeface="Gotham-Bold" charset="0"/>
              <a:ea typeface="Gotham-Medium" charset="0"/>
              <a:cs typeface="Gotham-Medium" charset="0"/>
            </a:endParaRPr>
          </a:p>
          <a:p>
            <a:pPr marL="0" marR="0" lvl="0" indent="0" algn="r" defTabSz="914332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spc="-150" dirty="0">
              <a:solidFill>
                <a:prstClr val="black">
                  <a:lumMod val="65000"/>
                  <a:lumOff val="35000"/>
                </a:prstClr>
              </a:solidFill>
              <a:latin typeface="Gotham-Bold" charset="0"/>
              <a:ea typeface="Gotham-Medium" charset="0"/>
              <a:cs typeface="Gotham-Medium" charset="0"/>
            </a:endParaRPr>
          </a:p>
          <a:p>
            <a:pPr marL="0" marR="0" lvl="0" indent="0" algn="r" defTabSz="914332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spc="-1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otham-Bold" charset="0"/>
                <a:ea typeface="Gotham-Medium" charset="0"/>
                <a:cs typeface="Gotham-Medium" charset="0"/>
              </a:rPr>
              <a:t>Julio Merette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AEEF"/>
              </a:solidFill>
              <a:effectLst/>
              <a:uLnTx/>
              <a:uFillTx/>
              <a:latin typeface="Gotham-Medium" charset="0"/>
              <a:ea typeface="Gotham-Medium" charset="0"/>
              <a:cs typeface="Gotham-Medium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402" y="5787724"/>
            <a:ext cx="1737957" cy="45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21"/>
          <a:stretch/>
        </p:blipFill>
        <p:spPr>
          <a:xfrm>
            <a:off x="595948" y="546181"/>
            <a:ext cx="1049968" cy="2009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44094" y="735183"/>
            <a:ext cx="32175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spc="-150" dirty="0" smtClean="0">
                <a:latin typeface="Gotham-Bold" charset="0"/>
              </a:rPr>
              <a:t>Test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0293" y="1443069"/>
            <a:ext cx="77867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1600" b="0" i="0" dirty="0" smtClean="0">
                <a:solidFill>
                  <a:srgbClr val="404040"/>
                </a:solidFill>
                <a:effectLst/>
                <a:latin typeface="Gotham A"/>
              </a:rPr>
              <a:t>1. Confirm th</a:t>
            </a:r>
            <a:r>
              <a:rPr lang="en-US" sz="1600" dirty="0" smtClean="0">
                <a:solidFill>
                  <a:srgbClr val="404040"/>
                </a:solidFill>
                <a:latin typeface="Gotham A"/>
              </a:rPr>
              <a:t>e ST Discovery JOINED the Network</a:t>
            </a:r>
            <a:endParaRPr lang="en-US" sz="1600" b="0" i="0" dirty="0">
              <a:solidFill>
                <a:srgbClr val="404040"/>
              </a:solidFill>
              <a:effectLst/>
              <a:latin typeface="Gotham 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82" y="1781623"/>
            <a:ext cx="69627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21"/>
          <a:stretch/>
        </p:blipFill>
        <p:spPr>
          <a:xfrm>
            <a:off x="595948" y="546181"/>
            <a:ext cx="1049968" cy="2009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44094" y="735183"/>
            <a:ext cx="32175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spc="-150" dirty="0" smtClean="0">
                <a:latin typeface="Gotham-Bold" charset="0"/>
              </a:rPr>
              <a:t>Test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0293" y="1443069"/>
            <a:ext cx="77867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1600" dirty="0" smtClean="0">
                <a:solidFill>
                  <a:srgbClr val="404040"/>
                </a:solidFill>
                <a:latin typeface="Gotham A"/>
              </a:rPr>
              <a:t>2. Go to </a:t>
            </a:r>
            <a:r>
              <a:rPr lang="en-US" sz="1600" dirty="0" err="1" smtClean="0">
                <a:solidFill>
                  <a:srgbClr val="404040"/>
                </a:solidFill>
                <a:latin typeface="Gotham A"/>
              </a:rPr>
              <a:t>mQ</a:t>
            </a:r>
            <a:r>
              <a:rPr lang="en-US" sz="1600" dirty="0" smtClean="0">
                <a:solidFill>
                  <a:srgbClr val="404040"/>
                </a:solidFill>
                <a:latin typeface="Gotham A"/>
              </a:rPr>
              <a:t> Central -&gt; Wireless Logger to confirm the reception of the uplink messages</a:t>
            </a:r>
            <a:endParaRPr lang="en-US" sz="1600" b="0" i="0" dirty="0">
              <a:solidFill>
                <a:srgbClr val="404040"/>
              </a:solidFill>
              <a:effectLst/>
              <a:latin typeface="Gotham 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388" y="2027844"/>
            <a:ext cx="9373687" cy="455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0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21"/>
          <a:stretch/>
        </p:blipFill>
        <p:spPr>
          <a:xfrm>
            <a:off x="595948" y="546181"/>
            <a:ext cx="1049968" cy="2009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44094" y="735183"/>
            <a:ext cx="32175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spc="-150" dirty="0" smtClean="0">
                <a:latin typeface="Gotham-Bold" charset="0"/>
              </a:rPr>
              <a:t>Test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0293" y="1443069"/>
            <a:ext cx="77867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1600" b="0" i="0" dirty="0" smtClean="0">
                <a:solidFill>
                  <a:srgbClr val="404040"/>
                </a:solidFill>
                <a:effectLst/>
                <a:latin typeface="Gotham A"/>
              </a:rPr>
              <a:t>3. Visualize the data on </a:t>
            </a:r>
            <a:r>
              <a:rPr lang="en-US" sz="1600" b="0" i="0" dirty="0" err="1" smtClean="0">
                <a:solidFill>
                  <a:srgbClr val="404040"/>
                </a:solidFill>
                <a:effectLst/>
                <a:latin typeface="Gotham A"/>
              </a:rPr>
              <a:t>mQ</a:t>
            </a:r>
            <a:r>
              <a:rPr lang="en-US" sz="1600" b="0" i="0" dirty="0" smtClean="0">
                <a:solidFill>
                  <a:srgbClr val="404040"/>
                </a:solidFill>
                <a:effectLst/>
                <a:latin typeface="Gotham A"/>
              </a:rPr>
              <a:t> Central…. Go to Devices -&gt; click on your device -&gt; Data </a:t>
            </a:r>
            <a:endParaRPr lang="en-US" sz="1600" b="0" i="0" dirty="0">
              <a:solidFill>
                <a:srgbClr val="404040"/>
              </a:solidFill>
              <a:effectLst/>
              <a:latin typeface="Gotham 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56" y="1882865"/>
            <a:ext cx="11594821" cy="258961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89743" y="2495432"/>
            <a:ext cx="1385739" cy="3795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6746" y="2193036"/>
            <a:ext cx="284672" cy="27892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569724" y="3372128"/>
            <a:ext cx="216816" cy="3608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270286" y="3145146"/>
            <a:ext cx="284672" cy="27892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090" y="3966506"/>
            <a:ext cx="3819375" cy="272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1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097" y="5214768"/>
            <a:ext cx="390426" cy="53382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95948" y="1656192"/>
            <a:ext cx="4678007" cy="3877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spc="-150" dirty="0" smtClean="0">
                <a:latin typeface="Gotham-Bold" charset="0"/>
                <a:ea typeface="Gotham-Bold" charset="0"/>
                <a:cs typeface="Gotham-Bold" charset="0"/>
              </a:rPr>
              <a:t>Agenda</a:t>
            </a:r>
            <a:endParaRPr lang="en-US" sz="2400" b="1" spc="-150" dirty="0">
              <a:latin typeface="Gotham-Bold" charset="0"/>
              <a:ea typeface="Gotham-Bold" charset="0"/>
              <a:cs typeface="Gotham-Bold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5948" y="2923032"/>
            <a:ext cx="3496855" cy="2323713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</a:pPr>
            <a:r>
              <a:rPr lang="en-US" sz="1400" kern="0" dirty="0" smtClean="0">
                <a:latin typeface="Gotham-Book" charset="0"/>
                <a:ea typeface="Gotham-Book" charset="0"/>
                <a:cs typeface="Gotham-Book" charset="0"/>
              </a:rPr>
              <a:t>1. </a:t>
            </a:r>
            <a:r>
              <a:rPr lang="en-US" sz="1400" kern="0" dirty="0" err="1" smtClean="0">
                <a:latin typeface="Gotham-Book" charset="0"/>
                <a:ea typeface="Gotham-Book" charset="0"/>
                <a:cs typeface="Gotham-Book" charset="0"/>
              </a:rPr>
              <a:t>machineQ</a:t>
            </a:r>
            <a:r>
              <a:rPr lang="en-US" sz="1400" kern="0" dirty="0" smtClean="0">
                <a:latin typeface="Gotham-Book" charset="0"/>
                <a:ea typeface="Gotham-Book" charset="0"/>
                <a:cs typeface="Gotham-Book" charset="0"/>
              </a:rPr>
              <a:t> Network Architecture</a:t>
            </a:r>
          </a:p>
          <a:p>
            <a:pPr>
              <a:lnSpc>
                <a:spcPct val="150000"/>
              </a:lnSpc>
              <a:spcAft>
                <a:spcPts val="1600"/>
              </a:spcAft>
            </a:pPr>
            <a:r>
              <a:rPr lang="en-US" sz="1400" kern="0" dirty="0" smtClean="0">
                <a:latin typeface="Gotham-Book" charset="0"/>
                <a:ea typeface="Gotham-Book" charset="0"/>
                <a:cs typeface="Gotham-Book" charset="0"/>
              </a:rPr>
              <a:t>2. ST LoRa Dev Kit overview</a:t>
            </a:r>
          </a:p>
          <a:p>
            <a:pPr>
              <a:lnSpc>
                <a:spcPct val="150000"/>
              </a:lnSpc>
              <a:spcAft>
                <a:spcPts val="1600"/>
              </a:spcAft>
            </a:pPr>
            <a:r>
              <a:rPr lang="en-US" sz="1400" kern="0" dirty="0" smtClean="0">
                <a:latin typeface="Gotham-Book" charset="0"/>
                <a:ea typeface="Gotham-Book" charset="0"/>
                <a:cs typeface="Gotham-Book" charset="0"/>
              </a:rPr>
              <a:t>3. </a:t>
            </a:r>
            <a:r>
              <a:rPr lang="en-US" sz="1400" kern="0" dirty="0" err="1" smtClean="0">
                <a:latin typeface="Gotham-Book" charset="0"/>
                <a:ea typeface="Gotham-Book" charset="0"/>
                <a:cs typeface="Gotham-Book" charset="0"/>
              </a:rPr>
              <a:t>mQ</a:t>
            </a:r>
            <a:r>
              <a:rPr lang="en-US" sz="1400" kern="0" dirty="0" smtClean="0">
                <a:latin typeface="Gotham-Book" charset="0"/>
                <a:ea typeface="Gotham-Book" charset="0"/>
                <a:cs typeface="Gotham-Book" charset="0"/>
              </a:rPr>
              <a:t> Central – Network Management Portal</a:t>
            </a:r>
          </a:p>
          <a:p>
            <a:pPr>
              <a:lnSpc>
                <a:spcPct val="150000"/>
              </a:lnSpc>
              <a:spcAft>
                <a:spcPts val="1600"/>
              </a:spcAft>
            </a:pPr>
            <a:r>
              <a:rPr lang="en-US" sz="1400" kern="0" dirty="0" smtClean="0">
                <a:latin typeface="Gotham-Book" charset="0"/>
                <a:ea typeface="Gotham-Book" charset="0"/>
                <a:cs typeface="Gotham-Book" charset="0"/>
              </a:rPr>
              <a:t>4. let’s play!!!</a:t>
            </a:r>
            <a:r>
              <a:rPr lang="en-US" sz="1400" kern="0" dirty="0" smtClean="0">
                <a:latin typeface="Gotham-Book" charset="0"/>
                <a:ea typeface="Gotham-Book" charset="0"/>
                <a:cs typeface="Gotham-Book" charset="0"/>
              </a:rPr>
              <a:t> </a:t>
            </a:r>
            <a:endParaRPr lang="en-US" sz="1400" kern="0" dirty="0">
              <a:latin typeface="Gotham-Book" charset="0"/>
              <a:ea typeface="Gotham-Book" charset="0"/>
              <a:cs typeface="Gotham-Book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21"/>
          <a:stretch/>
        </p:blipFill>
        <p:spPr>
          <a:xfrm>
            <a:off x="595948" y="546181"/>
            <a:ext cx="1049968" cy="200973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86CC8DA-B51E-5249-8E6D-A745B1230C73}"/>
              </a:ext>
            </a:extLst>
          </p:cNvPr>
          <p:cNvSpPr/>
          <p:nvPr/>
        </p:nvSpPr>
        <p:spPr>
          <a:xfrm>
            <a:off x="10159999" y="6475772"/>
            <a:ext cx="1422399" cy="21544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Gotham-Medium" charset="0"/>
                <a:ea typeface="Gotham-Medium" charset="0"/>
                <a:cs typeface="Gotham-Medium" charset="0"/>
              </a:rPr>
              <a:t>COMCAST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4473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21"/>
          <a:stretch/>
        </p:blipFill>
        <p:spPr>
          <a:xfrm>
            <a:off x="595948" y="546181"/>
            <a:ext cx="1049968" cy="200973"/>
          </a:xfrm>
          <a:prstGeom prst="rect">
            <a:avLst/>
          </a:prstGeom>
        </p:spPr>
      </p:pic>
      <p:pic>
        <p:nvPicPr>
          <p:cNvPr id="166" name="Picture 1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48" y="992037"/>
            <a:ext cx="10799546" cy="571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26168.pcdn.co/wp-content/uploads/2018/08/machineq_iot_ST_Discovery_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683" y="1513284"/>
            <a:ext cx="5072332" cy="507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26168.pcdn.co/wp-content/uploads/2018/08/X-NUCLEO-IKS01A2_SPL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826" y="1054995"/>
            <a:ext cx="1939524" cy="194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50521" y="759926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0" dirty="0" smtClean="0">
                <a:latin typeface="Gotham-Bold" charset="0"/>
                <a:ea typeface="Gotham-Bold" charset="0"/>
                <a:cs typeface="Gotham-Bold" charset="0"/>
              </a:rPr>
              <a:t>ST LoRa Dev Kit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8234" y="1513284"/>
            <a:ext cx="4570747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22222"/>
                </a:solidFill>
                <a:latin typeface="Gotham-Book"/>
              </a:rPr>
              <a:t>CMWX1ZZABZ-091 </a:t>
            </a:r>
            <a:r>
              <a:rPr lang="en-US" sz="1050" dirty="0" smtClean="0">
                <a:solidFill>
                  <a:srgbClr val="222222"/>
                </a:solidFill>
                <a:latin typeface="Gotham-Book"/>
              </a:rPr>
              <a:t>LoRa</a:t>
            </a:r>
            <a:r>
              <a:rPr lang="en-US" sz="1050" baseline="30000" dirty="0" smtClean="0">
                <a:solidFill>
                  <a:srgbClr val="222222"/>
                </a:solidFill>
                <a:latin typeface="Gotham-Book"/>
              </a:rPr>
              <a:t>®</a:t>
            </a:r>
            <a:r>
              <a:rPr lang="en-US" sz="1050" dirty="0">
                <a:solidFill>
                  <a:srgbClr val="222222"/>
                </a:solidFill>
                <a:latin typeface="Gotham-Book"/>
              </a:rPr>
              <a:t> </a:t>
            </a:r>
            <a:r>
              <a:rPr lang="en-US" sz="1050" dirty="0" smtClean="0">
                <a:solidFill>
                  <a:srgbClr val="222222"/>
                </a:solidFill>
                <a:latin typeface="Gotham-Book"/>
              </a:rPr>
              <a:t>module </a:t>
            </a:r>
            <a:r>
              <a:rPr lang="en-US" sz="1050" dirty="0">
                <a:solidFill>
                  <a:srgbClr val="222222"/>
                </a:solidFill>
                <a:latin typeface="Gotham-Book"/>
              </a:rPr>
              <a:t>(Murata)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22222"/>
                </a:solidFill>
                <a:latin typeface="Gotham-Book"/>
              </a:rPr>
              <a:t>Embedded ultra-low-power STM32L072CZ Series MCUs, based on Arm</a:t>
            </a:r>
            <a:r>
              <a:rPr lang="en-US" sz="1050" baseline="30000" dirty="0">
                <a:solidFill>
                  <a:srgbClr val="222222"/>
                </a:solidFill>
                <a:latin typeface="Gotham-Book"/>
              </a:rPr>
              <a:t>®</a:t>
            </a:r>
            <a:r>
              <a:rPr lang="en-US" sz="1050" dirty="0">
                <a:solidFill>
                  <a:srgbClr val="222222"/>
                </a:solidFill>
                <a:latin typeface="Gotham-Book"/>
              </a:rPr>
              <a:t> Cortex</a:t>
            </a:r>
            <a:r>
              <a:rPr lang="en-US" sz="1050" baseline="30000" dirty="0">
                <a:solidFill>
                  <a:srgbClr val="222222"/>
                </a:solidFill>
                <a:latin typeface="Gotham-Book"/>
              </a:rPr>
              <a:t>®</a:t>
            </a:r>
            <a:r>
              <a:rPr lang="en-US" sz="1050" dirty="0">
                <a:solidFill>
                  <a:srgbClr val="222222"/>
                </a:solidFill>
                <a:latin typeface="Gotham-Book"/>
              </a:rPr>
              <a:t>-M0+ core, with 192 Kbytes of Flash memory, 20 Kbytes of RAM, 20 Kbytes of EEPROM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22222"/>
                </a:solidFill>
                <a:latin typeface="Gotham-Book"/>
              </a:rPr>
              <a:t>Frequency range: 860 MHz - 930 MHz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22222"/>
                </a:solidFill>
                <a:latin typeface="Gotham-Book"/>
              </a:rPr>
              <a:t>USB 2.0 FS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rgbClr val="222222"/>
                </a:solidFill>
                <a:latin typeface="Gotham-Book"/>
              </a:rPr>
              <a:t>Embedded </a:t>
            </a:r>
            <a:r>
              <a:rPr lang="en-US" sz="1050" dirty="0">
                <a:solidFill>
                  <a:srgbClr val="222222"/>
                </a:solidFill>
                <a:latin typeface="Gotham-Book"/>
              </a:rPr>
              <a:t>SX1276 transceiver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rgbClr val="222222"/>
                </a:solidFill>
                <a:latin typeface="Gotham-Book"/>
              </a:rPr>
              <a:t>+</a:t>
            </a:r>
            <a:r>
              <a:rPr lang="en-US" sz="1050" dirty="0">
                <a:solidFill>
                  <a:srgbClr val="222222"/>
                </a:solidFill>
                <a:latin typeface="Gotham-Book"/>
              </a:rPr>
              <a:t>14 </a:t>
            </a:r>
            <a:r>
              <a:rPr lang="en-US" sz="1050" dirty="0" err="1">
                <a:solidFill>
                  <a:srgbClr val="222222"/>
                </a:solidFill>
                <a:latin typeface="Gotham-Book"/>
              </a:rPr>
              <a:t>dBm</a:t>
            </a:r>
            <a:r>
              <a:rPr lang="en-US" sz="1050" dirty="0">
                <a:solidFill>
                  <a:srgbClr val="222222"/>
                </a:solidFill>
                <a:latin typeface="Gotham-Book"/>
              </a:rPr>
              <a:t> or +20 </a:t>
            </a:r>
            <a:r>
              <a:rPr lang="en-US" sz="1050" dirty="0" err="1">
                <a:solidFill>
                  <a:srgbClr val="222222"/>
                </a:solidFill>
                <a:latin typeface="Gotham-Book"/>
              </a:rPr>
              <a:t>dBm</a:t>
            </a:r>
            <a:r>
              <a:rPr lang="en-US" sz="1050" dirty="0">
                <a:solidFill>
                  <a:srgbClr val="222222"/>
                </a:solidFill>
                <a:latin typeface="Gotham-Book"/>
              </a:rPr>
              <a:t> selectable output power</a:t>
            </a:r>
          </a:p>
          <a:p>
            <a:endParaRPr lang="en-US" sz="1050" dirty="0" smtClean="0">
              <a:solidFill>
                <a:srgbClr val="222222"/>
              </a:solidFill>
              <a:latin typeface="Gotham-Book"/>
            </a:endParaRPr>
          </a:p>
          <a:p>
            <a:r>
              <a:rPr lang="en-US" sz="1050" dirty="0" smtClean="0">
                <a:solidFill>
                  <a:srgbClr val="222222"/>
                </a:solidFill>
                <a:latin typeface="Gotham-Book"/>
              </a:rPr>
              <a:t>Board </a:t>
            </a:r>
            <a:r>
              <a:rPr lang="en-US" sz="1050" dirty="0">
                <a:solidFill>
                  <a:srgbClr val="222222"/>
                </a:solidFill>
                <a:latin typeface="Gotham-Book"/>
              </a:rPr>
              <a:t>power supply: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22222"/>
                </a:solidFill>
                <a:latin typeface="Gotham-Book"/>
              </a:rPr>
              <a:t>Through USB bus or external V</a:t>
            </a:r>
            <a:r>
              <a:rPr lang="en-US" sz="1050" baseline="-25000" dirty="0">
                <a:solidFill>
                  <a:srgbClr val="222222"/>
                </a:solidFill>
                <a:latin typeface="Gotham-Book"/>
              </a:rPr>
              <a:t>IN</a:t>
            </a:r>
            <a:r>
              <a:rPr lang="en-US" sz="1050" dirty="0">
                <a:solidFill>
                  <a:srgbClr val="222222"/>
                </a:solidFill>
                <a:latin typeface="Gotham-Book"/>
              </a:rPr>
              <a:t>/3.3 V supply voltage or batteries</a:t>
            </a:r>
          </a:p>
          <a:p>
            <a:r>
              <a:rPr lang="en-US" sz="1050" dirty="0" smtClean="0">
                <a:solidFill>
                  <a:srgbClr val="222222"/>
                </a:solidFill>
                <a:latin typeface="Gotham-Book"/>
              </a:rPr>
              <a:t>7 LEDs</a:t>
            </a:r>
          </a:p>
          <a:p>
            <a:r>
              <a:rPr lang="en-US" sz="1050" dirty="0" smtClean="0">
                <a:solidFill>
                  <a:srgbClr val="222222"/>
                </a:solidFill>
                <a:latin typeface="Gotham-Book"/>
              </a:rPr>
              <a:t>2 </a:t>
            </a:r>
            <a:r>
              <a:rPr lang="en-US" sz="1050" dirty="0">
                <a:solidFill>
                  <a:srgbClr val="222222"/>
                </a:solidFill>
                <a:latin typeface="Gotham-Book"/>
              </a:rPr>
              <a:t>push-buttons (user and reset)</a:t>
            </a:r>
          </a:p>
          <a:p>
            <a:r>
              <a:rPr lang="en-US" sz="1050" dirty="0">
                <a:solidFill>
                  <a:srgbClr val="222222"/>
                </a:solidFill>
                <a:latin typeface="Gotham-Book"/>
              </a:rPr>
              <a:t>Arduino</a:t>
            </a:r>
            <a:r>
              <a:rPr lang="en-US" sz="1050" baseline="30000" dirty="0">
                <a:solidFill>
                  <a:srgbClr val="222222"/>
                </a:solidFill>
                <a:latin typeface="Gotham-Book"/>
              </a:rPr>
              <a:t>™</a:t>
            </a:r>
            <a:r>
              <a:rPr lang="en-US" sz="1050" dirty="0">
                <a:solidFill>
                  <a:srgbClr val="222222"/>
                </a:solidFill>
                <a:latin typeface="Gotham-Book"/>
              </a:rPr>
              <a:t> Uno V3 connectors</a:t>
            </a:r>
          </a:p>
          <a:p>
            <a:r>
              <a:rPr lang="en-US" sz="1050" dirty="0">
                <a:solidFill>
                  <a:srgbClr val="222222"/>
                </a:solidFill>
                <a:latin typeface="Gotham-Book"/>
              </a:rPr>
              <a:t>Arm</a:t>
            </a:r>
            <a:r>
              <a:rPr lang="en-US" sz="1050" baseline="30000" dirty="0">
                <a:solidFill>
                  <a:srgbClr val="222222"/>
                </a:solidFill>
                <a:latin typeface="Gotham-Book"/>
              </a:rPr>
              <a:t>®</a:t>
            </a:r>
            <a:r>
              <a:rPr lang="en-US" sz="1050" dirty="0">
                <a:solidFill>
                  <a:srgbClr val="222222"/>
                </a:solidFill>
                <a:latin typeface="Gotham-Book"/>
              </a:rPr>
              <a:t> </a:t>
            </a:r>
            <a:r>
              <a:rPr lang="en-US" sz="1050" dirty="0" err="1">
                <a:solidFill>
                  <a:srgbClr val="222222"/>
                </a:solidFill>
                <a:latin typeface="Gotham-Book"/>
              </a:rPr>
              <a:t>Mbed</a:t>
            </a:r>
            <a:r>
              <a:rPr lang="en-US" sz="1050" baseline="30000" dirty="0">
                <a:solidFill>
                  <a:srgbClr val="222222"/>
                </a:solidFill>
                <a:latin typeface="Gotham-Book"/>
              </a:rPr>
              <a:t>™</a:t>
            </a:r>
            <a:r>
              <a:rPr lang="en-US" sz="1050" dirty="0">
                <a:solidFill>
                  <a:srgbClr val="222222"/>
                </a:solidFill>
                <a:latin typeface="Gotham-Book"/>
              </a:rPr>
              <a:t> (see </a:t>
            </a:r>
            <a:r>
              <a:rPr lang="en-US" sz="1050" dirty="0">
                <a:solidFill>
                  <a:srgbClr val="222222"/>
                </a:solidFill>
                <a:latin typeface="Gotham-Book"/>
                <a:hlinkClick r:id="rId4"/>
              </a:rPr>
              <a:t>http://mbed.org</a:t>
            </a:r>
            <a:r>
              <a:rPr lang="en-US" sz="1050" dirty="0" smtClean="0">
                <a:solidFill>
                  <a:srgbClr val="222222"/>
                </a:solidFill>
                <a:latin typeface="Gotham-Book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050" b="0" i="0" dirty="0">
              <a:solidFill>
                <a:srgbClr val="222222"/>
              </a:solidFill>
              <a:effectLst/>
              <a:latin typeface="Gotham-Book"/>
            </a:endParaRPr>
          </a:p>
          <a:p>
            <a:r>
              <a:rPr lang="en-US" sz="1050" dirty="0" smtClean="0">
                <a:solidFill>
                  <a:srgbClr val="222222"/>
                </a:solidFill>
                <a:latin typeface="Gotham-Book"/>
              </a:rPr>
              <a:t>And More…..</a:t>
            </a:r>
            <a:endParaRPr lang="en-US" sz="1050" b="0" i="0" dirty="0">
              <a:solidFill>
                <a:srgbClr val="222222"/>
              </a:solidFill>
              <a:effectLst/>
              <a:latin typeface="Gotham-Book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21"/>
          <a:stretch/>
        </p:blipFill>
        <p:spPr>
          <a:xfrm>
            <a:off x="595948" y="546181"/>
            <a:ext cx="1049968" cy="20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2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6376"/>
            <a:ext cx="12111932" cy="526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607" y="2082508"/>
            <a:ext cx="5744953" cy="477549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6593" y="1374622"/>
            <a:ext cx="112689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hlinkClick r:id="rId3"/>
              </a:rPr>
              <a:t>https://github.com/beous/Lora-Bootcamp-machineQ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21"/>
          <a:stretch/>
        </p:blipFill>
        <p:spPr>
          <a:xfrm>
            <a:off x="595948" y="546181"/>
            <a:ext cx="1049968" cy="20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4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63499" y="546181"/>
            <a:ext cx="12063713" cy="6222919"/>
            <a:chOff x="63499" y="546181"/>
            <a:chExt cx="12063713" cy="6222919"/>
          </a:xfrm>
        </p:grpSpPr>
        <p:sp>
          <p:nvSpPr>
            <p:cNvPr id="3" name="Rectangle 2"/>
            <p:cNvSpPr/>
            <p:nvPr/>
          </p:nvSpPr>
          <p:spPr>
            <a:xfrm>
              <a:off x="3720721" y="562488"/>
              <a:ext cx="32175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pc="-150" dirty="0" err="1" smtClean="0">
                  <a:latin typeface="Gotham-Bold" charset="0"/>
                </a:rPr>
                <a:t>mQ</a:t>
              </a:r>
              <a:r>
                <a:rPr lang="en-US" b="1" spc="-150" dirty="0" smtClean="0">
                  <a:latin typeface="Gotham-Bold" charset="0"/>
                </a:rPr>
                <a:t> Central Device Configuration</a:t>
              </a:r>
              <a:endParaRPr lang="en-US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921"/>
            <a:stretch/>
          </p:blipFill>
          <p:spPr>
            <a:xfrm>
              <a:off x="595948" y="546181"/>
              <a:ext cx="1049968" cy="200973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63499" y="931820"/>
              <a:ext cx="12063713" cy="5837280"/>
              <a:chOff x="63499" y="931820"/>
              <a:chExt cx="12063713" cy="583728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99" y="931820"/>
                <a:ext cx="12063713" cy="5837280"/>
              </a:xfrm>
              <a:prstGeom prst="rect">
                <a:avLst/>
              </a:prstGeom>
            </p:spPr>
          </p:pic>
          <p:sp>
            <p:nvSpPr>
              <p:cNvPr id="9" name="Rounded Rectangle 8"/>
              <p:cNvSpPr/>
              <p:nvPr/>
            </p:nvSpPr>
            <p:spPr>
              <a:xfrm>
                <a:off x="63499" y="1552755"/>
                <a:ext cx="1385739" cy="379562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ounded Rectangle 11"/>
            <p:cNvSpPr/>
            <p:nvPr/>
          </p:nvSpPr>
          <p:spPr>
            <a:xfrm>
              <a:off x="11033186" y="1265207"/>
              <a:ext cx="1068148" cy="37956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7634" y="1222077"/>
              <a:ext cx="284672" cy="278921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10916728" y="977660"/>
              <a:ext cx="284672" cy="278921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26917" y="1863305"/>
              <a:ext cx="1143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latin typeface="Gotham-Book"/>
                </a:rPr>
                <a:t>Device </a:t>
              </a:r>
              <a:r>
                <a:rPr lang="en-US" sz="1100" i="1" dirty="0" err="1" smtClean="0">
                  <a:latin typeface="Gotham-Book"/>
                </a:rPr>
                <a:t>DevEUI</a:t>
              </a:r>
              <a:endParaRPr lang="en-US" sz="1100" i="1" dirty="0">
                <a:latin typeface="Gotham-Book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35543" y="2363442"/>
              <a:ext cx="5613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latin typeface="Gotham-Book"/>
                </a:rPr>
                <a:t>Name</a:t>
              </a:r>
              <a:endParaRPr lang="en-US" sz="1100" i="1" dirty="0">
                <a:latin typeface="Gotham-Book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26912" y="2884342"/>
              <a:ext cx="16754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latin typeface="Gotham-Book"/>
                </a:rPr>
                <a:t>Connectivity Plan: </a:t>
              </a:r>
            </a:p>
            <a:p>
              <a:r>
                <a:rPr lang="en-US" sz="1100" b="1" i="1" dirty="0" smtClean="0">
                  <a:latin typeface="Gotham-Book"/>
                </a:rPr>
                <a:t>COMCAST Testing CP</a:t>
              </a:r>
              <a:endParaRPr lang="en-US" sz="1100" b="1" i="1" dirty="0">
                <a:latin typeface="Gotham-Book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01036" y="3384479"/>
              <a:ext cx="2433680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latin typeface="Gotham-Book"/>
                </a:rPr>
                <a:t>Device Profile:</a:t>
              </a:r>
            </a:p>
            <a:p>
              <a:r>
                <a:rPr lang="en-US" sz="800" b="1" i="1" dirty="0" smtClean="0">
                  <a:latin typeface="Gotham-Book"/>
                </a:rPr>
                <a:t>LoraWAN1.0.2 </a:t>
              </a:r>
              <a:r>
                <a:rPr lang="en-US" sz="800" b="1" i="1" dirty="0" err="1" smtClean="0">
                  <a:latin typeface="Gotham-Book"/>
                </a:rPr>
                <a:t>ClassA</a:t>
              </a:r>
              <a:r>
                <a:rPr lang="en-US" sz="800" b="1" i="1" dirty="0" smtClean="0">
                  <a:latin typeface="Gotham-Book"/>
                </a:rPr>
                <a:t> 20dBm FCC RX2 SF12</a:t>
              </a:r>
              <a:endParaRPr lang="en-US" sz="800" b="1" i="1" dirty="0">
                <a:latin typeface="Gotham-Book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9238" y="4005644"/>
              <a:ext cx="17395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latin typeface="Gotham-Book"/>
                </a:rPr>
                <a:t>Decoder</a:t>
              </a:r>
              <a:r>
                <a:rPr lang="en-US" sz="1100" b="1" i="1" dirty="0" smtClean="0">
                  <a:latin typeface="Gotham-Book"/>
                </a:rPr>
                <a:t>: Cayenne LPP</a:t>
              </a:r>
              <a:endParaRPr lang="en-US" sz="1100" b="1" i="1" dirty="0">
                <a:latin typeface="Gotham-Book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708145" y="1526876"/>
              <a:ext cx="1639464" cy="2895598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470553" y="1413294"/>
              <a:ext cx="284672" cy="278921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728604" y="1644769"/>
              <a:ext cx="1164566" cy="267428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525886" y="1337094"/>
              <a:ext cx="284672" cy="278921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586268" y="2124915"/>
              <a:ext cx="1945257" cy="164428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341854" y="2007076"/>
              <a:ext cx="284672" cy="278921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7493493" y="6317392"/>
              <a:ext cx="1068148" cy="37956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7377035" y="6029845"/>
              <a:ext cx="284672" cy="278921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091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040" y="929637"/>
            <a:ext cx="7786779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1600" b="1" dirty="0">
                <a:solidFill>
                  <a:srgbClr val="333333"/>
                </a:solidFill>
                <a:latin typeface="Gotham A"/>
              </a:rPr>
              <a:t>Setting Up the ST LoRa Dev Kit Board</a:t>
            </a:r>
            <a:br>
              <a:rPr lang="en-US" sz="1600" b="1" dirty="0">
                <a:solidFill>
                  <a:srgbClr val="333333"/>
                </a:solidFill>
                <a:latin typeface="Gotham A"/>
              </a:rPr>
            </a:br>
            <a:endParaRPr lang="en-US" sz="1600" b="1" dirty="0">
              <a:solidFill>
                <a:srgbClr val="333333"/>
              </a:solidFill>
              <a:latin typeface="Gotham A"/>
            </a:endParaRPr>
          </a:p>
          <a:p>
            <a:pPr marL="742950" lvl="1" indent="-285750" fontAlgn="t">
              <a:buFont typeface="+mj-lt"/>
              <a:buAutoNum type="arabicPeriod"/>
            </a:pPr>
            <a:r>
              <a:rPr lang="en-US" sz="1600" dirty="0">
                <a:solidFill>
                  <a:srgbClr val="404040"/>
                </a:solidFill>
                <a:latin typeface="Gotham A"/>
              </a:rPr>
              <a:t>Plug the provided micro-USB into the </a:t>
            </a:r>
            <a:r>
              <a:rPr lang="en-US" sz="1600" b="1" dirty="0">
                <a:solidFill>
                  <a:srgbClr val="404040"/>
                </a:solidFill>
                <a:latin typeface="Gotham A"/>
              </a:rPr>
              <a:t>CN7 USB STLINK </a:t>
            </a:r>
            <a:r>
              <a:rPr lang="en-US" sz="1600" dirty="0">
                <a:solidFill>
                  <a:srgbClr val="404040"/>
                </a:solidFill>
                <a:latin typeface="Gotham A"/>
              </a:rPr>
              <a:t>port on the ST Discovery board and into your computer.</a:t>
            </a:r>
          </a:p>
          <a:p>
            <a:pPr marL="742950" lvl="1" indent="-285750" fontAlgn="t">
              <a:buFont typeface="+mj-lt"/>
              <a:buAutoNum type="arabicPeriod"/>
            </a:pPr>
            <a:r>
              <a:rPr lang="en-US" sz="1600" dirty="0">
                <a:solidFill>
                  <a:srgbClr val="404040"/>
                </a:solidFill>
                <a:latin typeface="Gotham A"/>
              </a:rPr>
              <a:t>Download the binary file </a:t>
            </a:r>
            <a:r>
              <a:rPr lang="en-US" sz="1600" u="sng" dirty="0">
                <a:solidFill>
                  <a:srgbClr val="333333"/>
                </a:solidFill>
                <a:latin typeface="Gotham A"/>
                <a:hlinkClick r:id="rId2"/>
              </a:rPr>
              <a:t>here</a:t>
            </a:r>
            <a:r>
              <a:rPr lang="en-US" sz="1600" dirty="0">
                <a:solidFill>
                  <a:srgbClr val="404040"/>
                </a:solidFill>
                <a:latin typeface="Gotham A"/>
              </a:rPr>
              <a:t>.</a:t>
            </a:r>
          </a:p>
          <a:p>
            <a:pPr marL="742950" lvl="1" indent="-285750" fontAlgn="t">
              <a:buFont typeface="+mj-lt"/>
              <a:buAutoNum type="arabicPeriod"/>
            </a:pPr>
            <a:r>
              <a:rPr lang="en-US" sz="1600" dirty="0">
                <a:solidFill>
                  <a:srgbClr val="404040"/>
                </a:solidFill>
                <a:latin typeface="Gotham A"/>
              </a:rPr>
              <a:t>Open </a:t>
            </a:r>
            <a:r>
              <a:rPr lang="en-US" sz="1600" b="1" dirty="0" err="1">
                <a:solidFill>
                  <a:srgbClr val="404040"/>
                </a:solidFill>
                <a:latin typeface="Gotham A"/>
              </a:rPr>
              <a:t>FileExplorer</a:t>
            </a:r>
            <a:r>
              <a:rPr lang="en-US" sz="1600" b="1" dirty="0">
                <a:solidFill>
                  <a:srgbClr val="404040"/>
                </a:solidFill>
                <a:latin typeface="Gotham A"/>
              </a:rPr>
              <a:t> </a:t>
            </a:r>
            <a:r>
              <a:rPr lang="en-US" sz="1600" dirty="0">
                <a:solidFill>
                  <a:srgbClr val="404040"/>
                </a:solidFill>
                <a:latin typeface="Gotham A"/>
              </a:rPr>
              <a:t>and click </a:t>
            </a:r>
            <a:r>
              <a:rPr lang="en-US" sz="1600" b="1" dirty="0">
                <a:solidFill>
                  <a:srgbClr val="404040"/>
                </a:solidFill>
                <a:latin typeface="Gotham A"/>
              </a:rPr>
              <a:t>This PC</a:t>
            </a:r>
            <a:r>
              <a:rPr lang="en-US" sz="1600" dirty="0">
                <a:solidFill>
                  <a:srgbClr val="404040"/>
                </a:solidFill>
                <a:latin typeface="Gotham A"/>
              </a:rPr>
              <a:t>. Scroll down to </a:t>
            </a:r>
            <a:r>
              <a:rPr lang="en-US" sz="1600" b="1" dirty="0">
                <a:solidFill>
                  <a:srgbClr val="404040"/>
                </a:solidFill>
                <a:latin typeface="Gotham A"/>
              </a:rPr>
              <a:t>Devices and Drives</a:t>
            </a:r>
            <a:r>
              <a:rPr lang="en-US" sz="1600" dirty="0">
                <a:solidFill>
                  <a:srgbClr val="404040"/>
                </a:solidFill>
                <a:latin typeface="Gotham A"/>
              </a:rPr>
              <a:t>. The board will appear as a drive.</a:t>
            </a:r>
          </a:p>
          <a:p>
            <a:pPr marL="742950" lvl="1" indent="-285750" fontAlgn="t">
              <a:buFont typeface="+mj-lt"/>
              <a:buAutoNum type="arabicPeriod"/>
            </a:pPr>
            <a:r>
              <a:rPr lang="en-US" sz="1600" dirty="0">
                <a:solidFill>
                  <a:srgbClr val="404040"/>
                </a:solidFill>
                <a:latin typeface="Gotham A"/>
              </a:rPr>
              <a:t>Drag the binary file into the drive, and wait for the transfer to finish. The LD5 LED light will blink on the board.</a:t>
            </a:r>
          </a:p>
          <a:p>
            <a:pPr marL="742950" lvl="1" indent="-285750" fontAlgn="t">
              <a:buFont typeface="+mj-lt"/>
              <a:buAutoNum type="arabicPeriod"/>
            </a:pPr>
            <a:endParaRPr lang="en-US" sz="1600" dirty="0" smtClean="0">
              <a:solidFill>
                <a:srgbClr val="404040"/>
              </a:solidFill>
              <a:latin typeface="Gotham A"/>
            </a:endParaRPr>
          </a:p>
          <a:p>
            <a:pPr marL="742950" lvl="1" indent="-285750" fontAlgn="t">
              <a:buFont typeface="+mj-lt"/>
              <a:buAutoNum type="arabicPeriod"/>
            </a:pPr>
            <a:r>
              <a:rPr lang="en-US" sz="1600" dirty="0" smtClean="0">
                <a:solidFill>
                  <a:srgbClr val="404040"/>
                </a:solidFill>
                <a:latin typeface="Gotham A"/>
              </a:rPr>
              <a:t>Set </a:t>
            </a:r>
            <a:r>
              <a:rPr lang="en-US" sz="1600" dirty="0">
                <a:solidFill>
                  <a:srgbClr val="404040"/>
                </a:solidFill>
                <a:latin typeface="Gotham A"/>
              </a:rPr>
              <a:t>up </a:t>
            </a:r>
            <a:r>
              <a:rPr lang="en-US" sz="1600" dirty="0" err="1">
                <a:solidFill>
                  <a:srgbClr val="404040"/>
                </a:solidFill>
                <a:latin typeface="Gotham A"/>
              </a:rPr>
              <a:t>TeraTerm</a:t>
            </a:r>
            <a:r>
              <a:rPr lang="en-US" sz="1600" dirty="0">
                <a:solidFill>
                  <a:srgbClr val="404040"/>
                </a:solidFill>
                <a:latin typeface="Gotham A"/>
              </a:rPr>
              <a:t> (or your terminal of choice):</a:t>
            </a:r>
          </a:p>
          <a:p>
            <a:pPr fontAlgn="t"/>
            <a:r>
              <a:rPr lang="en-US" sz="1600" dirty="0">
                <a:solidFill>
                  <a:srgbClr val="333333"/>
                </a:solidFill>
                <a:latin typeface="Gotham A"/>
              </a:rPr>
              <a:t> </a:t>
            </a:r>
            <a:endParaRPr lang="en-US" sz="1600" dirty="0" smtClean="0">
              <a:solidFill>
                <a:srgbClr val="333333"/>
              </a:solidFill>
              <a:latin typeface="Gotham A"/>
            </a:endParaRPr>
          </a:p>
          <a:p>
            <a:pPr fontAlgn="t"/>
            <a:endParaRPr lang="en-US" sz="1400" dirty="0">
              <a:solidFill>
                <a:srgbClr val="333333"/>
              </a:solidFill>
              <a:latin typeface="Gotham A"/>
            </a:endParaRPr>
          </a:p>
          <a:p>
            <a:pPr marL="1200150" lvl="2" indent="-285750" fontAlgn="t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404040"/>
                </a:solidFill>
                <a:latin typeface="Gotham A"/>
              </a:rPr>
              <a:t>Launch the application.</a:t>
            </a:r>
          </a:p>
          <a:p>
            <a:pPr marL="1200150" lvl="2" indent="-285750" fontAlgn="t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404040"/>
                </a:solidFill>
                <a:latin typeface="Gotham A"/>
              </a:rPr>
              <a:t>Select the </a:t>
            </a:r>
            <a:r>
              <a:rPr lang="en-US" sz="1600" b="1" dirty="0">
                <a:solidFill>
                  <a:srgbClr val="404040"/>
                </a:solidFill>
                <a:latin typeface="Gotham A"/>
              </a:rPr>
              <a:t>Serial </a:t>
            </a:r>
            <a:r>
              <a:rPr lang="en-US" sz="1600" dirty="0">
                <a:solidFill>
                  <a:srgbClr val="404040"/>
                </a:solidFill>
                <a:latin typeface="Gotham A"/>
              </a:rPr>
              <a:t>radio button and choose your port from the drop-down menu.</a:t>
            </a:r>
          </a:p>
          <a:p>
            <a:pPr marL="1200150" lvl="2" indent="-285750" fontAlgn="t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404040"/>
                </a:solidFill>
                <a:latin typeface="Gotham A"/>
              </a:rPr>
              <a:t>Select </a:t>
            </a:r>
            <a:r>
              <a:rPr lang="en-US" sz="1600" b="1" dirty="0">
                <a:solidFill>
                  <a:srgbClr val="404040"/>
                </a:solidFill>
                <a:latin typeface="Gotham A"/>
              </a:rPr>
              <a:t>Setup&gt;Terminal</a:t>
            </a:r>
            <a:r>
              <a:rPr lang="en-US" sz="1600" dirty="0">
                <a:solidFill>
                  <a:srgbClr val="404040"/>
                </a:solidFill>
                <a:latin typeface="Gotham A"/>
              </a:rPr>
              <a:t>, and change the settings to the those in Fig. </a:t>
            </a:r>
            <a:r>
              <a:rPr lang="en-US" sz="1600" dirty="0" smtClean="0">
                <a:solidFill>
                  <a:srgbClr val="404040"/>
                </a:solidFill>
                <a:latin typeface="Gotham A"/>
              </a:rPr>
              <a:t>1</a:t>
            </a:r>
            <a:endParaRPr lang="en-US" sz="1600" dirty="0">
              <a:solidFill>
                <a:srgbClr val="404040"/>
              </a:solidFill>
              <a:latin typeface="Gotham A"/>
            </a:endParaRPr>
          </a:p>
          <a:p>
            <a:pPr marL="1200150" lvl="2" indent="-285750" fontAlgn="t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404040"/>
                </a:solidFill>
                <a:latin typeface="Gotham A"/>
              </a:rPr>
              <a:t>Select </a:t>
            </a:r>
            <a:r>
              <a:rPr lang="en-US" sz="1600" b="1" dirty="0">
                <a:solidFill>
                  <a:srgbClr val="404040"/>
                </a:solidFill>
                <a:latin typeface="Gotham A"/>
              </a:rPr>
              <a:t>Setup&gt;Serial Port</a:t>
            </a:r>
            <a:r>
              <a:rPr lang="en-US" sz="1600" dirty="0">
                <a:solidFill>
                  <a:srgbClr val="404040"/>
                </a:solidFill>
                <a:latin typeface="Gotham A"/>
              </a:rPr>
              <a:t>, and change the </a:t>
            </a:r>
            <a:r>
              <a:rPr lang="en-US" sz="1600" b="1" dirty="0">
                <a:solidFill>
                  <a:srgbClr val="404040"/>
                </a:solidFill>
                <a:latin typeface="Gotham A"/>
              </a:rPr>
              <a:t>Speed </a:t>
            </a:r>
            <a:r>
              <a:rPr lang="en-US" sz="1600" dirty="0">
                <a:solidFill>
                  <a:srgbClr val="404040"/>
                </a:solidFill>
                <a:latin typeface="Gotham A"/>
              </a:rPr>
              <a:t>(the baud rate) to the those in Fig. B for the appropriate </a:t>
            </a:r>
            <a:r>
              <a:rPr lang="en-US" sz="1600" b="1" dirty="0">
                <a:solidFill>
                  <a:srgbClr val="404040"/>
                </a:solidFill>
                <a:latin typeface="Gotham A"/>
              </a:rPr>
              <a:t>Port</a:t>
            </a:r>
            <a:r>
              <a:rPr lang="en-US" sz="1600" dirty="0">
                <a:solidFill>
                  <a:srgbClr val="404040"/>
                </a:solidFill>
                <a:latin typeface="Gotham A"/>
              </a:rPr>
              <a:t>.</a:t>
            </a:r>
          </a:p>
          <a:p>
            <a:pPr marL="1200150" lvl="2" indent="-285750" fontAlgn="t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404040"/>
                </a:solidFill>
                <a:latin typeface="Gotham A"/>
              </a:rPr>
              <a:t>Press the black </a:t>
            </a:r>
            <a:r>
              <a:rPr lang="en-US" sz="1600" b="1" dirty="0">
                <a:solidFill>
                  <a:srgbClr val="404040"/>
                </a:solidFill>
                <a:latin typeface="Gotham A"/>
              </a:rPr>
              <a:t>RESET </a:t>
            </a:r>
            <a:r>
              <a:rPr lang="en-US" sz="1600" dirty="0">
                <a:solidFill>
                  <a:srgbClr val="404040"/>
                </a:solidFill>
                <a:latin typeface="Gotham A"/>
              </a:rPr>
              <a:t>button on the board, which should prompt you to enter the credentials from </a:t>
            </a:r>
            <a:r>
              <a:rPr lang="en-US" sz="1600" dirty="0" err="1">
                <a:solidFill>
                  <a:srgbClr val="404040"/>
                </a:solidFill>
                <a:latin typeface="Gotham A"/>
              </a:rPr>
              <a:t>machineQ</a:t>
            </a:r>
            <a:r>
              <a:rPr lang="en-US" sz="1600" dirty="0">
                <a:solidFill>
                  <a:srgbClr val="404040"/>
                </a:solidFill>
                <a:latin typeface="Gotham A"/>
              </a:rPr>
              <a:t>.</a:t>
            </a:r>
            <a:endParaRPr lang="en-US" sz="1600" b="0" i="0" dirty="0">
              <a:solidFill>
                <a:srgbClr val="404040"/>
              </a:solidFill>
              <a:effectLst/>
              <a:latin typeface="Gotham A"/>
            </a:endParaRPr>
          </a:p>
        </p:txBody>
      </p:sp>
      <p:pic>
        <p:nvPicPr>
          <p:cNvPr id="3074" name="Picture 2" descr="https://s26168.pcdn.co/wp-content/uploads/2018/08/machineq_iot_ST_Discovery_Board_SetUp_new-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4" t="3836" r="25393" b="3910"/>
          <a:stretch/>
        </p:blipFill>
        <p:spPr bwMode="auto">
          <a:xfrm>
            <a:off x="8169215" y="490344"/>
            <a:ext cx="3536830" cy="604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21"/>
          <a:stretch/>
        </p:blipFill>
        <p:spPr>
          <a:xfrm>
            <a:off x="595948" y="546181"/>
            <a:ext cx="1049968" cy="20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040" y="929637"/>
            <a:ext cx="778677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1600" b="1" dirty="0">
                <a:solidFill>
                  <a:schemeClr val="bg1"/>
                </a:solidFill>
                <a:latin typeface="Gotham A"/>
              </a:rPr>
              <a:t>Setting Up the ST LoRa Dev Kit </a:t>
            </a:r>
            <a:r>
              <a:rPr lang="en-US" sz="1600" b="1" dirty="0" smtClean="0">
                <a:solidFill>
                  <a:schemeClr val="bg1"/>
                </a:solidFill>
                <a:latin typeface="Gotham A"/>
              </a:rPr>
              <a:t>Board</a:t>
            </a:r>
          </a:p>
          <a:p>
            <a:pPr fontAlgn="t"/>
            <a:endParaRPr lang="en-US" sz="1600" b="1" dirty="0">
              <a:solidFill>
                <a:schemeClr val="bg1"/>
              </a:solidFill>
              <a:latin typeface="Gotham A"/>
            </a:endParaRPr>
          </a:p>
          <a:p>
            <a:pPr marL="342900" indent="-342900" fontAlgn="t">
              <a:buAutoNum type="arabicPeriod"/>
            </a:pPr>
            <a:r>
              <a:rPr lang="en-US" sz="1600" dirty="0" smtClean="0">
                <a:solidFill>
                  <a:schemeClr val="bg1"/>
                </a:solidFill>
                <a:latin typeface="Gotham A"/>
              </a:rPr>
              <a:t>Enter your </a:t>
            </a:r>
            <a:r>
              <a:rPr lang="en-US" sz="1600" dirty="0" err="1" smtClean="0">
                <a:solidFill>
                  <a:schemeClr val="bg1"/>
                </a:solidFill>
                <a:latin typeface="Gotham A"/>
              </a:rPr>
              <a:t>DevEUI</a:t>
            </a:r>
            <a:r>
              <a:rPr lang="en-US" sz="1600" dirty="0" smtClean="0">
                <a:solidFill>
                  <a:schemeClr val="bg1"/>
                </a:solidFill>
                <a:latin typeface="Gotham A"/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  <a:latin typeface="Gotham A"/>
              </a:rPr>
              <a:t>AppEUI</a:t>
            </a:r>
            <a:r>
              <a:rPr lang="en-US" sz="1600" dirty="0" smtClean="0">
                <a:solidFill>
                  <a:schemeClr val="bg1"/>
                </a:solidFill>
                <a:latin typeface="Gotham A"/>
              </a:rPr>
              <a:t> and </a:t>
            </a:r>
            <a:r>
              <a:rPr lang="en-US" sz="1600" dirty="0" err="1" smtClean="0">
                <a:solidFill>
                  <a:schemeClr val="bg1"/>
                </a:solidFill>
                <a:latin typeface="Gotham A"/>
              </a:rPr>
              <a:t>AppKey</a:t>
            </a:r>
            <a:endParaRPr lang="en-US" sz="1600" dirty="0" smtClean="0">
              <a:solidFill>
                <a:schemeClr val="bg1"/>
              </a:solidFill>
              <a:latin typeface="Gotham A"/>
            </a:endParaRPr>
          </a:p>
          <a:p>
            <a:pPr marL="342900" indent="-342900" fontAlgn="t">
              <a:buAutoNum type="arabicPeriod"/>
            </a:pPr>
            <a:endParaRPr lang="en-US" sz="1600" dirty="0" smtClean="0">
              <a:solidFill>
                <a:schemeClr val="bg1"/>
              </a:solidFill>
              <a:latin typeface="Gotham A"/>
            </a:endParaRPr>
          </a:p>
          <a:p>
            <a:pPr marL="342900" indent="-342900" fontAlgn="t">
              <a:buAutoNum type="arabicPeriod"/>
            </a:pPr>
            <a:r>
              <a:rPr lang="en-US" sz="1600" dirty="0" smtClean="0">
                <a:solidFill>
                  <a:schemeClr val="bg1"/>
                </a:solidFill>
                <a:latin typeface="Gotham A"/>
              </a:rPr>
              <a:t>Enter your transmit duty cycle in </a:t>
            </a:r>
            <a:r>
              <a:rPr lang="en-US" sz="1600" dirty="0" err="1" smtClean="0">
                <a:solidFill>
                  <a:schemeClr val="bg1"/>
                </a:solidFill>
                <a:latin typeface="Gotham A"/>
              </a:rPr>
              <a:t>mS</a:t>
            </a:r>
            <a:endParaRPr lang="en-US" sz="1600" dirty="0" smtClean="0">
              <a:solidFill>
                <a:schemeClr val="bg1"/>
              </a:solidFill>
              <a:latin typeface="Gotham A"/>
            </a:endParaRPr>
          </a:p>
          <a:p>
            <a:pPr marL="342900" indent="-342900" fontAlgn="t">
              <a:buAutoNum type="arabicPeriod"/>
            </a:pPr>
            <a:endParaRPr lang="en-US" sz="1600" dirty="0">
              <a:solidFill>
                <a:schemeClr val="bg1"/>
              </a:solidFill>
              <a:latin typeface="Gotham A"/>
            </a:endParaRPr>
          </a:p>
          <a:p>
            <a:pPr marL="342900" indent="-342900" fontAlgn="t">
              <a:buAutoNum type="arabicPeriod"/>
            </a:pPr>
            <a:r>
              <a:rPr lang="en-US" sz="1600" dirty="0" smtClean="0">
                <a:solidFill>
                  <a:schemeClr val="bg1"/>
                </a:solidFill>
                <a:latin typeface="Gotham A"/>
              </a:rPr>
              <a:t>Reset</a:t>
            </a:r>
            <a:r>
              <a:rPr lang="en-US" sz="1600" b="1" dirty="0">
                <a:solidFill>
                  <a:schemeClr val="bg1"/>
                </a:solidFill>
                <a:latin typeface="Gotham A"/>
              </a:rPr>
              <a:t/>
            </a:r>
            <a:br>
              <a:rPr lang="en-US" sz="1600" b="1" dirty="0">
                <a:solidFill>
                  <a:schemeClr val="bg1"/>
                </a:solidFill>
                <a:latin typeface="Gotham A"/>
              </a:rPr>
            </a:br>
            <a:endParaRPr lang="en-US" sz="1600" b="1" dirty="0">
              <a:solidFill>
                <a:schemeClr val="bg1"/>
              </a:solidFill>
              <a:latin typeface="Gotham 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881" y="189780"/>
            <a:ext cx="5280376" cy="27690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692" y="3698716"/>
            <a:ext cx="8413043" cy="19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5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2946</TotalTime>
  <Words>245</Words>
  <Application>Microsoft Office PowerPoint</Application>
  <PresentationFormat>Widescreen</PresentationFormat>
  <Paragraphs>82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Gotham A</vt:lpstr>
      <vt:lpstr>Gotham-Bold</vt:lpstr>
      <vt:lpstr>Gotham-Book</vt:lpstr>
      <vt:lpstr>Gotham-Medium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Comcast Cable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Victoria (Contractor)</dc:creator>
  <cp:lastModifiedBy>Merette, Julio (Contractor)</cp:lastModifiedBy>
  <cp:revision>20</cp:revision>
  <dcterms:created xsi:type="dcterms:W3CDTF">2018-09-20T12:52:37Z</dcterms:created>
  <dcterms:modified xsi:type="dcterms:W3CDTF">2018-11-07T21:31:58Z</dcterms:modified>
</cp:coreProperties>
</file>