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72" r:id="rId3"/>
    <p:sldId id="273" r:id="rId4"/>
    <p:sldId id="274" r:id="rId5"/>
    <p:sldId id="275" r:id="rId6"/>
    <p:sldId id="276" r:id="rId7"/>
    <p:sldId id="261" r:id="rId8"/>
    <p:sldId id="262" r:id="rId9"/>
    <p:sldId id="264" r:id="rId10"/>
    <p:sldId id="263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D8B3DC-04F0-4F70-A684-A9AD4B5A80CB}">
          <p14:sldIdLst>
            <p14:sldId id="271"/>
            <p14:sldId id="272"/>
            <p14:sldId id="273"/>
            <p14:sldId id="274"/>
            <p14:sldId id="275"/>
            <p14:sldId id="276"/>
            <p14:sldId id="261"/>
            <p14:sldId id="262"/>
            <p14:sldId id="264"/>
            <p14:sldId id="263"/>
            <p14:sldId id="266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A8BAB-5BE9-4C4D-85CE-79E84DF0C79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2DFA5-754F-4652-94CC-844023F2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2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2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788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Page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721" y="0"/>
            <a:ext cx="12327441" cy="693880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Presentation Name…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91431" y="6088593"/>
            <a:ext cx="1869743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spc="70">
                <a:solidFill>
                  <a:srgbClr val="6B6B6B"/>
                </a:solidFill>
                <a:latin typeface="F37 Bolton Regular"/>
                <a:sym typeface="F37 Bolton Regular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dirty="0"/>
              <a:t>Presentation Name</a:t>
            </a:r>
          </a:p>
          <a:p>
            <a:pPr marL="0" indent="0">
              <a:spcBef>
                <a:spcPts val="0"/>
              </a:spcBef>
              <a:buSzTx/>
              <a:buNone/>
              <a:defRPr sz="1400" spc="70">
                <a:solidFill>
                  <a:srgbClr val="6B6B6B"/>
                </a:solidFill>
                <a:latin typeface="F37 Bolton Regular"/>
                <a:ea typeface="F37 Bolton Regular"/>
                <a:cs typeface="F37 Bolton Regular"/>
                <a:sym typeface="F37 Bolton Regular"/>
              </a:defRPr>
            </a:pPr>
            <a:r>
              <a:rPr lang="en-US" dirty="0"/>
              <a:t>00</a:t>
            </a:r>
            <a:r>
              <a:rPr dirty="0"/>
              <a:t> . </a:t>
            </a:r>
            <a:r>
              <a:rPr lang="en-US" dirty="0"/>
              <a:t>00</a:t>
            </a:r>
            <a:r>
              <a:rPr dirty="0"/>
              <a:t> . </a:t>
            </a:r>
            <a:r>
              <a:rPr lang="en-US" dirty="0"/>
              <a:t>00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F40F4-C07D-0744-B249-0F61A8AEEC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51" y="3257551"/>
            <a:ext cx="3289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2397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MachineQ_wordmark-RGB.png" descr="MachineQ_wordmark-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273" y="6571193"/>
            <a:ext cx="1092831" cy="10166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15725" y="6548996"/>
            <a:ext cx="196187" cy="146051"/>
          </a:xfrm>
          <a:prstGeom prst="rect">
            <a:avLst/>
          </a:prstGeom>
        </p:spPr>
        <p:txBody>
          <a:bodyPr/>
          <a:lstStyle>
            <a:lvl1pPr algn="r">
              <a:defRPr sz="600" spc="60">
                <a:latin typeface="F37 Bolton Regular"/>
                <a:ea typeface="F37 Bolton Regular"/>
                <a:cs typeface="F37 Bolton Regular"/>
                <a:sym typeface="F37 Bolton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159126" y="6379989"/>
            <a:ext cx="18510251" cy="28923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Agenda"/>
          <p:cNvSpPr txBox="1">
            <a:spLocks noGrp="1"/>
          </p:cNvSpPr>
          <p:nvPr>
            <p:ph type="body" sz="quarter" idx="13"/>
          </p:nvPr>
        </p:nvSpPr>
        <p:spPr>
          <a:xfrm>
            <a:off x="486464" y="473711"/>
            <a:ext cx="1286186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Agenda</a:t>
            </a:r>
          </a:p>
        </p:txBody>
      </p:sp>
      <p:sp>
        <p:nvSpPr>
          <p:cNvPr id="46" name="Item One…"/>
          <p:cNvSpPr txBox="1">
            <a:spLocks noGrp="1"/>
          </p:cNvSpPr>
          <p:nvPr>
            <p:ph type="body" sz="quarter" idx="14"/>
          </p:nvPr>
        </p:nvSpPr>
        <p:spPr>
          <a:xfrm>
            <a:off x="2366064" y="2709228"/>
            <a:ext cx="2462725" cy="34163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3600" spc="180"/>
            </a:lvl1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3600" spc="180"/>
            </a:pPr>
            <a:r>
              <a:rPr dirty="0"/>
              <a:t>Item One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3600" spc="180"/>
            </a:pPr>
            <a:r>
              <a:rPr dirty="0"/>
              <a:t>Item Two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3600" spc="180"/>
            </a:pPr>
            <a:r>
              <a:rPr dirty="0"/>
              <a:t>Item Three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3600" spc="180"/>
            </a:pPr>
            <a:r>
              <a:rPr dirty="0"/>
              <a:t>Item Four</a:t>
            </a:r>
          </a:p>
        </p:txBody>
      </p:sp>
      <p:sp>
        <p:nvSpPr>
          <p:cNvPr id="47" name="01…"/>
          <p:cNvSpPr txBox="1">
            <a:spLocks noGrp="1"/>
          </p:cNvSpPr>
          <p:nvPr>
            <p:ph type="body" sz="quarter" idx="15"/>
          </p:nvPr>
        </p:nvSpPr>
        <p:spPr>
          <a:xfrm>
            <a:off x="1476744" y="2710498"/>
            <a:ext cx="743793" cy="34163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lnSpc>
                <a:spcPct val="150000"/>
              </a:lnSpc>
              <a:spcBef>
                <a:spcPts val="0"/>
              </a:spcBef>
              <a:buSzTx/>
              <a:buNone/>
              <a:defRPr sz="3600" spc="180">
                <a:latin typeface="Paralucent Extra Light"/>
                <a:sym typeface="Paralucent Extra Light"/>
              </a:defRPr>
            </a:lvl1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SzTx/>
              <a:buNone/>
              <a:defRPr sz="3600" spc="180">
                <a:latin typeface="Paralucent Extra Light"/>
                <a:ea typeface="Paralucent Extra Light"/>
                <a:cs typeface="Paralucent Extra Light"/>
                <a:sym typeface="Paralucent Extra Light"/>
              </a:defRPr>
            </a:pPr>
            <a:r>
              <a:rPr dirty="0"/>
              <a:t>01</a:t>
            </a: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SzTx/>
              <a:buNone/>
              <a:defRPr sz="3600" spc="180">
                <a:latin typeface="Paralucent Extra Light"/>
                <a:ea typeface="Paralucent Extra Light"/>
                <a:cs typeface="Paralucent Extra Light"/>
                <a:sym typeface="Paralucent Extra Light"/>
              </a:defRPr>
            </a:pPr>
            <a:r>
              <a:rPr dirty="0"/>
              <a:t>02</a:t>
            </a: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SzTx/>
              <a:buNone/>
              <a:defRPr sz="3600" spc="180">
                <a:latin typeface="Paralucent Extra Light"/>
                <a:ea typeface="Paralucent Extra Light"/>
                <a:cs typeface="Paralucent Extra Light"/>
                <a:sym typeface="Paralucent Extra Light"/>
              </a:defRPr>
            </a:pPr>
            <a:r>
              <a:rPr dirty="0"/>
              <a:t>03</a:t>
            </a: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SzTx/>
              <a:buNone/>
              <a:defRPr sz="3600" spc="180">
                <a:latin typeface="Paralucent Extra Light"/>
                <a:ea typeface="Paralucent Extra Light"/>
                <a:cs typeface="Paralucent Extra Light"/>
                <a:sym typeface="Paralucent Extra Light"/>
              </a:defRPr>
            </a:pPr>
            <a:r>
              <a:rPr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52534380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92102"/>
            <a:ext cx="5463984" cy="295698"/>
          </a:xfrm>
        </p:spPr>
        <p:txBody>
          <a:bodyPr anchor="t">
            <a:normAutofit/>
          </a:bodyPr>
          <a:lstStyle>
            <a:lvl1pPr algn="l">
              <a:defRPr sz="1067" b="1" i="0" cap="all">
                <a:latin typeface="Gotham Book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9133"/>
            <a:ext cx="5463984" cy="333146"/>
          </a:xfrm>
        </p:spPr>
        <p:txBody>
          <a:bodyPr anchor="t">
            <a:normAutofit/>
          </a:bodyPr>
          <a:lstStyle>
            <a:lvl1pPr marL="0" indent="0">
              <a:buNone/>
              <a:defRPr sz="1334">
                <a:solidFill>
                  <a:schemeClr val="bg2"/>
                </a:solidFill>
                <a:latin typeface="Gotham Light"/>
              </a:defRPr>
            </a:lvl1pPr>
            <a:lvl2pPr>
              <a:defRPr>
                <a:solidFill>
                  <a:schemeClr val="bg2"/>
                </a:solidFill>
                <a:latin typeface="Gotham Light"/>
              </a:defRPr>
            </a:lvl2pPr>
            <a:lvl3pPr>
              <a:defRPr>
                <a:solidFill>
                  <a:schemeClr val="bg2"/>
                </a:solidFill>
                <a:latin typeface="Gotham Light"/>
              </a:defRPr>
            </a:lvl3pPr>
            <a:lvl4pPr>
              <a:defRPr>
                <a:solidFill>
                  <a:schemeClr val="bg2"/>
                </a:solidFill>
                <a:latin typeface="Gotham Light"/>
              </a:defRPr>
            </a:lvl4pPr>
            <a:lvl5pPr>
              <a:defRPr>
                <a:solidFill>
                  <a:schemeClr val="bg2"/>
                </a:solidFill>
                <a:latin typeface="Gotham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46704" y="993679"/>
            <a:ext cx="12192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9600" y="1892278"/>
            <a:ext cx="5463984" cy="3701882"/>
          </a:xfrm>
        </p:spPr>
        <p:txBody>
          <a:bodyPr>
            <a:normAutofit/>
          </a:bodyPr>
          <a:lstStyle>
            <a:lvl1pPr marL="0" indent="0">
              <a:buNone/>
              <a:defRPr sz="934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17B087-B46E-074C-8306-8ECC76C79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515698"/>
            <a:ext cx="3860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 kern="200" cap="all" spc="0">
                <a:solidFill>
                  <a:schemeClr val="tx2"/>
                </a:solidFill>
                <a:latin typeface="Gotham Book"/>
              </a:defRPr>
            </a:lvl1pPr>
          </a:lstStyle>
          <a:p>
            <a:r>
              <a:rPr lang="en-US" dirty="0"/>
              <a:t>comcast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88AB51A-E21B-964C-9E5E-9E8B77206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515698"/>
            <a:ext cx="284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 cap="all" spc="707">
                <a:solidFill>
                  <a:schemeClr val="tx2"/>
                </a:solidFill>
                <a:latin typeface="Gotham Book"/>
              </a:defRPr>
            </a:lvl1pPr>
          </a:lstStyle>
          <a:p>
            <a:fld id="{39453010-A708-F647-8F26-1810234B7D1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MachineQ_wordmark-RGB.eps">
            <a:extLst>
              <a:ext uri="{FF2B5EF4-FFF2-40B4-BE49-F238E27FC236}">
                <a16:creationId xmlns:a16="http://schemas.microsoft.com/office/drawing/2014/main" id="{51DFF38C-34C8-1B4A-B671-473CB35E1A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2" y="6653470"/>
            <a:ext cx="989640" cy="9616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2C883-3A9C-1845-80B4-35FC28397799}"/>
              </a:ext>
            </a:extLst>
          </p:cNvPr>
          <p:cNvCxnSpPr/>
          <p:nvPr userDrawn="1"/>
        </p:nvCxnSpPr>
        <p:spPr>
          <a:xfrm>
            <a:off x="0" y="6534388"/>
            <a:ext cx="121920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8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9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4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2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4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2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0506-D480-4A53-9EDF-F0959AA683E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0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mqstaging.2one5dev.com/wp-content/uploads/2018/10/ST_Discover_Binary_Code.bin.zip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mbed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qcentral.machineq.net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ous/Lora-Bootcamp-machineQ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resentation Name…"/>
          <p:cNvSpPr txBox="1">
            <a:spLocks noGrp="1"/>
          </p:cNvSpPr>
          <p:nvPr>
            <p:ph type="body" idx="13"/>
          </p:nvPr>
        </p:nvSpPr>
        <p:spPr>
          <a:xfrm>
            <a:off x="391431" y="5959121"/>
            <a:ext cx="1325684" cy="480131"/>
          </a:xfrm>
          <a:prstGeom prst="rect">
            <a:avLst/>
          </a:prstGeom>
        </p:spPr>
        <p:txBody>
          <a:bodyPr/>
          <a:lstStyle/>
          <a:p>
            <a:pPr>
              <a:defRPr sz="1400" spc="70">
                <a:solidFill>
                  <a:srgbClr val="6B6B6B"/>
                </a:solidFill>
                <a:latin typeface="F37 Bolton Regular"/>
                <a:ea typeface="F37 Bolton Regular"/>
                <a:cs typeface="F37 Bolton Regular"/>
                <a:sym typeface="F37 Bolton Regular"/>
              </a:defRPr>
            </a:pPr>
            <a:r>
              <a:rPr lang="en-US" dirty="0" smtClean="0">
                <a:solidFill>
                  <a:schemeClr val="bg1"/>
                </a:solidFill>
                <a:latin typeface="Paralucent Extra Light" panose="02000503040000020004" pitchFamily="50" charset="0"/>
              </a:rPr>
              <a:t>03.06.2019</a:t>
            </a:r>
          </a:p>
          <a:p>
            <a:pPr>
              <a:defRPr sz="1400" spc="70">
                <a:solidFill>
                  <a:srgbClr val="6B6B6B"/>
                </a:solidFill>
                <a:latin typeface="F37 Bolton Regular"/>
                <a:ea typeface="F37 Bolton Regular"/>
                <a:cs typeface="F37 Bolton Regular"/>
                <a:sym typeface="F37 Bolton Regular"/>
              </a:defRPr>
            </a:pPr>
            <a:r>
              <a:rPr lang="en-US" dirty="0" smtClean="0">
                <a:solidFill>
                  <a:schemeClr val="bg1"/>
                </a:solidFill>
                <a:latin typeface="Paralucent Extra Light" panose="02000503040000020004" pitchFamily="50" charset="0"/>
              </a:rPr>
              <a:t>Julio </a:t>
            </a:r>
            <a:r>
              <a:rPr lang="en-US" dirty="0" smtClean="0">
                <a:solidFill>
                  <a:schemeClr val="bg1"/>
                </a:solidFill>
                <a:latin typeface="Paralucent Extra Light" panose="02000503040000020004" pitchFamily="50" charset="0"/>
              </a:rPr>
              <a:t>Merette</a:t>
            </a:r>
            <a:endParaRPr dirty="0">
              <a:solidFill>
                <a:schemeClr val="bg1"/>
              </a:solidFill>
              <a:latin typeface="Paralucent Extra Light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19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040" y="929637"/>
            <a:ext cx="7786779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600" b="1" dirty="0">
                <a:solidFill>
                  <a:srgbClr val="333333"/>
                </a:solidFill>
                <a:latin typeface="Paralucent Extra Light" panose="02000503040000020004" pitchFamily="50" charset="0"/>
              </a:rPr>
              <a:t>Setting Up the ST LoRa Dev Kit Board</a:t>
            </a:r>
            <a:br>
              <a:rPr lang="en-US" sz="1600" b="1" dirty="0">
                <a:solidFill>
                  <a:srgbClr val="333333"/>
                </a:solidFill>
                <a:latin typeface="Paralucent Extra Light" panose="02000503040000020004" pitchFamily="50" charset="0"/>
              </a:rPr>
            </a:br>
            <a:endParaRPr lang="en-US" sz="1600" b="1" dirty="0">
              <a:solidFill>
                <a:srgbClr val="333333"/>
              </a:solidFill>
              <a:latin typeface="Paralucent Extra Light" panose="02000503040000020004" pitchFamily="50" charset="0"/>
            </a:endParaRPr>
          </a:p>
          <a:p>
            <a:pPr marL="742950" lvl="1" indent="-285750" fontAlgn="t">
              <a:buFont typeface="+mj-lt"/>
              <a:buAutoNum type="arabicPeriod"/>
            </a:pP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Plug the provided micro-USB into the </a:t>
            </a:r>
            <a:r>
              <a:rPr lang="en-US" sz="1600" b="1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CN7 USB STLINK </a:t>
            </a: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port on the ST Discovery board and into your computer.</a:t>
            </a:r>
          </a:p>
          <a:p>
            <a:pPr marL="742950" lvl="1" indent="-285750" fontAlgn="t">
              <a:buFont typeface="+mj-lt"/>
              <a:buAutoNum type="arabicPeriod"/>
            </a:pP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Download the binary file </a:t>
            </a:r>
            <a:r>
              <a:rPr lang="en-US" sz="1600" u="sng" dirty="0">
                <a:solidFill>
                  <a:srgbClr val="333333"/>
                </a:solidFill>
                <a:latin typeface="Paralucent Extra Light" panose="02000503040000020004" pitchFamily="50" charset="0"/>
                <a:hlinkClick r:id="rId2"/>
              </a:rPr>
              <a:t>here</a:t>
            </a: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.</a:t>
            </a:r>
          </a:p>
          <a:p>
            <a:pPr marL="742950" lvl="1" indent="-285750" fontAlgn="t">
              <a:buFont typeface="+mj-lt"/>
              <a:buAutoNum type="arabicPeriod"/>
            </a:pP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Open </a:t>
            </a:r>
            <a:r>
              <a:rPr lang="en-US" sz="1600" b="1" dirty="0" err="1">
                <a:solidFill>
                  <a:srgbClr val="404040"/>
                </a:solidFill>
                <a:latin typeface="Paralucent Extra Light" panose="02000503040000020004" pitchFamily="50" charset="0"/>
              </a:rPr>
              <a:t>FileExplorer</a:t>
            </a:r>
            <a:r>
              <a:rPr lang="en-US" sz="1600" b="1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 </a:t>
            </a: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and click </a:t>
            </a:r>
            <a:r>
              <a:rPr lang="en-US" sz="1600" b="1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This PC</a:t>
            </a: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. Scroll down to </a:t>
            </a:r>
            <a:r>
              <a:rPr lang="en-US" sz="1600" b="1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Devices and Drives</a:t>
            </a: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. The board will appear as a drive.</a:t>
            </a:r>
          </a:p>
          <a:p>
            <a:pPr marL="742950" lvl="1" indent="-285750" fontAlgn="t">
              <a:buFont typeface="+mj-lt"/>
              <a:buAutoNum type="arabicPeriod"/>
            </a:pP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Drag the binary file into the drive, and wait for the transfer to finish. The LD5 LED light will blink on the board.</a:t>
            </a:r>
          </a:p>
          <a:p>
            <a:pPr marL="742950" lvl="1" indent="-285750" fontAlgn="t">
              <a:buFont typeface="+mj-lt"/>
              <a:buAutoNum type="arabicPeriod"/>
            </a:pPr>
            <a:endParaRPr lang="en-US" sz="1600" dirty="0" smtClean="0">
              <a:solidFill>
                <a:srgbClr val="404040"/>
              </a:solidFill>
              <a:latin typeface="Paralucent Extra Light" panose="02000503040000020004" pitchFamily="50" charset="0"/>
            </a:endParaRPr>
          </a:p>
          <a:p>
            <a:pPr marL="742950" lvl="1" indent="-285750" fontAlgn="t">
              <a:buFont typeface="+mj-lt"/>
              <a:buAutoNum type="arabicPeriod"/>
            </a:pPr>
            <a:r>
              <a:rPr lang="en-US" sz="1600" dirty="0" smtClean="0">
                <a:solidFill>
                  <a:srgbClr val="404040"/>
                </a:solidFill>
                <a:latin typeface="Paralucent Extra Light" panose="02000503040000020004" pitchFamily="50" charset="0"/>
              </a:rPr>
              <a:t>Set </a:t>
            </a: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up </a:t>
            </a:r>
            <a:r>
              <a:rPr lang="en-US" sz="1600" dirty="0" err="1">
                <a:solidFill>
                  <a:srgbClr val="404040"/>
                </a:solidFill>
                <a:latin typeface="Paralucent Extra Light" panose="02000503040000020004" pitchFamily="50" charset="0"/>
              </a:rPr>
              <a:t>TeraTerm</a:t>
            </a: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 (or your terminal of choice):</a:t>
            </a:r>
          </a:p>
          <a:p>
            <a:pPr fontAlgn="t"/>
            <a:r>
              <a:rPr lang="en-US" sz="1600" dirty="0">
                <a:solidFill>
                  <a:srgbClr val="333333"/>
                </a:solidFill>
                <a:latin typeface="Paralucent Extra Light" panose="02000503040000020004" pitchFamily="50" charset="0"/>
              </a:rPr>
              <a:t> </a:t>
            </a:r>
            <a:endParaRPr lang="en-US" sz="1600" dirty="0" smtClean="0">
              <a:solidFill>
                <a:srgbClr val="333333"/>
              </a:solidFill>
              <a:latin typeface="Paralucent Extra Light" panose="02000503040000020004" pitchFamily="50" charset="0"/>
            </a:endParaRPr>
          </a:p>
          <a:p>
            <a:pPr fontAlgn="t"/>
            <a:endParaRPr lang="en-US" sz="1400" dirty="0">
              <a:solidFill>
                <a:srgbClr val="333333"/>
              </a:solidFill>
              <a:latin typeface="Paralucent Extra Light" panose="02000503040000020004" pitchFamily="50" charset="0"/>
            </a:endParaRPr>
          </a:p>
          <a:p>
            <a:pPr marL="1200150" lvl="2" indent="-285750" fontAlgn="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Launch the application.</a:t>
            </a:r>
          </a:p>
          <a:p>
            <a:pPr marL="1200150" lvl="2" indent="-285750" fontAlgn="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Select the </a:t>
            </a:r>
            <a:r>
              <a:rPr lang="en-US" sz="1600" b="1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Serial </a:t>
            </a: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radio button and choose your port from the drop-down menu.</a:t>
            </a:r>
          </a:p>
          <a:p>
            <a:pPr marL="1200150" lvl="2" indent="-285750" fontAlgn="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Select </a:t>
            </a:r>
            <a:r>
              <a:rPr lang="en-US" sz="1600" b="1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Setup&gt;Terminal</a:t>
            </a: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, and change the settings to the those in Fig. </a:t>
            </a:r>
            <a:r>
              <a:rPr lang="en-US" sz="1600" dirty="0" smtClean="0">
                <a:solidFill>
                  <a:srgbClr val="404040"/>
                </a:solidFill>
                <a:latin typeface="Paralucent Extra Light" panose="02000503040000020004" pitchFamily="50" charset="0"/>
              </a:rPr>
              <a:t>1</a:t>
            </a:r>
            <a:endParaRPr lang="en-US" sz="1600" dirty="0">
              <a:solidFill>
                <a:srgbClr val="404040"/>
              </a:solidFill>
              <a:latin typeface="Paralucent Extra Light" panose="02000503040000020004" pitchFamily="50" charset="0"/>
            </a:endParaRPr>
          </a:p>
          <a:p>
            <a:pPr marL="1200150" lvl="2" indent="-285750" fontAlgn="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Select </a:t>
            </a:r>
            <a:r>
              <a:rPr lang="en-US" sz="1600" b="1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Setup&gt;Serial Port</a:t>
            </a: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, and change the </a:t>
            </a:r>
            <a:r>
              <a:rPr lang="en-US" sz="1600" b="1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Speed </a:t>
            </a: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(the baud rate) to the those in Fig. B for the appropriate </a:t>
            </a:r>
            <a:r>
              <a:rPr lang="en-US" sz="1600" b="1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Port</a:t>
            </a: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.</a:t>
            </a:r>
          </a:p>
          <a:p>
            <a:pPr marL="1200150" lvl="2" indent="-285750" fontAlgn="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Press the black </a:t>
            </a:r>
            <a:r>
              <a:rPr lang="en-US" sz="1600" b="1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RESET </a:t>
            </a: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button on the board, which should prompt you to enter the credentials from </a:t>
            </a:r>
            <a:r>
              <a:rPr lang="en-US" sz="1600" dirty="0" err="1">
                <a:solidFill>
                  <a:srgbClr val="404040"/>
                </a:solidFill>
                <a:latin typeface="Paralucent Extra Light" panose="02000503040000020004" pitchFamily="50" charset="0"/>
              </a:rPr>
              <a:t>machineQ</a:t>
            </a:r>
            <a:r>
              <a:rPr lang="en-US" sz="1600" dirty="0">
                <a:solidFill>
                  <a:srgbClr val="404040"/>
                </a:solidFill>
                <a:latin typeface="Paralucent Extra Light" panose="02000503040000020004" pitchFamily="50" charset="0"/>
              </a:rPr>
              <a:t>.</a:t>
            </a:r>
            <a:endParaRPr lang="en-US" sz="1600" b="0" i="0" dirty="0">
              <a:solidFill>
                <a:srgbClr val="404040"/>
              </a:solidFill>
              <a:effectLst/>
              <a:latin typeface="Paralucent Extra Light" panose="02000503040000020004" pitchFamily="50" charset="0"/>
            </a:endParaRPr>
          </a:p>
        </p:txBody>
      </p:sp>
      <p:pic>
        <p:nvPicPr>
          <p:cNvPr id="3074" name="Picture 2" descr="https://s26168.pcdn.co/wp-content/uploads/2018/08/machineq_iot_ST_Discovery_Board_SetUp_new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1" t="3836" r="25393" b="49131"/>
          <a:stretch/>
        </p:blipFill>
        <p:spPr bwMode="auto">
          <a:xfrm>
            <a:off x="8255977" y="490344"/>
            <a:ext cx="3450068" cy="307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1"/>
          <a:stretch/>
        </p:blipFill>
        <p:spPr>
          <a:xfrm>
            <a:off x="595948" y="546181"/>
            <a:ext cx="1049968" cy="200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870" y="3780691"/>
            <a:ext cx="3826282" cy="24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040" y="929637"/>
            <a:ext cx="77867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600" b="1" dirty="0">
                <a:solidFill>
                  <a:schemeClr val="bg1"/>
                </a:solidFill>
                <a:latin typeface="Gotham A"/>
              </a:rPr>
              <a:t>Setting Up the ST LoRa Dev Kit </a:t>
            </a:r>
            <a:r>
              <a:rPr lang="en-US" sz="1600" b="1" dirty="0" smtClean="0">
                <a:solidFill>
                  <a:schemeClr val="bg1"/>
                </a:solidFill>
                <a:latin typeface="Gotham A"/>
              </a:rPr>
              <a:t>Board</a:t>
            </a:r>
          </a:p>
          <a:p>
            <a:pPr fontAlgn="t"/>
            <a:endParaRPr lang="en-US" sz="1600" b="1" dirty="0">
              <a:solidFill>
                <a:schemeClr val="bg1"/>
              </a:solidFill>
              <a:latin typeface="Gotham A"/>
            </a:endParaRPr>
          </a:p>
          <a:p>
            <a:pPr marL="342900" indent="-342900" fontAlgn="t"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Gotham A"/>
              </a:rPr>
              <a:t>Enter your </a:t>
            </a:r>
            <a:r>
              <a:rPr lang="en-US" sz="1600" dirty="0" err="1" smtClean="0">
                <a:solidFill>
                  <a:schemeClr val="bg1"/>
                </a:solidFill>
                <a:latin typeface="Gotham A"/>
              </a:rPr>
              <a:t>DevEUI</a:t>
            </a:r>
            <a:r>
              <a:rPr lang="en-US" sz="1600" dirty="0" smtClean="0">
                <a:solidFill>
                  <a:schemeClr val="bg1"/>
                </a:solidFill>
                <a:latin typeface="Gotham A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Gotham A"/>
              </a:rPr>
              <a:t>AppEUI</a:t>
            </a:r>
            <a:r>
              <a:rPr lang="en-US" sz="1600" dirty="0" smtClean="0">
                <a:solidFill>
                  <a:schemeClr val="bg1"/>
                </a:solidFill>
                <a:latin typeface="Gotham A"/>
              </a:rPr>
              <a:t> and </a:t>
            </a:r>
            <a:r>
              <a:rPr lang="en-US" sz="1600" dirty="0" err="1" smtClean="0">
                <a:solidFill>
                  <a:schemeClr val="bg1"/>
                </a:solidFill>
                <a:latin typeface="Gotham A"/>
              </a:rPr>
              <a:t>AppKey</a:t>
            </a:r>
            <a:endParaRPr lang="en-US" sz="1600" dirty="0" smtClean="0">
              <a:solidFill>
                <a:schemeClr val="bg1"/>
              </a:solidFill>
              <a:latin typeface="Gotham A"/>
            </a:endParaRPr>
          </a:p>
          <a:p>
            <a:pPr marL="342900" indent="-342900" fontAlgn="t">
              <a:buAutoNum type="arabicPeriod"/>
            </a:pPr>
            <a:endParaRPr lang="en-US" sz="1600" dirty="0" smtClean="0">
              <a:solidFill>
                <a:schemeClr val="bg1"/>
              </a:solidFill>
              <a:latin typeface="Gotham A"/>
            </a:endParaRPr>
          </a:p>
          <a:p>
            <a:pPr marL="342900" indent="-342900" fontAlgn="t"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Gotham A"/>
              </a:rPr>
              <a:t>Enter your transmit duty cycle in </a:t>
            </a:r>
            <a:r>
              <a:rPr lang="en-US" sz="1600" dirty="0" err="1" smtClean="0">
                <a:solidFill>
                  <a:schemeClr val="bg1"/>
                </a:solidFill>
                <a:latin typeface="Gotham A"/>
              </a:rPr>
              <a:t>mS</a:t>
            </a:r>
            <a:endParaRPr lang="en-US" sz="1600" dirty="0" smtClean="0">
              <a:solidFill>
                <a:schemeClr val="bg1"/>
              </a:solidFill>
              <a:latin typeface="Gotham A"/>
            </a:endParaRPr>
          </a:p>
          <a:p>
            <a:pPr marL="342900" indent="-342900" fontAlgn="t">
              <a:buAutoNum type="arabicPeriod"/>
            </a:pPr>
            <a:endParaRPr lang="en-US" sz="1600" dirty="0">
              <a:solidFill>
                <a:schemeClr val="bg1"/>
              </a:solidFill>
              <a:latin typeface="Gotham A"/>
            </a:endParaRPr>
          </a:p>
          <a:p>
            <a:pPr marL="342900" indent="-342900" fontAlgn="t"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Gotham A"/>
              </a:rPr>
              <a:t>Reset</a:t>
            </a:r>
            <a:r>
              <a:rPr lang="en-US" sz="1600" b="1" dirty="0">
                <a:solidFill>
                  <a:schemeClr val="bg1"/>
                </a:solidFill>
                <a:latin typeface="Gotham A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Gotham A"/>
              </a:rPr>
            </a:br>
            <a:endParaRPr lang="en-US" sz="1600" b="1" dirty="0">
              <a:solidFill>
                <a:schemeClr val="bg1"/>
              </a:solidFill>
              <a:latin typeface="Gotham 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881" y="189780"/>
            <a:ext cx="5280376" cy="2769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92" y="3698716"/>
            <a:ext cx="8413043" cy="19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1"/>
          <a:stretch/>
        </p:blipFill>
        <p:spPr>
          <a:xfrm>
            <a:off x="595948" y="546181"/>
            <a:ext cx="1049968" cy="2009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44094" y="735183"/>
            <a:ext cx="32175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 smtClean="0">
                <a:latin typeface="Gotham-Bold" charset="0"/>
              </a:rPr>
              <a:t>Test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293" y="1443069"/>
            <a:ext cx="7786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600" b="0" i="0" dirty="0" smtClean="0">
                <a:solidFill>
                  <a:srgbClr val="404040"/>
                </a:solidFill>
                <a:effectLst/>
                <a:latin typeface="Gotham A"/>
              </a:rPr>
              <a:t>1. Confirm th</a:t>
            </a:r>
            <a:r>
              <a:rPr lang="en-US" sz="1600" dirty="0" smtClean="0">
                <a:solidFill>
                  <a:srgbClr val="404040"/>
                </a:solidFill>
                <a:latin typeface="Gotham A"/>
              </a:rPr>
              <a:t>e ST Discovery JOINED the Network</a:t>
            </a:r>
            <a:endParaRPr lang="en-US" sz="1600" b="0" i="0" dirty="0">
              <a:solidFill>
                <a:srgbClr val="404040"/>
              </a:solidFill>
              <a:effectLst/>
              <a:latin typeface="Gotham 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82" y="1781623"/>
            <a:ext cx="69627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1"/>
          <a:stretch/>
        </p:blipFill>
        <p:spPr>
          <a:xfrm>
            <a:off x="595948" y="546181"/>
            <a:ext cx="1049968" cy="2009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44094" y="735183"/>
            <a:ext cx="32175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 smtClean="0">
                <a:latin typeface="Gotham-Bold" charset="0"/>
              </a:rPr>
              <a:t>Test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293" y="1443069"/>
            <a:ext cx="77867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600" dirty="0" smtClean="0">
                <a:solidFill>
                  <a:srgbClr val="404040"/>
                </a:solidFill>
                <a:latin typeface="Gotham A"/>
              </a:rPr>
              <a:t>2. Go to </a:t>
            </a:r>
            <a:r>
              <a:rPr lang="en-US" sz="1600" dirty="0" err="1" smtClean="0">
                <a:solidFill>
                  <a:srgbClr val="404040"/>
                </a:solidFill>
                <a:latin typeface="Gotham A"/>
              </a:rPr>
              <a:t>mQ</a:t>
            </a:r>
            <a:r>
              <a:rPr lang="en-US" sz="1600" dirty="0" smtClean="0">
                <a:solidFill>
                  <a:srgbClr val="404040"/>
                </a:solidFill>
                <a:latin typeface="Gotham A"/>
              </a:rPr>
              <a:t> Central -&gt; Wireless Logger to confirm the reception of the uplink messages</a:t>
            </a:r>
            <a:endParaRPr lang="en-US" sz="1600" b="0" i="0" dirty="0">
              <a:solidFill>
                <a:srgbClr val="404040"/>
              </a:solidFill>
              <a:effectLst/>
              <a:latin typeface="Gotham 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388" y="2027844"/>
            <a:ext cx="9373687" cy="45546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83819" y="6548996"/>
            <a:ext cx="109348" cy="14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595948" y="1656192"/>
            <a:ext cx="4678007" cy="39241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spc="-150" dirty="0" smtClean="0">
                <a:latin typeface="Paralucent Extra Light" panose="02000503040000020004" pitchFamily="50" charset="0"/>
                <a:ea typeface="Gotham-Bold" charset="0"/>
                <a:cs typeface="Gotham-Bold" charset="0"/>
              </a:rPr>
              <a:t>Agenda</a:t>
            </a:r>
            <a:endParaRPr lang="en-US" sz="2400" b="1" spc="-150" dirty="0">
              <a:latin typeface="Paralucent Extra Light" panose="02000503040000020004" pitchFamily="50" charset="0"/>
              <a:ea typeface="Gotham-Bold" charset="0"/>
              <a:cs typeface="Gotham-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948" y="2923032"/>
            <a:ext cx="3496855" cy="232371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400" kern="0" dirty="0" smtClean="0">
                <a:latin typeface="Paralucent Extra Light" panose="02000503040000020004" pitchFamily="50" charset="0"/>
                <a:ea typeface="Gotham-Book" charset="0"/>
                <a:cs typeface="Gotham-Book" charset="0"/>
              </a:rPr>
              <a:t>1. </a:t>
            </a:r>
            <a:r>
              <a:rPr lang="en-US" sz="1400" kern="0" dirty="0" err="1" smtClean="0">
                <a:latin typeface="Paralucent Extra Light" panose="02000503040000020004" pitchFamily="50" charset="0"/>
                <a:ea typeface="Gotham-Book" charset="0"/>
                <a:cs typeface="Gotham-Book" charset="0"/>
              </a:rPr>
              <a:t>machineQ</a:t>
            </a:r>
            <a:r>
              <a:rPr lang="en-US" sz="1400" kern="0" dirty="0" smtClean="0">
                <a:latin typeface="Paralucent Extra Light" panose="02000503040000020004" pitchFamily="50" charset="0"/>
                <a:ea typeface="Gotham-Book" charset="0"/>
                <a:cs typeface="Gotham-Book" charset="0"/>
              </a:rPr>
              <a:t> Network Architecture</a:t>
            </a:r>
          </a:p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400" kern="0" dirty="0" smtClean="0">
                <a:latin typeface="Paralucent Extra Light" panose="02000503040000020004" pitchFamily="50" charset="0"/>
                <a:ea typeface="Gotham-Book" charset="0"/>
                <a:cs typeface="Gotham-Book" charset="0"/>
              </a:rPr>
              <a:t>2. ST LoRa Dev Kit overview</a:t>
            </a:r>
          </a:p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400" kern="0" dirty="0" smtClean="0">
                <a:latin typeface="Paralucent Extra Light" panose="02000503040000020004" pitchFamily="50" charset="0"/>
                <a:ea typeface="Gotham-Book" charset="0"/>
                <a:cs typeface="Gotham-Book" charset="0"/>
              </a:rPr>
              <a:t>3. </a:t>
            </a:r>
            <a:r>
              <a:rPr lang="en-US" sz="1400" kern="0" dirty="0" err="1" smtClean="0">
                <a:latin typeface="Paralucent Extra Light" panose="02000503040000020004" pitchFamily="50" charset="0"/>
                <a:ea typeface="Gotham-Book" charset="0"/>
                <a:cs typeface="Gotham-Book" charset="0"/>
              </a:rPr>
              <a:t>mQ</a:t>
            </a:r>
            <a:r>
              <a:rPr lang="en-US" sz="1400" kern="0" dirty="0" smtClean="0">
                <a:latin typeface="Paralucent Extra Light" panose="02000503040000020004" pitchFamily="50" charset="0"/>
                <a:ea typeface="Gotham-Book" charset="0"/>
                <a:cs typeface="Gotham-Book" charset="0"/>
              </a:rPr>
              <a:t> Central – Network Management Portal</a:t>
            </a:r>
          </a:p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400" kern="0" dirty="0" smtClean="0">
                <a:latin typeface="Paralucent Extra Light" panose="02000503040000020004" pitchFamily="50" charset="0"/>
                <a:ea typeface="Gotham-Book" charset="0"/>
                <a:cs typeface="Gotham-Book" charset="0"/>
              </a:rPr>
              <a:t>4. let’s play!!! </a:t>
            </a:r>
            <a:endParaRPr lang="en-US" sz="1400" kern="0" dirty="0">
              <a:latin typeface="Paralucent Extra Light" panose="02000503040000020004" pitchFamily="50" charset="0"/>
              <a:ea typeface="Gotham-Book" charset="0"/>
              <a:cs typeface="Gotham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757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92102"/>
            <a:ext cx="12192000" cy="5867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2016" y="692102"/>
            <a:ext cx="5463984" cy="295698"/>
          </a:xfrm>
        </p:spPr>
        <p:txBody>
          <a:bodyPr>
            <a:normAutofit/>
          </a:bodyPr>
          <a:lstStyle/>
          <a:p>
            <a:r>
              <a:rPr lang="en-US" dirty="0">
                <a:latin typeface="Paralucent Extra Light" panose="02000503040000020004" pitchFamily="50" charset="0"/>
              </a:rPr>
              <a:t>HOW WE DO IT: A COMPREHENSIVE SOLUTION</a:t>
            </a:r>
          </a:p>
        </p:txBody>
      </p:sp>
      <p:pic>
        <p:nvPicPr>
          <p:cNvPr id="7" name="Picture 6" descr="MCHQ-0010-VGI-Diagram_121118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140" t="16835" r="79032" b="74196"/>
          <a:stretch/>
        </p:blipFill>
        <p:spPr>
          <a:xfrm>
            <a:off x="644572" y="1278191"/>
            <a:ext cx="2217887" cy="8092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3870F3-0271-564D-8094-78DB0316B07D}"/>
              </a:ext>
            </a:extLst>
          </p:cNvPr>
          <p:cNvSpPr/>
          <p:nvPr/>
        </p:nvSpPr>
        <p:spPr>
          <a:xfrm>
            <a:off x="10306663" y="6550989"/>
            <a:ext cx="1564581" cy="230832"/>
          </a:xfrm>
          <a:prstGeom prst="rect">
            <a:avLst/>
          </a:prstGeom>
          <a:ln w="12700">
            <a:miter lim="400000"/>
          </a:ln>
        </p:spPr>
        <p:txBody>
          <a:bodyPr lIns="60960" tIns="60960" rIns="60960" bIns="60960" anchor="b">
            <a:spAutoFit/>
          </a:bodyPr>
          <a:lstStyle/>
          <a:p>
            <a:pPr algn="r"/>
            <a:r>
              <a:rPr lang="en-US" sz="700" dirty="0">
                <a:solidFill>
                  <a:srgbClr val="5A5A5A"/>
                </a:solidFill>
                <a:latin typeface="+mj-lt"/>
                <a:ea typeface="+mj-ea"/>
                <a:cs typeface="+mj-cs"/>
              </a:rPr>
              <a:t>COMCAST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5679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s26168.pcdn.co/wp-content/uploads/2018/08/machineq_iot_ST_Discovery_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514" y="1054995"/>
            <a:ext cx="5072332" cy="507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s26168.pcdn.co/wp-content/uploads/2018/08/X-NUCLEO-IKS01A2_SPL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803" y="747154"/>
            <a:ext cx="1939524" cy="194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50521" y="759926"/>
            <a:ext cx="145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0" dirty="0" smtClean="0">
                <a:latin typeface="Paralucent Extra Light" panose="02000503040000020004" pitchFamily="50" charset="0"/>
                <a:ea typeface="Gotham-Bold" charset="0"/>
                <a:cs typeface="Gotham-Bold" charset="0"/>
              </a:rPr>
              <a:t>ST LoRa Dev Kit</a:t>
            </a:r>
            <a:endParaRPr lang="en-US" dirty="0">
              <a:latin typeface="Paralucent Extra Light" panose="02000503040000020004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234" y="1513283"/>
            <a:ext cx="50843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CMWX1ZZABZ-091 </a:t>
            </a:r>
            <a:r>
              <a:rPr lang="en-US" sz="1200" dirty="0" smtClean="0">
                <a:solidFill>
                  <a:srgbClr val="222222"/>
                </a:solidFill>
                <a:latin typeface="Paralucent Extra Light" panose="02000503040000020004" pitchFamily="50" charset="0"/>
              </a:rPr>
              <a:t>LoRa</a:t>
            </a:r>
            <a:r>
              <a:rPr lang="en-US" sz="1200" baseline="30000" dirty="0" smtClean="0">
                <a:solidFill>
                  <a:srgbClr val="222222"/>
                </a:solidFill>
                <a:latin typeface="Paralucent Extra Light" panose="02000503040000020004" pitchFamily="50" charset="0"/>
              </a:rPr>
              <a:t>®</a:t>
            </a:r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Paralucent Extra Light" panose="02000503040000020004" pitchFamily="50" charset="0"/>
              </a:rPr>
              <a:t>module </a:t>
            </a:r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(Murata)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Embedded ultra-low-power STM32L072CZ Series MCUs, based on Arm</a:t>
            </a:r>
            <a:r>
              <a:rPr lang="en-US" sz="1200" baseline="300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®</a:t>
            </a:r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 Cortex</a:t>
            </a:r>
            <a:r>
              <a:rPr lang="en-US" sz="1200" baseline="300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®</a:t>
            </a:r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-M0+ core, with 192 Kbytes of Flash memory, 20 Kbytes of RAM, 20 Kbytes of EEPROM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Frequency range: 860 MHz - 930 MHz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USB 2.0 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222222"/>
                </a:solidFill>
                <a:latin typeface="Paralucent Extra Light" panose="02000503040000020004" pitchFamily="50" charset="0"/>
              </a:rPr>
              <a:t>Embedded </a:t>
            </a:r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SX1276 transceiver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222222"/>
                </a:solidFill>
                <a:latin typeface="Paralucent Extra Light" panose="02000503040000020004" pitchFamily="50" charset="0"/>
              </a:rPr>
              <a:t>+</a:t>
            </a:r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14 </a:t>
            </a:r>
            <a:r>
              <a:rPr lang="en-US" sz="1200" dirty="0" err="1">
                <a:solidFill>
                  <a:srgbClr val="222222"/>
                </a:solidFill>
                <a:latin typeface="Paralucent Extra Light" panose="02000503040000020004" pitchFamily="50" charset="0"/>
              </a:rPr>
              <a:t>dBm</a:t>
            </a:r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 or +20 </a:t>
            </a:r>
            <a:r>
              <a:rPr lang="en-US" sz="1200" dirty="0" err="1">
                <a:solidFill>
                  <a:srgbClr val="222222"/>
                </a:solidFill>
                <a:latin typeface="Paralucent Extra Light" panose="02000503040000020004" pitchFamily="50" charset="0"/>
              </a:rPr>
              <a:t>dBm</a:t>
            </a:r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 selectable output power</a:t>
            </a:r>
          </a:p>
          <a:p>
            <a:endParaRPr lang="en-US" sz="2000" dirty="0" smtClean="0">
              <a:solidFill>
                <a:srgbClr val="222222"/>
              </a:solidFill>
              <a:latin typeface="Paralucent Extra Light" panose="02000503040000020004" pitchFamily="50" charset="0"/>
            </a:endParaRPr>
          </a:p>
          <a:p>
            <a:r>
              <a:rPr lang="en-US" sz="1200" dirty="0" smtClean="0">
                <a:solidFill>
                  <a:srgbClr val="222222"/>
                </a:solidFill>
                <a:latin typeface="Paralucent Extra Light" panose="02000503040000020004" pitchFamily="50" charset="0"/>
              </a:rPr>
              <a:t>Board </a:t>
            </a:r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power supply: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Through USB bus or external V</a:t>
            </a:r>
            <a:r>
              <a:rPr lang="en-US" sz="1200" baseline="-250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IN</a:t>
            </a:r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/3.3 V supply voltage or batteries</a:t>
            </a:r>
          </a:p>
          <a:p>
            <a:r>
              <a:rPr lang="en-US" sz="1200" dirty="0" smtClean="0">
                <a:solidFill>
                  <a:srgbClr val="222222"/>
                </a:solidFill>
                <a:latin typeface="Paralucent Extra Light" panose="02000503040000020004" pitchFamily="50" charset="0"/>
              </a:rPr>
              <a:t>7 LEDs</a:t>
            </a:r>
          </a:p>
          <a:p>
            <a:r>
              <a:rPr lang="en-US" sz="1200" dirty="0" smtClean="0">
                <a:solidFill>
                  <a:srgbClr val="222222"/>
                </a:solidFill>
                <a:latin typeface="Paralucent Extra Light" panose="02000503040000020004" pitchFamily="50" charset="0"/>
              </a:rPr>
              <a:t>2 </a:t>
            </a:r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push-buttons (user and reset)</a:t>
            </a:r>
          </a:p>
          <a:p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Arduino</a:t>
            </a:r>
            <a:r>
              <a:rPr lang="en-US" sz="1200" baseline="300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™</a:t>
            </a:r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 Uno V3 connectors</a:t>
            </a:r>
          </a:p>
          <a:p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Arm</a:t>
            </a:r>
            <a:r>
              <a:rPr lang="en-US" sz="1200" baseline="300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®</a:t>
            </a:r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 </a:t>
            </a:r>
            <a:r>
              <a:rPr lang="en-US" sz="1200" dirty="0" err="1">
                <a:solidFill>
                  <a:srgbClr val="222222"/>
                </a:solidFill>
                <a:latin typeface="Paralucent Extra Light" panose="02000503040000020004" pitchFamily="50" charset="0"/>
              </a:rPr>
              <a:t>Mbed</a:t>
            </a:r>
            <a:r>
              <a:rPr lang="en-US" sz="1200" baseline="300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™</a:t>
            </a:r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</a:rPr>
              <a:t> (see </a:t>
            </a:r>
            <a:r>
              <a:rPr lang="en-US" sz="1200" dirty="0">
                <a:solidFill>
                  <a:srgbClr val="222222"/>
                </a:solidFill>
                <a:latin typeface="Paralucent Extra Light" panose="02000503040000020004" pitchFamily="50" charset="0"/>
                <a:hlinkClick r:id="rId4"/>
              </a:rPr>
              <a:t>http://mbed.org</a:t>
            </a:r>
            <a:r>
              <a:rPr lang="en-US" sz="1200" dirty="0" smtClean="0">
                <a:solidFill>
                  <a:srgbClr val="222222"/>
                </a:solidFill>
                <a:latin typeface="Paralucent Extra Light" panose="02000503040000020004" pitchFamily="50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22222"/>
              </a:solidFill>
              <a:effectLst/>
              <a:latin typeface="Paralucent Extra Light" panose="02000503040000020004" pitchFamily="50" charset="0"/>
            </a:endParaRPr>
          </a:p>
          <a:p>
            <a:r>
              <a:rPr lang="en-US" sz="1200" dirty="0" smtClean="0">
                <a:solidFill>
                  <a:srgbClr val="222222"/>
                </a:solidFill>
                <a:latin typeface="Paralucent Extra Light" panose="02000503040000020004" pitchFamily="50" charset="0"/>
              </a:rPr>
              <a:t>And More…..</a:t>
            </a:r>
            <a:endParaRPr lang="en-US" sz="1200" b="0" i="0" dirty="0">
              <a:solidFill>
                <a:srgbClr val="222222"/>
              </a:solidFill>
              <a:effectLst/>
              <a:latin typeface="Paralucent Extra Light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04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0633" y="755817"/>
            <a:ext cx="4678007" cy="39241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spc="-150" dirty="0" smtClean="0">
                <a:latin typeface="Paralucent Extra Light" panose="02000503040000020004" pitchFamily="50" charset="0"/>
                <a:ea typeface="Gotham-Bold" charset="0"/>
                <a:cs typeface="Gotham-Bold" charset="0"/>
              </a:rPr>
              <a:t>Indoor Gateways</a:t>
            </a:r>
            <a:endParaRPr lang="en-US" sz="2400" b="1" spc="-150" dirty="0">
              <a:latin typeface="Paralucent Extra Light" panose="02000503040000020004" pitchFamily="50" charset="0"/>
              <a:ea typeface="Gotham-Bold" charset="0"/>
              <a:cs typeface="Gotham-Bol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38" y="553594"/>
            <a:ext cx="9366143" cy="57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22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565" y="794545"/>
            <a:ext cx="2458636" cy="39241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spc="-150" dirty="0" smtClean="0">
                <a:latin typeface="Paralucent Extra Light" panose="02000503040000020004" pitchFamily="50" charset="0"/>
                <a:ea typeface="Gotham-Bold" charset="0"/>
                <a:cs typeface="Gotham-Bold" charset="0"/>
              </a:rPr>
              <a:t>Outdoor Gateways</a:t>
            </a:r>
            <a:endParaRPr lang="en-US" sz="2400" b="1" spc="-150" dirty="0">
              <a:latin typeface="Paralucent Extra Light" panose="02000503040000020004" pitchFamily="50" charset="0"/>
              <a:ea typeface="Gotham-Bold" charset="0"/>
              <a:cs typeface="Gotham-Bo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201" y="636284"/>
            <a:ext cx="8625423" cy="56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36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6376"/>
            <a:ext cx="12111932" cy="52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07" y="2082508"/>
            <a:ext cx="5744953" cy="47754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3322" y="857037"/>
            <a:ext cx="11975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Paralucent Extra Light" panose="02000503040000020004" pitchFamily="50" charset="0"/>
                <a:hlinkClick r:id="rId3"/>
              </a:rPr>
              <a:t>https://github.com/beous/Lora-Bootcamp-machineQ</a:t>
            </a:r>
            <a:endParaRPr lang="en-US" sz="4000" dirty="0">
              <a:latin typeface="Paralucent Extra Light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63499" y="546181"/>
            <a:ext cx="12063713" cy="6222919"/>
            <a:chOff x="63499" y="546181"/>
            <a:chExt cx="12063713" cy="6222919"/>
          </a:xfrm>
        </p:grpSpPr>
        <p:sp>
          <p:nvSpPr>
            <p:cNvPr id="3" name="Rectangle 2"/>
            <p:cNvSpPr/>
            <p:nvPr/>
          </p:nvSpPr>
          <p:spPr>
            <a:xfrm>
              <a:off x="3720721" y="562488"/>
              <a:ext cx="32175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150" dirty="0" err="1" smtClean="0">
                  <a:latin typeface="Gotham-Bold" charset="0"/>
                </a:rPr>
                <a:t>mQ</a:t>
              </a:r>
              <a:r>
                <a:rPr lang="en-US" b="1" spc="-150" dirty="0" smtClean="0">
                  <a:latin typeface="Gotham-Bold" charset="0"/>
                </a:rPr>
                <a:t> Central Device Configuration</a:t>
              </a:r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921"/>
            <a:stretch/>
          </p:blipFill>
          <p:spPr>
            <a:xfrm>
              <a:off x="595948" y="546181"/>
              <a:ext cx="1049968" cy="200973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63499" y="931820"/>
              <a:ext cx="12063713" cy="5837280"/>
              <a:chOff x="63499" y="931820"/>
              <a:chExt cx="12063713" cy="583728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99" y="931820"/>
                <a:ext cx="12063713" cy="5837280"/>
              </a:xfrm>
              <a:prstGeom prst="rect">
                <a:avLst/>
              </a:prstGeom>
            </p:spPr>
          </p:pic>
          <p:sp>
            <p:nvSpPr>
              <p:cNvPr id="9" name="Rounded Rectangle 8"/>
              <p:cNvSpPr/>
              <p:nvPr/>
            </p:nvSpPr>
            <p:spPr>
              <a:xfrm>
                <a:off x="63499" y="1552755"/>
                <a:ext cx="1385739" cy="379562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11033186" y="1265207"/>
              <a:ext cx="1068148" cy="3795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634" y="1222077"/>
              <a:ext cx="284672" cy="27892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0916728" y="977660"/>
              <a:ext cx="284672" cy="27892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26917" y="1863305"/>
              <a:ext cx="1143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Gotham-Book"/>
                </a:rPr>
                <a:t>Device </a:t>
              </a:r>
              <a:r>
                <a:rPr lang="en-US" sz="1100" i="1" dirty="0" err="1" smtClean="0">
                  <a:latin typeface="Gotham-Book"/>
                </a:rPr>
                <a:t>DevEUI</a:t>
              </a:r>
              <a:endParaRPr lang="en-US" sz="1100" i="1" dirty="0">
                <a:latin typeface="Gotham-Book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35543" y="2363442"/>
              <a:ext cx="561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Gotham-Book"/>
                </a:rPr>
                <a:t>Name</a:t>
              </a:r>
              <a:endParaRPr lang="en-US" sz="1100" i="1" dirty="0">
                <a:latin typeface="Gotham-Book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26912" y="2884342"/>
              <a:ext cx="16754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Gotham-Book"/>
                </a:rPr>
                <a:t>Connectivity Plan: </a:t>
              </a:r>
            </a:p>
            <a:p>
              <a:r>
                <a:rPr lang="en-US" sz="1100" b="1" i="1" dirty="0" smtClean="0">
                  <a:latin typeface="Gotham-Book"/>
                </a:rPr>
                <a:t>COMCAST Testing CP</a:t>
              </a:r>
              <a:endParaRPr lang="en-US" sz="1100" b="1" i="1" dirty="0">
                <a:latin typeface="Gotham-Book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01036" y="3384479"/>
              <a:ext cx="243368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Gotham-Book"/>
                </a:rPr>
                <a:t>Device Profile:</a:t>
              </a:r>
            </a:p>
            <a:p>
              <a:r>
                <a:rPr lang="en-US" sz="800" b="1" i="1" dirty="0" smtClean="0">
                  <a:latin typeface="Gotham-Book"/>
                </a:rPr>
                <a:t>LoraWAN1.0.2 </a:t>
              </a:r>
              <a:r>
                <a:rPr lang="en-US" sz="800" b="1" i="1" dirty="0" err="1" smtClean="0">
                  <a:latin typeface="Gotham-Book"/>
                </a:rPr>
                <a:t>ClassA</a:t>
              </a:r>
              <a:r>
                <a:rPr lang="en-US" sz="800" b="1" i="1" dirty="0" smtClean="0">
                  <a:latin typeface="Gotham-Book"/>
                </a:rPr>
                <a:t> 20dBm FCC RX2 SF12</a:t>
              </a:r>
              <a:endParaRPr lang="en-US" sz="800" b="1" i="1" dirty="0">
                <a:latin typeface="Gotham-Book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9238" y="4005644"/>
              <a:ext cx="17395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Gotham-Book"/>
                </a:rPr>
                <a:t>Decoder</a:t>
              </a:r>
              <a:r>
                <a:rPr lang="en-US" sz="1100" b="1" i="1" dirty="0" smtClean="0">
                  <a:latin typeface="Gotham-Book"/>
                </a:rPr>
                <a:t>: Cayenne LPP</a:t>
              </a:r>
              <a:endParaRPr lang="en-US" sz="1100" b="1" i="1" dirty="0">
                <a:latin typeface="Gotham-Book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08145" y="1526876"/>
              <a:ext cx="1639464" cy="289559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70553" y="1413294"/>
              <a:ext cx="284672" cy="27892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728604" y="1644769"/>
              <a:ext cx="1164566" cy="26742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525886" y="1337094"/>
              <a:ext cx="284672" cy="27892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586268" y="2124915"/>
              <a:ext cx="1945257" cy="164428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341854" y="2007076"/>
              <a:ext cx="284672" cy="27892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493493" y="6317392"/>
              <a:ext cx="1068148" cy="3795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377035" y="6029845"/>
              <a:ext cx="284672" cy="27892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09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7195</TotalTime>
  <Words>138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Calibri</vt:lpstr>
      <vt:lpstr>Calibri Light</vt:lpstr>
      <vt:lpstr>F37 Bolton Regular</vt:lpstr>
      <vt:lpstr>Gotham A</vt:lpstr>
      <vt:lpstr>Gotham Book</vt:lpstr>
      <vt:lpstr>Gotham Light</vt:lpstr>
      <vt:lpstr>Gotham-Bold</vt:lpstr>
      <vt:lpstr>Gotham-Book</vt:lpstr>
      <vt:lpstr>Paralucent Extra Light</vt:lpstr>
      <vt:lpstr>Times New Roman</vt:lpstr>
      <vt:lpstr>Wingdings</vt:lpstr>
      <vt:lpstr>Office Theme</vt:lpstr>
      <vt:lpstr>PowerPoint Presentation</vt:lpstr>
      <vt:lpstr>PowerPoint Presentation</vt:lpstr>
      <vt:lpstr>HOW WE DO IT: A COMPREHENSIVE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Comcast Cable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Victoria (Contractor)</dc:creator>
  <cp:lastModifiedBy>Merette, Julio (Contractor)</cp:lastModifiedBy>
  <cp:revision>31</cp:revision>
  <dcterms:created xsi:type="dcterms:W3CDTF">2018-09-20T12:52:37Z</dcterms:created>
  <dcterms:modified xsi:type="dcterms:W3CDTF">2019-03-04T18:51:44Z</dcterms:modified>
</cp:coreProperties>
</file>