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75" r:id="rId4"/>
    <p:sldId id="260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32964CD-FBFF-46C5-ADD2-B1B52D7AF20D}">
          <p14:sldIdLst>
            <p14:sldId id="256"/>
            <p14:sldId id="261"/>
            <p14:sldId id="275"/>
            <p14:sldId id="260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06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482" userDrawn="1">
          <p15:clr>
            <a:srgbClr val="A4A3A4"/>
          </p15:clr>
        </p15:guide>
        <p15:guide id="6" orient="horz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3" autoAdjust="0"/>
    <p:restoredTop sz="94354"/>
  </p:normalViewPr>
  <p:slideViewPr>
    <p:cSldViewPr snapToGrid="0" snapToObjects="1" showGuides="1">
      <p:cViewPr varScale="1">
        <p:scale>
          <a:sx n="56" d="100"/>
          <a:sy n="56" d="100"/>
        </p:scale>
        <p:origin x="192" y="1568"/>
      </p:cViewPr>
      <p:guideLst>
        <p:guide orient="horz" pos="2160"/>
        <p:guide pos="3840"/>
        <p:guide pos="506"/>
        <p:guide pos="7151"/>
        <p:guide orient="horz" pos="482"/>
        <p:guide orient="horz"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AD2FC-F7F4-3543-8206-C9FEC32AF048}" type="datetimeFigureOut">
              <a:rPr kumimoji="1" lang="ko-KR" altLang="en-US" smtClean="0"/>
              <a:t>2022. 6. 19.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7EB2F-C82E-4E4F-83F0-A5F4853ACD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66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305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2022. 6. 19.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317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2022. 6. 19.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42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2022. 6. 19.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2022. 6. 19.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360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2022. 6. 19.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00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2022. 6. 19.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597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2022. 6. 19.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36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2022. 6. 19.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7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2022. 6. 19.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144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2022. 6. 19.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625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2022. 6. 19.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899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4B19-A276-1141-9188-62D0EC529C60}" type="datetimeFigureOut">
              <a:rPr kumimoji="1" lang="ko-KR" altLang="en-US" smtClean="0"/>
              <a:t>2022. 6. 19.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5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760256" y="3244334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18</a:t>
            </a:r>
            <a:r>
              <a:rPr lang="ko-KR" altLang="en-US" b="1" dirty="0"/>
              <a:t>조 </a:t>
            </a:r>
            <a:r>
              <a:rPr lang="en-US" altLang="ko-KR" b="1" dirty="0"/>
              <a:t>2018320212 </a:t>
            </a:r>
            <a:r>
              <a:rPr lang="ko-KR" altLang="en-US" b="1" dirty="0" err="1"/>
              <a:t>김상엽</a:t>
            </a:r>
            <a:endParaRPr lang="ko-KR" altLang="en-US" b="1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760256" y="1213009"/>
            <a:ext cx="105532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8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Noto Sans CJK KR" charset="-127"/>
              </a:rPr>
              <a:t>가사</a:t>
            </a:r>
            <a:r>
              <a:rPr kumimoji="1" lang="en-US" altLang="ko-KR" sz="48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Noto Sans CJK KR" charset="-127"/>
              </a:rPr>
              <a:t>-</a:t>
            </a:r>
            <a:r>
              <a:rPr kumimoji="1" lang="ko-KR" altLang="en-US" sz="48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Noto Sans CJK KR" charset="-127"/>
              </a:rPr>
              <a:t>제목 예측모델 설계 및 구현을 통한</a:t>
            </a:r>
            <a:r>
              <a:rPr kumimoji="1" lang="en-US" altLang="ko-KR" sz="48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Noto Sans CJK KR" charset="-127"/>
              </a:rPr>
              <a:t> text summarization model</a:t>
            </a:r>
            <a:r>
              <a:rPr kumimoji="1" lang="ko-KR" altLang="en-US" sz="48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Noto Sans CJK KR" charset="-127"/>
              </a:rPr>
              <a:t> 이해</a:t>
            </a:r>
            <a:endParaRPr kumimoji="1" lang="en-US" altLang="ko-KR" sz="48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Noto Sans CJK KR" charset="-127"/>
            </a:endParaRPr>
          </a:p>
        </p:txBody>
      </p:sp>
      <p:cxnSp>
        <p:nvCxnSpPr>
          <p:cNvPr id="9" name="직선 연결선[R] 8"/>
          <p:cNvCxnSpPr/>
          <p:nvPr/>
        </p:nvCxnSpPr>
        <p:spPr>
          <a:xfrm>
            <a:off x="825572" y="2922814"/>
            <a:ext cx="954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960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4063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Experiments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텍스트 상자 10">
            <a:extLst>
              <a:ext uri="{FF2B5EF4-FFF2-40B4-BE49-F238E27FC236}">
                <a16:creationId xmlns:a16="http://schemas.microsoft.com/office/drawing/2014/main" id="{5DC4AE56-0A17-B5E1-C700-6B9A1581D8BE}"/>
              </a:ext>
            </a:extLst>
          </p:cNvPr>
          <p:cNvSpPr txBox="1"/>
          <p:nvPr/>
        </p:nvSpPr>
        <p:spPr>
          <a:xfrm>
            <a:off x="1227520" y="1691090"/>
            <a:ext cx="97346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 Evaluation method</a:t>
            </a:r>
          </a:p>
          <a:p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ROUGE score </a:t>
            </a:r>
          </a:p>
          <a:p>
            <a:pPr lvl="1"/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자연어처리 분야 모델 전반의 성능 평가에 사용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노래 제목의 길이는 대부분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10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 이내이며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각 단어가 유기적으로 연관이 있기보다는 노래를 대표하는 몇 개의 단어로 이루어져 있는 경우가 대부분이기에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ROUGE-1 score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단어가 일치하진 않아도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같은 맥락을 표현할 수 있기 때문에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rouge score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절대적인 기준이 될 수 없음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따라서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testset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일부분을 추출하여 예측한 제목과 원래 제목에 대하여 정성적으로 평가함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15309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4063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Experiments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텍스트 상자 10">
            <a:extLst>
              <a:ext uri="{FF2B5EF4-FFF2-40B4-BE49-F238E27FC236}">
                <a16:creationId xmlns:a16="http://schemas.microsoft.com/office/drawing/2014/main" id="{5DC4AE56-0A17-B5E1-C700-6B9A1581D8BE}"/>
              </a:ext>
            </a:extLst>
          </p:cNvPr>
          <p:cNvSpPr txBox="1"/>
          <p:nvPr/>
        </p:nvSpPr>
        <p:spPr>
          <a:xfrm>
            <a:off x="575761" y="1492321"/>
            <a:ext cx="496062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 Experimental details</a:t>
            </a:r>
          </a:p>
          <a:p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LSTM </a:t>
            </a:r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기반 </a:t>
            </a:r>
            <a:r>
              <a:rPr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seq2seq </a:t>
            </a:r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</a:t>
            </a:r>
            <a:endParaRPr lang="en-US" altLang="ko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altLang="ko-KR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Model : 3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LSTM layer encoder + 1 LSTM layer decoder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Learning rate : 0.001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Optimizer : </a:t>
            </a:r>
            <a:r>
              <a:rPr lang="en-US" altLang="ko-KR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rmsdrop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optimizer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Loss function : sparse categorical cross </a:t>
            </a:r>
            <a:r>
              <a:rPr lang="en-US" altLang="ko-KR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entrophy</a:t>
            </a:r>
            <a:endParaRPr lang="en-US" altLang="ko-KR" sz="1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Epoch : 50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Batch size : 256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총 학습 시간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1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시간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42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32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초</a:t>
            </a:r>
            <a:endParaRPr lang="en-US" altLang="ko-KR" sz="1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학습환경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google </a:t>
            </a:r>
            <a:r>
              <a:rPr lang="en-US" altLang="ko-KR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colab</a:t>
            </a:r>
            <a:endParaRPr lang="en-US" altLang="ko-KR" sz="1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T5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</a:p>
          <a:p>
            <a:endParaRPr lang="en-US" altLang="ko-KR" sz="1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Model : </a:t>
            </a:r>
            <a:r>
              <a:rPr lang="en-US" altLang="ko-KR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pretained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T5-base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Epoch : 10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Batch size : 16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Learning rate : 1e-4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총 학습 시간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4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시간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57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초</a:t>
            </a:r>
            <a:endParaRPr lang="en-US" altLang="ko-KR" sz="1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 환경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google </a:t>
            </a:r>
            <a:r>
              <a:rPr lang="en-US" altLang="ko-KR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colab</a:t>
            </a:r>
            <a:endParaRPr lang="en-US" altLang="ko-KR" sz="1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86FD7C-1B4C-646E-C960-74F8AE688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689"/>
          <a:stretch/>
        </p:blipFill>
        <p:spPr>
          <a:xfrm>
            <a:off x="4891662" y="434829"/>
            <a:ext cx="6724577" cy="319419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768D359-0F69-0A75-8F0C-BD1DEAE85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661" y="3761244"/>
            <a:ext cx="6724577" cy="262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29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4063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Experiments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0">
            <a:extLst>
              <a:ext uri="{FF2B5EF4-FFF2-40B4-BE49-F238E27FC236}">
                <a16:creationId xmlns:a16="http://schemas.microsoft.com/office/drawing/2014/main" id="{52256A04-9630-2AA8-2EA8-3F9FB988679F}"/>
              </a:ext>
            </a:extLst>
          </p:cNvPr>
          <p:cNvSpPr txBox="1"/>
          <p:nvPr/>
        </p:nvSpPr>
        <p:spPr>
          <a:xfrm>
            <a:off x="1521526" y="1676843"/>
            <a:ext cx="372249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LSTM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기반 </a:t>
            </a:r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seq2seq 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</a:t>
            </a: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ore-KR" b="1" dirty="0"/>
          </a:p>
          <a:p>
            <a:endParaRPr lang="en-US" altLang="ko-Kore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ore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br>
              <a:rPr lang="en-US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endParaRPr lang="en-US" altLang="ko-Kore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5FA1EF14-9821-967C-49BA-469267CFC5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54"/>
          <a:stretch/>
        </p:blipFill>
        <p:spPr>
          <a:xfrm>
            <a:off x="1569690" y="2287031"/>
            <a:ext cx="3722491" cy="3505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158ADF-58F8-0722-E8AB-35F959FBD1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6"/>
          <a:stretch/>
        </p:blipFill>
        <p:spPr>
          <a:xfrm>
            <a:off x="6947983" y="2251765"/>
            <a:ext cx="3722491" cy="3575731"/>
          </a:xfrm>
          <a:prstGeom prst="rect">
            <a:avLst/>
          </a:prstGeom>
        </p:spPr>
      </p:pic>
      <p:sp>
        <p:nvSpPr>
          <p:cNvPr id="16" name="텍스트 상자 10">
            <a:extLst>
              <a:ext uri="{FF2B5EF4-FFF2-40B4-BE49-F238E27FC236}">
                <a16:creationId xmlns:a16="http://schemas.microsoft.com/office/drawing/2014/main" id="{94AECEA4-7A88-D153-0DC5-088DE6B75B3B}"/>
              </a:ext>
            </a:extLst>
          </p:cNvPr>
          <p:cNvSpPr txBox="1"/>
          <p:nvPr/>
        </p:nvSpPr>
        <p:spPr>
          <a:xfrm>
            <a:off x="6856763" y="1676843"/>
            <a:ext cx="372249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T5 - base</a:t>
            </a:r>
          </a:p>
          <a:p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914400" lvl="1" indent="-457200">
              <a:buAutoNum type="arabicPeriod"/>
            </a:pP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ore-KR" b="1" dirty="0"/>
          </a:p>
          <a:p>
            <a:endParaRPr lang="en-US" altLang="ko-Kore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ore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br>
              <a:rPr lang="en-US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endParaRPr lang="en-US" altLang="ko-Kore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61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4063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Experiments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0">
            <a:extLst>
              <a:ext uri="{FF2B5EF4-FFF2-40B4-BE49-F238E27FC236}">
                <a16:creationId xmlns:a16="http://schemas.microsoft.com/office/drawing/2014/main" id="{52256A04-9630-2AA8-2EA8-3F9FB988679F}"/>
              </a:ext>
            </a:extLst>
          </p:cNvPr>
          <p:cNvSpPr txBox="1"/>
          <p:nvPr/>
        </p:nvSpPr>
        <p:spPr>
          <a:xfrm>
            <a:off x="1227518" y="1637488"/>
            <a:ext cx="372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Rogue Score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D32B70-DA66-C180-66DC-342910627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322" y="2062312"/>
            <a:ext cx="3722245" cy="3391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2CC115-907E-52B8-F1F6-EE3B3B3E3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070" y="2173687"/>
            <a:ext cx="3859819" cy="118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09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712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Analysis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0">
            <a:extLst>
              <a:ext uri="{FF2B5EF4-FFF2-40B4-BE49-F238E27FC236}">
                <a16:creationId xmlns:a16="http://schemas.microsoft.com/office/drawing/2014/main" id="{62F295DF-3228-DC55-8FAB-7F90B62D0D2C}"/>
              </a:ext>
            </a:extLst>
          </p:cNvPr>
          <p:cNvSpPr txBox="1"/>
          <p:nvPr/>
        </p:nvSpPr>
        <p:spPr>
          <a:xfrm>
            <a:off x="1227520" y="1691090"/>
            <a:ext cx="97346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LSTM 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기반 </a:t>
            </a:r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seq2seq 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</a:t>
            </a: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ore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모든 </a:t>
            </a:r>
            <a:r>
              <a:rPr lang="en-US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prediction</a:t>
            </a:r>
            <a:r>
              <a:rPr lang="ko-Kore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</a:t>
            </a:r>
            <a:r>
              <a:rPr lang="en-US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‘love’</a:t>
            </a:r>
            <a:r>
              <a:rPr lang="ko-Kore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한 단어</a:t>
            </a:r>
            <a:endParaRPr lang="en-US" altLang="ko-Kore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무의미한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Rouge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점수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overfitting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F51BD2-909F-D9D2-5983-F113D6454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182" y="3429000"/>
            <a:ext cx="4778665" cy="3327367"/>
          </a:xfrm>
          <a:prstGeom prst="rect">
            <a:avLst/>
          </a:prstGeom>
        </p:spPr>
      </p:pic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1BFCA20C-A731-DCBA-6102-115BE94ED1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54" b="44667"/>
          <a:stretch/>
        </p:blipFill>
        <p:spPr>
          <a:xfrm>
            <a:off x="6722756" y="1348430"/>
            <a:ext cx="3724163" cy="19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89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712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Analysis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0">
            <a:extLst>
              <a:ext uri="{FF2B5EF4-FFF2-40B4-BE49-F238E27FC236}">
                <a16:creationId xmlns:a16="http://schemas.microsoft.com/office/drawing/2014/main" id="{62F295DF-3228-DC55-8FAB-7F90B62D0D2C}"/>
              </a:ext>
            </a:extLst>
          </p:cNvPr>
          <p:cNvSpPr txBox="1"/>
          <p:nvPr/>
        </p:nvSpPr>
        <p:spPr>
          <a:xfrm>
            <a:off x="1227520" y="1691090"/>
            <a:ext cx="9734647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LSTM 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기반 </a:t>
            </a:r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seq2seq 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 분석</a:t>
            </a: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원시 모델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altLang="ko-KR" sz="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LSTM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기반의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seq2seq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지금은 잘 사용되지 않는 고전적인 모델임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</a:p>
          <a:p>
            <a:pPr lvl="1"/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모델의 성능을 월등히 높여줄 수 있는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attention layer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나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pretrained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같은 방법의 부재</a:t>
            </a: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적은 학습량 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altLang="ko-KR" sz="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 epoch 10 / 50 / 100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으로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세팅 후 진행한 모든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prediction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결과가 같았음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lvl="1"/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 환경과 시간의 제약으로 더 많은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epoch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시도를 해보진 못했지만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적은 학습량이 좋지 않은 결과에 영향을 미쳤을 수 있음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데이터셋의 특징 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altLang="ko-KR" sz="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학습에 사용했던 데이터셋은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빌보트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차트의 가요에 대한 것으로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가요 특성 상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사랑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이라는 주제를 가진 노래가 많을 것이며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이를 반영하여 학습과정에서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love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단어의 토큰에 대해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overfitting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되었을 가능성도 존재함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5438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712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Analysis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42ADCC0A-27B1-4359-9370-0F283F57A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09"/>
          <a:stretch/>
        </p:blipFill>
        <p:spPr>
          <a:xfrm>
            <a:off x="6038032" y="1415688"/>
            <a:ext cx="4891135" cy="4334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648EBC9-A7B8-4CE5-2682-D4BCC5C4F635}"/>
              </a:ext>
            </a:extLst>
          </p:cNvPr>
          <p:cNvSpPr/>
          <p:nvPr/>
        </p:nvSpPr>
        <p:spPr>
          <a:xfrm>
            <a:off x="6096000" y="3025393"/>
            <a:ext cx="4775200" cy="3206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5C8FDC-494F-C9A4-C45B-0C441E12F4C3}"/>
              </a:ext>
            </a:extLst>
          </p:cNvPr>
          <p:cNvSpPr/>
          <p:nvPr/>
        </p:nvSpPr>
        <p:spPr>
          <a:xfrm>
            <a:off x="6038032" y="5363061"/>
            <a:ext cx="4833168" cy="3206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텍스트 상자 10">
            <a:extLst>
              <a:ext uri="{FF2B5EF4-FFF2-40B4-BE49-F238E27FC236}">
                <a16:creationId xmlns:a16="http://schemas.microsoft.com/office/drawing/2014/main" id="{39A32817-B498-E2B1-7917-BE091A8BA4D4}"/>
              </a:ext>
            </a:extLst>
          </p:cNvPr>
          <p:cNvSpPr txBox="1"/>
          <p:nvPr/>
        </p:nvSpPr>
        <p:spPr>
          <a:xfrm>
            <a:off x="1227521" y="1691090"/>
            <a:ext cx="441128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T5</a:t>
            </a:r>
          </a:p>
          <a:p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LSTM</a:t>
            </a:r>
            <a:r>
              <a:rPr lang="ko-Kore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보다 월등히 좋은 결과</a:t>
            </a:r>
            <a:endParaRPr lang="en-US" altLang="ko-Kore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altLang="ko-Kore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en-US" altLang="ko-Kore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Transformer </a:t>
            </a:r>
            <a:r>
              <a:rPr lang="ko-Kore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기반</a:t>
            </a:r>
            <a:endParaRPr lang="en-US" altLang="ko-Kore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en-US" altLang="ko-Kore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altLang="ko-Kore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selft</a:t>
            </a:r>
            <a:r>
              <a:rPr lang="en-US" altLang="ko-Kore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-attention </a:t>
            </a:r>
            <a:r>
              <a:rPr lang="ko-Kore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및 </a:t>
            </a:r>
            <a:r>
              <a:rPr lang="en-US" altLang="ko-Kore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feed-forward network)</a:t>
            </a:r>
          </a:p>
          <a:p>
            <a:pPr lvl="1"/>
            <a:r>
              <a:rPr lang="en-US" altLang="ko-Kore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pretrain/finetuning</a:t>
            </a:r>
            <a:r>
              <a:rPr lang="ko-Kore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으로 부족한 학습량 보완</a:t>
            </a:r>
            <a:endParaRPr lang="en-US" altLang="ko-Kore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altLang="ko-Kore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ROGUE </a:t>
            </a:r>
            <a:r>
              <a:rPr lang="ko-Kore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점수 이상의 학습결과</a:t>
            </a:r>
            <a:endParaRPr lang="en-US" altLang="ko-Kore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</a:p>
          <a:p>
            <a:pPr lvl="1"/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글자 그대로 비슷한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prediction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ore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겹치는 글자는 없지만 의미가 유사한 </a:t>
            </a:r>
            <a:r>
              <a:rPr lang="en-US" altLang="ko-Kore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prediction</a:t>
            </a:r>
            <a:r>
              <a:rPr lang="ko-Kore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공존함</a:t>
            </a:r>
            <a:r>
              <a:rPr lang="en-US" altLang="ko-Kore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lvl="1"/>
            <a:endParaRPr lang="en-US" altLang="ko-Kore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160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534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Conclusion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0">
            <a:extLst>
              <a:ext uri="{FF2B5EF4-FFF2-40B4-BE49-F238E27FC236}">
                <a16:creationId xmlns:a16="http://schemas.microsoft.com/office/drawing/2014/main" id="{95FB8B27-0ABA-5DDF-6B25-3A034ADB0A2D}"/>
              </a:ext>
            </a:extLst>
          </p:cNvPr>
          <p:cNvSpPr txBox="1"/>
          <p:nvPr/>
        </p:nvSpPr>
        <p:spPr>
          <a:xfrm>
            <a:off x="1227520" y="1691090"/>
            <a:ext cx="973464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프로젝트 한계 </a:t>
            </a: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ore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 부족</a:t>
            </a:r>
            <a:endParaRPr lang="en-US" altLang="ko-Kore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ore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구현 및 학습환경의 한계</a:t>
            </a:r>
            <a:endParaRPr lang="en-US" altLang="ko-Kore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altLang="ko-Kore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altLang="ko-Kore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ore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프로젝트 의의 </a:t>
            </a:r>
            <a:endParaRPr lang="en-US" altLang="ko-Kore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ore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ore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부족한 환경에서도</a:t>
            </a:r>
            <a:r>
              <a:rPr lang="en-US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text summarization pipeline</a:t>
            </a:r>
            <a:r>
              <a:rPr lang="ko-Kore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의 구현 및 설계</a:t>
            </a:r>
            <a:r>
              <a:rPr lang="en-US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ore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결과 확인</a:t>
            </a:r>
            <a:r>
              <a:rPr lang="en-US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altLang="ko-Kore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ore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고전적인 모델부터 비교적 최신 모델을 사용하여 비교 분석 할 수 있었음</a:t>
            </a:r>
            <a:r>
              <a:rPr lang="en-US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ore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ore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altLang="ko-Kore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ore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자연어처리 및 머신러닝 </a:t>
            </a:r>
            <a:r>
              <a:rPr lang="en-US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task</a:t>
            </a:r>
            <a:r>
              <a:rPr lang="ko-Kore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대한 </a:t>
            </a:r>
            <a:r>
              <a:rPr lang="en-US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insight</a:t>
            </a:r>
            <a:r>
              <a:rPr lang="ko-Kore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가질 수 있었음</a:t>
            </a:r>
            <a:r>
              <a:rPr lang="en-US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253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825572" y="316365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감사합니다</a:t>
            </a:r>
          </a:p>
        </p:txBody>
      </p:sp>
      <p:sp>
        <p:nvSpPr>
          <p:cNvPr id="7" name="텍스트 상자 6"/>
          <p:cNvSpPr txBox="1"/>
          <p:nvPr/>
        </p:nvSpPr>
        <p:spPr>
          <a:xfrm>
            <a:off x="760256" y="1879066"/>
            <a:ext cx="6017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b="1" dirty="0">
                <a:latin typeface="Kohinoor Devanagari" charset="0"/>
                <a:ea typeface="Kohinoor Devanagari" charset="0"/>
                <a:cs typeface="Kohinoor Devanagari" charset="0"/>
              </a:rPr>
              <a:t>Thank You</a:t>
            </a:r>
          </a:p>
        </p:txBody>
      </p:sp>
      <p:cxnSp>
        <p:nvCxnSpPr>
          <p:cNvPr id="9" name="직선 연결선[R] 8"/>
          <p:cNvCxnSpPr/>
          <p:nvPr/>
        </p:nvCxnSpPr>
        <p:spPr>
          <a:xfrm>
            <a:off x="825572" y="2922814"/>
            <a:ext cx="954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06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4028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4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hinoor Devanagari" charset="0"/>
              </a:rPr>
              <a:t>Introduction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546217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3DAF474-ADCB-62A5-1D2A-C493D072BD4C}"/>
              </a:ext>
            </a:extLst>
          </p:cNvPr>
          <p:cNvSpPr txBox="1"/>
          <p:nvPr/>
        </p:nvSpPr>
        <p:spPr>
          <a:xfrm>
            <a:off x="7882441" y="4350324"/>
            <a:ext cx="37640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Don’t stop me now </a:t>
            </a:r>
            <a:endParaRPr lang="ko-Kore-KR" altLang="en-US" sz="24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10D2C9B-A38F-5066-74C4-16210414BBE3}"/>
              </a:ext>
            </a:extLst>
          </p:cNvPr>
          <p:cNvGrpSpPr/>
          <p:nvPr/>
        </p:nvGrpSpPr>
        <p:grpSpPr>
          <a:xfrm>
            <a:off x="933537" y="3502857"/>
            <a:ext cx="9984160" cy="2615181"/>
            <a:chOff x="575761" y="2210925"/>
            <a:chExt cx="9984160" cy="261518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A9CB4BC-8730-4630-9B89-13B2A28589D5}"/>
                </a:ext>
              </a:extLst>
            </p:cNvPr>
            <p:cNvGrpSpPr/>
            <p:nvPr/>
          </p:nvGrpSpPr>
          <p:grpSpPr>
            <a:xfrm>
              <a:off x="575761" y="2210925"/>
              <a:ext cx="4504841" cy="2615181"/>
              <a:chOff x="639690" y="1884165"/>
              <a:chExt cx="4062962" cy="2177126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69224D1B-E714-420E-A397-E9E59EA5E8C3}"/>
                  </a:ext>
                </a:extLst>
              </p:cNvPr>
              <p:cNvGrpSpPr/>
              <p:nvPr/>
            </p:nvGrpSpPr>
            <p:grpSpPr>
              <a:xfrm>
                <a:off x="639690" y="1884165"/>
                <a:ext cx="4062962" cy="2177126"/>
                <a:chOff x="1017809" y="2656114"/>
                <a:chExt cx="4062962" cy="2177126"/>
              </a:xfrm>
            </p:grpSpPr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090BD251-59C4-41F2-BEDD-256DBA1055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17809" y="3099727"/>
                  <a:ext cx="2993437" cy="1733513"/>
                </a:xfrm>
                <a:prstGeom prst="rect">
                  <a:avLst/>
                </a:prstGeom>
              </p:spPr>
            </p:pic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28C0A6E-A7C9-4A4B-95D7-9C64E5C6C41E}"/>
                    </a:ext>
                  </a:extLst>
                </p:cNvPr>
                <p:cNvSpPr txBox="1"/>
                <p:nvPr/>
              </p:nvSpPr>
              <p:spPr>
                <a:xfrm>
                  <a:off x="1018903" y="2656114"/>
                  <a:ext cx="4061868" cy="3074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Queen –                             </a:t>
                  </a:r>
                </a:p>
              </p:txBody>
            </p:sp>
          </p:grp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4E3F547-CAF3-4EBC-A8AA-9935D7CE9012}"/>
                  </a:ext>
                </a:extLst>
              </p:cNvPr>
              <p:cNvSpPr/>
              <p:nvPr/>
            </p:nvSpPr>
            <p:spPr>
              <a:xfrm>
                <a:off x="732798" y="3076100"/>
                <a:ext cx="1186272" cy="214104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B8C2588-19DC-43A0-B245-3F8F806B49BA}"/>
                  </a:ext>
                </a:extLst>
              </p:cNvPr>
              <p:cNvSpPr/>
              <p:nvPr/>
            </p:nvSpPr>
            <p:spPr>
              <a:xfrm>
                <a:off x="732798" y="3778945"/>
                <a:ext cx="1419354" cy="214104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9051E52-920F-4C0F-950A-03E969756B12}"/>
                  </a:ext>
                </a:extLst>
              </p:cNvPr>
              <p:cNvSpPr/>
              <p:nvPr/>
            </p:nvSpPr>
            <p:spPr>
              <a:xfrm>
                <a:off x="1678799" y="1926149"/>
                <a:ext cx="1954328" cy="320622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06347902-03D8-7BF2-8D8E-38A46FA16530}"/>
                </a:ext>
              </a:extLst>
            </p:cNvPr>
            <p:cNvCxnSpPr>
              <a:cxnSpLocks/>
            </p:cNvCxnSpPr>
            <p:nvPr/>
          </p:nvCxnSpPr>
          <p:spPr>
            <a:xfrm>
              <a:off x="4369980" y="3333303"/>
              <a:ext cx="2668772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A68425-AACE-1825-0BAB-3881597D024F}"/>
                </a:ext>
              </a:extLst>
            </p:cNvPr>
            <p:cNvSpPr txBox="1"/>
            <p:nvPr/>
          </p:nvSpPr>
          <p:spPr>
            <a:xfrm>
              <a:off x="4204698" y="3363082"/>
              <a:ext cx="376405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ore-KR" sz="2400" b="1" dirty="0"/>
                <a:t>Text summarization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095E4D7-F4F4-EC3D-3527-A8974B73D890}"/>
                </a:ext>
              </a:extLst>
            </p:cNvPr>
            <p:cNvSpPr/>
            <p:nvPr/>
          </p:nvSpPr>
          <p:spPr>
            <a:xfrm>
              <a:off x="7543990" y="3058392"/>
              <a:ext cx="3015931" cy="46166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" name="텍스트 상자 10">
            <a:extLst>
              <a:ext uri="{FF2B5EF4-FFF2-40B4-BE49-F238E27FC236}">
                <a16:creationId xmlns:a16="http://schemas.microsoft.com/office/drawing/2014/main" id="{5D98C4C5-E851-AD2B-02DD-9CB7BA71B21E}"/>
              </a:ext>
            </a:extLst>
          </p:cNvPr>
          <p:cNvSpPr txBox="1"/>
          <p:nvPr/>
        </p:nvSpPr>
        <p:spPr>
          <a:xfrm>
            <a:off x="1227520" y="1854228"/>
            <a:ext cx="97346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노래의 제목은 가사의 함축적인 요약이다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제목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가사의 연관성을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Text summarization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으로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설명할 수 있을 것이다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613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상자 10"/>
          <p:cNvSpPr txBox="1"/>
          <p:nvPr/>
        </p:nvSpPr>
        <p:spPr>
          <a:xfrm>
            <a:off x="1227520" y="1854228"/>
            <a:ext cx="97346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 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가사</a:t>
            </a:r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제목 예측 모델의 구현과 학습을 통한</a:t>
            </a:r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결과 확인 및 모델 간 성능의 비교 </a:t>
            </a: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Baseline : LSTM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기반의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seq2seq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비교모델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transformer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기반의 </a:t>
            </a:r>
            <a:r>
              <a:rPr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pretained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T5</a:t>
            </a: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NLP summarization task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</a:t>
            </a:r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pipeline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이해 및 경험</a:t>
            </a:r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 수집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전처리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 빌드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training/</a:t>
            </a:r>
            <a:r>
              <a:rPr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evaulate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등의 과정을 코드로 작성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이해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ED73DEB1-B0CF-0945-BDBC-651A76D515B5}"/>
              </a:ext>
            </a:extLst>
          </p:cNvPr>
          <p:cNvSpPr txBox="1"/>
          <p:nvPr/>
        </p:nvSpPr>
        <p:spPr>
          <a:xfrm>
            <a:off x="454598" y="297932"/>
            <a:ext cx="4028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4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Kohinoor Devanagari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113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4668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Related Works</a:t>
            </a:r>
            <a:endParaRPr kumimoji="1"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hinoor Devanagari" charset="0"/>
            </a:endParaRP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0">
            <a:extLst>
              <a:ext uri="{FF2B5EF4-FFF2-40B4-BE49-F238E27FC236}">
                <a16:creationId xmlns:a16="http://schemas.microsoft.com/office/drawing/2014/main" id="{52256A04-9630-2AA8-2EA8-3F9FB988679F}"/>
              </a:ext>
            </a:extLst>
          </p:cNvPr>
          <p:cNvSpPr txBox="1"/>
          <p:nvPr/>
        </p:nvSpPr>
        <p:spPr>
          <a:xfrm>
            <a:off x="1227520" y="1854228"/>
            <a:ext cx="97346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 Neural Abstractive Text Summarization with Sequence-to-Sequence Models</a:t>
            </a: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abstractive text summarization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위해 만들어진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seq2seq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모델들에 대한 논문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Summarization task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대한 전반적인 이해를 할 수 있었음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000" b="1" dirty="0"/>
              <a:t>Text Summarization with Pretrained Encoders</a:t>
            </a:r>
            <a:br>
              <a:rPr lang="en-US" altLang="ko-Kore-KR" sz="2000" b="1" dirty="0"/>
            </a:br>
            <a:endParaRPr lang="en-US" altLang="ko-Kore-KR" sz="2000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BERT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기반의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summarization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모델인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BERTSUM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모델에 대한 논문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프로젝트의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motivation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되었지만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학습환경이 맞지 않아 실제 학습을 시켜보진 못했음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00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4668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Related Works</a:t>
            </a:r>
            <a:endParaRPr kumimoji="1"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Kohinoor Devanagari" charset="0"/>
            </a:endParaRP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0">
            <a:extLst>
              <a:ext uri="{FF2B5EF4-FFF2-40B4-BE49-F238E27FC236}">
                <a16:creationId xmlns:a16="http://schemas.microsoft.com/office/drawing/2014/main" id="{52256A04-9630-2AA8-2EA8-3F9FB988679F}"/>
              </a:ext>
            </a:extLst>
          </p:cNvPr>
          <p:cNvSpPr txBox="1"/>
          <p:nvPr/>
        </p:nvSpPr>
        <p:spPr>
          <a:xfrm>
            <a:off x="1227519" y="1637488"/>
            <a:ext cx="97346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 </a:t>
            </a:r>
            <a:r>
              <a:rPr lang="en-US" altLang="ko-Kore-KR" b="1" dirty="0"/>
              <a:t>Exploring the Limits of Transfer Learning with a Unified Text-to-Text Transformer </a:t>
            </a:r>
          </a:p>
          <a:p>
            <a:endParaRPr lang="en-US" altLang="ko-Kore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비교 모델로 사용한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T5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모델에 대한 논문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Transformer, pre-trained, text-to-text framework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Text-to-text framework </a:t>
            </a:r>
            <a:r>
              <a:rPr lang="ko-Kore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</a:t>
            </a:r>
            <a:r>
              <a:rPr lang="en-US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summarization task</a:t>
            </a:r>
            <a:r>
              <a:rPr lang="ko-Kore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대해 더 적합</a:t>
            </a:r>
            <a:endParaRPr lang="en-US" altLang="ko-Kore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Tx/>
              <a:buChar char="-"/>
            </a:pPr>
            <a:endParaRPr lang="en-US" altLang="ko-Kore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ore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br>
              <a:rPr lang="en-US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endParaRPr lang="en-US" altLang="ko-Kore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499045-C982-2167-B13D-317BF3DC2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571" y="3429000"/>
            <a:ext cx="7738541" cy="26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9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155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Approach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0">
            <a:extLst>
              <a:ext uri="{FF2B5EF4-FFF2-40B4-BE49-F238E27FC236}">
                <a16:creationId xmlns:a16="http://schemas.microsoft.com/office/drawing/2014/main" id="{52256A04-9630-2AA8-2EA8-3F9FB988679F}"/>
              </a:ext>
            </a:extLst>
          </p:cNvPr>
          <p:cNvSpPr txBox="1"/>
          <p:nvPr/>
        </p:nvSpPr>
        <p:spPr>
          <a:xfrm>
            <a:off x="1227518" y="1637488"/>
            <a:ext cx="955131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Abstractive summarization</a:t>
            </a:r>
          </a:p>
          <a:p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주어진 가사로부터 단순히 반복되는 문장을 뽑기보단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유의미한 추론을 통해 예측을 해야함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ore-KR" b="1" dirty="0"/>
          </a:p>
          <a:p>
            <a:endParaRPr lang="en-US" altLang="ko-Kore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ore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br>
              <a:rPr lang="en-US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endParaRPr lang="en-US" altLang="ko-Kore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4AD56A2-28DD-0F2E-D8EE-31354B27DBEC}"/>
              </a:ext>
            </a:extLst>
          </p:cNvPr>
          <p:cNvGrpSpPr/>
          <p:nvPr/>
        </p:nvGrpSpPr>
        <p:grpSpPr>
          <a:xfrm>
            <a:off x="3782913" y="3309701"/>
            <a:ext cx="4626173" cy="2617176"/>
            <a:chOff x="676019" y="4046225"/>
            <a:chExt cx="4626173" cy="261717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7BA5B53-DD1E-62A6-49AF-E0C1F4273A52}"/>
                </a:ext>
              </a:extLst>
            </p:cNvPr>
            <p:cNvGrpSpPr/>
            <p:nvPr/>
          </p:nvGrpSpPr>
          <p:grpSpPr>
            <a:xfrm>
              <a:off x="676019" y="4046225"/>
              <a:ext cx="4626173" cy="2617176"/>
              <a:chOff x="6606130" y="2660468"/>
              <a:chExt cx="4626173" cy="2617176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3DAD7954-0FA2-A3F7-95C0-96CED7CABF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48995" y="3077369"/>
                <a:ext cx="2952750" cy="2200275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1200A8-9CC4-6405-132F-909159B8F900}"/>
                  </a:ext>
                </a:extLst>
              </p:cNvPr>
              <p:cNvSpPr txBox="1"/>
              <p:nvPr/>
            </p:nvSpPr>
            <p:spPr>
              <a:xfrm>
                <a:off x="6606130" y="2660468"/>
                <a:ext cx="4626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Queen – Bohemian Rhapsody (1975)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EC3A79-C7E9-4588-1003-1F7F49E736D7}"/>
                </a:ext>
              </a:extLst>
            </p:cNvPr>
            <p:cNvSpPr/>
            <p:nvPr/>
          </p:nvSpPr>
          <p:spPr>
            <a:xfrm>
              <a:off x="1714035" y="4067908"/>
              <a:ext cx="2342064" cy="369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057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155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Approach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텍스트 상자 10">
            <a:extLst>
              <a:ext uri="{FF2B5EF4-FFF2-40B4-BE49-F238E27FC236}">
                <a16:creationId xmlns:a16="http://schemas.microsoft.com/office/drawing/2014/main" id="{5DC4AE56-0A17-B5E1-C700-6B9A1581D8BE}"/>
              </a:ext>
            </a:extLst>
          </p:cNvPr>
          <p:cNvSpPr txBox="1"/>
          <p:nvPr/>
        </p:nvSpPr>
        <p:spPr>
          <a:xfrm>
            <a:off x="1227520" y="1854228"/>
            <a:ext cx="97346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 Baseline model : LSTM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기반의 </a:t>
            </a:r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seq2seq model</a:t>
            </a: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고전적인 모델인만큼 구현하기도 쉽고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성능에서의 차이 또한 유의미할 것이라고 판단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층의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LSTM layer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쌓은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encoder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LSTM layer decoder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구성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확실한 비교를 위해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Attention layer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제외하기로 함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 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비교모델 </a:t>
            </a:r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T5</a:t>
            </a:r>
          </a:p>
          <a:p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Text-to-text framework </a:t>
            </a:r>
            <a:r>
              <a:rPr lang="ko-Kore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</a:t>
            </a:r>
            <a:r>
              <a:rPr lang="en-US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summarization task</a:t>
            </a:r>
            <a:r>
              <a:rPr lang="ko-Kore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대해 더 적합</a:t>
            </a:r>
            <a:endParaRPr lang="en-US" altLang="ko-Kore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self attention layer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 환경을 고려하여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pretrained T5-base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모델을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finetuning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huggingface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library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이용하여 구현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69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4063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Experiments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30F5534C-39D1-F2FA-7C03-CB76CBE7E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99"/>
          <a:stretch/>
        </p:blipFill>
        <p:spPr>
          <a:xfrm>
            <a:off x="1120482" y="4108566"/>
            <a:ext cx="9948721" cy="1778000"/>
          </a:xfrm>
          <a:prstGeom prst="rect">
            <a:avLst/>
          </a:prstGeom>
        </p:spPr>
      </p:pic>
      <p:sp>
        <p:nvSpPr>
          <p:cNvPr id="10" name="텍스트 상자 10">
            <a:extLst>
              <a:ext uri="{FF2B5EF4-FFF2-40B4-BE49-F238E27FC236}">
                <a16:creationId xmlns:a16="http://schemas.microsoft.com/office/drawing/2014/main" id="{FC55ABA5-66E4-767E-5CC7-A6F5E8FE61A9}"/>
              </a:ext>
            </a:extLst>
          </p:cNvPr>
          <p:cNvSpPr txBox="1"/>
          <p:nvPr/>
        </p:nvSpPr>
        <p:spPr>
          <a:xfrm>
            <a:off x="1227520" y="1691090"/>
            <a:ext cx="97346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 Data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ore-KR" sz="2000" dirty="0"/>
              <a:t> Music Dataset : 1950 to 2019 (Kaggle)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1950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년부터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2019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년까지의 빌보드 연간차트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top100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대한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dataset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약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28000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쌍의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가사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제목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07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4063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Experiments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텍스트 상자 10">
            <a:extLst>
              <a:ext uri="{FF2B5EF4-FFF2-40B4-BE49-F238E27FC236}">
                <a16:creationId xmlns:a16="http://schemas.microsoft.com/office/drawing/2014/main" id="{5DC4AE56-0A17-B5E1-C700-6B9A1581D8BE}"/>
              </a:ext>
            </a:extLst>
          </p:cNvPr>
          <p:cNvSpPr txBox="1"/>
          <p:nvPr/>
        </p:nvSpPr>
        <p:spPr>
          <a:xfrm>
            <a:off x="1227520" y="1691090"/>
            <a:ext cx="97346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 Data </a:t>
            </a:r>
          </a:p>
          <a:p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축약어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불용어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등에 대한 처리 및 중복되는 행 제거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약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28000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 23689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문장 길이에 따른 빈도수를 토대로 모델의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input/output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최대 길이 조정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F2B527-DF63-8BB7-5CEA-BACA6B380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20" y="3286244"/>
            <a:ext cx="4673601" cy="31083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9A4E6EF-0751-DC53-5FAD-A342EEE9F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288" y="3646071"/>
            <a:ext cx="4030356" cy="257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1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7169</TotalTime>
  <Words>768</Words>
  <Application>Microsoft Macintosh PowerPoint</Application>
  <PresentationFormat>와이드스크린</PresentationFormat>
  <Paragraphs>187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Apple SD Gothic Neo</vt:lpstr>
      <vt:lpstr>맑은 고딕</vt:lpstr>
      <vt:lpstr>Noto Sans CJK KR DemiLight</vt:lpstr>
      <vt:lpstr>Arial</vt:lpstr>
      <vt:lpstr>Courier New</vt:lpstr>
      <vt:lpstr>Kohinoor Devanagari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지혜</dc:creator>
  <cp:lastModifiedBy>김상엽[ 학부재학 / 컴퓨터학과 ]</cp:lastModifiedBy>
  <cp:revision>66</cp:revision>
  <cp:lastPrinted>2017-03-27T16:07:40Z</cp:lastPrinted>
  <dcterms:created xsi:type="dcterms:W3CDTF">2017-03-27T14:08:56Z</dcterms:created>
  <dcterms:modified xsi:type="dcterms:W3CDTF">2022-06-20T01:22:20Z</dcterms:modified>
</cp:coreProperties>
</file>