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w Bold" charset="1" panose="00000800000000000000"/>
      <p:regular r:id="rId19"/>
    </p:embeddedFont>
    <p:embeddedFont>
      <p:font typeface="Now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kademik.baskent.edu.tr/mgunsal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kademik.baskent.edu.tr/mgunsal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5104" y="8160554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867076" y="8374716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303674" y="2513888"/>
            <a:ext cx="1381653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168">
                <a:solidFill>
                  <a:srgbClr val="404040"/>
                </a:solidFill>
                <a:latin typeface="Now Bold"/>
              </a:rPr>
              <a:t>SVM YÖNTEMI ILE ÇALIŞANLARIN İŞ SINIFLARININ BELIRLENMESI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82639" y="6045030"/>
            <a:ext cx="9058600" cy="144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Bahadır Cemil Acuner 22194155</a:t>
            </a:r>
          </a:p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Doruk Dölek 22195247</a:t>
            </a:r>
          </a:p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Barış Eren Paçcı 22196555</a:t>
            </a:r>
          </a:p>
          <a:p>
            <a:pPr algn="ctr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Alp Tayga Koyutürk 22196122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3653939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YAPAY ZEKA UYGULAMALARI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359076"/>
            <a:ext cx="2512675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TBS315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005123"/>
            <a:ext cx="3433733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 u="sng">
                <a:solidFill>
                  <a:srgbClr val="000000"/>
                </a:solidFill>
                <a:latin typeface="Now"/>
                <a:hlinkClick r:id="rId2" tooltip="https://akademik.baskent.edu.tr/mgunsal"/>
              </a:rPr>
              <a:t>Prof. Dr. Mehmet Güray Ünsal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46625" y="1377646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17/05/2024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646652"/>
            <a:ext cx="2408177" cy="26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ÖĞRETIM GÖREVLISI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51123" y="1019175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81774" y="8315301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263746" y="8529463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70752" y="2330867"/>
            <a:ext cx="11737933" cy="1547723"/>
          </a:xfrm>
          <a:custGeom>
            <a:avLst/>
            <a:gdLst/>
            <a:ahLst/>
            <a:cxnLst/>
            <a:rect r="r" b="b" t="t" l="l"/>
            <a:pathLst>
              <a:path h="1547723" w="11737933">
                <a:moveTo>
                  <a:pt x="0" y="0"/>
                </a:moveTo>
                <a:lnTo>
                  <a:pt x="11737933" y="0"/>
                </a:lnTo>
                <a:lnTo>
                  <a:pt x="11737933" y="1547724"/>
                </a:lnTo>
                <a:lnTo>
                  <a:pt x="0" y="1547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0752" y="4172528"/>
            <a:ext cx="2571597" cy="2571597"/>
          </a:xfrm>
          <a:custGeom>
            <a:avLst/>
            <a:gdLst/>
            <a:ahLst/>
            <a:cxnLst/>
            <a:rect r="r" b="b" t="t" l="l"/>
            <a:pathLst>
              <a:path h="2571597" w="2571597">
                <a:moveTo>
                  <a:pt x="0" y="0"/>
                </a:moveTo>
                <a:lnTo>
                  <a:pt x="2571597" y="0"/>
                </a:lnTo>
                <a:lnTo>
                  <a:pt x="2571597" y="2571597"/>
                </a:lnTo>
                <a:lnTo>
                  <a:pt x="0" y="2571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99837" y="4172528"/>
            <a:ext cx="3381486" cy="1690743"/>
          </a:xfrm>
          <a:custGeom>
            <a:avLst/>
            <a:gdLst/>
            <a:ahLst/>
            <a:cxnLst/>
            <a:rect r="r" b="b" t="t" l="l"/>
            <a:pathLst>
              <a:path h="1690743" w="3381486">
                <a:moveTo>
                  <a:pt x="0" y="0"/>
                </a:moveTo>
                <a:lnTo>
                  <a:pt x="3381487" y="0"/>
                </a:lnTo>
                <a:lnTo>
                  <a:pt x="3381487" y="1690743"/>
                </a:lnTo>
                <a:lnTo>
                  <a:pt x="0" y="1690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25229" y="4172528"/>
            <a:ext cx="3978219" cy="1690743"/>
          </a:xfrm>
          <a:custGeom>
            <a:avLst/>
            <a:gdLst/>
            <a:ahLst/>
            <a:cxnLst/>
            <a:rect r="r" b="b" t="t" l="l"/>
            <a:pathLst>
              <a:path h="1690743" w="3978219">
                <a:moveTo>
                  <a:pt x="0" y="0"/>
                </a:moveTo>
                <a:lnTo>
                  <a:pt x="3978219" y="0"/>
                </a:lnTo>
                <a:lnTo>
                  <a:pt x="3978219" y="1690743"/>
                </a:lnTo>
                <a:lnTo>
                  <a:pt x="0" y="1690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45366" y="584184"/>
            <a:ext cx="8749556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ANALIZLER VE KULLANILAN R KODLARI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47179" y="736902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4844" y="747989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91856" y="2321342"/>
            <a:ext cx="4625392" cy="8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57">
                <a:solidFill>
                  <a:srgbClr val="000000"/>
                </a:solidFill>
                <a:latin typeface="Now"/>
              </a:rPr>
              <a:t>Performans Ölçümü İçin Karmaşıklık Matrisi Oluşturulması</a:t>
            </a:r>
          </a:p>
          <a:p>
            <a:pPr algn="l">
              <a:lnSpc>
                <a:spcPts val="238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70752" y="7006443"/>
            <a:ext cx="4625392" cy="34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 Bold"/>
              </a:rPr>
              <a:t>Karmaşıklık matrisi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99837" y="6149021"/>
            <a:ext cx="4625392" cy="34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 Bold"/>
              </a:rPr>
              <a:t>Doğruluk Katsayısı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25229" y="6149021"/>
            <a:ext cx="4625392" cy="34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 Bold"/>
              </a:rPr>
              <a:t>Hata Oranı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25229" y="6734600"/>
            <a:ext cx="3978219" cy="8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Hata oranı yanlış sınıflandırılmış örnek sayısının toplam örnek sayısına oranıdır.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66286" y="6734600"/>
            <a:ext cx="3381486" cy="236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Modelin genel performansını ortaya koymak için doğruluk katsayısına baktık. Bu sınıflandırma matrisi ile aslında doğru tahminlerin toplam tahminler içindeki oranını hesaplamış olduk.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0752" y="7464895"/>
            <a:ext cx="4403513" cy="2281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65"/>
              </a:lnSpc>
            </a:pPr>
            <a:r>
              <a:rPr lang="en-US" sz="1857">
                <a:solidFill>
                  <a:srgbClr val="000000"/>
                </a:solidFill>
                <a:latin typeface="Now"/>
              </a:rPr>
              <a:t>Kurduğumuz sınıflandırma modelinin sonuçlarını yorumlayabilmek, gerçek ve tahmin edilen değerler arasında yer alan ilişkide hataları çapraz olarak inceleyebilmek için performans değerlendirme ölçütleri içinden karmaşıklık matrisini kullandık. </a:t>
            </a:r>
          </a:p>
          <a:p>
            <a:pPr algn="just">
              <a:lnSpc>
                <a:spcPts val="22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4821479" y="2143177"/>
            <a:ext cx="8749556" cy="74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SONUÇ VE YORUMLAR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45901" y="3478988"/>
            <a:ext cx="12278219" cy="408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8"/>
              </a:lnSpc>
            </a:pPr>
            <a:r>
              <a:rPr lang="en-US" sz="2703">
                <a:solidFill>
                  <a:srgbClr val="000000"/>
                </a:solidFill>
                <a:latin typeface="Now"/>
              </a:rPr>
              <a:t>Araştırma probleminde belirtilen  Çalışanların İş Sınıflarının Belirlenmesi ile ilgili tahminler Support Vektor Machine (SVM) ile yapılmıştır. 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703">
                <a:solidFill>
                  <a:srgbClr val="000000"/>
                </a:solidFill>
                <a:latin typeface="Now"/>
              </a:rPr>
              <a:t>Buna göre oluşturulan karmaşıklık matrisinden elde edilen doğruluk oranı 0,907’dir bu durumda test veri setindeki verilerin yaklaşık 0,90si doğru olarak sınıflandırılmıştır.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</a:pPr>
            <a:r>
              <a:rPr lang="en-US" sz="2703">
                <a:solidFill>
                  <a:srgbClr val="000000"/>
                </a:solidFill>
                <a:latin typeface="Now"/>
              </a:rPr>
              <a:t>Elde edilen hata oranı: 0,092</a:t>
            </a:r>
          </a:p>
          <a:p>
            <a:pPr algn="just">
              <a:lnSpc>
                <a:spcPts val="3298"/>
              </a:lnSpc>
            </a:pPr>
          </a:p>
          <a:p>
            <a:pPr algn="just">
              <a:lnSpc>
                <a:spcPts val="32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4769222" y="1780556"/>
            <a:ext cx="8749556" cy="114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3"/>
              </a:lnSpc>
              <a:spcBef>
                <a:spcPct val="0"/>
              </a:spcBef>
            </a:pPr>
            <a:r>
              <a:rPr lang="en-US" sz="7429">
                <a:solidFill>
                  <a:srgbClr val="404040"/>
                </a:solidFill>
                <a:latin typeface="Now Bold"/>
              </a:rPr>
              <a:t>KAYNAKÇA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90216" y="3637349"/>
            <a:ext cx="13307568" cy="122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702" indent="-291851" lvl="1">
              <a:lnSpc>
                <a:spcPts val="3298"/>
              </a:lnSpc>
              <a:buFont typeface="Arial"/>
              <a:buChar char="•"/>
            </a:pPr>
            <a:r>
              <a:rPr lang="en-US" sz="2703">
                <a:solidFill>
                  <a:srgbClr val="000000"/>
                </a:solidFill>
                <a:latin typeface="Now"/>
              </a:rPr>
              <a:t>Başkent ÖYS TBY439-31 Makine Öğrenmesi (Ders Kaynakları ve örnekler)</a:t>
            </a:r>
          </a:p>
          <a:p>
            <a:pPr algn="l" marL="583702" indent="-291851" lvl="1">
              <a:lnSpc>
                <a:spcPts val="3298"/>
              </a:lnSpc>
              <a:buFont typeface="Arial"/>
              <a:buChar char="•"/>
            </a:pPr>
            <a:r>
              <a:rPr lang="en-US" sz="2703">
                <a:solidFill>
                  <a:srgbClr val="000000"/>
                </a:solidFill>
                <a:latin typeface="Now"/>
              </a:rPr>
              <a:t>https://chatgpt.com</a:t>
            </a:r>
          </a:p>
          <a:p>
            <a:pPr algn="l" marL="583702" indent="-291851" lvl="1">
              <a:lnSpc>
                <a:spcPts val="3298"/>
              </a:lnSpc>
              <a:buFont typeface="Arial"/>
              <a:buChar char="•"/>
            </a:pPr>
            <a:r>
              <a:rPr lang="en-US" sz="2703">
                <a:solidFill>
                  <a:srgbClr val="000000"/>
                </a:solidFill>
                <a:latin typeface="Now"/>
              </a:rPr>
              <a:t>https://posit.co/download/rstudio-desktop/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4607" y="3331598"/>
            <a:ext cx="10838785" cy="1811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6"/>
              </a:lnSpc>
              <a:spcBef>
                <a:spcPct val="0"/>
              </a:spcBef>
            </a:pPr>
            <a:r>
              <a:rPr lang="en-US" sz="11652">
                <a:solidFill>
                  <a:srgbClr val="404040"/>
                </a:solidFill>
                <a:latin typeface="Now Bold"/>
              </a:rPr>
              <a:t>TEŞEKKÜRLER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46625" y="1377646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17/05/2024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46625" y="1019175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TBS315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41524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816520"/>
            <a:ext cx="9058600" cy="144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Bahadır Cemil Acuner 22194155</a:t>
            </a:r>
          </a:p>
          <a:p>
            <a:pPr algn="l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Doruk Dölek 22195247</a:t>
            </a:r>
          </a:p>
          <a:p>
            <a:pPr algn="l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Barış Eren Paçcı 22196555</a:t>
            </a:r>
          </a:p>
          <a:p>
            <a:pPr algn="l">
              <a:lnSpc>
                <a:spcPts val="2891"/>
              </a:lnSpc>
            </a:pPr>
            <a:r>
              <a:rPr lang="en-US" sz="2370">
                <a:solidFill>
                  <a:srgbClr val="000000"/>
                </a:solidFill>
                <a:latin typeface="Now"/>
              </a:rPr>
              <a:t>Alp Tayga Koyutürk 22196122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78185" y="8855432"/>
            <a:ext cx="6376617" cy="40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1"/>
              </a:lnSpc>
            </a:pPr>
            <a:r>
              <a:rPr lang="en-US" sz="2640" u="sng">
                <a:solidFill>
                  <a:srgbClr val="404040"/>
                </a:solidFill>
                <a:latin typeface="Now Bold"/>
                <a:hlinkClick r:id="rId2" tooltip="https://akademik.baskent.edu.tr/mgunsal"/>
              </a:rPr>
              <a:t>Prof. Dr. Mehmet Güray Ünsal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82695" y="8462088"/>
            <a:ext cx="4472107" cy="40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21"/>
              </a:lnSpc>
            </a:pPr>
            <a:r>
              <a:rPr lang="en-US" sz="2640">
                <a:solidFill>
                  <a:srgbClr val="404040"/>
                </a:solidFill>
                <a:latin typeface="Now Bold"/>
              </a:rPr>
              <a:t>ÖĞRETIM GÖREVLISI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39123" y="1408379"/>
            <a:ext cx="8209754" cy="76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</a:rPr>
              <a:t>İÇIDEKILER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74679" y="5629284"/>
            <a:ext cx="3429222" cy="4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457">
                <a:solidFill>
                  <a:srgbClr val="000000"/>
                </a:solidFill>
                <a:latin typeface="Now"/>
              </a:rPr>
              <a:t>•Veriyi çekme</a:t>
            </a:r>
          </a:p>
          <a:p>
            <a:pPr algn="l">
              <a:lnSpc>
                <a:spcPts val="1777"/>
              </a:lnSpc>
              <a:spcBef>
                <a:spcPct val="0"/>
              </a:spcBef>
            </a:pPr>
            <a:r>
              <a:rPr lang="en-US" sz="1457">
                <a:solidFill>
                  <a:srgbClr val="000000"/>
                </a:solidFill>
                <a:latin typeface="Now"/>
              </a:rPr>
              <a:t>•Veri Önişleme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79823" y="7023546"/>
            <a:ext cx="4406716" cy="25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ANALIZLER VE KULLANILAN R KODLARI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1023" y="1408379"/>
            <a:ext cx="3577995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46625" y="1827662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TBS315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52992" y="1469191"/>
            <a:ext cx="3106308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YAPAY ZEKA UYGULAMALARI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94910" y="2499904"/>
            <a:ext cx="886691" cy="8866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996498" y="2608717"/>
            <a:ext cx="483514" cy="60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8B9684">
                    <a:alpha val="82745"/>
                  </a:srgbClr>
                </a:solidFill>
                <a:latin typeface="Now"/>
              </a:rPr>
              <a:t>01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794910" y="3793934"/>
            <a:ext cx="886691" cy="88669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94910" y="3902847"/>
            <a:ext cx="886691" cy="60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522">
                <a:solidFill>
                  <a:srgbClr val="8B9684"/>
                </a:solidFill>
                <a:latin typeface="Now"/>
              </a:rPr>
              <a:t>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794910" y="5261650"/>
            <a:ext cx="876404" cy="87640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794910" y="5378051"/>
            <a:ext cx="876404" cy="58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3482">
                <a:solidFill>
                  <a:srgbClr val="8B9684"/>
                </a:solidFill>
                <a:latin typeface="Now"/>
              </a:rPr>
              <a:t>03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800054" y="6719078"/>
            <a:ext cx="876404" cy="8764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800054" y="6835480"/>
            <a:ext cx="876404" cy="58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3482">
                <a:solidFill>
                  <a:srgbClr val="8B9684"/>
                </a:solidFill>
                <a:latin typeface="Now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374679" y="4103545"/>
            <a:ext cx="4406716" cy="25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VERILERIN TANITIMI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74679" y="2683217"/>
            <a:ext cx="4406716" cy="5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ARAŞTIRMA PROBLEMI, HEDEF NITELIK (DEĞIŞKEN) VE DIĞER NITELIKLER</a:t>
            </a:r>
            <a:r>
              <a:rPr lang="en-US" sz="1645">
                <a:solidFill>
                  <a:srgbClr val="000000"/>
                </a:solidFill>
                <a:latin typeface="Now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74679" y="5371340"/>
            <a:ext cx="4406716" cy="25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KULLANILACAK YÖNTEME ILIŞKIN ADIMLAR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74679" y="8480974"/>
            <a:ext cx="4406716" cy="25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SONUÇ VE YORUMLAR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800054" y="8176507"/>
            <a:ext cx="876404" cy="876404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800054" y="8292908"/>
            <a:ext cx="876404" cy="58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3482">
                <a:solidFill>
                  <a:srgbClr val="8B9684"/>
                </a:solidFill>
                <a:latin typeface="Now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84467" y="1333155"/>
            <a:ext cx="8319066" cy="232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sz="3800">
                <a:solidFill>
                  <a:srgbClr val="404040"/>
                </a:solidFill>
                <a:latin typeface="Now Bold"/>
              </a:rPr>
              <a:t>ARAŞTIRMA PROBLEMI, BAĞIMLI VE BAĞIMSIZ DEĞIŞKENIN (FAKTÖRÜN) TANIMI</a:t>
            </a:r>
          </a:p>
          <a:p>
            <a:pPr algn="ctr">
              <a:lnSpc>
                <a:spcPts val="463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521788" y="5811468"/>
            <a:ext cx="3429222" cy="34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"/>
              </a:rPr>
              <a:t>jobcategory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1023" y="1408379"/>
            <a:ext cx="3577995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77907" y="1469191"/>
            <a:ext cx="3581393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54074" y="3657128"/>
            <a:ext cx="886691" cy="8866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39682" lIns="39682" bIns="39682" rIns="39682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55663" y="3765941"/>
            <a:ext cx="483514" cy="60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8B9684">
                    <a:alpha val="82745"/>
                  </a:srgbClr>
                </a:solidFill>
                <a:latin typeface="Now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54074" y="5532183"/>
            <a:ext cx="886691" cy="88669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654074" y="5641096"/>
            <a:ext cx="886691" cy="60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522">
                <a:solidFill>
                  <a:srgbClr val="8B9684"/>
                </a:solidFill>
                <a:latin typeface="Now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54074" y="7409474"/>
            <a:ext cx="876404" cy="8764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54074" y="7525875"/>
            <a:ext cx="876404" cy="58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sz="3482">
                <a:solidFill>
                  <a:srgbClr val="8B9684"/>
                </a:solidFill>
                <a:latin typeface="Now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33844" y="5792896"/>
            <a:ext cx="4287945" cy="3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2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Now"/>
              </a:rPr>
              <a:t>HEDEF NITELIK (DEĞIŞKEN):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33844" y="3917842"/>
            <a:ext cx="4089993" cy="3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2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Now"/>
              </a:rPr>
              <a:t>ARAŞTIRMA PROBLEMI: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33844" y="7665043"/>
            <a:ext cx="3258595" cy="36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2"/>
              </a:lnSpc>
              <a:spcBef>
                <a:spcPct val="0"/>
              </a:spcBef>
            </a:pPr>
            <a:r>
              <a:rPr lang="en-US" sz="2445">
                <a:solidFill>
                  <a:srgbClr val="000000"/>
                </a:solidFill>
                <a:latin typeface="Now"/>
              </a:rPr>
              <a:t>DIĞER NITELIKLER: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16397" y="3908317"/>
            <a:ext cx="9183022" cy="68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"/>
              </a:rPr>
              <a:t>Çalışanların İş Sınıflarının SVM Yöntemi ile makine öğrenmesi mantığında Belirlenmesi amaçlanmaktadır.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43361" y="7663110"/>
            <a:ext cx="4986443" cy="34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  <a:spcBef>
                <a:spcPct val="0"/>
              </a:spcBef>
            </a:pPr>
            <a:r>
              <a:rPr lang="en-US" sz="2257">
                <a:solidFill>
                  <a:srgbClr val="000000"/>
                </a:solidFill>
                <a:latin typeface="Now"/>
              </a:rPr>
              <a:t>current_salary, beginning_salary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96321"/>
            <a:ext cx="8980533" cy="3465560"/>
            <a:chOff x="0" y="0"/>
            <a:chExt cx="11974044" cy="462074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73" r="0" b="273"/>
            <a:stretch>
              <a:fillRect/>
            </a:stretch>
          </p:blipFill>
          <p:spPr>
            <a:xfrm flipH="false" flipV="false">
              <a:off x="0" y="0"/>
              <a:ext cx="11974044" cy="462074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664995"/>
            <a:ext cx="13157786" cy="1740223"/>
          </a:xfrm>
          <a:custGeom>
            <a:avLst/>
            <a:gdLst/>
            <a:ahLst/>
            <a:cxnLst/>
            <a:rect r="r" b="b" t="t" l="l"/>
            <a:pathLst>
              <a:path h="1740223" w="13157786">
                <a:moveTo>
                  <a:pt x="0" y="0"/>
                </a:moveTo>
                <a:lnTo>
                  <a:pt x="13157786" y="0"/>
                </a:lnTo>
                <a:lnTo>
                  <a:pt x="13157786" y="1740224"/>
                </a:lnTo>
                <a:lnTo>
                  <a:pt x="0" y="1740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63194" y="1166929"/>
            <a:ext cx="10161612" cy="88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9"/>
              </a:lnSpc>
              <a:spcBef>
                <a:spcPct val="0"/>
              </a:spcBef>
            </a:pPr>
            <a:r>
              <a:rPr lang="en-US" sz="5729">
                <a:solidFill>
                  <a:srgbClr val="404040"/>
                </a:solidFill>
                <a:latin typeface="Now Bold"/>
              </a:rPr>
              <a:t>VERILERIN TANITIMI</a:t>
            </a:r>
            <a:r>
              <a:rPr lang="en-US" sz="5729">
                <a:solidFill>
                  <a:srgbClr val="404040"/>
                </a:solidFill>
                <a:latin typeface="Now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3469" y="6775070"/>
            <a:ext cx="368826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VERILERIN TÜRLERI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80519" y="2744088"/>
            <a:ext cx="368826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VERILERIN ANALIZI (ORANLAR VS.)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834063" y="4315918"/>
            <a:ext cx="14619873" cy="198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730" indent="-346365" lvl="1">
              <a:lnSpc>
                <a:spcPts val="3914"/>
              </a:lnSpc>
              <a:buFont typeface="Arial"/>
              <a:buChar char="•"/>
            </a:pPr>
            <a:r>
              <a:rPr lang="en-US" sz="3208">
                <a:solidFill>
                  <a:srgbClr val="000000"/>
                </a:solidFill>
                <a:latin typeface="Now"/>
              </a:rPr>
              <a:t>ÖNCE KAYIP DEĞERLER VE AYKIRI DEĞERLERLE ILGILI GEREKLI IŞLEMLER YAPILIR, NITELIKLER STANDARTLAŞTIRILIR. SONRASINDA, TEST VERISI ÜZERINDEN SVM YÖNTEMININ MAKINE ÖĞRENMESI SINIFLANDIRMASINDAKI PERFORMANS DEĞERLERI HESAPLANIR.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651839" y="6958400"/>
            <a:ext cx="9790700" cy="2085738"/>
          </a:xfrm>
          <a:custGeom>
            <a:avLst/>
            <a:gdLst/>
            <a:ahLst/>
            <a:cxnLst/>
            <a:rect r="r" b="b" t="t" l="l"/>
            <a:pathLst>
              <a:path h="2085738" w="9790700">
                <a:moveTo>
                  <a:pt x="0" y="0"/>
                </a:moveTo>
                <a:lnTo>
                  <a:pt x="9790699" y="0"/>
                </a:lnTo>
                <a:lnTo>
                  <a:pt x="9790699" y="2085738"/>
                </a:lnTo>
                <a:lnTo>
                  <a:pt x="0" y="208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84013" y="1915474"/>
            <a:ext cx="10161612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KULLANILACAK YÖNTEME ILIŞKIN ADIMLAR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51130" y="6948875"/>
            <a:ext cx="2988990" cy="5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İlk adım verilerin alınması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1002" y="3014764"/>
            <a:ext cx="10882632" cy="2696438"/>
          </a:xfrm>
          <a:custGeom>
            <a:avLst/>
            <a:gdLst/>
            <a:ahLst/>
            <a:cxnLst/>
            <a:rect r="r" b="b" t="t" l="l"/>
            <a:pathLst>
              <a:path h="2696438" w="10882632">
                <a:moveTo>
                  <a:pt x="0" y="0"/>
                </a:moveTo>
                <a:lnTo>
                  <a:pt x="10882631" y="0"/>
                </a:lnTo>
                <a:lnTo>
                  <a:pt x="10882631" y="2696439"/>
                </a:lnTo>
                <a:lnTo>
                  <a:pt x="0" y="269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1002" y="6399431"/>
            <a:ext cx="6384161" cy="3148785"/>
          </a:xfrm>
          <a:custGeom>
            <a:avLst/>
            <a:gdLst/>
            <a:ahLst/>
            <a:cxnLst/>
            <a:rect r="r" b="b" t="t" l="l"/>
            <a:pathLst>
              <a:path h="3148785" w="6384161">
                <a:moveTo>
                  <a:pt x="0" y="0"/>
                </a:moveTo>
                <a:lnTo>
                  <a:pt x="6384161" y="0"/>
                </a:lnTo>
                <a:lnTo>
                  <a:pt x="6384161" y="3148785"/>
                </a:lnTo>
                <a:lnTo>
                  <a:pt x="0" y="3148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79305" y="6399431"/>
            <a:ext cx="6153060" cy="3148785"/>
          </a:xfrm>
          <a:custGeom>
            <a:avLst/>
            <a:gdLst/>
            <a:ahLst/>
            <a:cxnLst/>
            <a:rect r="r" b="b" t="t" l="l"/>
            <a:pathLst>
              <a:path h="3148785" w="6153060">
                <a:moveTo>
                  <a:pt x="0" y="0"/>
                </a:moveTo>
                <a:lnTo>
                  <a:pt x="6153060" y="0"/>
                </a:lnTo>
                <a:lnTo>
                  <a:pt x="6153060" y="3148785"/>
                </a:lnTo>
                <a:lnTo>
                  <a:pt x="0" y="314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16585" y="3740919"/>
            <a:ext cx="5850414" cy="1970284"/>
          </a:xfrm>
          <a:custGeom>
            <a:avLst/>
            <a:gdLst/>
            <a:ahLst/>
            <a:cxnLst/>
            <a:rect r="r" b="b" t="t" l="l"/>
            <a:pathLst>
              <a:path h="1970284" w="5850414">
                <a:moveTo>
                  <a:pt x="0" y="0"/>
                </a:moveTo>
                <a:lnTo>
                  <a:pt x="5850413" y="0"/>
                </a:lnTo>
                <a:lnTo>
                  <a:pt x="5850413" y="1970284"/>
                </a:lnTo>
                <a:lnTo>
                  <a:pt x="0" y="1970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69222" y="1272189"/>
            <a:ext cx="8749556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ANALIZLER VE KULLANILAN R KODLARI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1002" y="6099602"/>
            <a:ext cx="4801688" cy="2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Current Salary aykırı gözlemleri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79305" y="6099602"/>
            <a:ext cx="4801688" cy="2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Current Salary aykırı gözlemleri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16585" y="3005239"/>
            <a:ext cx="2988990" cy="5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Eksik verilerin tespiti ve aykırı gözlem tespiti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1002" y="2876796"/>
            <a:ext cx="10753727" cy="2939981"/>
          </a:xfrm>
          <a:custGeom>
            <a:avLst/>
            <a:gdLst/>
            <a:ahLst/>
            <a:cxnLst/>
            <a:rect r="r" b="b" t="t" l="l"/>
            <a:pathLst>
              <a:path h="2939981" w="10753727">
                <a:moveTo>
                  <a:pt x="0" y="0"/>
                </a:moveTo>
                <a:lnTo>
                  <a:pt x="10753727" y="0"/>
                </a:lnTo>
                <a:lnTo>
                  <a:pt x="10753727" y="2939981"/>
                </a:lnTo>
                <a:lnTo>
                  <a:pt x="0" y="2939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58486" y="6399431"/>
            <a:ext cx="6313353" cy="3148785"/>
          </a:xfrm>
          <a:custGeom>
            <a:avLst/>
            <a:gdLst/>
            <a:ahLst/>
            <a:cxnLst/>
            <a:rect r="r" b="b" t="t" l="l"/>
            <a:pathLst>
              <a:path h="3148785" w="6313353">
                <a:moveTo>
                  <a:pt x="0" y="0"/>
                </a:moveTo>
                <a:lnTo>
                  <a:pt x="6313353" y="0"/>
                </a:lnTo>
                <a:lnTo>
                  <a:pt x="6313353" y="3148785"/>
                </a:lnTo>
                <a:lnTo>
                  <a:pt x="0" y="3148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1002" y="6399431"/>
            <a:ext cx="6312818" cy="3148785"/>
          </a:xfrm>
          <a:custGeom>
            <a:avLst/>
            <a:gdLst/>
            <a:ahLst/>
            <a:cxnLst/>
            <a:rect r="r" b="b" t="t" l="l"/>
            <a:pathLst>
              <a:path h="3148785" w="6312818">
                <a:moveTo>
                  <a:pt x="0" y="0"/>
                </a:moveTo>
                <a:lnTo>
                  <a:pt x="6312818" y="0"/>
                </a:lnTo>
                <a:lnTo>
                  <a:pt x="6312818" y="3148785"/>
                </a:lnTo>
                <a:lnTo>
                  <a:pt x="0" y="314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16585" y="3933417"/>
            <a:ext cx="6116860" cy="322678"/>
          </a:xfrm>
          <a:custGeom>
            <a:avLst/>
            <a:gdLst/>
            <a:ahLst/>
            <a:cxnLst/>
            <a:rect r="r" b="b" t="t" l="l"/>
            <a:pathLst>
              <a:path h="322678" w="6116860">
                <a:moveTo>
                  <a:pt x="0" y="0"/>
                </a:moveTo>
                <a:lnTo>
                  <a:pt x="6116860" y="0"/>
                </a:lnTo>
                <a:lnTo>
                  <a:pt x="6116860" y="322678"/>
                </a:lnTo>
                <a:lnTo>
                  <a:pt x="0" y="322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16585" y="4306656"/>
            <a:ext cx="6116860" cy="340582"/>
          </a:xfrm>
          <a:custGeom>
            <a:avLst/>
            <a:gdLst/>
            <a:ahLst/>
            <a:cxnLst/>
            <a:rect r="r" b="b" t="t" l="l"/>
            <a:pathLst>
              <a:path h="340582" w="6116860">
                <a:moveTo>
                  <a:pt x="0" y="0"/>
                </a:moveTo>
                <a:lnTo>
                  <a:pt x="6116860" y="0"/>
                </a:lnTo>
                <a:lnTo>
                  <a:pt x="6116860" y="340582"/>
                </a:lnTo>
                <a:lnTo>
                  <a:pt x="0" y="3405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69222" y="1272189"/>
            <a:ext cx="8749556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ANALIZLER VE KULLANILAN R KODLARI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1002" y="6099602"/>
            <a:ext cx="4801688" cy="2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Current Salary aykırı gözlemleri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79305" y="6099602"/>
            <a:ext cx="4801688" cy="29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Current Salary aykırı gözlemleri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6585" y="3005239"/>
            <a:ext cx="2988990" cy="5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Aykırım gözlemlerin silinmesi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1002" y="3159916"/>
            <a:ext cx="11529806" cy="882665"/>
          </a:xfrm>
          <a:custGeom>
            <a:avLst/>
            <a:gdLst/>
            <a:ahLst/>
            <a:cxnLst/>
            <a:rect r="r" b="b" t="t" l="l"/>
            <a:pathLst>
              <a:path h="882665" w="11529806">
                <a:moveTo>
                  <a:pt x="0" y="0"/>
                </a:moveTo>
                <a:lnTo>
                  <a:pt x="11529806" y="0"/>
                </a:lnTo>
                <a:lnTo>
                  <a:pt x="11529806" y="882665"/>
                </a:lnTo>
                <a:lnTo>
                  <a:pt x="0" y="882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1002" y="5042597"/>
            <a:ext cx="11529806" cy="3315672"/>
          </a:xfrm>
          <a:custGeom>
            <a:avLst/>
            <a:gdLst/>
            <a:ahLst/>
            <a:cxnLst/>
            <a:rect r="r" b="b" t="t" l="l"/>
            <a:pathLst>
              <a:path h="3315672" w="11529806">
                <a:moveTo>
                  <a:pt x="0" y="0"/>
                </a:moveTo>
                <a:lnTo>
                  <a:pt x="11529806" y="0"/>
                </a:lnTo>
                <a:lnTo>
                  <a:pt x="11529806" y="3315672"/>
                </a:lnTo>
                <a:lnTo>
                  <a:pt x="0" y="3315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1002" y="8541084"/>
            <a:ext cx="7699345" cy="908831"/>
          </a:xfrm>
          <a:custGeom>
            <a:avLst/>
            <a:gdLst/>
            <a:ahLst/>
            <a:cxnLst/>
            <a:rect r="r" b="b" t="t" l="l"/>
            <a:pathLst>
              <a:path h="908831" w="7699345">
                <a:moveTo>
                  <a:pt x="0" y="0"/>
                </a:moveTo>
                <a:lnTo>
                  <a:pt x="7699344" y="0"/>
                </a:lnTo>
                <a:lnTo>
                  <a:pt x="7699344" y="908831"/>
                </a:lnTo>
                <a:lnTo>
                  <a:pt x="0" y="908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9222" y="1272189"/>
            <a:ext cx="8749556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ANALIZLER VE KULLANILAN R KODLARI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09563" y="3169452"/>
            <a:ext cx="4625392" cy="5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57">
                <a:solidFill>
                  <a:srgbClr val="000000"/>
                </a:solidFill>
                <a:latin typeface="Now"/>
              </a:rPr>
              <a:t>Hedef Niteliği Faktör Olarak Tanıtıldı</a:t>
            </a:r>
          </a:p>
          <a:p>
            <a:pPr algn="l">
              <a:lnSpc>
                <a:spcPts val="238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409563" y="5155352"/>
            <a:ext cx="4625392" cy="8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  <a:spcBef>
                <a:spcPct val="0"/>
              </a:spcBef>
            </a:pPr>
            <a:r>
              <a:rPr lang="en-US" sz="1957">
                <a:solidFill>
                  <a:srgbClr val="000000"/>
                </a:solidFill>
                <a:latin typeface="Now"/>
              </a:rPr>
              <a:t>Veri seti test ve eğitim seti olarak ikiye ayrıldı ayrıştırma oranı %80 olarak belirlendi.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5630" y="8829976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6187602" y="9044138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94608" y="3178977"/>
            <a:ext cx="11169943" cy="2563888"/>
          </a:xfrm>
          <a:custGeom>
            <a:avLst/>
            <a:gdLst/>
            <a:ahLst/>
            <a:cxnLst/>
            <a:rect r="r" b="b" t="t" l="l"/>
            <a:pathLst>
              <a:path h="2563888" w="11169943">
                <a:moveTo>
                  <a:pt x="0" y="0"/>
                </a:moveTo>
                <a:lnTo>
                  <a:pt x="11169944" y="0"/>
                </a:lnTo>
                <a:lnTo>
                  <a:pt x="11169944" y="2563887"/>
                </a:lnTo>
                <a:lnTo>
                  <a:pt x="0" y="256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4608" y="6187676"/>
            <a:ext cx="12121104" cy="937544"/>
          </a:xfrm>
          <a:custGeom>
            <a:avLst/>
            <a:gdLst/>
            <a:ahLst/>
            <a:cxnLst/>
            <a:rect r="r" b="b" t="t" l="l"/>
            <a:pathLst>
              <a:path h="937544" w="12121104">
                <a:moveTo>
                  <a:pt x="0" y="0"/>
                </a:moveTo>
                <a:lnTo>
                  <a:pt x="12121104" y="0"/>
                </a:lnTo>
                <a:lnTo>
                  <a:pt x="12121104" y="937543"/>
                </a:lnTo>
                <a:lnTo>
                  <a:pt x="0" y="937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4608" y="7314318"/>
            <a:ext cx="12121104" cy="1989482"/>
          </a:xfrm>
          <a:custGeom>
            <a:avLst/>
            <a:gdLst/>
            <a:ahLst/>
            <a:cxnLst/>
            <a:rect r="r" b="b" t="t" l="l"/>
            <a:pathLst>
              <a:path h="1989482" w="12121104">
                <a:moveTo>
                  <a:pt x="0" y="0"/>
                </a:moveTo>
                <a:lnTo>
                  <a:pt x="12121104" y="0"/>
                </a:lnTo>
                <a:lnTo>
                  <a:pt x="12121104" y="1989482"/>
                </a:lnTo>
                <a:lnTo>
                  <a:pt x="0" y="198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9222" y="1272189"/>
            <a:ext cx="8749556" cy="149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1"/>
              </a:lnSpc>
              <a:spcBef>
                <a:spcPct val="0"/>
              </a:spcBef>
            </a:pPr>
            <a:r>
              <a:rPr lang="en-US" sz="4829">
                <a:solidFill>
                  <a:srgbClr val="404040"/>
                </a:solidFill>
                <a:latin typeface="Now Bold"/>
              </a:rPr>
              <a:t>ANALIZLER VE KULLANILAN R KODLARI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1035" y="1251577"/>
            <a:ext cx="3688265" cy="5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62664"/>
            <a:ext cx="3634402" cy="53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SVM YÖNTEMI ILE ÇALIŞANLARIN İŞ SINIFLARININ BELIRLENMESI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19234" y="3169452"/>
            <a:ext cx="4625392" cy="8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57">
                <a:solidFill>
                  <a:srgbClr val="000000"/>
                </a:solidFill>
                <a:latin typeface="Now"/>
              </a:rPr>
              <a:t>Eğitim Veri Setine SVM Modelinin uygulanması</a:t>
            </a:r>
          </a:p>
          <a:p>
            <a:pPr algn="l">
              <a:lnSpc>
                <a:spcPts val="238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031" y="6178151"/>
            <a:ext cx="4625392" cy="8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sz="1957">
                <a:solidFill>
                  <a:srgbClr val="000000"/>
                </a:solidFill>
                <a:latin typeface="Now"/>
              </a:rPr>
              <a:t>Test Veri Setindeki Birimlerin Sınıflarının Tahmini</a:t>
            </a:r>
          </a:p>
          <a:p>
            <a:pPr algn="l">
              <a:lnSpc>
                <a:spcPts val="23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DAGGE2kekkg</dc:identifier>
  <dcterms:modified xsi:type="dcterms:W3CDTF">2011-08-01T06:04:30Z</dcterms:modified>
  <cp:revision>1</cp:revision>
  <dc:title>White Modern Clean Minimalism Presentation</dc:title>
</cp:coreProperties>
</file>