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299" r:id="rId6"/>
    <p:sldId id="300" r:id="rId7"/>
    <p:sldId id="302" r:id="rId8"/>
    <p:sldId id="303" r:id="rId9"/>
    <p:sldId id="304" r:id="rId10"/>
    <p:sldId id="305" r:id="rId11"/>
    <p:sldId id="306" r:id="rId12"/>
    <p:sldId id="307" r:id="rId13"/>
    <p:sldId id="308" r:id="rId14"/>
    <p:sldId id="309" r:id="rId15"/>
    <p:sldId id="314" r:id="rId16"/>
    <p:sldId id="310" r:id="rId17"/>
    <p:sldId id="311" r:id="rId18"/>
    <p:sldId id="312" r:id="rId19"/>
    <p:sldId id="313" r:id="rId20"/>
    <p:sldId id="31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9FF66"/>
    <a:srgbClr val="00CCFF"/>
    <a:srgbClr val="0000FF"/>
    <a:srgbClr val="0066FF"/>
    <a:srgbClr val="FF33CC"/>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1/23/2025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1/23/2025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1/23/2025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1/23/2025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1/23/2025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1/23/2025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1/23/2025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1/23/2025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1/23/2025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1/23/2025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9398" y="975"/>
            <a:ext cx="12188727" cy="685617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000" i="1" u="sng" dirty="0">
                <a:solidFill>
                  <a:srgbClr val="FF33CC"/>
                </a:solidFill>
              </a:rPr>
              <a:t>WHITE BOARD PROJECT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i="1" dirty="0">
                <a:solidFill>
                  <a:srgbClr val="00CCFF"/>
                </a:solidFill>
              </a:rPr>
              <a:t>NAME: </a:t>
            </a:r>
            <a:r>
              <a:rPr lang="en-US" sz="1600" i="1" dirty="0" err="1">
                <a:solidFill>
                  <a:srgbClr val="00CCFF"/>
                </a:solidFill>
              </a:rPr>
              <a:t>Ayush</a:t>
            </a:r>
            <a:r>
              <a:rPr lang="en-US" sz="1600" i="1" dirty="0">
                <a:solidFill>
                  <a:srgbClr val="00CCFF"/>
                </a:solidFill>
              </a:rPr>
              <a:t> Trivedi</a:t>
            </a:r>
          </a:p>
          <a:p>
            <a:pPr>
              <a:lnSpc>
                <a:spcPct val="100000"/>
              </a:lnSpc>
            </a:pPr>
            <a:r>
              <a:rPr lang="en-US" sz="1600" i="1" dirty="0">
                <a:solidFill>
                  <a:srgbClr val="00CCFF"/>
                </a:solidFill>
              </a:rPr>
              <a:t>ROLL NO: 24MCS111</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8FE5-F9FA-4913-B38E-2D41D38E95EF}"/>
              </a:ext>
            </a:extLst>
          </p:cNvPr>
          <p:cNvSpPr>
            <a:spLocks noGrp="1"/>
          </p:cNvSpPr>
          <p:nvPr>
            <p:ph type="title"/>
          </p:nvPr>
        </p:nvSpPr>
        <p:spPr>
          <a:xfrm>
            <a:off x="1097280" y="286604"/>
            <a:ext cx="10058400" cy="607248"/>
          </a:xfrm>
        </p:spPr>
        <p:txBody>
          <a:bodyPr>
            <a:normAutofit/>
          </a:bodyPr>
          <a:lstStyle/>
          <a:p>
            <a:r>
              <a:rPr lang="en-IN" sz="2400" dirty="0">
                <a:solidFill>
                  <a:schemeClr val="accent2">
                    <a:lumMod val="40000"/>
                    <a:lumOff val="60000"/>
                  </a:schemeClr>
                </a:solidFill>
              </a:rPr>
              <a:t>pro</a:t>
            </a:r>
          </a:p>
        </p:txBody>
      </p:sp>
      <p:sp>
        <p:nvSpPr>
          <p:cNvPr id="3" name="Content Placeholder 2">
            <a:extLst>
              <a:ext uri="{FF2B5EF4-FFF2-40B4-BE49-F238E27FC236}">
                <a16:creationId xmlns:a16="http://schemas.microsoft.com/office/drawing/2014/main" id="{847633E3-959C-4828-978A-E54F04DD0614}"/>
              </a:ext>
            </a:extLst>
          </p:cNvPr>
          <p:cNvSpPr>
            <a:spLocks noGrp="1"/>
          </p:cNvSpPr>
          <p:nvPr>
            <p:ph idx="1"/>
          </p:nvPr>
        </p:nvSpPr>
        <p:spPr>
          <a:xfrm>
            <a:off x="1097280" y="286603"/>
            <a:ext cx="10058400" cy="5582489"/>
          </a:xfrm>
        </p:spPr>
        <p:txBody>
          <a:bodyPr>
            <a:normAutofit/>
          </a:bodyPr>
          <a:lstStyle/>
          <a:p>
            <a:r>
              <a:rPr lang="en-US" sz="2400" u="sng" dirty="0">
                <a:solidFill>
                  <a:schemeClr val="tx2">
                    <a:lumMod val="90000"/>
                    <a:lumOff val="10000"/>
                  </a:schemeClr>
                </a:solidFill>
              </a:rPr>
              <a:t>The stylus bar</a:t>
            </a:r>
            <a:r>
              <a:rPr lang="en-US" sz="2000" dirty="0"/>
              <a:t>: </a:t>
            </a:r>
          </a:p>
          <a:p>
            <a:pPr>
              <a:buFont typeface="Wingdings" panose="05000000000000000000" pitchFamily="2" charset="2"/>
              <a:buChar char="q"/>
            </a:pPr>
            <a:r>
              <a:rPr lang="en-US" sz="2400" dirty="0">
                <a:solidFill>
                  <a:schemeClr val="tx2">
                    <a:lumMod val="90000"/>
                    <a:lumOff val="10000"/>
                  </a:schemeClr>
                </a:solidFill>
              </a:rPr>
              <a:t>The tool "Annotate the document" can allow to write using your stylus. </a:t>
            </a:r>
          </a:p>
          <a:p>
            <a:pPr>
              <a:buFont typeface="Wingdings" panose="05000000000000000000" pitchFamily="2" charset="2"/>
              <a:buChar char="q"/>
            </a:pPr>
            <a:r>
              <a:rPr lang="en-US" sz="2400" dirty="0">
                <a:solidFill>
                  <a:schemeClr val="tx2">
                    <a:lumMod val="90000"/>
                    <a:lumOff val="10000"/>
                  </a:schemeClr>
                </a:solidFill>
              </a:rPr>
              <a:t>The tool "Clear the annotation" is used to precisely erase what you have written with the stylus. </a:t>
            </a:r>
          </a:p>
          <a:p>
            <a:pPr>
              <a:buFont typeface="Wingdings" panose="05000000000000000000" pitchFamily="2" charset="2"/>
              <a:buChar char="q"/>
            </a:pPr>
            <a:r>
              <a:rPr lang="en-US" sz="2400" dirty="0">
                <a:solidFill>
                  <a:schemeClr val="tx2">
                    <a:lumMod val="90000"/>
                    <a:lumOff val="10000"/>
                  </a:schemeClr>
                </a:solidFill>
              </a:rPr>
              <a:t>The tool "Select and modify objects" is used to select an object on your page to move it and apply changes (selection, resizing, deletion, rotation) . </a:t>
            </a:r>
          </a:p>
          <a:p>
            <a:pPr>
              <a:buFont typeface="Wingdings" panose="05000000000000000000" pitchFamily="2" charset="2"/>
              <a:buChar char="q"/>
            </a:pPr>
            <a:r>
              <a:rPr lang="en-US" sz="2400" dirty="0">
                <a:solidFill>
                  <a:schemeClr val="tx2">
                    <a:lumMod val="90000"/>
                    <a:lumOff val="10000"/>
                  </a:schemeClr>
                </a:solidFill>
              </a:rPr>
              <a:t>The tool "Zooming in" and "Zoom out" can allow to enlarge or reduce the area on the screen. </a:t>
            </a:r>
          </a:p>
          <a:p>
            <a:pPr>
              <a:buFont typeface="Wingdings" panose="05000000000000000000" pitchFamily="2" charset="2"/>
              <a:buChar char="q"/>
            </a:pPr>
            <a:r>
              <a:rPr lang="en-US" sz="2400" dirty="0">
                <a:solidFill>
                  <a:schemeClr val="tx2">
                    <a:lumMod val="90000"/>
                    <a:lumOff val="10000"/>
                  </a:schemeClr>
                </a:solidFill>
              </a:rPr>
              <a:t>The tool "Write text" creates a text object on your page.</a:t>
            </a:r>
            <a:endParaRPr lang="en-IN" sz="2400" dirty="0">
              <a:solidFill>
                <a:schemeClr val="tx2">
                  <a:lumMod val="90000"/>
                  <a:lumOff val="10000"/>
                </a:schemeClr>
              </a:solidFill>
            </a:endParaRPr>
          </a:p>
        </p:txBody>
      </p:sp>
      <p:cxnSp>
        <p:nvCxnSpPr>
          <p:cNvPr id="5" name="Straight Connector 4">
            <a:extLst>
              <a:ext uri="{FF2B5EF4-FFF2-40B4-BE49-F238E27FC236}">
                <a16:creationId xmlns:a16="http://schemas.microsoft.com/office/drawing/2014/main" id="{27D78F25-6FD7-420E-838E-4388B7ADCEB2}"/>
              </a:ext>
            </a:extLst>
          </p:cNvPr>
          <p:cNvCxnSpPr/>
          <p:nvPr/>
        </p:nvCxnSpPr>
        <p:spPr>
          <a:xfrm>
            <a:off x="1222625" y="1910993"/>
            <a:ext cx="9933055" cy="0"/>
          </a:xfrm>
          <a:prstGeom prst="line">
            <a:avLst/>
          </a:prstGeom>
          <a:ln>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801B9F4-4333-43C7-88D0-0B979420610A}"/>
              </a:ext>
            </a:extLst>
          </p:cNvPr>
          <p:cNvCxnSpPr/>
          <p:nvPr/>
        </p:nvCxnSpPr>
        <p:spPr>
          <a:xfrm>
            <a:off x="1273996" y="1900719"/>
            <a:ext cx="9881684" cy="0"/>
          </a:xfrm>
          <a:prstGeom prst="line">
            <a:avLst/>
          </a:prstGeom>
          <a:ln>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3864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49AE8-3588-4EDE-9B02-43D2D5E9FCCF}"/>
              </a:ext>
            </a:extLst>
          </p:cNvPr>
          <p:cNvSpPr>
            <a:spLocks noGrp="1"/>
          </p:cNvSpPr>
          <p:nvPr>
            <p:ph type="title"/>
          </p:nvPr>
        </p:nvSpPr>
        <p:spPr>
          <a:xfrm>
            <a:off x="1097280" y="286603"/>
            <a:ext cx="10058400" cy="596975"/>
          </a:xfrm>
        </p:spPr>
        <p:txBody>
          <a:bodyPr>
            <a:normAutofit/>
          </a:bodyPr>
          <a:lstStyle/>
          <a:p>
            <a:r>
              <a:rPr lang="en-IN" sz="2400" dirty="0">
                <a:solidFill>
                  <a:schemeClr val="accent2">
                    <a:lumMod val="40000"/>
                    <a:lumOff val="60000"/>
                  </a:schemeClr>
                </a:solidFill>
              </a:rPr>
              <a:t>v</a:t>
            </a:r>
          </a:p>
        </p:txBody>
      </p:sp>
      <p:sp>
        <p:nvSpPr>
          <p:cNvPr id="3" name="Content Placeholder 2">
            <a:extLst>
              <a:ext uri="{FF2B5EF4-FFF2-40B4-BE49-F238E27FC236}">
                <a16:creationId xmlns:a16="http://schemas.microsoft.com/office/drawing/2014/main" id="{72CD2F9C-95A5-4840-B993-24EA49422B34}"/>
              </a:ext>
            </a:extLst>
          </p:cNvPr>
          <p:cNvSpPr>
            <a:spLocks noGrp="1"/>
          </p:cNvSpPr>
          <p:nvPr>
            <p:ph idx="1"/>
          </p:nvPr>
        </p:nvSpPr>
        <p:spPr>
          <a:xfrm>
            <a:off x="1097280" y="307151"/>
            <a:ext cx="10058400" cy="5138153"/>
          </a:xfrm>
        </p:spPr>
        <p:txBody>
          <a:bodyPr/>
          <a:lstStyle/>
          <a:p>
            <a:r>
              <a:rPr lang="en-US" sz="2400" u="sng" dirty="0">
                <a:solidFill>
                  <a:schemeClr val="tx2">
                    <a:lumMod val="90000"/>
                    <a:lumOff val="10000"/>
                  </a:schemeClr>
                </a:solidFill>
              </a:rPr>
              <a:t>Advanced tools : </a:t>
            </a:r>
          </a:p>
          <a:p>
            <a:pPr>
              <a:buFont typeface="Wingdings" panose="05000000000000000000" pitchFamily="2" charset="2"/>
              <a:buChar char="q"/>
            </a:pPr>
            <a:r>
              <a:rPr lang="en-US" sz="2400" dirty="0">
                <a:solidFill>
                  <a:schemeClr val="tx2">
                    <a:lumMod val="90000"/>
                    <a:lumOff val="10000"/>
                  </a:schemeClr>
                </a:solidFill>
              </a:rPr>
              <a:t>Undo / Redo : The buttons "Undo" and "Redo" function as in text editors.</a:t>
            </a:r>
          </a:p>
          <a:p>
            <a:pPr>
              <a:buFont typeface="Wingdings" panose="05000000000000000000" pitchFamily="2" charset="2"/>
              <a:buChar char="q"/>
            </a:pPr>
            <a:r>
              <a:rPr lang="en-US" sz="2400" dirty="0">
                <a:solidFill>
                  <a:schemeClr val="tx2">
                    <a:lumMod val="90000"/>
                    <a:lumOff val="10000"/>
                  </a:schemeClr>
                </a:solidFill>
              </a:rPr>
              <a:t>Pictures: The "Pictures" folder provides access to your library of images.    During the first installation, Canvas board automatically creates a folder "Canvas board" in folder pictures of your personal computer .</a:t>
            </a:r>
          </a:p>
          <a:p>
            <a:pPr>
              <a:buFont typeface="Wingdings" panose="05000000000000000000" pitchFamily="2" charset="2"/>
              <a:buChar char="q"/>
            </a:pPr>
            <a:r>
              <a:rPr lang="en-US" sz="2400" dirty="0">
                <a:solidFill>
                  <a:schemeClr val="tx2">
                    <a:lumMod val="90000"/>
                    <a:lumOff val="10000"/>
                  </a:schemeClr>
                </a:solidFill>
              </a:rPr>
              <a:t>The mode "Desktop" The button "Desktop" will hide Canvas board to use other software or navigate freely on your desktop. This mode displays a specific version of the stylus bar that can make annotations on your desktop or capture</a:t>
            </a:r>
            <a:endParaRPr lang="en-IN" sz="2400" dirty="0">
              <a:solidFill>
                <a:schemeClr val="tx2">
                  <a:lumMod val="90000"/>
                  <a:lumOff val="10000"/>
                </a:schemeClr>
              </a:solidFill>
            </a:endParaRPr>
          </a:p>
        </p:txBody>
      </p:sp>
      <p:cxnSp>
        <p:nvCxnSpPr>
          <p:cNvPr id="5" name="Straight Connector 4">
            <a:extLst>
              <a:ext uri="{FF2B5EF4-FFF2-40B4-BE49-F238E27FC236}">
                <a16:creationId xmlns:a16="http://schemas.microsoft.com/office/drawing/2014/main" id="{86378870-2945-4A71-9816-FBF849395C7F}"/>
              </a:ext>
            </a:extLst>
          </p:cNvPr>
          <p:cNvCxnSpPr>
            <a:cxnSpLocks/>
          </p:cNvCxnSpPr>
          <p:nvPr/>
        </p:nvCxnSpPr>
        <p:spPr>
          <a:xfrm>
            <a:off x="1202076" y="1900719"/>
            <a:ext cx="9976207" cy="10274"/>
          </a:xfrm>
          <a:prstGeom prst="line">
            <a:avLst/>
          </a:prstGeom>
          <a:ln>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36C9C62-CAFD-4403-AE86-083DAD8B0533}"/>
              </a:ext>
            </a:extLst>
          </p:cNvPr>
          <p:cNvCxnSpPr/>
          <p:nvPr/>
        </p:nvCxnSpPr>
        <p:spPr>
          <a:xfrm>
            <a:off x="1284270" y="1890445"/>
            <a:ext cx="9871410" cy="0"/>
          </a:xfrm>
          <a:prstGeom prst="line">
            <a:avLst/>
          </a:prstGeom>
          <a:ln>
            <a:solidFill>
              <a:schemeClr val="accent2">
                <a:lumMod val="40000"/>
                <a:lumOff val="60000"/>
                <a:alpha val="99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3917B5-1296-402D-8740-A6A1E6E19632}"/>
              </a:ext>
            </a:extLst>
          </p:cNvPr>
          <p:cNvCxnSpPr/>
          <p:nvPr/>
        </p:nvCxnSpPr>
        <p:spPr>
          <a:xfrm>
            <a:off x="3544584" y="1900719"/>
            <a:ext cx="7705618" cy="0"/>
          </a:xfrm>
          <a:prstGeom prst="line">
            <a:avLst/>
          </a:prstGeom>
          <a:ln>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C0FAEBD-CFED-4040-99EF-838FE8FC9AFA}"/>
              </a:ext>
            </a:extLst>
          </p:cNvPr>
          <p:cNvCxnSpPr/>
          <p:nvPr/>
        </p:nvCxnSpPr>
        <p:spPr>
          <a:xfrm>
            <a:off x="1202076" y="1910993"/>
            <a:ext cx="2342508" cy="0"/>
          </a:xfrm>
          <a:prstGeom prst="line">
            <a:avLst/>
          </a:prstGeom>
          <a:ln>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D96BB27-1059-4CA9-9E2F-5925D74E225A}"/>
              </a:ext>
            </a:extLst>
          </p:cNvPr>
          <p:cNvCxnSpPr/>
          <p:nvPr/>
        </p:nvCxnSpPr>
        <p:spPr>
          <a:xfrm>
            <a:off x="1500027" y="1900719"/>
            <a:ext cx="2044557" cy="0"/>
          </a:xfrm>
          <a:prstGeom prst="line">
            <a:avLst/>
          </a:prstGeom>
          <a:ln>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372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0074CF-E2EC-E56D-33C8-1FEC977E772A}"/>
              </a:ext>
            </a:extLst>
          </p:cNvPr>
          <p:cNvPicPr>
            <a:picLocks noChangeAspect="1"/>
          </p:cNvPicPr>
          <p:nvPr/>
        </p:nvPicPr>
        <p:blipFill>
          <a:blip r:embed="rId2"/>
          <a:stretch>
            <a:fillRect/>
          </a:stretch>
        </p:blipFill>
        <p:spPr>
          <a:xfrm>
            <a:off x="35628" y="0"/>
            <a:ext cx="12156371" cy="6370320"/>
          </a:xfrm>
          <a:prstGeom prst="rect">
            <a:avLst/>
          </a:prstGeom>
        </p:spPr>
      </p:pic>
    </p:spTree>
    <p:extLst>
      <p:ext uri="{BB962C8B-B14F-4D97-AF65-F5344CB8AC3E}">
        <p14:creationId xmlns:p14="http://schemas.microsoft.com/office/powerpoint/2010/main" val="3665709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2287A-583C-412B-BA1B-6A01854EB2E3}"/>
              </a:ext>
            </a:extLst>
          </p:cNvPr>
          <p:cNvSpPr>
            <a:spLocks noGrp="1"/>
          </p:cNvSpPr>
          <p:nvPr>
            <p:ph type="title"/>
          </p:nvPr>
        </p:nvSpPr>
        <p:spPr>
          <a:solidFill>
            <a:schemeClr val="bg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r>
              <a:rPr lang="en-IN" sz="4000" b="1" i="1" dirty="0">
                <a:solidFill>
                  <a:schemeClr val="tx2">
                    <a:lumMod val="90000"/>
                    <a:lumOff val="10000"/>
                  </a:schemeClr>
                </a:solidFill>
              </a:rPr>
              <a:t>SUMMARY</a:t>
            </a:r>
            <a:br>
              <a:rPr lang="en-IN" sz="4000" b="1" i="1" dirty="0">
                <a:solidFill>
                  <a:schemeClr val="tx2">
                    <a:lumMod val="90000"/>
                    <a:lumOff val="10000"/>
                  </a:schemeClr>
                </a:solidFill>
              </a:rPr>
            </a:br>
            <a:endParaRPr lang="en-IN" sz="4000" b="1" i="1" dirty="0">
              <a:solidFill>
                <a:schemeClr val="tx2">
                  <a:lumMod val="90000"/>
                  <a:lumOff val="10000"/>
                </a:schemeClr>
              </a:solidFill>
            </a:endParaRPr>
          </a:p>
        </p:txBody>
      </p:sp>
      <p:sp>
        <p:nvSpPr>
          <p:cNvPr id="3" name="Content Placeholder 2">
            <a:extLst>
              <a:ext uri="{FF2B5EF4-FFF2-40B4-BE49-F238E27FC236}">
                <a16:creationId xmlns:a16="http://schemas.microsoft.com/office/drawing/2014/main" id="{451E9422-4526-46C2-89A4-6A64F1F55D8B}"/>
              </a:ext>
            </a:extLst>
          </p:cNvPr>
          <p:cNvSpPr>
            <a:spLocks noGrp="1"/>
          </p:cNvSpPr>
          <p:nvPr>
            <p:ph idx="1"/>
          </p:nvPr>
        </p:nvSpPr>
        <p:spPr/>
        <p:txBody>
          <a:bodyPr>
            <a:normAutofit lnSpcReduction="10000"/>
          </a:bodyPr>
          <a:lstStyle/>
          <a:p>
            <a:pPr>
              <a:buFont typeface="Wingdings" panose="05000000000000000000" pitchFamily="2" charset="2"/>
              <a:buChar char="q"/>
            </a:pPr>
            <a:r>
              <a:rPr lang="en-US" sz="2400" dirty="0">
                <a:solidFill>
                  <a:schemeClr val="tx2">
                    <a:lumMod val="90000"/>
                    <a:lumOff val="10000"/>
                  </a:schemeClr>
                </a:solidFill>
              </a:rPr>
              <a:t>Shows / hides the tool palette linked to stylus </a:t>
            </a:r>
          </a:p>
          <a:p>
            <a:pPr>
              <a:buFont typeface="Wingdings" panose="05000000000000000000" pitchFamily="2" charset="2"/>
              <a:buChar char="q"/>
            </a:pPr>
            <a:r>
              <a:rPr lang="en-US" sz="2400" dirty="0">
                <a:solidFill>
                  <a:schemeClr val="tx2">
                    <a:lumMod val="90000"/>
                    <a:lumOff val="10000"/>
                  </a:schemeClr>
                </a:solidFill>
              </a:rPr>
              <a:t> Draw using pencil (3 different colors, scale the pencil size) . Erase the drawn area using eraser(scale the eraser size) </a:t>
            </a:r>
          </a:p>
          <a:p>
            <a:pPr>
              <a:buFont typeface="Wingdings" panose="05000000000000000000" pitchFamily="2" charset="2"/>
              <a:buChar char="q"/>
            </a:pPr>
            <a:r>
              <a:rPr lang="en-US" sz="2400" dirty="0">
                <a:solidFill>
                  <a:schemeClr val="tx2">
                    <a:lumMod val="90000"/>
                    <a:lumOff val="10000"/>
                  </a:schemeClr>
                </a:solidFill>
              </a:rPr>
              <a:t> Include a sticky note to make notes (feature to add multiple sticky notes, move sticky note around the drawing area, minimize and close the sticky note) </a:t>
            </a:r>
          </a:p>
          <a:p>
            <a:pPr>
              <a:buFont typeface="Wingdings" panose="05000000000000000000" pitchFamily="2" charset="2"/>
              <a:buChar char="q"/>
            </a:pPr>
            <a:r>
              <a:rPr lang="en-US" sz="2400" dirty="0">
                <a:solidFill>
                  <a:schemeClr val="tx2">
                    <a:lumMod val="90000"/>
                    <a:lumOff val="10000"/>
                  </a:schemeClr>
                </a:solidFill>
              </a:rPr>
              <a:t> Upload an image or gif (feature to add multiple files, feature to move the file, close the file).</a:t>
            </a:r>
            <a:endParaRPr lang="en-IN" sz="2400" dirty="0">
              <a:solidFill>
                <a:schemeClr val="tx2">
                  <a:lumMod val="90000"/>
                  <a:lumOff val="10000"/>
                </a:schemeClr>
              </a:solidFill>
            </a:endParaRPr>
          </a:p>
        </p:txBody>
      </p:sp>
    </p:spTree>
    <p:extLst>
      <p:ext uri="{BB962C8B-B14F-4D97-AF65-F5344CB8AC3E}">
        <p14:creationId xmlns:p14="http://schemas.microsoft.com/office/powerpoint/2010/main" val="53816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BDBC-49C5-4D3A-9308-25A94A18027E}"/>
              </a:ext>
            </a:extLst>
          </p:cNvPr>
          <p:cNvSpPr>
            <a:spLocks noGrp="1"/>
          </p:cNvSpPr>
          <p:nvPr>
            <p:ph type="title"/>
          </p:nvPr>
        </p:nvSpPr>
        <p:spPr>
          <a:xfrm>
            <a:off x="1097280" y="286604"/>
            <a:ext cx="10058400" cy="627796"/>
          </a:xfrm>
        </p:spPr>
        <p:txBody>
          <a:bodyPr>
            <a:normAutofit/>
          </a:bodyPr>
          <a:lstStyle/>
          <a:p>
            <a:r>
              <a:rPr lang="en-IN" sz="2400" dirty="0">
                <a:solidFill>
                  <a:schemeClr val="accent2">
                    <a:lumMod val="40000"/>
                    <a:lumOff val="60000"/>
                  </a:schemeClr>
                </a:solidFill>
              </a:rPr>
              <a:t>V</a:t>
            </a:r>
          </a:p>
        </p:txBody>
      </p:sp>
      <p:sp>
        <p:nvSpPr>
          <p:cNvPr id="3" name="Content Placeholder 2">
            <a:extLst>
              <a:ext uri="{FF2B5EF4-FFF2-40B4-BE49-F238E27FC236}">
                <a16:creationId xmlns:a16="http://schemas.microsoft.com/office/drawing/2014/main" id="{0487F4DD-91CE-4AAC-8B68-6B7DFF0DC488}"/>
              </a:ext>
            </a:extLst>
          </p:cNvPr>
          <p:cNvSpPr>
            <a:spLocks noGrp="1"/>
          </p:cNvSpPr>
          <p:nvPr>
            <p:ph idx="1"/>
          </p:nvPr>
        </p:nvSpPr>
        <p:spPr>
          <a:xfrm>
            <a:off x="1097280" y="780835"/>
            <a:ext cx="10058400" cy="5088257"/>
          </a:xfrm>
        </p:spPr>
        <p:txBody>
          <a:bodyPr/>
          <a:lstStyle/>
          <a:p>
            <a:pPr>
              <a:buFont typeface="Wingdings" panose="05000000000000000000" pitchFamily="2" charset="2"/>
              <a:buChar char="q"/>
            </a:pPr>
            <a:r>
              <a:rPr lang="en-US" sz="2400" dirty="0">
                <a:solidFill>
                  <a:schemeClr val="tx2">
                    <a:lumMod val="90000"/>
                    <a:lumOff val="10000"/>
                  </a:schemeClr>
                </a:solidFill>
              </a:rPr>
              <a:t>Download the drawing part on the user screen.</a:t>
            </a:r>
          </a:p>
          <a:p>
            <a:pPr>
              <a:buFont typeface="Wingdings" panose="05000000000000000000" pitchFamily="2" charset="2"/>
              <a:buChar char="q"/>
            </a:pPr>
            <a:r>
              <a:rPr lang="en-US" sz="2400" dirty="0">
                <a:solidFill>
                  <a:schemeClr val="tx2">
                    <a:lumMod val="90000"/>
                    <a:lumOff val="10000"/>
                  </a:schemeClr>
                </a:solidFill>
              </a:rPr>
              <a:t> Redo or undo the drawing content changes. </a:t>
            </a:r>
          </a:p>
          <a:p>
            <a:pPr>
              <a:buFont typeface="Wingdings" panose="05000000000000000000" pitchFamily="2" charset="2"/>
              <a:buChar char="q"/>
            </a:pPr>
            <a:r>
              <a:rPr lang="en-US" sz="2400" dirty="0">
                <a:solidFill>
                  <a:schemeClr val="tx2">
                    <a:lumMod val="90000"/>
                    <a:lumOff val="10000"/>
                  </a:schemeClr>
                </a:solidFill>
              </a:rPr>
              <a:t> Zoom in or zoom out the drawing content. </a:t>
            </a:r>
          </a:p>
          <a:p>
            <a:pPr>
              <a:buFont typeface="Wingdings" panose="05000000000000000000" pitchFamily="2" charset="2"/>
              <a:buChar char="q"/>
            </a:pPr>
            <a:r>
              <a:rPr lang="en-US" sz="2400" dirty="0">
                <a:solidFill>
                  <a:schemeClr val="tx2">
                    <a:lumMod val="90000"/>
                    <a:lumOff val="10000"/>
                  </a:schemeClr>
                </a:solidFill>
              </a:rPr>
              <a:t> Real-time virtual environment for drawing and erasing</a:t>
            </a:r>
            <a:r>
              <a:rPr lang="en-US" dirty="0"/>
              <a:t>. </a:t>
            </a:r>
          </a:p>
          <a:p>
            <a:pPr>
              <a:buFont typeface="Wingdings" panose="05000000000000000000" pitchFamily="2" charset="2"/>
              <a:buChar char="q"/>
            </a:pPr>
            <a:r>
              <a:rPr lang="en-US" sz="2400" dirty="0">
                <a:solidFill>
                  <a:schemeClr val="tx2">
                    <a:lumMod val="90000"/>
                    <a:lumOff val="10000"/>
                  </a:schemeClr>
                </a:solidFill>
              </a:rPr>
              <a:t>Erase the drawn area using eraser(scale the eraser size) .</a:t>
            </a:r>
          </a:p>
          <a:p>
            <a:pPr>
              <a:buFont typeface="Wingdings" panose="05000000000000000000" pitchFamily="2" charset="2"/>
              <a:buChar char="q"/>
            </a:pPr>
            <a:endParaRPr lang="en-IN" dirty="0"/>
          </a:p>
        </p:txBody>
      </p:sp>
      <p:cxnSp>
        <p:nvCxnSpPr>
          <p:cNvPr id="5" name="Straight Connector 4">
            <a:extLst>
              <a:ext uri="{FF2B5EF4-FFF2-40B4-BE49-F238E27FC236}">
                <a16:creationId xmlns:a16="http://schemas.microsoft.com/office/drawing/2014/main" id="{50FACB9B-1626-4568-96F3-B8D28D1F5601}"/>
              </a:ext>
            </a:extLst>
          </p:cNvPr>
          <p:cNvCxnSpPr/>
          <p:nvPr/>
        </p:nvCxnSpPr>
        <p:spPr>
          <a:xfrm>
            <a:off x="1171254" y="1910993"/>
            <a:ext cx="9984426" cy="0"/>
          </a:xfrm>
          <a:prstGeom prst="line">
            <a:avLst/>
          </a:prstGeom>
          <a:ln>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F992980-D9CA-430B-A2A5-3B7D179B5003}"/>
              </a:ext>
            </a:extLst>
          </p:cNvPr>
          <p:cNvCxnSpPr/>
          <p:nvPr/>
        </p:nvCxnSpPr>
        <p:spPr>
          <a:xfrm>
            <a:off x="1232899" y="1900719"/>
            <a:ext cx="10233061" cy="0"/>
          </a:xfrm>
          <a:prstGeom prst="line">
            <a:avLst/>
          </a:prstGeom>
          <a:ln>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6951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B7FF5-8A25-4503-8196-1629DE727691}"/>
              </a:ext>
            </a:extLst>
          </p:cNvPr>
          <p:cNvSpPr>
            <a:spLocks noGrp="1"/>
          </p:cNvSpPr>
          <p:nvPr>
            <p:ph type="title"/>
          </p:nvPr>
        </p:nvSpPr>
        <p:spPr>
          <a:solidFill>
            <a:schemeClr val="bg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r>
              <a:rPr lang="en-IN" sz="4000" b="1" i="1" dirty="0"/>
              <a:t>IMPLIMENTATION</a:t>
            </a:r>
            <a:br>
              <a:rPr lang="en-IN" sz="4000" b="1" i="1" dirty="0"/>
            </a:br>
            <a:endParaRPr lang="en-IN" sz="4000" b="1" i="1" dirty="0"/>
          </a:p>
        </p:txBody>
      </p:sp>
      <p:sp>
        <p:nvSpPr>
          <p:cNvPr id="3" name="Content Placeholder 2">
            <a:extLst>
              <a:ext uri="{FF2B5EF4-FFF2-40B4-BE49-F238E27FC236}">
                <a16:creationId xmlns:a16="http://schemas.microsoft.com/office/drawing/2014/main" id="{53B3A3A4-5968-4D8D-B81E-7F317584E356}"/>
              </a:ext>
            </a:extLst>
          </p:cNvPr>
          <p:cNvSpPr>
            <a:spLocks noGrp="1"/>
          </p:cNvSpPr>
          <p:nvPr>
            <p:ph idx="1"/>
          </p:nvPr>
        </p:nvSpPr>
        <p:spPr>
          <a:xfrm>
            <a:off x="1097280" y="2024009"/>
            <a:ext cx="10058400" cy="4171308"/>
          </a:xfrm>
        </p:spPr>
        <p:txBody>
          <a:bodyPr>
            <a:normAutofit/>
          </a:bodyPr>
          <a:lstStyle/>
          <a:p>
            <a:pPr marL="0" indent="0">
              <a:buNone/>
            </a:pPr>
            <a:r>
              <a:rPr lang="en-IN" sz="2400" dirty="0">
                <a:solidFill>
                  <a:schemeClr val="tx2">
                    <a:lumMod val="90000"/>
                    <a:lumOff val="10000"/>
                  </a:schemeClr>
                </a:solidFill>
              </a:rPr>
              <a:t>We can run on our local machine: </a:t>
            </a:r>
          </a:p>
          <a:p>
            <a:pPr>
              <a:buFont typeface="Wingdings" panose="05000000000000000000" pitchFamily="2" charset="2"/>
              <a:buChar char="q"/>
            </a:pPr>
            <a:r>
              <a:rPr lang="en-IN" sz="2400" dirty="0">
                <a:solidFill>
                  <a:schemeClr val="tx2">
                    <a:lumMod val="90000"/>
                    <a:lumOff val="10000"/>
                  </a:schemeClr>
                </a:solidFill>
              </a:rPr>
              <a:t>Replace Canvas boardparidhi.herokuapp.com/ with http://localhost:3000/ in index  html file. </a:t>
            </a:r>
          </a:p>
          <a:p>
            <a:pPr>
              <a:buFont typeface="Wingdings" panose="05000000000000000000" pitchFamily="2" charset="2"/>
              <a:buChar char="q"/>
            </a:pPr>
            <a:r>
              <a:rPr lang="en-IN" sz="2400" dirty="0">
                <a:solidFill>
                  <a:schemeClr val="tx2">
                    <a:lumMod val="90000"/>
                    <a:lumOff val="10000"/>
                  </a:schemeClr>
                </a:solidFill>
              </a:rPr>
              <a:t>Open the folder in VS code.</a:t>
            </a:r>
          </a:p>
          <a:p>
            <a:pPr>
              <a:buFont typeface="Wingdings" panose="05000000000000000000" pitchFamily="2" charset="2"/>
              <a:buChar char="q"/>
            </a:pPr>
            <a:r>
              <a:rPr lang="en-IN" sz="2400" dirty="0">
                <a:solidFill>
                  <a:schemeClr val="tx2">
                    <a:lumMod val="90000"/>
                    <a:lumOff val="10000"/>
                  </a:schemeClr>
                </a:solidFill>
              </a:rPr>
              <a:t> Open terminal and write these commands: </a:t>
            </a:r>
            <a:r>
              <a:rPr lang="en-IN" sz="2400" dirty="0" err="1">
                <a:solidFill>
                  <a:schemeClr val="tx2">
                    <a:lumMod val="90000"/>
                    <a:lumOff val="10000"/>
                  </a:schemeClr>
                </a:solidFill>
              </a:rPr>
              <a:t>npm</a:t>
            </a:r>
            <a:r>
              <a:rPr lang="en-IN" sz="2400" dirty="0">
                <a:solidFill>
                  <a:schemeClr val="tx2">
                    <a:lumMod val="90000"/>
                    <a:lumOff val="10000"/>
                  </a:schemeClr>
                </a:solidFill>
              </a:rPr>
              <a:t> </a:t>
            </a:r>
            <a:r>
              <a:rPr lang="en-IN" sz="2400" dirty="0" err="1">
                <a:solidFill>
                  <a:schemeClr val="tx2">
                    <a:lumMod val="90000"/>
                    <a:lumOff val="10000"/>
                  </a:schemeClr>
                </a:solidFill>
              </a:rPr>
              <a:t>init</a:t>
            </a:r>
            <a:r>
              <a:rPr lang="en-IN" sz="2400" dirty="0">
                <a:solidFill>
                  <a:schemeClr val="tx2">
                    <a:lumMod val="90000"/>
                    <a:lumOff val="10000"/>
                  </a:schemeClr>
                </a:solidFill>
              </a:rPr>
              <a:t> Press Enter.</a:t>
            </a:r>
          </a:p>
          <a:p>
            <a:pPr>
              <a:buFont typeface="Wingdings" panose="05000000000000000000" pitchFamily="2" charset="2"/>
              <a:buChar char="q"/>
            </a:pPr>
            <a:r>
              <a:rPr lang="en-IN" sz="2400" dirty="0">
                <a:solidFill>
                  <a:schemeClr val="tx2">
                    <a:lumMod val="90000"/>
                    <a:lumOff val="10000"/>
                  </a:schemeClr>
                </a:solidFill>
              </a:rPr>
              <a:t> Then, </a:t>
            </a:r>
            <a:r>
              <a:rPr lang="en-IN" sz="2400" dirty="0" err="1">
                <a:solidFill>
                  <a:schemeClr val="tx2">
                    <a:lumMod val="90000"/>
                    <a:lumOff val="10000"/>
                  </a:schemeClr>
                </a:solidFill>
              </a:rPr>
              <a:t>npm</a:t>
            </a:r>
            <a:r>
              <a:rPr lang="en-IN" sz="2400" dirty="0">
                <a:solidFill>
                  <a:schemeClr val="tx2">
                    <a:lumMod val="90000"/>
                    <a:lumOff val="10000"/>
                  </a:schemeClr>
                </a:solidFill>
              </a:rPr>
              <a:t> install socket.io </a:t>
            </a:r>
            <a:r>
              <a:rPr lang="en-IN" sz="2400" dirty="0" err="1">
                <a:solidFill>
                  <a:schemeClr val="tx2">
                    <a:lumMod val="90000"/>
                    <a:lumOff val="10000"/>
                  </a:schemeClr>
                </a:solidFill>
              </a:rPr>
              <a:t>npm</a:t>
            </a:r>
            <a:r>
              <a:rPr lang="en-IN" sz="2400" dirty="0">
                <a:solidFill>
                  <a:schemeClr val="tx2">
                    <a:lumMod val="90000"/>
                    <a:lumOff val="10000"/>
                  </a:schemeClr>
                </a:solidFill>
              </a:rPr>
              <a:t> install --save-dev node </a:t>
            </a:r>
            <a:r>
              <a:rPr lang="en-IN" sz="2400" dirty="0" err="1">
                <a:solidFill>
                  <a:schemeClr val="tx2">
                    <a:lumMod val="90000"/>
                    <a:lumOff val="10000"/>
                  </a:schemeClr>
                </a:solidFill>
              </a:rPr>
              <a:t>mon</a:t>
            </a:r>
            <a:r>
              <a:rPr lang="en-IN" sz="2400" dirty="0">
                <a:solidFill>
                  <a:schemeClr val="tx2">
                    <a:lumMod val="90000"/>
                    <a:lumOff val="10000"/>
                  </a:schemeClr>
                </a:solidFill>
              </a:rPr>
              <a:t> node app.js</a:t>
            </a:r>
          </a:p>
          <a:p>
            <a:pPr>
              <a:buFont typeface="Wingdings" panose="05000000000000000000" pitchFamily="2" charset="2"/>
              <a:buChar char="q"/>
            </a:pPr>
            <a:r>
              <a:rPr lang="en-IN" sz="2400" dirty="0">
                <a:solidFill>
                  <a:schemeClr val="tx2">
                    <a:lumMod val="90000"/>
                    <a:lumOff val="10000"/>
                  </a:schemeClr>
                </a:solidFill>
              </a:rPr>
              <a:t>Now open the browser and type localhost:3000.</a:t>
            </a:r>
          </a:p>
        </p:txBody>
      </p:sp>
    </p:spTree>
    <p:extLst>
      <p:ext uri="{BB962C8B-B14F-4D97-AF65-F5344CB8AC3E}">
        <p14:creationId xmlns:p14="http://schemas.microsoft.com/office/powerpoint/2010/main" val="3920816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6745D-2121-4214-983A-39E81ADEC669}"/>
              </a:ext>
            </a:extLst>
          </p:cNvPr>
          <p:cNvSpPr>
            <a:spLocks noGrp="1"/>
          </p:cNvSpPr>
          <p:nvPr>
            <p:ph type="title"/>
          </p:nvPr>
        </p:nvSpPr>
        <p:spPr>
          <a:solidFill>
            <a:schemeClr val="bg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r>
              <a:rPr lang="en-IN" sz="4000" b="1" i="1" dirty="0"/>
              <a:t>CONCLUSION</a:t>
            </a:r>
            <a:br>
              <a:rPr lang="en-IN" sz="4000" b="1" i="1" dirty="0"/>
            </a:br>
            <a:endParaRPr lang="en-IN" sz="4000" b="1" i="1" dirty="0"/>
          </a:p>
        </p:txBody>
      </p:sp>
      <p:sp>
        <p:nvSpPr>
          <p:cNvPr id="3" name="Content Placeholder 2">
            <a:extLst>
              <a:ext uri="{FF2B5EF4-FFF2-40B4-BE49-F238E27FC236}">
                <a16:creationId xmlns:a16="http://schemas.microsoft.com/office/drawing/2014/main" id="{59E056DF-0163-4034-B020-6CB580B886AE}"/>
              </a:ext>
            </a:extLst>
          </p:cNvPr>
          <p:cNvSpPr>
            <a:spLocks noGrp="1"/>
          </p:cNvSpPr>
          <p:nvPr>
            <p:ph idx="1"/>
          </p:nvPr>
        </p:nvSpPr>
        <p:spPr>
          <a:xfrm>
            <a:off x="1097280" y="2445249"/>
            <a:ext cx="10058400" cy="3955551"/>
          </a:xfrm>
        </p:spPr>
        <p:txBody>
          <a:bodyPr>
            <a:noAutofit/>
          </a:bodyPr>
          <a:lstStyle/>
          <a:p>
            <a:r>
              <a:rPr lang="en-US" sz="2400" dirty="0">
                <a:solidFill>
                  <a:schemeClr val="tx2">
                    <a:lumMod val="90000"/>
                    <a:lumOff val="10000"/>
                  </a:schemeClr>
                </a:solidFill>
              </a:rPr>
              <a:t>The Project is being implemented. In this proposed system, we have provided many essential features such as downloading the canvas, adding </a:t>
            </a:r>
            <a:r>
              <a:rPr lang="en-US" sz="2400" dirty="0" err="1">
                <a:solidFill>
                  <a:schemeClr val="tx2">
                    <a:lumMod val="90000"/>
                    <a:lumOff val="10000"/>
                  </a:schemeClr>
                </a:solidFill>
              </a:rPr>
              <a:t>colourful</a:t>
            </a:r>
            <a:r>
              <a:rPr lang="en-US" sz="2400" dirty="0">
                <a:solidFill>
                  <a:schemeClr val="tx2">
                    <a:lumMod val="90000"/>
                    <a:lumOff val="10000"/>
                  </a:schemeClr>
                </a:solidFill>
              </a:rPr>
              <a:t> and attractive sticky notes, and one major feature that we have implemented in this project is real-time collaboration through which two user can connect with each other efficiently </a:t>
            </a:r>
            <a:endParaRPr lang="en-IN" sz="2400" dirty="0">
              <a:solidFill>
                <a:schemeClr val="tx2">
                  <a:lumMod val="90000"/>
                  <a:lumOff val="10000"/>
                </a:schemeClr>
              </a:solidFill>
            </a:endParaRPr>
          </a:p>
        </p:txBody>
      </p:sp>
    </p:spTree>
    <p:extLst>
      <p:ext uri="{BB962C8B-B14F-4D97-AF65-F5344CB8AC3E}">
        <p14:creationId xmlns:p14="http://schemas.microsoft.com/office/powerpoint/2010/main" val="1261046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9EE7849-1CAB-45F2-B87E-5EAE0A932B70}"/>
              </a:ext>
            </a:extLst>
          </p:cNvPr>
          <p:cNvPicPr>
            <a:picLocks noChangeAspect="1"/>
          </p:cNvPicPr>
          <p:nvPr/>
        </p:nvPicPr>
        <p:blipFill>
          <a:blip r:embed="rId2"/>
          <a:stretch>
            <a:fillRect/>
          </a:stretch>
        </p:blipFill>
        <p:spPr>
          <a:xfrm>
            <a:off x="0" y="0"/>
            <a:ext cx="12192000" cy="6410960"/>
          </a:xfrm>
          <a:prstGeom prst="rect">
            <a:avLst/>
          </a:prstGeom>
        </p:spPr>
      </p:pic>
    </p:spTree>
    <p:extLst>
      <p:ext uri="{BB962C8B-B14F-4D97-AF65-F5344CB8AC3E}">
        <p14:creationId xmlns:p14="http://schemas.microsoft.com/office/powerpoint/2010/main" val="3023786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A5B93-3759-433B-A5D5-1222B3BA8CE7}"/>
              </a:ext>
            </a:extLst>
          </p:cNvPr>
          <p:cNvSpPr>
            <a:spLocks noGrp="1"/>
          </p:cNvSpPr>
          <p:nvPr>
            <p:ph type="title"/>
          </p:nvPr>
        </p:nvSpPr>
        <p:spPr>
          <a:xfrm>
            <a:off x="1066800" y="263529"/>
            <a:ext cx="10058400" cy="1450757"/>
          </a:xfrm>
          <a:solidFill>
            <a:schemeClr val="bg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r>
              <a:rPr lang="en-IN" sz="4000" b="1" i="1" dirty="0"/>
              <a:t>OBJECTIVE AND SCOPE</a:t>
            </a:r>
            <a:br>
              <a:rPr lang="en-IN" sz="4000" b="1" i="1" dirty="0"/>
            </a:br>
            <a:endParaRPr lang="en-IN" sz="4000" b="1" i="1" dirty="0"/>
          </a:p>
        </p:txBody>
      </p:sp>
      <p:sp>
        <p:nvSpPr>
          <p:cNvPr id="3" name="Content Placeholder 2">
            <a:extLst>
              <a:ext uri="{FF2B5EF4-FFF2-40B4-BE49-F238E27FC236}">
                <a16:creationId xmlns:a16="http://schemas.microsoft.com/office/drawing/2014/main" id="{FBA13B9A-9D4C-405C-8F02-BE9BF2B2F793}"/>
              </a:ext>
            </a:extLst>
          </p:cNvPr>
          <p:cNvSpPr>
            <a:spLocks noGrp="1"/>
          </p:cNvSpPr>
          <p:nvPr>
            <p:ph idx="1"/>
          </p:nvPr>
        </p:nvSpPr>
        <p:spPr>
          <a:ln>
            <a:solidFill>
              <a:schemeClr val="accent2">
                <a:lumMod val="40000"/>
                <a:lumOff val="60000"/>
              </a:schemeClr>
            </a:solidFill>
          </a:ln>
        </p:spPr>
        <p:txBody>
          <a:bodyPr>
            <a:noAutofit/>
          </a:bodyPr>
          <a:lstStyle/>
          <a:p>
            <a:pPr>
              <a:buFont typeface="Wingdings" panose="05000000000000000000" pitchFamily="2" charset="2"/>
              <a:buChar char="q"/>
            </a:pPr>
            <a:r>
              <a:rPr lang="en-US" sz="2400" dirty="0">
                <a:solidFill>
                  <a:schemeClr val="tx2">
                    <a:lumMod val="90000"/>
                    <a:lumOff val="10000"/>
                  </a:schemeClr>
                </a:solidFill>
              </a:rPr>
              <a:t>The project comprises of basic Canvas board functionalities such as, </a:t>
            </a:r>
          </a:p>
          <a:p>
            <a:pPr>
              <a:buFont typeface="Wingdings" panose="05000000000000000000" pitchFamily="2" charset="2"/>
              <a:buChar char="q"/>
            </a:pPr>
            <a:r>
              <a:rPr lang="en-US" sz="2400" dirty="0">
                <a:solidFill>
                  <a:schemeClr val="tx2">
                    <a:lumMod val="90000"/>
                    <a:lumOff val="10000"/>
                  </a:schemeClr>
                </a:solidFill>
              </a:rPr>
              <a:t>writing, erasing, downloading the canvas,</a:t>
            </a:r>
          </a:p>
          <a:p>
            <a:pPr>
              <a:buFont typeface="Wingdings" panose="05000000000000000000" pitchFamily="2" charset="2"/>
              <a:buChar char="q"/>
            </a:pPr>
            <a:r>
              <a:rPr lang="en-US" sz="2400" dirty="0">
                <a:solidFill>
                  <a:schemeClr val="tx2">
                    <a:lumMod val="90000"/>
                    <a:lumOff val="10000"/>
                  </a:schemeClr>
                </a:solidFill>
              </a:rPr>
              <a:t> adding notes (with minimizing  it, closing It, dragging it around on the page), </a:t>
            </a:r>
          </a:p>
          <a:p>
            <a:pPr>
              <a:buFont typeface="Wingdings" panose="05000000000000000000" pitchFamily="2" charset="2"/>
              <a:buChar char="q"/>
            </a:pPr>
            <a:r>
              <a:rPr lang="en-US" sz="2400" dirty="0">
                <a:solidFill>
                  <a:schemeClr val="tx2">
                    <a:lumMod val="90000"/>
                    <a:lumOff val="10000"/>
                  </a:schemeClr>
                </a:solidFill>
              </a:rPr>
              <a:t>uploading the image (features same as of notes), </a:t>
            </a:r>
          </a:p>
          <a:p>
            <a:pPr>
              <a:buFont typeface="Wingdings" panose="05000000000000000000" pitchFamily="2" charset="2"/>
              <a:buChar char="q"/>
            </a:pPr>
            <a:r>
              <a:rPr lang="en-US" sz="2400" dirty="0">
                <a:solidFill>
                  <a:schemeClr val="tx2">
                    <a:lumMod val="90000"/>
                    <a:lumOff val="10000"/>
                  </a:schemeClr>
                </a:solidFill>
              </a:rPr>
              <a:t>undo and redo actions.</a:t>
            </a:r>
          </a:p>
          <a:p>
            <a:pPr>
              <a:buFont typeface="Wingdings" panose="05000000000000000000" pitchFamily="2" charset="2"/>
              <a:buChar char="q"/>
            </a:pPr>
            <a:r>
              <a:rPr lang="en-US" sz="2400" dirty="0">
                <a:solidFill>
                  <a:schemeClr val="tx2">
                    <a:lumMod val="90000"/>
                    <a:lumOff val="10000"/>
                  </a:schemeClr>
                </a:solidFill>
              </a:rPr>
              <a:t> Added real-time drawing functionality using Socket.io by connecting to server using Express.js</a:t>
            </a:r>
            <a:endParaRPr lang="en-IN" sz="2400" dirty="0">
              <a:solidFill>
                <a:schemeClr val="tx2">
                  <a:lumMod val="90000"/>
                  <a:lumOff val="10000"/>
                </a:schemeClr>
              </a:solidFill>
            </a:endParaRPr>
          </a:p>
        </p:txBody>
      </p:sp>
    </p:spTree>
    <p:extLst>
      <p:ext uri="{BB962C8B-B14F-4D97-AF65-F5344CB8AC3E}">
        <p14:creationId xmlns:p14="http://schemas.microsoft.com/office/powerpoint/2010/main" val="3820657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2D7BB-7DB9-497C-BB1E-422A922D3090}"/>
              </a:ext>
            </a:extLst>
          </p:cNvPr>
          <p:cNvSpPr>
            <a:spLocks noGrp="1"/>
          </p:cNvSpPr>
          <p:nvPr>
            <p:ph type="title"/>
          </p:nvPr>
        </p:nvSpPr>
        <p:spPr>
          <a:solidFill>
            <a:schemeClr val="bg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r>
              <a:rPr lang="en-IN" sz="4000" b="1" i="1" dirty="0"/>
              <a:t>TECHNOLOGIES  AND MODULES</a:t>
            </a:r>
            <a:br>
              <a:rPr lang="en-IN" sz="4000" b="1" i="1" dirty="0"/>
            </a:br>
            <a:endParaRPr lang="en-IN" sz="4000" b="1" i="1" dirty="0"/>
          </a:p>
        </p:txBody>
      </p:sp>
      <p:sp>
        <p:nvSpPr>
          <p:cNvPr id="3" name="Content Placeholder 2">
            <a:extLst>
              <a:ext uri="{FF2B5EF4-FFF2-40B4-BE49-F238E27FC236}">
                <a16:creationId xmlns:a16="http://schemas.microsoft.com/office/drawing/2014/main" id="{63EFE631-82DD-4A51-ADD7-2C2EFAA0536E}"/>
              </a:ext>
            </a:extLst>
          </p:cNvPr>
          <p:cNvSpPr>
            <a:spLocks noGrp="1"/>
          </p:cNvSpPr>
          <p:nvPr>
            <p:ph idx="1"/>
          </p:nvPr>
        </p:nvSpPr>
        <p:spPr>
          <a:xfrm>
            <a:off x="1097280" y="2219219"/>
            <a:ext cx="10142648" cy="3893905"/>
          </a:xfrm>
        </p:spPr>
        <p:txBody>
          <a:bodyPr>
            <a:normAutofit fontScale="92500" lnSpcReduction="20000"/>
          </a:bodyPr>
          <a:lstStyle/>
          <a:p>
            <a:pPr marL="0" indent="0">
              <a:buNone/>
            </a:pPr>
            <a:r>
              <a:rPr lang="en-IN" sz="2400" u="sng" dirty="0">
                <a:solidFill>
                  <a:schemeClr val="tx2">
                    <a:lumMod val="90000"/>
                    <a:lumOff val="10000"/>
                  </a:schemeClr>
                </a:solidFill>
              </a:rPr>
              <a:t>TECHNOLOGIES</a:t>
            </a:r>
            <a:r>
              <a:rPr lang="en-IN" sz="2400" dirty="0">
                <a:solidFill>
                  <a:schemeClr val="tx2">
                    <a:lumMod val="90000"/>
                    <a:lumOff val="10000"/>
                  </a:schemeClr>
                </a:solidFill>
              </a:rPr>
              <a:t> </a:t>
            </a:r>
            <a:r>
              <a:rPr lang="en-IN" sz="2400" b="1" dirty="0">
                <a:solidFill>
                  <a:schemeClr val="tx2">
                    <a:lumMod val="90000"/>
                    <a:lumOff val="10000"/>
                  </a:schemeClr>
                </a:solidFill>
              </a:rPr>
              <a:t>:</a:t>
            </a:r>
          </a:p>
          <a:p>
            <a:pPr marL="0" indent="0">
              <a:buNone/>
            </a:pPr>
            <a:r>
              <a:rPr lang="en-US" sz="2400" i="0" dirty="0">
                <a:solidFill>
                  <a:schemeClr val="tx2">
                    <a:lumMod val="90000"/>
                    <a:lumOff val="10000"/>
                  </a:schemeClr>
                </a:solidFill>
                <a:effectLst/>
                <a:latin typeface="arial" panose="020B0604020202020204" pitchFamily="34" charset="0"/>
              </a:rPr>
              <a:t>Here are just a few instances of how technology used in project                        management is changing the game for the better :</a:t>
            </a:r>
          </a:p>
          <a:p>
            <a:pPr>
              <a:buFont typeface="Wingdings" panose="05000000000000000000" pitchFamily="2" charset="2"/>
              <a:buChar char="q"/>
            </a:pPr>
            <a:r>
              <a:rPr lang="en-US" sz="2400" i="0" dirty="0">
                <a:solidFill>
                  <a:schemeClr val="tx2">
                    <a:lumMod val="90000"/>
                    <a:lumOff val="10000"/>
                  </a:schemeClr>
                </a:solidFill>
                <a:effectLst/>
                <a:latin typeface="arial" panose="020B0604020202020204" pitchFamily="34" charset="0"/>
              </a:rPr>
              <a:t> </a:t>
            </a:r>
            <a:r>
              <a:rPr lang="en-IN" sz="2000" dirty="0"/>
              <a:t>HTML </a:t>
            </a:r>
          </a:p>
          <a:p>
            <a:pPr>
              <a:buFont typeface="Wingdings" panose="05000000000000000000" pitchFamily="2" charset="2"/>
              <a:buChar char="q"/>
            </a:pPr>
            <a:r>
              <a:rPr lang="en-IN" sz="2000" dirty="0"/>
              <a:t> CSS </a:t>
            </a:r>
          </a:p>
          <a:p>
            <a:pPr>
              <a:buFont typeface="Wingdings" panose="05000000000000000000" pitchFamily="2" charset="2"/>
              <a:buChar char="q"/>
            </a:pPr>
            <a:r>
              <a:rPr lang="en-IN" sz="2000" dirty="0"/>
              <a:t>JavaScript </a:t>
            </a:r>
          </a:p>
          <a:p>
            <a:pPr>
              <a:buFont typeface="Wingdings" panose="05000000000000000000" pitchFamily="2" charset="2"/>
              <a:buChar char="q"/>
            </a:pPr>
            <a:r>
              <a:rPr lang="en-IN" sz="2000" dirty="0"/>
              <a:t> Express.js </a:t>
            </a:r>
          </a:p>
          <a:p>
            <a:pPr>
              <a:buFont typeface="Wingdings" panose="05000000000000000000" pitchFamily="2" charset="2"/>
              <a:buChar char="q"/>
            </a:pPr>
            <a:r>
              <a:rPr lang="en-IN" sz="2000" dirty="0"/>
              <a:t> Socket.io</a:t>
            </a:r>
          </a:p>
          <a:p>
            <a:pPr marL="0" indent="0">
              <a:buNone/>
            </a:pPr>
            <a:r>
              <a:rPr lang="en-IN" sz="2000" i="0" dirty="0">
                <a:solidFill>
                  <a:schemeClr val="tx2">
                    <a:lumMod val="90000"/>
                    <a:lumOff val="10000"/>
                  </a:schemeClr>
                </a:solidFill>
                <a:effectLst/>
                <a:latin typeface="arial" panose="020B0604020202020204" pitchFamily="34" charset="0"/>
              </a:rPr>
              <a:t>  </a:t>
            </a:r>
          </a:p>
          <a:p>
            <a:pPr marL="0" indent="0">
              <a:buNone/>
            </a:pPr>
            <a:endParaRPr lang="en-US" sz="2400" i="0" dirty="0">
              <a:solidFill>
                <a:schemeClr val="tx2">
                  <a:lumMod val="90000"/>
                  <a:lumOff val="10000"/>
                </a:schemeClr>
              </a:solidFill>
              <a:effectLst/>
              <a:latin typeface="arial" panose="020B0604020202020204" pitchFamily="34" charset="0"/>
            </a:endParaRPr>
          </a:p>
          <a:p>
            <a:pPr>
              <a:buFont typeface="Wingdings" panose="05000000000000000000" pitchFamily="2" charset="2"/>
              <a:buChar char="§"/>
            </a:pPr>
            <a:endParaRPr lang="en-US" sz="2400" i="0" dirty="0">
              <a:solidFill>
                <a:schemeClr val="tx2">
                  <a:lumMod val="90000"/>
                  <a:lumOff val="10000"/>
                </a:schemeClr>
              </a:solidFill>
              <a:effectLst/>
              <a:latin typeface="arial" panose="020B0604020202020204" pitchFamily="34" charset="0"/>
            </a:endParaRPr>
          </a:p>
          <a:p>
            <a:pPr>
              <a:buFont typeface="Wingdings" panose="05000000000000000000" pitchFamily="2" charset="2"/>
              <a:buChar char="q"/>
            </a:pPr>
            <a:endParaRPr lang="en-US" sz="2400" i="0" dirty="0">
              <a:solidFill>
                <a:schemeClr val="tx2">
                  <a:lumMod val="90000"/>
                  <a:lumOff val="10000"/>
                </a:schemeClr>
              </a:solidFill>
              <a:effectLst/>
              <a:latin typeface="arial" panose="020B0604020202020204" pitchFamily="34" charset="0"/>
            </a:endParaRPr>
          </a:p>
          <a:p>
            <a:pPr>
              <a:buFont typeface="Wingdings" panose="05000000000000000000" pitchFamily="2" charset="2"/>
              <a:buChar char="q"/>
            </a:pPr>
            <a:endParaRPr lang="en-US" sz="2400" i="0" dirty="0">
              <a:solidFill>
                <a:schemeClr val="tx2">
                  <a:lumMod val="90000"/>
                  <a:lumOff val="10000"/>
                </a:schemeClr>
              </a:solidFill>
              <a:effectLst/>
              <a:latin typeface="arial" panose="020B0604020202020204" pitchFamily="34" charset="0"/>
            </a:endParaRPr>
          </a:p>
          <a:p>
            <a:pPr marL="0" indent="0">
              <a:buNone/>
            </a:pPr>
            <a:endParaRPr lang="en-IN" sz="2400" dirty="0">
              <a:solidFill>
                <a:schemeClr val="tx2">
                  <a:lumMod val="90000"/>
                  <a:lumOff val="10000"/>
                </a:schemeClr>
              </a:solidFill>
            </a:endParaRPr>
          </a:p>
          <a:p>
            <a:endParaRPr lang="en-IN" sz="2400" b="1" dirty="0">
              <a:solidFill>
                <a:schemeClr val="tx2">
                  <a:lumMod val="90000"/>
                  <a:lumOff val="10000"/>
                </a:schemeClr>
              </a:solidFill>
            </a:endParaRPr>
          </a:p>
        </p:txBody>
      </p:sp>
    </p:spTree>
    <p:extLst>
      <p:ext uri="{BB962C8B-B14F-4D97-AF65-F5344CB8AC3E}">
        <p14:creationId xmlns:p14="http://schemas.microsoft.com/office/powerpoint/2010/main" val="3105364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4B5D-6265-42BA-9FD8-2CB5E84063C5}"/>
              </a:ext>
            </a:extLst>
          </p:cNvPr>
          <p:cNvSpPr>
            <a:spLocks noGrp="1"/>
          </p:cNvSpPr>
          <p:nvPr>
            <p:ph type="title"/>
          </p:nvPr>
        </p:nvSpPr>
        <p:spPr>
          <a:xfrm>
            <a:off x="1068512" y="1263721"/>
            <a:ext cx="10087167" cy="473639"/>
          </a:xfrm>
        </p:spPr>
        <p:txBody>
          <a:bodyPr>
            <a:normAutofit/>
          </a:bodyPr>
          <a:lstStyle/>
          <a:p>
            <a:r>
              <a:rPr lang="en-IN" sz="2400" u="sng" dirty="0">
                <a:solidFill>
                  <a:schemeClr val="accent2">
                    <a:lumMod val="40000"/>
                    <a:lumOff val="60000"/>
                  </a:schemeClr>
                </a:solidFill>
              </a:rPr>
              <a:t>MODULES</a:t>
            </a:r>
          </a:p>
        </p:txBody>
      </p:sp>
      <p:sp>
        <p:nvSpPr>
          <p:cNvPr id="3" name="Content Placeholder 2">
            <a:extLst>
              <a:ext uri="{FF2B5EF4-FFF2-40B4-BE49-F238E27FC236}">
                <a16:creationId xmlns:a16="http://schemas.microsoft.com/office/drawing/2014/main" id="{0BD4F17C-4526-4039-A810-E7D92A98B275}"/>
              </a:ext>
            </a:extLst>
          </p:cNvPr>
          <p:cNvSpPr>
            <a:spLocks noGrp="1"/>
          </p:cNvSpPr>
          <p:nvPr>
            <p:ph idx="1"/>
          </p:nvPr>
        </p:nvSpPr>
        <p:spPr>
          <a:xfrm>
            <a:off x="1200021" y="380143"/>
            <a:ext cx="10058400" cy="5447853"/>
          </a:xfrm>
          <a:ln>
            <a:solidFill>
              <a:schemeClr val="accent2">
                <a:lumMod val="40000"/>
                <a:lumOff val="60000"/>
              </a:schemeClr>
            </a:solidFill>
          </a:ln>
        </p:spPr>
        <p:txBody>
          <a:bodyPr>
            <a:normAutofit/>
          </a:bodyPr>
          <a:lstStyle/>
          <a:p>
            <a:r>
              <a:rPr lang="en-IN" sz="2400" u="sng" dirty="0">
                <a:solidFill>
                  <a:schemeClr val="tx2">
                    <a:lumMod val="90000"/>
                    <a:lumOff val="10000"/>
                  </a:schemeClr>
                </a:solidFill>
              </a:rPr>
              <a:t>MODULES :</a:t>
            </a:r>
          </a:p>
          <a:p>
            <a:pPr marL="0" indent="0">
              <a:buNone/>
            </a:pPr>
            <a:r>
              <a:rPr lang="en-US" sz="2400" dirty="0">
                <a:solidFill>
                  <a:schemeClr val="tx2">
                    <a:lumMod val="90000"/>
                    <a:lumOff val="10000"/>
                  </a:schemeClr>
                </a:solidFill>
                <a:latin typeface="arial" panose="020B0604020202020204" pitchFamily="34" charset="0"/>
              </a:rPr>
              <a:t>M</a:t>
            </a:r>
            <a:r>
              <a:rPr lang="en-US" sz="2400" i="0" dirty="0">
                <a:solidFill>
                  <a:schemeClr val="tx2">
                    <a:lumMod val="90000"/>
                    <a:lumOff val="10000"/>
                  </a:schemeClr>
                </a:solidFill>
                <a:effectLst/>
                <a:latin typeface="arial" panose="020B0604020202020204" pitchFamily="34" charset="0"/>
              </a:rPr>
              <a:t>odule is a collection of source files and build settings that allow you to divide your project into discrete units of functionality</a:t>
            </a:r>
            <a:r>
              <a:rPr lang="en-US" sz="2000" b="0" i="0" dirty="0">
                <a:solidFill>
                  <a:srgbClr val="202124"/>
                </a:solidFill>
                <a:effectLst/>
                <a:latin typeface="arial" panose="020B0604020202020204" pitchFamily="34" charset="0"/>
              </a:rPr>
              <a:t>.</a:t>
            </a:r>
          </a:p>
          <a:p>
            <a:pPr>
              <a:buFont typeface="Wingdings" panose="05000000000000000000" pitchFamily="2" charset="2"/>
              <a:buChar char="q"/>
            </a:pPr>
            <a:endParaRPr lang="en-US" sz="2400" dirty="0">
              <a:solidFill>
                <a:schemeClr val="tx2">
                  <a:lumMod val="90000"/>
                  <a:lumOff val="10000"/>
                </a:schemeClr>
              </a:solidFill>
            </a:endParaRPr>
          </a:p>
          <a:p>
            <a:pPr>
              <a:buFont typeface="Wingdings" panose="05000000000000000000" pitchFamily="2" charset="2"/>
              <a:buChar char="q"/>
            </a:pPr>
            <a:r>
              <a:rPr lang="en-US" sz="2400" dirty="0">
                <a:solidFill>
                  <a:schemeClr val="tx2">
                    <a:lumMod val="90000"/>
                    <a:lumOff val="10000"/>
                  </a:schemeClr>
                </a:solidFill>
              </a:rPr>
              <a:t>NPM Modules </a:t>
            </a:r>
          </a:p>
          <a:p>
            <a:pPr>
              <a:buFont typeface="Wingdings" panose="05000000000000000000" pitchFamily="2" charset="2"/>
              <a:buChar char="q"/>
            </a:pPr>
            <a:r>
              <a:rPr lang="en-US" sz="2400" dirty="0">
                <a:solidFill>
                  <a:schemeClr val="tx2">
                    <a:lumMod val="90000"/>
                    <a:lumOff val="10000"/>
                  </a:schemeClr>
                </a:solidFill>
              </a:rPr>
              <a:t> Socket.io--&gt; For real-time drawings </a:t>
            </a:r>
          </a:p>
          <a:p>
            <a:pPr>
              <a:buFont typeface="Wingdings" panose="05000000000000000000" pitchFamily="2" charset="2"/>
              <a:buChar char="q"/>
            </a:pPr>
            <a:r>
              <a:rPr lang="en-US" sz="2400" dirty="0">
                <a:solidFill>
                  <a:schemeClr val="tx2">
                    <a:lumMod val="90000"/>
                    <a:lumOff val="10000"/>
                  </a:schemeClr>
                </a:solidFill>
              </a:rPr>
              <a:t>Express.js--&gt; For creating socket server</a:t>
            </a:r>
            <a:endParaRPr lang="en-IN" sz="2400" u="sng" dirty="0">
              <a:solidFill>
                <a:schemeClr val="tx2">
                  <a:lumMod val="90000"/>
                  <a:lumOff val="10000"/>
                </a:schemeClr>
              </a:solidFill>
            </a:endParaRPr>
          </a:p>
        </p:txBody>
      </p:sp>
    </p:spTree>
    <p:extLst>
      <p:ext uri="{BB962C8B-B14F-4D97-AF65-F5344CB8AC3E}">
        <p14:creationId xmlns:p14="http://schemas.microsoft.com/office/powerpoint/2010/main" val="1004527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B051B-F5CF-45B9-B52D-E303041F20CA}"/>
              </a:ext>
            </a:extLst>
          </p:cNvPr>
          <p:cNvSpPr>
            <a:spLocks noGrp="1"/>
          </p:cNvSpPr>
          <p:nvPr>
            <p:ph type="title"/>
          </p:nvPr>
        </p:nvSpPr>
        <p:spPr>
          <a:solidFill>
            <a:schemeClr val="bg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r>
              <a:rPr lang="en-IN" sz="4000" b="1" i="1" dirty="0"/>
              <a:t>HARDWARE REQUIREMENTS</a:t>
            </a:r>
            <a:br>
              <a:rPr lang="en-IN" sz="4000" b="1" i="1" dirty="0"/>
            </a:br>
            <a:endParaRPr lang="en-IN" sz="4000" b="1" i="1" dirty="0"/>
          </a:p>
        </p:txBody>
      </p:sp>
      <p:sp>
        <p:nvSpPr>
          <p:cNvPr id="3" name="Content Placeholder 2">
            <a:extLst>
              <a:ext uri="{FF2B5EF4-FFF2-40B4-BE49-F238E27FC236}">
                <a16:creationId xmlns:a16="http://schemas.microsoft.com/office/drawing/2014/main" id="{07EA0F54-EE38-4415-A45A-8898DF6D805F}"/>
              </a:ext>
            </a:extLst>
          </p:cNvPr>
          <p:cNvSpPr>
            <a:spLocks noGrp="1"/>
          </p:cNvSpPr>
          <p:nvPr>
            <p:ph idx="1"/>
          </p:nvPr>
        </p:nvSpPr>
        <p:spPr>
          <a:xfrm>
            <a:off x="1097280" y="2034283"/>
            <a:ext cx="10058400" cy="3834809"/>
          </a:xfrm>
        </p:spPr>
        <p:txBody>
          <a:bodyPr>
            <a:normAutofit lnSpcReduction="10000"/>
          </a:bodyPr>
          <a:lstStyle/>
          <a:p>
            <a:pPr marL="0" indent="0">
              <a:buNone/>
            </a:pPr>
            <a:endParaRPr lang="en-IN" sz="2400" u="sng" dirty="0">
              <a:solidFill>
                <a:schemeClr val="tx2">
                  <a:lumMod val="90000"/>
                  <a:lumOff val="10000"/>
                </a:schemeClr>
              </a:solidFill>
            </a:endParaRPr>
          </a:p>
          <a:p>
            <a:r>
              <a:rPr lang="en-US" sz="2400" i="0" dirty="0">
                <a:solidFill>
                  <a:schemeClr val="tx2">
                    <a:lumMod val="90000"/>
                    <a:lumOff val="10000"/>
                  </a:schemeClr>
                </a:solidFill>
                <a:effectLst/>
                <a:latin typeface="arial" panose="020B0604020202020204" pitchFamily="34" charset="0"/>
              </a:rPr>
              <a:t>Hardware refers to the physical, tangible computer equipment and devices, which provide support for major functions such as input, processing (internal storage, computation and control), output, secondary storage (for data and programs), and communication</a:t>
            </a:r>
            <a:r>
              <a:rPr lang="en-US" sz="2000" b="0" i="0" dirty="0">
                <a:solidFill>
                  <a:schemeClr val="tx2">
                    <a:lumMod val="90000"/>
                    <a:lumOff val="10000"/>
                  </a:schemeClr>
                </a:solidFill>
                <a:effectLst/>
                <a:latin typeface="arial" panose="020B0604020202020204" pitchFamily="34" charset="0"/>
              </a:rPr>
              <a:t>.</a:t>
            </a:r>
          </a:p>
          <a:p>
            <a:pPr>
              <a:buFont typeface="Wingdings" panose="05000000000000000000" pitchFamily="2" charset="2"/>
              <a:buChar char="q"/>
            </a:pPr>
            <a:r>
              <a:rPr lang="en-IN" sz="2400" u="sng" dirty="0">
                <a:solidFill>
                  <a:schemeClr val="tx2">
                    <a:lumMod val="90000"/>
                    <a:lumOff val="10000"/>
                  </a:schemeClr>
                </a:solidFill>
              </a:rPr>
              <a:t> </a:t>
            </a:r>
            <a:r>
              <a:rPr lang="en-US" sz="2400" dirty="0">
                <a:solidFill>
                  <a:schemeClr val="tx2">
                    <a:lumMod val="90000"/>
                    <a:lumOff val="10000"/>
                  </a:schemeClr>
                </a:solidFill>
              </a:rPr>
              <a:t>Processor: Intel i3 eq or &gt; </a:t>
            </a:r>
          </a:p>
          <a:p>
            <a:pPr>
              <a:buFont typeface="Wingdings" panose="05000000000000000000" pitchFamily="2" charset="2"/>
              <a:buChar char="q"/>
            </a:pPr>
            <a:r>
              <a:rPr lang="en-US" sz="2400" dirty="0">
                <a:solidFill>
                  <a:schemeClr val="tx2">
                    <a:lumMod val="90000"/>
                    <a:lumOff val="10000"/>
                  </a:schemeClr>
                </a:solidFill>
              </a:rPr>
              <a:t> RAM: 6 GB or &gt; </a:t>
            </a:r>
          </a:p>
          <a:p>
            <a:pPr>
              <a:buFont typeface="Wingdings" panose="05000000000000000000" pitchFamily="2" charset="2"/>
              <a:buChar char="q"/>
            </a:pPr>
            <a:r>
              <a:rPr lang="en-US" sz="2400" dirty="0">
                <a:solidFill>
                  <a:schemeClr val="tx2">
                    <a:lumMod val="90000"/>
                    <a:lumOff val="10000"/>
                  </a:schemeClr>
                </a:solidFill>
              </a:rPr>
              <a:t> ROM: 64 GB or &gt;</a:t>
            </a:r>
            <a:endParaRPr lang="en-IN" sz="2400" u="sng" dirty="0">
              <a:solidFill>
                <a:schemeClr val="tx2">
                  <a:lumMod val="90000"/>
                  <a:lumOff val="10000"/>
                </a:schemeClr>
              </a:solidFill>
            </a:endParaRPr>
          </a:p>
        </p:txBody>
      </p:sp>
    </p:spTree>
    <p:extLst>
      <p:ext uri="{BB962C8B-B14F-4D97-AF65-F5344CB8AC3E}">
        <p14:creationId xmlns:p14="http://schemas.microsoft.com/office/powerpoint/2010/main" val="4187212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7B2FE-15A9-4D72-A441-377AC13E4556}"/>
              </a:ext>
            </a:extLst>
          </p:cNvPr>
          <p:cNvSpPr>
            <a:spLocks noGrp="1"/>
          </p:cNvSpPr>
          <p:nvPr>
            <p:ph type="title"/>
          </p:nvPr>
        </p:nvSpPr>
        <p:spPr>
          <a:solidFill>
            <a:schemeClr val="bg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r>
              <a:rPr lang="en-IN" sz="4000" b="1" i="1" dirty="0"/>
              <a:t>SOFTWARE REQUIREMENTS</a:t>
            </a:r>
            <a:br>
              <a:rPr lang="en-IN" sz="4000" b="1" i="1" dirty="0"/>
            </a:br>
            <a:endParaRPr lang="en-IN" sz="4000" b="1" i="1" dirty="0"/>
          </a:p>
        </p:txBody>
      </p:sp>
      <p:sp>
        <p:nvSpPr>
          <p:cNvPr id="3" name="Content Placeholder 2">
            <a:extLst>
              <a:ext uri="{FF2B5EF4-FFF2-40B4-BE49-F238E27FC236}">
                <a16:creationId xmlns:a16="http://schemas.microsoft.com/office/drawing/2014/main" id="{73DEDFC2-E2BF-486D-9935-8C5221A3789B}"/>
              </a:ext>
            </a:extLst>
          </p:cNvPr>
          <p:cNvSpPr>
            <a:spLocks noGrp="1"/>
          </p:cNvSpPr>
          <p:nvPr>
            <p:ph idx="1"/>
          </p:nvPr>
        </p:nvSpPr>
        <p:spPr/>
        <p:txBody>
          <a:bodyPr>
            <a:normAutofit/>
          </a:bodyPr>
          <a:lstStyle/>
          <a:p>
            <a:endParaRPr lang="en-US" sz="2400" i="0" dirty="0">
              <a:solidFill>
                <a:schemeClr val="tx2">
                  <a:lumMod val="90000"/>
                  <a:lumOff val="10000"/>
                </a:schemeClr>
              </a:solidFill>
              <a:effectLst/>
              <a:latin typeface="arial" panose="020B0604020202020204" pitchFamily="34" charset="0"/>
            </a:endParaRPr>
          </a:p>
          <a:p>
            <a:r>
              <a:rPr lang="en-US" sz="2400" i="0" dirty="0">
                <a:solidFill>
                  <a:schemeClr val="tx2">
                    <a:lumMod val="90000"/>
                    <a:lumOff val="10000"/>
                  </a:schemeClr>
                </a:solidFill>
                <a:effectLst/>
                <a:latin typeface="arial" panose="020B0604020202020204" pitchFamily="34" charset="0"/>
              </a:rPr>
              <a:t>A Software requirements describes the intended purpose, requirements, and nature of software/application/project to be developed. </a:t>
            </a:r>
          </a:p>
          <a:p>
            <a:pPr>
              <a:buFont typeface="Wingdings" panose="05000000000000000000" pitchFamily="2" charset="2"/>
              <a:buChar char="q"/>
            </a:pPr>
            <a:r>
              <a:rPr lang="en-US" sz="2400" dirty="0">
                <a:solidFill>
                  <a:schemeClr val="tx2">
                    <a:lumMod val="90000"/>
                    <a:lumOff val="10000"/>
                  </a:schemeClr>
                </a:solidFill>
              </a:rPr>
              <a:t> All the OS which can afford node version v14.17.6 or &gt; like Windows 10,            Mac OS, etc.</a:t>
            </a:r>
          </a:p>
          <a:p>
            <a:pPr>
              <a:buFont typeface="Wingdings" panose="05000000000000000000" pitchFamily="2" charset="2"/>
              <a:buChar char="q"/>
            </a:pPr>
            <a:r>
              <a:rPr lang="en-US" sz="2400" dirty="0">
                <a:solidFill>
                  <a:schemeClr val="tx2">
                    <a:lumMod val="90000"/>
                    <a:lumOff val="10000"/>
                  </a:schemeClr>
                </a:solidFill>
              </a:rPr>
              <a:t> Necessary JS modules</a:t>
            </a:r>
            <a:endParaRPr lang="en-IN" sz="2400" u="sng" dirty="0">
              <a:solidFill>
                <a:schemeClr val="tx2">
                  <a:lumMod val="90000"/>
                  <a:lumOff val="10000"/>
                </a:schemeClr>
              </a:solidFill>
            </a:endParaRPr>
          </a:p>
        </p:txBody>
      </p:sp>
    </p:spTree>
    <p:extLst>
      <p:ext uri="{BB962C8B-B14F-4D97-AF65-F5344CB8AC3E}">
        <p14:creationId xmlns:p14="http://schemas.microsoft.com/office/powerpoint/2010/main" val="188047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C330F-F368-4834-8941-03473BC37A4C}"/>
              </a:ext>
            </a:extLst>
          </p:cNvPr>
          <p:cNvSpPr>
            <a:spLocks noGrp="1"/>
          </p:cNvSpPr>
          <p:nvPr>
            <p:ph type="title"/>
          </p:nvPr>
        </p:nvSpPr>
        <p:spPr>
          <a:xfrm>
            <a:off x="1200022" y="195209"/>
            <a:ext cx="10058400" cy="1450757"/>
          </a:xfrm>
          <a:solidFill>
            <a:schemeClr val="bg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r>
              <a:rPr lang="en-IN" sz="4000" b="1" i="1" dirty="0"/>
              <a:t>EXISTING SYSTEM</a:t>
            </a:r>
            <a:br>
              <a:rPr lang="en-IN" sz="4000" b="1" i="1" dirty="0"/>
            </a:br>
            <a:endParaRPr lang="en-IN" sz="4000" b="1" i="1" dirty="0"/>
          </a:p>
        </p:txBody>
      </p:sp>
      <p:sp>
        <p:nvSpPr>
          <p:cNvPr id="3" name="Content Placeholder 2">
            <a:extLst>
              <a:ext uri="{FF2B5EF4-FFF2-40B4-BE49-F238E27FC236}">
                <a16:creationId xmlns:a16="http://schemas.microsoft.com/office/drawing/2014/main" id="{474269CB-4263-4A8F-AB7B-7C21A3B5E47B}"/>
              </a:ext>
            </a:extLst>
          </p:cNvPr>
          <p:cNvSpPr>
            <a:spLocks noGrp="1"/>
          </p:cNvSpPr>
          <p:nvPr>
            <p:ph idx="1"/>
          </p:nvPr>
        </p:nvSpPr>
        <p:spPr>
          <a:xfrm>
            <a:off x="1200022" y="1921267"/>
            <a:ext cx="10058400" cy="4479533"/>
          </a:xfrm>
        </p:spPr>
        <p:txBody>
          <a:bodyPr>
            <a:noAutofit/>
          </a:bodyPr>
          <a:lstStyle/>
          <a:p>
            <a:r>
              <a:rPr lang="en-US" sz="2400" dirty="0">
                <a:solidFill>
                  <a:schemeClr val="tx2">
                    <a:lumMod val="90000"/>
                    <a:lumOff val="10000"/>
                  </a:schemeClr>
                </a:solidFill>
              </a:rPr>
              <a:t>Following are some of the existing online interactive white board soft wares:</a:t>
            </a:r>
          </a:p>
          <a:p>
            <a:pPr>
              <a:buFont typeface="Wingdings" panose="05000000000000000000" pitchFamily="2" charset="2"/>
              <a:buChar char="q"/>
            </a:pPr>
            <a:r>
              <a:rPr lang="en-US" sz="2400" dirty="0">
                <a:solidFill>
                  <a:schemeClr val="tx2">
                    <a:lumMod val="90000"/>
                    <a:lumOff val="10000"/>
                  </a:schemeClr>
                </a:solidFill>
              </a:rPr>
              <a:t> These software uses text, images, videos, animations, etc. </a:t>
            </a:r>
          </a:p>
          <a:p>
            <a:pPr>
              <a:buFont typeface="Wingdings" panose="05000000000000000000" pitchFamily="2" charset="2"/>
              <a:buChar char="q"/>
            </a:pPr>
            <a:r>
              <a:rPr lang="en-US" sz="2400" dirty="0">
                <a:solidFill>
                  <a:schemeClr val="tx2">
                    <a:lumMod val="90000"/>
                    <a:lumOff val="10000"/>
                  </a:schemeClr>
                </a:solidFill>
              </a:rPr>
              <a:t>Canvas board’s stylus bar enables users to create content utilizing highlighter, eraser, virtual keyboard, and zoom-in/zoom-out tool. </a:t>
            </a:r>
          </a:p>
          <a:p>
            <a:pPr>
              <a:buFont typeface="Wingdings" panose="05000000000000000000" pitchFamily="2" charset="2"/>
              <a:buChar char="q"/>
            </a:pPr>
            <a:r>
              <a:rPr lang="en-US" sz="2400" dirty="0">
                <a:solidFill>
                  <a:schemeClr val="tx2">
                    <a:lumMod val="90000"/>
                    <a:lumOff val="10000"/>
                  </a:schemeClr>
                </a:solidFill>
              </a:rPr>
              <a:t>The interactives module allows teachers to build custom activities such as jumbled sentences, number sequences, tic tac toe, and multiplication/division, among other exercises.</a:t>
            </a:r>
          </a:p>
          <a:p>
            <a:pPr>
              <a:buFont typeface="Wingdings" panose="05000000000000000000" pitchFamily="2" charset="2"/>
              <a:buChar char="q"/>
            </a:pPr>
            <a:r>
              <a:rPr lang="en-US" sz="2400" dirty="0">
                <a:solidFill>
                  <a:schemeClr val="tx2">
                    <a:lumMod val="90000"/>
                    <a:lumOff val="10000"/>
                  </a:schemeClr>
                </a:solidFill>
              </a:rPr>
              <a:t> The document management functionality lets users import, export, categorize, and duplicate files on a centralized platform.</a:t>
            </a:r>
            <a:endParaRPr lang="en-IN" sz="2400" dirty="0">
              <a:solidFill>
                <a:schemeClr val="tx2">
                  <a:lumMod val="90000"/>
                  <a:lumOff val="10000"/>
                </a:schemeClr>
              </a:solidFill>
            </a:endParaRPr>
          </a:p>
        </p:txBody>
      </p:sp>
    </p:spTree>
    <p:extLst>
      <p:ext uri="{BB962C8B-B14F-4D97-AF65-F5344CB8AC3E}">
        <p14:creationId xmlns:p14="http://schemas.microsoft.com/office/powerpoint/2010/main" val="3327755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40B36-58AE-4DBF-A212-E1ED3B501724}"/>
              </a:ext>
            </a:extLst>
          </p:cNvPr>
          <p:cNvSpPr>
            <a:spLocks noGrp="1"/>
          </p:cNvSpPr>
          <p:nvPr>
            <p:ph type="title"/>
          </p:nvPr>
        </p:nvSpPr>
        <p:spPr>
          <a:solidFill>
            <a:schemeClr val="bg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a:r>
              <a:rPr lang="en-IN" sz="4000" b="1" i="1" dirty="0"/>
              <a:t>PROPOSED</a:t>
            </a:r>
            <a:r>
              <a:rPr lang="en-IN" b="1" i="1" dirty="0"/>
              <a:t> </a:t>
            </a:r>
            <a:r>
              <a:rPr lang="en-IN" sz="4000" b="1" i="1" dirty="0"/>
              <a:t>SYSTEM</a:t>
            </a:r>
            <a:br>
              <a:rPr lang="en-IN" b="1" i="1" dirty="0"/>
            </a:br>
            <a:endParaRPr lang="en-IN" b="1" i="1" dirty="0"/>
          </a:p>
        </p:txBody>
      </p:sp>
      <p:sp>
        <p:nvSpPr>
          <p:cNvPr id="3" name="Content Placeholder 2">
            <a:extLst>
              <a:ext uri="{FF2B5EF4-FFF2-40B4-BE49-F238E27FC236}">
                <a16:creationId xmlns:a16="http://schemas.microsoft.com/office/drawing/2014/main" id="{647F7869-7F81-4436-91D4-A63C70D12ED1}"/>
              </a:ext>
            </a:extLst>
          </p:cNvPr>
          <p:cNvSpPr>
            <a:spLocks noGrp="1"/>
          </p:cNvSpPr>
          <p:nvPr>
            <p:ph idx="1"/>
          </p:nvPr>
        </p:nvSpPr>
        <p:spPr>
          <a:xfrm>
            <a:off x="1097280" y="2404153"/>
            <a:ext cx="10058400" cy="3811712"/>
          </a:xfrm>
        </p:spPr>
        <p:txBody>
          <a:bodyPr>
            <a:normAutofit fontScale="32500" lnSpcReduction="20000"/>
          </a:bodyPr>
          <a:lstStyle/>
          <a:p>
            <a:pPr>
              <a:buFont typeface="Wingdings" panose="05000000000000000000" pitchFamily="2" charset="2"/>
              <a:buChar char="q"/>
            </a:pPr>
            <a:r>
              <a:rPr lang="en-US" sz="7400" dirty="0">
                <a:solidFill>
                  <a:schemeClr val="tx2">
                    <a:lumMod val="90000"/>
                    <a:lumOff val="10000"/>
                  </a:schemeClr>
                </a:solidFill>
              </a:rPr>
              <a:t>I have Developed basic Canvas board functionalities such as writing, erasing, downloading the canvas, adding notes (with minimizing, closing, dragging it around the page Uploading the image ( features same as of notes), undo and redo actions.) </a:t>
            </a:r>
          </a:p>
          <a:p>
            <a:pPr>
              <a:buFont typeface="Wingdings" panose="05000000000000000000" pitchFamily="2" charset="2"/>
              <a:buChar char="q"/>
            </a:pPr>
            <a:r>
              <a:rPr lang="en-US" sz="7400" dirty="0">
                <a:solidFill>
                  <a:schemeClr val="tx2">
                    <a:lumMod val="90000"/>
                    <a:lumOff val="10000"/>
                  </a:schemeClr>
                </a:solidFill>
              </a:rPr>
              <a:t>Added real- time drawing functionality using SOCKET.IO by connecting to server using EXPRESS.JS </a:t>
            </a:r>
          </a:p>
          <a:p>
            <a:pPr>
              <a:buFont typeface="Wingdings" panose="05000000000000000000" pitchFamily="2" charset="2"/>
              <a:buChar char="q"/>
            </a:pPr>
            <a:r>
              <a:rPr lang="en-US" sz="7400" dirty="0">
                <a:solidFill>
                  <a:schemeClr val="tx2">
                    <a:lumMod val="90000"/>
                    <a:lumOff val="10000"/>
                  </a:schemeClr>
                </a:solidFill>
              </a:rPr>
              <a:t>Created Undo-redo features for the board using Array as Stack by storing positions, colors and width of the pen and eraser. </a:t>
            </a:r>
          </a:p>
        </p:txBody>
      </p:sp>
    </p:spTree>
    <p:extLst>
      <p:ext uri="{BB962C8B-B14F-4D97-AF65-F5344CB8AC3E}">
        <p14:creationId xmlns:p14="http://schemas.microsoft.com/office/powerpoint/2010/main" val="1065818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833B7-2514-4746-B8A8-FB6E1AD6DC09}"/>
              </a:ext>
            </a:extLst>
          </p:cNvPr>
          <p:cNvSpPr>
            <a:spLocks noGrp="1"/>
          </p:cNvSpPr>
          <p:nvPr>
            <p:ph type="title"/>
          </p:nvPr>
        </p:nvSpPr>
        <p:spPr>
          <a:xfrm>
            <a:off x="1097280" y="1253447"/>
            <a:ext cx="10058400" cy="523981"/>
          </a:xfrm>
        </p:spPr>
        <p:txBody>
          <a:bodyPr>
            <a:normAutofit/>
          </a:bodyPr>
          <a:lstStyle/>
          <a:p>
            <a:r>
              <a:rPr lang="en-IN" sz="2400" dirty="0">
                <a:solidFill>
                  <a:schemeClr val="accent2">
                    <a:lumMod val="40000"/>
                    <a:lumOff val="60000"/>
                  </a:schemeClr>
                </a:solidFill>
              </a:rPr>
              <a:t>j</a:t>
            </a:r>
          </a:p>
        </p:txBody>
      </p:sp>
      <p:sp>
        <p:nvSpPr>
          <p:cNvPr id="3" name="Content Placeholder 2">
            <a:extLst>
              <a:ext uri="{FF2B5EF4-FFF2-40B4-BE49-F238E27FC236}">
                <a16:creationId xmlns:a16="http://schemas.microsoft.com/office/drawing/2014/main" id="{C8B4FACE-9018-4C95-AB72-322537FEA4DB}"/>
              </a:ext>
            </a:extLst>
          </p:cNvPr>
          <p:cNvSpPr>
            <a:spLocks noGrp="1"/>
          </p:cNvSpPr>
          <p:nvPr>
            <p:ph idx="1"/>
          </p:nvPr>
        </p:nvSpPr>
        <p:spPr>
          <a:xfrm>
            <a:off x="1097280" y="503435"/>
            <a:ext cx="10058400" cy="5365658"/>
          </a:xfrm>
        </p:spPr>
        <p:txBody>
          <a:bodyPr>
            <a:normAutofit/>
          </a:bodyPr>
          <a:lstStyle/>
          <a:p>
            <a:r>
              <a:rPr lang="en-US" sz="2400" u="sng" dirty="0">
                <a:solidFill>
                  <a:schemeClr val="tx2">
                    <a:lumMod val="90000"/>
                    <a:lumOff val="10000"/>
                  </a:schemeClr>
                </a:solidFill>
              </a:rPr>
              <a:t>Adding notes and uploading image</a:t>
            </a:r>
            <a:r>
              <a:rPr lang="en-US" sz="2400" dirty="0">
                <a:solidFill>
                  <a:schemeClr val="tx2">
                    <a:lumMod val="90000"/>
                    <a:lumOff val="10000"/>
                  </a:schemeClr>
                </a:solidFill>
              </a:rPr>
              <a:t>:</a:t>
            </a:r>
          </a:p>
          <a:p>
            <a:pPr>
              <a:buFont typeface="Wingdings" panose="05000000000000000000" pitchFamily="2" charset="2"/>
              <a:buChar char="q"/>
            </a:pPr>
            <a:r>
              <a:rPr lang="en-US" sz="2400" dirty="0">
                <a:solidFill>
                  <a:schemeClr val="tx2">
                    <a:lumMod val="90000"/>
                    <a:lumOff val="10000"/>
                  </a:schemeClr>
                </a:solidFill>
              </a:rPr>
              <a:t> By clicking red button, notes can be closed. Similarly for uploading images. Using green button, we can minimize the notes .</a:t>
            </a:r>
          </a:p>
          <a:p>
            <a:pPr marL="0" indent="0">
              <a:buNone/>
            </a:pPr>
            <a:r>
              <a:rPr lang="en-US" sz="2400" u="sng" dirty="0">
                <a:solidFill>
                  <a:schemeClr val="tx2">
                    <a:lumMod val="90000"/>
                    <a:lumOff val="10000"/>
                  </a:schemeClr>
                </a:solidFill>
              </a:rPr>
              <a:t>Real-time drawing</a:t>
            </a:r>
            <a:r>
              <a:rPr lang="en-US" sz="2400" dirty="0">
                <a:solidFill>
                  <a:schemeClr val="tx2">
                    <a:lumMod val="90000"/>
                    <a:lumOff val="10000"/>
                  </a:schemeClr>
                </a:solidFill>
              </a:rPr>
              <a:t>:</a:t>
            </a:r>
          </a:p>
          <a:p>
            <a:pPr>
              <a:buFont typeface="Wingdings" panose="05000000000000000000" pitchFamily="2" charset="2"/>
              <a:buChar char="q"/>
            </a:pPr>
            <a:r>
              <a:rPr lang="en-US" sz="2400" dirty="0">
                <a:solidFill>
                  <a:schemeClr val="tx2">
                    <a:lumMod val="90000"/>
                    <a:lumOff val="10000"/>
                  </a:schemeClr>
                </a:solidFill>
              </a:rPr>
              <a:t> Real-time drawing can be achieved by the people using same link at same time</a:t>
            </a:r>
            <a:r>
              <a:rPr lang="en-US" sz="2000" dirty="0"/>
              <a:t>. </a:t>
            </a:r>
          </a:p>
          <a:p>
            <a:pPr marL="0" indent="0">
              <a:buNone/>
            </a:pPr>
            <a:r>
              <a:rPr lang="en-US" sz="2400" u="sng" dirty="0"/>
              <a:t>Basic tools :</a:t>
            </a:r>
          </a:p>
          <a:p>
            <a:pPr>
              <a:buFont typeface="Wingdings" panose="05000000000000000000" pitchFamily="2" charset="2"/>
              <a:buChar char="q"/>
            </a:pPr>
            <a:r>
              <a:rPr lang="en-US" sz="2400" dirty="0">
                <a:solidFill>
                  <a:schemeClr val="tx2">
                    <a:lumMod val="90000"/>
                    <a:lumOff val="10000"/>
                  </a:schemeClr>
                </a:solidFill>
              </a:rPr>
              <a:t>The color of the line: The "Color" button (1) changes the color of your writing.</a:t>
            </a:r>
          </a:p>
          <a:p>
            <a:pPr>
              <a:buFont typeface="Wingdings" panose="05000000000000000000" pitchFamily="2" charset="2"/>
              <a:buChar char="q"/>
            </a:pPr>
            <a:r>
              <a:rPr lang="en-US" sz="2400" dirty="0">
                <a:solidFill>
                  <a:schemeClr val="tx2">
                    <a:lumMod val="90000"/>
                    <a:lumOff val="10000"/>
                  </a:schemeClr>
                </a:solidFill>
              </a:rPr>
              <a:t>The eraser: The "Eraser" button (3) allows you to choose the size of the tool that allows you to clear all or part of the text you've written.  </a:t>
            </a:r>
            <a:endParaRPr lang="en-IN" sz="2400" dirty="0">
              <a:solidFill>
                <a:schemeClr val="tx2">
                  <a:lumMod val="90000"/>
                  <a:lumOff val="10000"/>
                </a:schemeClr>
              </a:solidFill>
            </a:endParaRPr>
          </a:p>
        </p:txBody>
      </p:sp>
      <p:cxnSp>
        <p:nvCxnSpPr>
          <p:cNvPr id="5" name="Straight Connector 4">
            <a:extLst>
              <a:ext uri="{FF2B5EF4-FFF2-40B4-BE49-F238E27FC236}">
                <a16:creationId xmlns:a16="http://schemas.microsoft.com/office/drawing/2014/main" id="{FAF7ADAC-8F31-4B0D-A060-D33E9C495760}"/>
              </a:ext>
            </a:extLst>
          </p:cNvPr>
          <p:cNvCxnSpPr/>
          <p:nvPr/>
        </p:nvCxnSpPr>
        <p:spPr>
          <a:xfrm>
            <a:off x="1202076" y="1900719"/>
            <a:ext cx="10140594" cy="0"/>
          </a:xfrm>
          <a:prstGeom prst="line">
            <a:avLst/>
          </a:prstGeom>
          <a:ln>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0665358"/>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documentManagement/types"/>
    <ds:schemaRef ds:uri="http://schemas.microsoft.com/office/2006/metadata/properties"/>
    <ds:schemaRef ds:uri="http://schemas.microsoft.com/office/infopath/2007/PartnerControls"/>
    <ds:schemaRef ds:uri="71af3243-3dd4-4a8d-8c0d-dd76da1f02a5"/>
    <ds:schemaRef ds:uri="http://schemas.openxmlformats.org/package/2006/metadata/core-properties"/>
    <ds:schemaRef ds:uri="http://purl.org/dc/dcmitype/"/>
    <ds:schemaRef ds:uri="http://purl.org/dc/terms/"/>
    <ds:schemaRef ds:uri="http://purl.org/dc/elements/1.1/"/>
    <ds:schemaRef ds:uri="16c05727-aa75-4e4a-9b5f-8a80a116589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{602D65CB-D070-4B3B-A1C2-F4B1D08133AB}tf22712842_win32</Template>
  <TotalTime>690</TotalTime>
  <Words>1082</Words>
  <Application>Microsoft Office PowerPoint</Application>
  <PresentationFormat>Widescreen</PresentationFormat>
  <Paragraphs>91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Bookman Old Style</vt:lpstr>
      <vt:lpstr>Calibri</vt:lpstr>
      <vt:lpstr>Franklin Gothic Book</vt:lpstr>
      <vt:lpstr>Wingdings</vt:lpstr>
      <vt:lpstr>1_RetrospectVTI</vt:lpstr>
      <vt:lpstr>WHITE BOARD PROJECT</vt:lpstr>
      <vt:lpstr>OBJECTIVE AND SCOPE </vt:lpstr>
      <vt:lpstr>TECHNOLOGIES  AND MODULES </vt:lpstr>
      <vt:lpstr>MODULES</vt:lpstr>
      <vt:lpstr>HARDWARE REQUIREMENTS </vt:lpstr>
      <vt:lpstr>SOFTWARE REQUIREMENTS </vt:lpstr>
      <vt:lpstr>EXISTING SYSTEM </vt:lpstr>
      <vt:lpstr>PROPOSED SYSTEM </vt:lpstr>
      <vt:lpstr>j</vt:lpstr>
      <vt:lpstr>pro</vt:lpstr>
      <vt:lpstr>v</vt:lpstr>
      <vt:lpstr>PowerPoint Presentation</vt:lpstr>
      <vt:lpstr>SUMMARY </vt:lpstr>
      <vt:lpstr>V</vt:lpstr>
      <vt:lpstr>IMPLIMENTATION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CANVAS BOARD PROJECT</dc:title>
  <dc:creator>AYUSH TRIVEDI</dc:creator>
  <cp:lastModifiedBy>Ayush Trivedi</cp:lastModifiedBy>
  <cp:revision>23</cp:revision>
  <dcterms:created xsi:type="dcterms:W3CDTF">2022-04-21T07:59:45Z</dcterms:created>
  <dcterms:modified xsi:type="dcterms:W3CDTF">2025-01-23T13:08:58Z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