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20" autoAdjust="0"/>
  </p:normalViewPr>
  <p:slideViewPr>
    <p:cSldViewPr snapToGrid="0" snapToObjects="1"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lum brigh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396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3114362"/>
            <a:ext cx="9144000" cy="674688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36" descr="Drei Logos_4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6408738"/>
            <a:ext cx="19256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smtClean="0"/>
              <a:t>Master-Untertitelformat bearbeiten</a:t>
            </a:r>
            <a:endParaRPr lang="en-US" noProof="0" dirty="0" smtClean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101975"/>
            <a:ext cx="8640763" cy="673100"/>
          </a:xfrm>
        </p:spPr>
        <p:txBody>
          <a:bodyPr/>
          <a:lstStyle>
            <a:lvl1pPr>
              <a:defRPr sz="3400" smtClean="0"/>
            </a:lvl1pPr>
          </a:lstStyle>
          <a:p>
            <a:pPr lvl="0"/>
            <a:r>
              <a:rPr lang="de-DE" noProof="0" smtClean="0"/>
              <a:t>Mastertitelformat bearbeiten</a:t>
            </a:r>
            <a:endParaRPr lang="en-US" noProof="0" smtClean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710238"/>
            <a:ext cx="2133600" cy="47625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fld id="{705B44B1-6112-407E-9C4B-9D7CA3639A2D}" type="datetimeFigureOut">
              <a:rPr lang="de-DE" smtClean="0"/>
              <a:pPr/>
              <a:t>20.05.2013</a:t>
            </a:fld>
            <a:endParaRPr lang="de-DE"/>
          </a:p>
        </p:txBody>
      </p:sp>
      <p:pic>
        <p:nvPicPr>
          <p:cNvPr id="11" name="Picture 2" descr="G:\PR\Logos\Fakultätslogos\April 11\LogoBWL-en_100k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00" y="260561"/>
            <a:ext cx="3240000" cy="3512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7374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5B44B1-6112-407E-9C4B-9D7CA3639A2D}" type="datetimeFigureOut">
              <a:rPr lang="de-DE" smtClean="0"/>
              <a:pPr/>
              <a:t>20.05.2013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BDF5CB-89B2-4336-8222-B02DFB6717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42888" y="2779526"/>
            <a:ext cx="8568000" cy="1795767"/>
          </a:xfrm>
          <a:solidFill>
            <a:srgbClr val="DDDDD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432000" rIns="288000" bIns="432000" anchor="ctr" anchorCtr="0">
            <a:spAutoFit/>
          </a:bodyPr>
          <a:lstStyle>
            <a:lvl1pPr marL="723900" indent="-457200">
              <a:spcBef>
                <a:spcPct val="50000"/>
              </a:spcBef>
              <a:buFont typeface="Arial" charset="0"/>
              <a:buAutoNum type="arabicPeriod"/>
              <a:defRPr b="0" baseline="0"/>
            </a:lvl1pPr>
            <a:lvl2pPr marL="914400" indent="-466725">
              <a:spcBef>
                <a:spcPct val="50000"/>
              </a:spcBef>
              <a:buClr>
                <a:srgbClr val="FF7F00"/>
              </a:buClr>
              <a:buFont typeface="Wingdings" pitchFamily="-128" charset="2"/>
              <a:buNone/>
              <a:defRPr/>
            </a:lvl2pPr>
          </a:lstStyle>
          <a:p>
            <a:pPr marL="628650" indent="-361950">
              <a:spcBef>
                <a:spcPct val="50000"/>
              </a:spcBef>
              <a:buFont typeface="Arial" charset="0"/>
              <a:buNone/>
              <a:defRPr/>
            </a:pPr>
            <a:r>
              <a:rPr lang="en-US" sz="2400" b="1" dirty="0" smtClean="0"/>
              <a:t>Main Section</a:t>
            </a:r>
          </a:p>
          <a:p>
            <a:pPr marL="628650" indent="-361950">
              <a:spcBef>
                <a:spcPct val="50000"/>
              </a:spcBef>
              <a:buFont typeface="Arial" charset="0"/>
              <a:buNone/>
              <a:defRPr/>
            </a:pPr>
            <a:endParaRPr lang="en-US" sz="2400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78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888" y="1270000"/>
            <a:ext cx="8650287" cy="5038725"/>
          </a:xfrm>
        </p:spPr>
        <p:txBody>
          <a:bodyPr/>
          <a:lstStyle>
            <a:lvl1pPr marL="363538" indent="-363538">
              <a:defRPr baseline="0"/>
            </a:lvl1pPr>
            <a:lvl2pPr marL="622300" indent="-260350">
              <a:defRPr/>
            </a:lvl2pPr>
          </a:lstStyle>
          <a:p>
            <a:pPr lvl="0"/>
            <a:r>
              <a:rPr lang="de-DE" dirty="0" smtClean="0"/>
              <a:t>Aufzählung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098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242888" y="1268413"/>
            <a:ext cx="2709862" cy="50403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3" name="Inhaltsplatzhalter 11"/>
          <p:cNvSpPr>
            <a:spLocks noGrp="1"/>
          </p:cNvSpPr>
          <p:nvPr>
            <p:ph sz="quarter" idx="15"/>
          </p:nvPr>
        </p:nvSpPr>
        <p:spPr>
          <a:xfrm>
            <a:off x="3211513" y="1268413"/>
            <a:ext cx="2709862" cy="50403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4" name="Inhaltsplatzhalter 11"/>
          <p:cNvSpPr>
            <a:spLocks noGrp="1"/>
          </p:cNvSpPr>
          <p:nvPr>
            <p:ph sz="quarter" idx="16"/>
          </p:nvPr>
        </p:nvSpPr>
        <p:spPr>
          <a:xfrm>
            <a:off x="6183313" y="1268413"/>
            <a:ext cx="2709862" cy="50403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 +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888" y="1270001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2" hasCustomPrompt="1"/>
          </p:nvPr>
        </p:nvSpPr>
        <p:spPr>
          <a:xfrm>
            <a:off x="3222625" y="1268413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 hasCustomPrompt="1"/>
          </p:nvPr>
        </p:nvSpPr>
        <p:spPr>
          <a:xfrm>
            <a:off x="6197600" y="1268413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14" hasCustomPrompt="1"/>
          </p:nvPr>
        </p:nvSpPr>
        <p:spPr>
          <a:xfrm>
            <a:off x="242888" y="3879850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Inhaltsplatzhalter 2"/>
          <p:cNvSpPr>
            <a:spLocks noGrp="1"/>
          </p:cNvSpPr>
          <p:nvPr>
            <p:ph idx="15" hasCustomPrompt="1"/>
          </p:nvPr>
        </p:nvSpPr>
        <p:spPr>
          <a:xfrm>
            <a:off x="3222625" y="3889375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1" name="Inhaltsplatzhalter 2"/>
          <p:cNvSpPr>
            <a:spLocks noGrp="1"/>
          </p:cNvSpPr>
          <p:nvPr>
            <p:ph idx="16" hasCustomPrompt="1"/>
          </p:nvPr>
        </p:nvSpPr>
        <p:spPr>
          <a:xfrm>
            <a:off x="6197600" y="3879850"/>
            <a:ext cx="2701925" cy="2419350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69999"/>
            <a:ext cx="4176712" cy="503872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4722813" y="1269999"/>
            <a:ext cx="4176712" cy="503872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+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70000"/>
            <a:ext cx="4176712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4724399" y="1270001"/>
            <a:ext cx="4168775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4"/>
          </p:nvPr>
        </p:nvSpPr>
        <p:spPr>
          <a:xfrm>
            <a:off x="242889" y="3879850"/>
            <a:ext cx="4176712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5"/>
          <p:cNvSpPr>
            <a:spLocks noGrp="1"/>
          </p:cNvSpPr>
          <p:nvPr>
            <p:ph sz="quarter" idx="15"/>
          </p:nvPr>
        </p:nvSpPr>
        <p:spPr>
          <a:xfrm>
            <a:off x="4724400" y="3879851"/>
            <a:ext cx="4168775" cy="24288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2/3 :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70000"/>
            <a:ext cx="5678487" cy="503872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191249" y="1269999"/>
            <a:ext cx="2701925" cy="50387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 baseline="0"/>
            </a:lvl3pPr>
            <a:lvl4pPr>
              <a:buNone/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2"/>
            <a:r>
              <a:rPr lang="de-DE" dirty="0" err="1" smtClean="0"/>
              <a:t>Blblabalb</a:t>
            </a:r>
            <a:endParaRPr lang="de-DE" dirty="0" smtClean="0"/>
          </a:p>
          <a:p>
            <a:pPr lvl="2"/>
            <a:r>
              <a:rPr lang="de-DE" dirty="0" err="1" smtClean="0"/>
              <a:t>Odfssdf</a:t>
            </a:r>
            <a:endParaRPr lang="de-DE" dirty="0" smtClean="0"/>
          </a:p>
          <a:p>
            <a:pPr lvl="2"/>
            <a:r>
              <a:rPr lang="de-DE" dirty="0" err="1" smtClean="0"/>
              <a:t>Bla</a:t>
            </a:r>
            <a:endParaRPr lang="de-DE" dirty="0" smtClean="0"/>
          </a:p>
          <a:p>
            <a:pPr lvl="1"/>
            <a:r>
              <a:rPr lang="de-DE" dirty="0" err="1" smtClean="0"/>
              <a:t>Blbbalb</a:t>
            </a:r>
            <a:endParaRPr lang="de-DE" dirty="0" smtClean="0"/>
          </a:p>
          <a:p>
            <a:pPr lvl="1"/>
            <a:r>
              <a:rPr lang="de-DE" dirty="0" smtClean="0"/>
              <a:t>Ab</a:t>
            </a:r>
          </a:p>
          <a:p>
            <a:pPr lvl="1"/>
            <a:r>
              <a:rPr lang="de-DE" dirty="0" err="1" smtClean="0"/>
              <a:t>Ba</a:t>
            </a:r>
            <a:endParaRPr lang="de-DE" dirty="0" smtClean="0"/>
          </a:p>
          <a:p>
            <a:pPr lvl="1"/>
            <a:r>
              <a:rPr lang="de-DE" dirty="0" err="1" smtClean="0"/>
              <a:t>Ba</a:t>
            </a:r>
            <a:endParaRPr lang="de-DE" dirty="0" smtClean="0"/>
          </a:p>
          <a:p>
            <a:pPr lvl="1"/>
            <a:r>
              <a:rPr lang="de-DE" dirty="0" err="1" smtClean="0"/>
              <a:t>Ba</a:t>
            </a:r>
            <a:endParaRPr lang="de-DE" dirty="0" smtClean="0"/>
          </a:p>
          <a:p>
            <a:pPr lvl="1"/>
            <a:r>
              <a:rPr lang="de-DE" dirty="0" err="1" smtClean="0"/>
              <a:t>Fsadf</a:t>
            </a:r>
            <a:endParaRPr lang="de-DE" dirty="0" smtClean="0"/>
          </a:p>
          <a:p>
            <a:pPr lvl="1"/>
            <a:r>
              <a:rPr lang="de-DE" dirty="0" err="1" smtClean="0"/>
              <a:t>Sadf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2/3 : 1/3 2 Zeilen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Inhaltsplatzhalter 5"/>
          <p:cNvSpPr>
            <a:spLocks noGrp="1"/>
          </p:cNvSpPr>
          <p:nvPr>
            <p:ph sz="quarter" idx="12"/>
          </p:nvPr>
        </p:nvSpPr>
        <p:spPr>
          <a:xfrm>
            <a:off x="242888" y="1270000"/>
            <a:ext cx="5678487" cy="5038725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191250" y="3879850"/>
            <a:ext cx="2701925" cy="2419351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6191250" y="1270000"/>
            <a:ext cx="2701925" cy="2419351"/>
          </a:xfrm>
        </p:spPr>
        <p:txBody>
          <a:bodyPr/>
          <a:lstStyle>
            <a:lvl1pPr marL="0" indent="0"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2"/>
            <a:endParaRPr lang="de-DE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:\Users\Totti\Desktop\PPT-Vorlage V2\LogoBWL-en_60k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6515100"/>
            <a:ext cx="23209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70000"/>
            <a:ext cx="864235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Aufzählung</a:t>
            </a:r>
            <a:r>
              <a:rPr lang="en-US" dirty="0" smtClean="0"/>
              <a:t> </a:t>
            </a: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49775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8633135" y="488950"/>
            <a:ext cx="252000" cy="252000"/>
          </a:xfrm>
          <a:prstGeom prst="rect">
            <a:avLst/>
          </a:prstGeom>
          <a:solidFill>
            <a:schemeClr val="bg2">
              <a:alpha val="88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fld id="{BEF3A872-4DB1-4A25-9FA9-F8A4157369A2}" type="slidenum">
              <a:rPr lang="en-US" sz="1100" smtClean="0">
                <a:solidFill>
                  <a:schemeClr val="bg1"/>
                </a:solidFill>
              </a:rPr>
              <a:pPr algn="ctr"/>
              <a:t>‹Nr.›</a:t>
            </a:fld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1033" name="Picture 14" descr="Drei Logos_4C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6519863"/>
            <a:ext cx="13462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2843760" y="6462473"/>
            <a:ext cx="3456480" cy="36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1200" dirty="0" smtClean="0">
                <a:solidFill>
                  <a:srgbClr val="808080"/>
                </a:solidFill>
                <a:latin typeface="Arial" charset="0"/>
                <a:ea typeface="+mn-ea"/>
                <a:cs typeface="Arial" charset="0"/>
              </a:rPr>
              <a:t>Non Profit Management </a:t>
            </a:r>
            <a:r>
              <a:rPr lang="en-US" sz="1000" kern="1200" dirty="0" err="1" smtClean="0">
                <a:solidFill>
                  <a:srgbClr val="808080"/>
                </a:solidFill>
                <a:latin typeface="Arial" charset="0"/>
                <a:ea typeface="+mn-ea"/>
                <a:cs typeface="Arial" charset="0"/>
              </a:rPr>
              <a:t>Übung</a:t>
            </a:r>
            <a:r>
              <a:rPr lang="en-US" sz="1000" kern="1200" dirty="0" smtClean="0">
                <a:solidFill>
                  <a:srgbClr val="808080"/>
                </a:solidFill>
                <a:latin typeface="Arial" charset="0"/>
                <a:ea typeface="+mn-ea"/>
                <a:cs typeface="Arial" charset="0"/>
              </a:rPr>
              <a:t> #5</a:t>
            </a:r>
            <a:endParaRPr lang="de-DE" sz="1000" kern="1200" dirty="0" smtClean="0">
              <a:solidFill>
                <a:srgbClr val="808080"/>
              </a:solidFill>
              <a:latin typeface="Arial" charset="0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ebdings" pitchFamily="18" charset="2"/>
        <a:buChar char="4"/>
        <a:defRPr sz="2400" baseline="0">
          <a:solidFill>
            <a:schemeClr val="tx1">
              <a:lumMod val="85000"/>
              <a:lumOff val="15000"/>
            </a:schemeClr>
          </a:solidFill>
          <a:latin typeface="Arial" charset="0"/>
          <a:ea typeface="+mn-ea"/>
          <a:cs typeface="+mn-cs"/>
        </a:defRPr>
      </a:lvl1pPr>
      <a:lvl2pPr marL="622300" indent="-260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2pPr>
      <a:lvl3pPr marL="893763" indent="-2714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3pPr>
      <a:lvl4pPr marL="1165225" indent="-2714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gfa Rotis Semi Serif" pitchFamily="2" charset="0"/>
        <a:buChar char="–"/>
        <a:defRPr sz="20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4pPr>
      <a:lvl5pPr marL="1436688" indent="-2714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1800">
          <a:solidFill>
            <a:schemeClr val="tx1">
              <a:lumMod val="85000"/>
              <a:lumOff val="15000"/>
            </a:schemeClr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bc.co.uk/sport/football/premier-league/results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400" dirty="0" smtClean="0"/>
              <a:t>Web Mining Semester Project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endParaRPr lang="de-DE" sz="2400" dirty="0" smtClean="0"/>
          </a:p>
          <a:p>
            <a:r>
              <a:rPr lang="de-DE" sz="2400" dirty="0" smtClean="0"/>
              <a:t>Jochen </a:t>
            </a:r>
            <a:r>
              <a:rPr lang="de-DE" sz="2400" dirty="0" err="1" smtClean="0"/>
              <a:t>Hülß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Matthias Rabus</a:t>
            </a:r>
            <a:endParaRPr lang="de-DE" sz="24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err="1" smtClean="0"/>
              <a:t>Extraction</a:t>
            </a:r>
            <a:r>
              <a:rPr lang="de-DE" sz="2000" dirty="0" smtClean="0"/>
              <a:t> </a:t>
            </a:r>
            <a:r>
              <a:rPr lang="de-DE" sz="2000" dirty="0" err="1"/>
              <a:t>of</a:t>
            </a:r>
            <a:r>
              <a:rPr lang="de-DE" sz="2000" dirty="0"/>
              <a:t> Goals </a:t>
            </a:r>
            <a:r>
              <a:rPr lang="de-DE" sz="2000" dirty="0" err="1"/>
              <a:t>from</a:t>
            </a:r>
            <a:r>
              <a:rPr lang="de-DE" sz="2000" dirty="0"/>
              <a:t> Premier League Match Reports 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err="1" smtClean="0"/>
              <a:t>using</a:t>
            </a:r>
            <a:r>
              <a:rPr lang="de-DE" sz="2000" dirty="0" smtClean="0"/>
              <a:t> </a:t>
            </a:r>
            <a:r>
              <a:rPr lang="de-DE" sz="2000" dirty="0"/>
              <a:t>Natural Language Processing </a:t>
            </a:r>
            <a:r>
              <a:rPr lang="de-DE" sz="2000" dirty="0" err="1"/>
              <a:t>Techniques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89216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Matze!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8969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8018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r>
              <a:rPr lang="de-DE" dirty="0" smtClean="0"/>
              <a:t>:</a:t>
            </a:r>
          </a:p>
          <a:p>
            <a:pPr lvl="1"/>
            <a:r>
              <a:rPr lang="de-DE" dirty="0">
                <a:hlinkClick r:id="rId2"/>
              </a:rPr>
              <a:t>http://www.bbc.co.uk/sport/football/premier-league/</a:t>
            </a:r>
            <a:r>
              <a:rPr lang="de-DE" dirty="0" smtClean="0">
                <a:hlinkClick r:id="rId2"/>
              </a:rPr>
              <a:t>results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17019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 NLP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Matze!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3469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 Manual 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6225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 JAPE </a:t>
            </a:r>
            <a:r>
              <a:rPr lang="de-DE" dirty="0" err="1" smtClean="0"/>
              <a:t>Grammar</a:t>
            </a:r>
            <a:r>
              <a:rPr lang="de-DE" dirty="0" smtClean="0"/>
              <a:t> Rules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3764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Set Properties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Matze!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73346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r>
              <a:rPr lang="de-DE" dirty="0" smtClean="0"/>
              <a:t> &amp; Validation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Matze!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7593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Chelsea - Sunderland</a:t>
            </a:r>
            <a:endParaRPr lang="de-DE" dirty="0"/>
          </a:p>
        </p:txBody>
      </p:sp>
      <p:pic>
        <p:nvPicPr>
          <p:cNvPr id="5" name="Inhaltsplatzhalter 4" descr="Bildschirmfoto 2013-05-20 um 12.59.18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8006"/>
          <a:stretch/>
        </p:blipFill>
        <p:spPr>
          <a:xfrm>
            <a:off x="250825" y="1270001"/>
            <a:ext cx="8642350" cy="1806222"/>
          </a:xfrm>
        </p:spPr>
      </p:pic>
    </p:spTree>
    <p:extLst>
      <p:ext uri="{BB962C8B-B14F-4D97-AF65-F5344CB8AC3E}">
        <p14:creationId xmlns="" xmlns:p14="http://schemas.microsoft.com/office/powerpoint/2010/main" val="4252503780"/>
      </p:ext>
    </p:extLst>
  </p:cSld>
  <p:clrMapOvr>
    <a:masterClrMapping/>
  </p:clrMapOvr>
</p:sld>
</file>

<file path=ppt/theme/theme1.xml><?xml version="1.0" encoding="utf-8"?>
<a:theme xmlns:a="http://schemas.openxmlformats.org/drawingml/2006/main" name="Web Mining Project Presentation">
  <a:themeElements>
    <a:clrScheme name="veit new montana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988C4"/>
      </a:accent1>
      <a:accent2>
        <a:srgbClr val="245486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Mining Project Presentation.thmx</Template>
  <TotalTime>0</TotalTime>
  <Words>43</Words>
  <Application>Microsoft Office PowerPoint</Application>
  <PresentationFormat>Bildschirmpräsentation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Web Mining Project Presentation</vt:lpstr>
      <vt:lpstr>  Extraction of Goals from Premier League Match Reports  using Natural Language Processing Techniques  </vt:lpstr>
      <vt:lpstr>Agenda</vt:lpstr>
      <vt:lpstr>Example match report</vt:lpstr>
      <vt:lpstr>Preprocessing NLP</vt:lpstr>
      <vt:lpstr>Preprocessing Manual Patterns</vt:lpstr>
      <vt:lpstr>Preprocessing JAPE Grammar Rules</vt:lpstr>
      <vt:lpstr>Data Set Properties</vt:lpstr>
      <vt:lpstr>Classification &amp; Validation</vt:lpstr>
      <vt:lpstr>Example: Chelsea - Sunderland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Extraction of Goals from Premier League Match Reports using Natural Language Processing Techniques  </dc:title>
  <dc:creator>Matthias Rabus</dc:creator>
  <cp:lastModifiedBy>Office</cp:lastModifiedBy>
  <cp:revision>5</cp:revision>
  <dcterms:created xsi:type="dcterms:W3CDTF">2013-05-20T10:53:03Z</dcterms:created>
  <dcterms:modified xsi:type="dcterms:W3CDTF">2013-05-20T11:56:41Z</dcterms:modified>
</cp:coreProperties>
</file>