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0724" autoAdjust="0"/>
  </p:normalViewPr>
  <p:slideViewPr>
    <p:cSldViewPr snapToGrid="0" snapToObjects="1">
      <p:cViewPr varScale="1">
        <p:scale>
          <a:sx n="86" d="100"/>
          <a:sy n="86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um\Classes_Sem2\Web%20Mining\Project\WebMining\RapidMiner\classification_results\Evaluation_late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SVM (Acc.: 50.0%)</c:v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chemeClr val="bg1"/>
              </a:solidFill>
              <a:ln w="19050">
                <a:solidFill>
                  <a:srgbClr val="7030A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7030A0"/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Tabelle1!$B$10:$C$10</c:f>
              <c:numCache>
                <c:formatCode>General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xVal>
          <c:yVal>
            <c:numRef>
              <c:f>Tabelle1!$B$11:$C$11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  <c:smooth val="0"/>
        </c:ser>
        <c:ser>
          <c:idx val="2"/>
          <c:order val="1"/>
          <c:tx>
            <c:v>Naive Bayes (Acc.: 50%)</c:v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chemeClr val="bg1"/>
              </a:solidFill>
              <a:ln w="19050">
                <a:solidFill>
                  <a:srgbClr val="FFC00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FFC000"/>
                  </a:solidFill>
                </a:ln>
              </c:spPr>
            </c:marker>
            <c:bubble3D val="0"/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Tabelle1!$D$10:$E$10</c:f>
              <c:numCache>
                <c:formatCode>General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xVal>
          <c:yVal>
            <c:numRef>
              <c:f>Tabelle1!$D$11:$E$11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  <c:smooth val="0"/>
        </c:ser>
        <c:ser>
          <c:idx val="4"/>
          <c:order val="2"/>
          <c:tx>
            <c:v>50-NN Basic (Acc.: 81.3%)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0.0844365489253289"/>
                  <c:y val="-0.03864734299516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Tabelle1!$F$10:$G$10</c:f>
              <c:numCache>
                <c:formatCode>General</c:formatCode>
                <c:ptCount val="2"/>
                <c:pt idx="0">
                  <c:v>0.64</c:v>
                </c:pt>
                <c:pt idx="1">
                  <c:v>0.88</c:v>
                </c:pt>
              </c:numCache>
            </c:numRef>
          </c:xVal>
          <c:yVal>
            <c:numRef>
              <c:f>Tabelle1!$F$11:$G$11</c:f>
              <c:numCache>
                <c:formatCode>General</c:formatCode>
                <c:ptCount val="2"/>
                <c:pt idx="0">
                  <c:v>0.92</c:v>
                </c:pt>
                <c:pt idx="1">
                  <c:v>0.75</c:v>
                </c:pt>
              </c:numCache>
            </c:numRef>
          </c:yVal>
          <c:smooth val="0"/>
        </c:ser>
        <c:ser>
          <c:idx val="6"/>
          <c:order val="3"/>
          <c:tx>
            <c:v>50-NN Weighted (Acc.: 75.0%)</c:v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 cmpd="sng">
                  <a:solidFill>
                    <a:schemeClr val="tx1"/>
                  </a:solidFill>
                </a:ln>
              </c:spPr>
            </c:marker>
            <c:bubble3D val="0"/>
            <c:spPr>
              <a:ln w="28575">
                <a:solidFill>
                  <a:srgbClr val="C0504D"/>
                </a:solidFill>
              </a:ln>
            </c:spP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c:spPr>
            </c:marker>
            <c:bubble3D val="0"/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Tabelle1!$H$10:$I$10</c:f>
              <c:numCache>
                <c:formatCode>General</c:formatCode>
                <c:ptCount val="2"/>
                <c:pt idx="0">
                  <c:v>0.71</c:v>
                </c:pt>
                <c:pt idx="1">
                  <c:v>0.82</c:v>
                </c:pt>
              </c:numCache>
            </c:numRef>
          </c:xVal>
          <c:yVal>
            <c:numRef>
              <c:f>Tabelle1!$H$11:$I$11</c:f>
              <c:numCache>
                <c:formatCode>General</c:formatCode>
                <c:ptCount val="2"/>
                <c:pt idx="0">
                  <c:v>0.63</c:v>
                </c:pt>
                <c:pt idx="1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245480"/>
        <c:axId val="2112251096"/>
      </c:scatterChart>
      <c:valAx>
        <c:axId val="2112245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Precision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2251096"/>
        <c:crosses val="autoZero"/>
        <c:crossBetween val="midCat"/>
      </c:valAx>
      <c:valAx>
        <c:axId val="2112251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224548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B49C-D0F8-AA45-930F-44B11F48037C}" type="doc">
      <dgm:prSet loTypeId="urn:microsoft.com/office/officeart/2005/8/layout/radial4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CAF8EFCE-672D-0D47-881A-E40F930E6A20}">
      <dgm:prSet phldrT="[Text]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de-DE" b="1" u="none" dirty="0" smtClean="0">
              <a:solidFill>
                <a:schemeClr val="tx1"/>
              </a:solidFill>
              <a:effectLst>
                <a:glow rad="254000">
                  <a:schemeClr val="bg1">
                    <a:alpha val="75000"/>
                  </a:schemeClr>
                </a:glow>
              </a:effectLst>
            </a:rPr>
            <a:t>342 Reports</a:t>
          </a:r>
          <a:endParaRPr lang="de-DE" b="1" u="none" dirty="0">
            <a:solidFill>
              <a:schemeClr val="tx1"/>
            </a:solidFill>
            <a:effectLst>
              <a:glow rad="254000">
                <a:schemeClr val="bg1">
                  <a:alpha val="75000"/>
                </a:schemeClr>
              </a:glow>
            </a:effectLst>
          </a:endParaRPr>
        </a:p>
      </dgm:t>
    </dgm:pt>
    <dgm:pt modelId="{F74EB485-C448-9C40-92AB-5685B78F7303}" type="parTrans" cxnId="{00807A82-60A1-BC4C-AC0E-5AAB19697540}">
      <dgm:prSet/>
      <dgm:spPr/>
      <dgm:t>
        <a:bodyPr/>
        <a:lstStyle/>
        <a:p>
          <a:endParaRPr lang="de-DE"/>
        </a:p>
      </dgm:t>
    </dgm:pt>
    <dgm:pt modelId="{E809B9AB-2494-5343-8E93-5D2389452A81}" type="sibTrans" cxnId="{00807A82-60A1-BC4C-AC0E-5AAB19697540}">
      <dgm:prSet/>
      <dgm:spPr/>
      <dgm:t>
        <a:bodyPr/>
        <a:lstStyle/>
        <a:p>
          <a:endParaRPr lang="de-DE"/>
        </a:p>
      </dgm:t>
    </dgm:pt>
    <dgm:pt modelId="{B951F36F-B67E-B843-8560-EE2959918D99}">
      <dgm:prSet phldrT="[Text]"/>
      <dgm:spPr/>
      <dgm:t>
        <a:bodyPr/>
        <a:lstStyle/>
        <a:p>
          <a:r>
            <a:rPr lang="de-DE" dirty="0" smtClean="0"/>
            <a:t>9,211 </a:t>
          </a:r>
          <a:r>
            <a:rPr lang="de-DE" dirty="0" err="1" smtClean="0"/>
            <a:t>sentences</a:t>
          </a:r>
          <a:endParaRPr lang="de-DE" dirty="0"/>
        </a:p>
      </dgm:t>
    </dgm:pt>
    <dgm:pt modelId="{8BA8CA21-1FF3-FC4B-8DC5-7A9EC7B03D79}" type="parTrans" cxnId="{0E370569-23C5-A949-AE1E-9FF22CE72105}">
      <dgm:prSet/>
      <dgm:spPr/>
      <dgm:t>
        <a:bodyPr/>
        <a:lstStyle/>
        <a:p>
          <a:endParaRPr lang="de-DE"/>
        </a:p>
      </dgm:t>
    </dgm:pt>
    <dgm:pt modelId="{F9D7A352-F0EC-1A4D-8AFA-1EBA823D3CFC}" type="sibTrans" cxnId="{0E370569-23C5-A949-AE1E-9FF22CE72105}">
      <dgm:prSet/>
      <dgm:spPr/>
      <dgm:t>
        <a:bodyPr/>
        <a:lstStyle/>
        <a:p>
          <a:endParaRPr lang="de-DE"/>
        </a:p>
      </dgm:t>
    </dgm:pt>
    <dgm:pt modelId="{C9399BB7-E340-3041-BF66-DEB759B06B46}">
      <dgm:prSet phldrT="[Text]"/>
      <dgm:spPr/>
      <dgm:t>
        <a:bodyPr/>
        <a:lstStyle/>
        <a:p>
          <a:r>
            <a:rPr lang="de-DE" dirty="0" smtClean="0"/>
            <a:t>758 positive </a:t>
          </a:r>
          <a:r>
            <a:rPr lang="de-DE" dirty="0" err="1" smtClean="0"/>
            <a:t>seeds</a:t>
          </a:r>
          <a:endParaRPr lang="de-DE" dirty="0"/>
        </a:p>
      </dgm:t>
    </dgm:pt>
    <dgm:pt modelId="{E3F1D222-9B39-6242-B855-22DBE0BB9257}" type="parTrans" cxnId="{34CF58C4-446A-A246-8D63-C932D97D2A66}">
      <dgm:prSet/>
      <dgm:spPr/>
      <dgm:t>
        <a:bodyPr/>
        <a:lstStyle/>
        <a:p>
          <a:endParaRPr lang="de-DE"/>
        </a:p>
      </dgm:t>
    </dgm:pt>
    <dgm:pt modelId="{243EE208-F26C-A045-BDD4-ADF52F3FC89D}" type="sibTrans" cxnId="{34CF58C4-446A-A246-8D63-C932D97D2A66}">
      <dgm:prSet/>
      <dgm:spPr/>
      <dgm:t>
        <a:bodyPr/>
        <a:lstStyle/>
        <a:p>
          <a:endParaRPr lang="de-DE"/>
        </a:p>
      </dgm:t>
    </dgm:pt>
    <dgm:pt modelId="{6E60B587-FF86-4C48-8602-44C7975D4237}">
      <dgm:prSet phldrT="[Text]"/>
      <dgm:spPr/>
      <dgm:t>
        <a:bodyPr/>
        <a:lstStyle/>
        <a:p>
          <a:r>
            <a:rPr lang="de-DE" dirty="0" smtClean="0"/>
            <a:t>8,453 </a:t>
          </a:r>
          <a:r>
            <a:rPr lang="de-DE" dirty="0" err="1" smtClean="0"/>
            <a:t>without</a:t>
          </a:r>
          <a:r>
            <a:rPr lang="de-DE" dirty="0" smtClean="0"/>
            <a:t> </a:t>
          </a:r>
          <a:r>
            <a:rPr lang="de-DE" dirty="0" err="1" smtClean="0"/>
            <a:t>goals</a:t>
          </a:r>
          <a:endParaRPr lang="de-DE" dirty="0"/>
        </a:p>
      </dgm:t>
    </dgm:pt>
    <dgm:pt modelId="{4A779E9B-49D0-A44E-8D3F-C1E761C83C50}" type="parTrans" cxnId="{AF748922-1492-5149-BB43-FE4E510EC5E6}">
      <dgm:prSet/>
      <dgm:spPr/>
      <dgm:t>
        <a:bodyPr/>
        <a:lstStyle/>
        <a:p>
          <a:endParaRPr lang="de-DE"/>
        </a:p>
      </dgm:t>
    </dgm:pt>
    <dgm:pt modelId="{425CAF24-2D38-124A-99E4-28C2A9DDA7C9}" type="sibTrans" cxnId="{AF748922-1492-5149-BB43-FE4E510EC5E6}">
      <dgm:prSet/>
      <dgm:spPr/>
      <dgm:t>
        <a:bodyPr/>
        <a:lstStyle/>
        <a:p>
          <a:endParaRPr lang="de-DE"/>
        </a:p>
      </dgm:t>
    </dgm:pt>
    <dgm:pt modelId="{E926B66C-550C-054E-8989-19F200933851}">
      <dgm:prSet phldrT="[Text]"/>
      <dgm:spPr/>
      <dgm:t>
        <a:bodyPr/>
        <a:lstStyle/>
        <a:p>
          <a:r>
            <a:rPr lang="de-DE" dirty="0" smtClean="0"/>
            <a:t>14 </a:t>
          </a:r>
          <a:r>
            <a:rPr lang="de-DE" dirty="0" err="1" smtClean="0"/>
            <a:t>rules</a:t>
          </a:r>
          <a:endParaRPr lang="de-DE" dirty="0"/>
        </a:p>
      </dgm:t>
    </dgm:pt>
    <dgm:pt modelId="{BCD6BE43-87C2-4D44-9DB3-755BA961C53A}" type="parTrans" cxnId="{B16F34D1-FE3F-C547-86BC-AF69CD67FCCC}">
      <dgm:prSet/>
      <dgm:spPr/>
      <dgm:t>
        <a:bodyPr/>
        <a:lstStyle/>
        <a:p>
          <a:endParaRPr lang="de-DE"/>
        </a:p>
      </dgm:t>
    </dgm:pt>
    <dgm:pt modelId="{C16DE93D-CD8E-164D-A3E4-43BC9BF1FC00}" type="sibTrans" cxnId="{B16F34D1-FE3F-C547-86BC-AF69CD67FCCC}">
      <dgm:prSet/>
      <dgm:spPr/>
      <dgm:t>
        <a:bodyPr/>
        <a:lstStyle/>
        <a:p>
          <a:endParaRPr lang="de-DE"/>
        </a:p>
      </dgm:t>
    </dgm:pt>
    <dgm:pt modelId="{BCE953A6-C584-7644-95B4-9596FEAFDCD4}" type="pres">
      <dgm:prSet presAssocID="{05BEB49C-D0F8-AA45-930F-44B11F48037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D483D3-AB5F-7F4D-B620-5494A8BB4BA1}" type="pres">
      <dgm:prSet presAssocID="{CAF8EFCE-672D-0D47-881A-E40F930E6A20}" presName="centerShape" presStyleLbl="node0" presStyleIdx="0" presStyleCnt="1"/>
      <dgm:spPr/>
    </dgm:pt>
    <dgm:pt modelId="{136966BF-C025-EE47-81A0-1078965307F1}" type="pres">
      <dgm:prSet presAssocID="{8BA8CA21-1FF3-FC4B-8DC5-7A9EC7B03D79}" presName="parTrans" presStyleLbl="bgSibTrans2D1" presStyleIdx="0" presStyleCnt="4"/>
      <dgm:spPr/>
    </dgm:pt>
    <dgm:pt modelId="{24E8353C-B79E-E141-9D31-CF08B509141C}" type="pres">
      <dgm:prSet presAssocID="{B951F36F-B67E-B843-8560-EE2959918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65F525-A61B-C849-91C2-7D8447436264}" type="pres">
      <dgm:prSet presAssocID="{BCD6BE43-87C2-4D44-9DB3-755BA961C53A}" presName="parTrans" presStyleLbl="bgSibTrans2D1" presStyleIdx="1" presStyleCnt="4"/>
      <dgm:spPr/>
    </dgm:pt>
    <dgm:pt modelId="{5F73E637-0DAA-A947-B9BC-3ADF19216050}" type="pres">
      <dgm:prSet presAssocID="{E926B66C-550C-054E-8989-19F2009338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169C05-18BF-3E4B-98A4-5F9F9FB428F2}" type="pres">
      <dgm:prSet presAssocID="{E3F1D222-9B39-6242-B855-22DBE0BB9257}" presName="parTrans" presStyleLbl="bgSibTrans2D1" presStyleIdx="2" presStyleCnt="4"/>
      <dgm:spPr/>
    </dgm:pt>
    <dgm:pt modelId="{C586679E-518A-0F42-A59F-A42716A0F2C5}" type="pres">
      <dgm:prSet presAssocID="{C9399BB7-E340-3041-BF66-DEB759B06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29AB03-B277-F242-A40C-FC9549B5AA39}" type="pres">
      <dgm:prSet presAssocID="{4A779E9B-49D0-A44E-8D3F-C1E761C83C50}" presName="parTrans" presStyleLbl="bgSibTrans2D1" presStyleIdx="3" presStyleCnt="4"/>
      <dgm:spPr/>
    </dgm:pt>
    <dgm:pt modelId="{8C40AB8A-BE71-AF43-BDFB-840ACEFAA9D8}" type="pres">
      <dgm:prSet presAssocID="{6E60B587-FF86-4C48-8602-44C7975D42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16F34D1-FE3F-C547-86BC-AF69CD67FCCC}" srcId="{CAF8EFCE-672D-0D47-881A-E40F930E6A20}" destId="{E926B66C-550C-054E-8989-19F200933851}" srcOrd="1" destOrd="0" parTransId="{BCD6BE43-87C2-4D44-9DB3-755BA961C53A}" sibTransId="{C16DE93D-CD8E-164D-A3E4-43BC9BF1FC00}"/>
    <dgm:cxn modelId="{86574762-96BC-8941-8D95-3776A7A52F65}" type="presOf" srcId="{C9399BB7-E340-3041-BF66-DEB759B06B46}" destId="{C586679E-518A-0F42-A59F-A42716A0F2C5}" srcOrd="0" destOrd="0" presId="urn:microsoft.com/office/officeart/2005/8/layout/radial4"/>
    <dgm:cxn modelId="{AF748922-1492-5149-BB43-FE4E510EC5E6}" srcId="{CAF8EFCE-672D-0D47-881A-E40F930E6A20}" destId="{6E60B587-FF86-4C48-8602-44C7975D4237}" srcOrd="3" destOrd="0" parTransId="{4A779E9B-49D0-A44E-8D3F-C1E761C83C50}" sibTransId="{425CAF24-2D38-124A-99E4-28C2A9DDA7C9}"/>
    <dgm:cxn modelId="{A50A1E67-9917-3547-B798-95E23C825CFC}" type="presOf" srcId="{8BA8CA21-1FF3-FC4B-8DC5-7A9EC7B03D79}" destId="{136966BF-C025-EE47-81A0-1078965307F1}" srcOrd="0" destOrd="0" presId="urn:microsoft.com/office/officeart/2005/8/layout/radial4"/>
    <dgm:cxn modelId="{34CF58C4-446A-A246-8D63-C932D97D2A66}" srcId="{CAF8EFCE-672D-0D47-881A-E40F930E6A20}" destId="{C9399BB7-E340-3041-BF66-DEB759B06B46}" srcOrd="2" destOrd="0" parTransId="{E3F1D222-9B39-6242-B855-22DBE0BB9257}" sibTransId="{243EE208-F26C-A045-BDD4-ADF52F3FC89D}"/>
    <dgm:cxn modelId="{0E370569-23C5-A949-AE1E-9FF22CE72105}" srcId="{CAF8EFCE-672D-0D47-881A-E40F930E6A20}" destId="{B951F36F-B67E-B843-8560-EE2959918D99}" srcOrd="0" destOrd="0" parTransId="{8BA8CA21-1FF3-FC4B-8DC5-7A9EC7B03D79}" sibTransId="{F9D7A352-F0EC-1A4D-8AFA-1EBA823D3CFC}"/>
    <dgm:cxn modelId="{0384B3E5-AE64-7549-BA38-2850D7502551}" type="presOf" srcId="{6E60B587-FF86-4C48-8602-44C7975D4237}" destId="{8C40AB8A-BE71-AF43-BDFB-840ACEFAA9D8}" srcOrd="0" destOrd="0" presId="urn:microsoft.com/office/officeart/2005/8/layout/radial4"/>
    <dgm:cxn modelId="{F5FEC5F3-A717-B74C-880F-2E4BD89A2B04}" type="presOf" srcId="{E3F1D222-9B39-6242-B855-22DBE0BB9257}" destId="{FC169C05-18BF-3E4B-98A4-5F9F9FB428F2}" srcOrd="0" destOrd="0" presId="urn:microsoft.com/office/officeart/2005/8/layout/radial4"/>
    <dgm:cxn modelId="{F0313F48-0D23-2C40-9D56-87C947A48A23}" type="presOf" srcId="{BCD6BE43-87C2-4D44-9DB3-755BA961C53A}" destId="{0465F525-A61B-C849-91C2-7D8447436264}" srcOrd="0" destOrd="0" presId="urn:microsoft.com/office/officeart/2005/8/layout/radial4"/>
    <dgm:cxn modelId="{14AF6364-EE50-404B-95D1-8906BC6C99AE}" type="presOf" srcId="{B951F36F-B67E-B843-8560-EE2959918D99}" destId="{24E8353C-B79E-E141-9D31-CF08B509141C}" srcOrd="0" destOrd="0" presId="urn:microsoft.com/office/officeart/2005/8/layout/radial4"/>
    <dgm:cxn modelId="{71E3EA22-6318-314B-936A-13C8733FB53F}" type="presOf" srcId="{CAF8EFCE-672D-0D47-881A-E40F930E6A20}" destId="{17D483D3-AB5F-7F4D-B620-5494A8BB4BA1}" srcOrd="0" destOrd="0" presId="urn:microsoft.com/office/officeart/2005/8/layout/radial4"/>
    <dgm:cxn modelId="{00807A82-60A1-BC4C-AC0E-5AAB19697540}" srcId="{05BEB49C-D0F8-AA45-930F-44B11F48037C}" destId="{CAF8EFCE-672D-0D47-881A-E40F930E6A20}" srcOrd="0" destOrd="0" parTransId="{F74EB485-C448-9C40-92AB-5685B78F7303}" sibTransId="{E809B9AB-2494-5343-8E93-5D2389452A81}"/>
    <dgm:cxn modelId="{9115E980-C9B9-B94C-BFD6-79290D08504A}" type="presOf" srcId="{4A779E9B-49D0-A44E-8D3F-C1E761C83C50}" destId="{9529AB03-B277-F242-A40C-FC9549B5AA39}" srcOrd="0" destOrd="0" presId="urn:microsoft.com/office/officeart/2005/8/layout/radial4"/>
    <dgm:cxn modelId="{E2168A19-63D5-3B4B-A84B-106A158DA082}" type="presOf" srcId="{E926B66C-550C-054E-8989-19F200933851}" destId="{5F73E637-0DAA-A947-B9BC-3ADF19216050}" srcOrd="0" destOrd="0" presId="urn:microsoft.com/office/officeart/2005/8/layout/radial4"/>
    <dgm:cxn modelId="{8A88832D-AE6B-2443-AA6B-4A7DA489A8E6}" type="presOf" srcId="{05BEB49C-D0F8-AA45-930F-44B11F48037C}" destId="{BCE953A6-C584-7644-95B4-9596FEAFDCD4}" srcOrd="0" destOrd="0" presId="urn:microsoft.com/office/officeart/2005/8/layout/radial4"/>
    <dgm:cxn modelId="{4489729B-CAAB-FB4B-9B0D-36188C3BEEDD}" type="presParOf" srcId="{BCE953A6-C584-7644-95B4-9596FEAFDCD4}" destId="{17D483D3-AB5F-7F4D-B620-5494A8BB4BA1}" srcOrd="0" destOrd="0" presId="urn:microsoft.com/office/officeart/2005/8/layout/radial4"/>
    <dgm:cxn modelId="{8ECE7BD9-B949-534C-B136-B92345E3C4C6}" type="presParOf" srcId="{BCE953A6-C584-7644-95B4-9596FEAFDCD4}" destId="{136966BF-C025-EE47-81A0-1078965307F1}" srcOrd="1" destOrd="0" presId="urn:microsoft.com/office/officeart/2005/8/layout/radial4"/>
    <dgm:cxn modelId="{5E35B2D1-1ACF-F346-A6F9-2D232D9ABA71}" type="presParOf" srcId="{BCE953A6-C584-7644-95B4-9596FEAFDCD4}" destId="{24E8353C-B79E-E141-9D31-CF08B509141C}" srcOrd="2" destOrd="0" presId="urn:microsoft.com/office/officeart/2005/8/layout/radial4"/>
    <dgm:cxn modelId="{415D92E6-A58C-0142-B255-3080F9AD964A}" type="presParOf" srcId="{BCE953A6-C584-7644-95B4-9596FEAFDCD4}" destId="{0465F525-A61B-C849-91C2-7D8447436264}" srcOrd="3" destOrd="0" presId="urn:microsoft.com/office/officeart/2005/8/layout/radial4"/>
    <dgm:cxn modelId="{3A4595D5-CC92-7040-8347-709C64B6EC0F}" type="presParOf" srcId="{BCE953A6-C584-7644-95B4-9596FEAFDCD4}" destId="{5F73E637-0DAA-A947-B9BC-3ADF19216050}" srcOrd="4" destOrd="0" presId="urn:microsoft.com/office/officeart/2005/8/layout/radial4"/>
    <dgm:cxn modelId="{E7F0BD4C-B1E9-5C48-A7B1-C808FE5BDE85}" type="presParOf" srcId="{BCE953A6-C584-7644-95B4-9596FEAFDCD4}" destId="{FC169C05-18BF-3E4B-98A4-5F9F9FB428F2}" srcOrd="5" destOrd="0" presId="urn:microsoft.com/office/officeart/2005/8/layout/radial4"/>
    <dgm:cxn modelId="{CB019B6E-CB89-F849-82F0-35E6038FF540}" type="presParOf" srcId="{BCE953A6-C584-7644-95B4-9596FEAFDCD4}" destId="{C586679E-518A-0F42-A59F-A42716A0F2C5}" srcOrd="6" destOrd="0" presId="urn:microsoft.com/office/officeart/2005/8/layout/radial4"/>
    <dgm:cxn modelId="{1C4AEA1A-1710-F845-A093-2389581AA559}" type="presParOf" srcId="{BCE953A6-C584-7644-95B4-9596FEAFDCD4}" destId="{9529AB03-B277-F242-A40C-FC9549B5AA39}" srcOrd="7" destOrd="0" presId="urn:microsoft.com/office/officeart/2005/8/layout/radial4"/>
    <dgm:cxn modelId="{14BACAD4-6B12-6441-A6E5-3C3DDD66E82D}" type="presParOf" srcId="{BCE953A6-C584-7644-95B4-9596FEAFDCD4}" destId="{8C40AB8A-BE71-AF43-BDFB-840ACEFAA9D8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83D3-AB5F-7F4D-B620-5494A8BB4BA1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b="1" u="none" kern="1200" dirty="0" smtClean="0">
              <a:solidFill>
                <a:schemeClr val="tx1"/>
              </a:solidFill>
              <a:effectLst>
                <a:glow rad="254000">
                  <a:schemeClr val="bg1">
                    <a:alpha val="75000"/>
                  </a:schemeClr>
                </a:glow>
              </a:effectLst>
            </a:rPr>
            <a:t>342 Reports</a:t>
          </a:r>
          <a:endParaRPr lang="de-DE" sz="2300" b="1" u="none" kern="1200" dirty="0">
            <a:solidFill>
              <a:schemeClr val="tx1"/>
            </a:solidFill>
            <a:effectLst>
              <a:glow rad="254000">
                <a:schemeClr val="bg1">
                  <a:alpha val="75000"/>
                </a:schemeClr>
              </a:glow>
            </a:effectLst>
          </a:endParaRPr>
        </a:p>
      </dsp:txBody>
      <dsp:txXfrm>
        <a:off x="2466079" y="2414001"/>
        <a:ext cx="1163842" cy="1163842"/>
      </dsp:txXfrm>
    </dsp:sp>
    <dsp:sp modelId="{136966BF-C025-EE47-81A0-1078965307F1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8353C-B79E-E141-9D31-CF08B509141C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9,211 </a:t>
          </a:r>
          <a:r>
            <a:rPr lang="de-DE" sz="2400" kern="1200" dirty="0" err="1" smtClean="0"/>
            <a:t>sentences</a:t>
          </a:r>
          <a:endParaRPr lang="de-DE" sz="2400" kern="1200" dirty="0"/>
        </a:p>
      </dsp:txBody>
      <dsp:txXfrm>
        <a:off x="37661" y="1800162"/>
        <a:ext cx="1490348" cy="1177623"/>
      </dsp:txXfrm>
    </dsp:sp>
    <dsp:sp modelId="{0465F525-A61B-C849-91C2-7D8447436264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3E637-0DAA-A947-B9BC-3ADF19216050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14 </a:t>
          </a:r>
          <a:r>
            <a:rPr lang="de-DE" sz="2400" kern="1200" dirty="0" err="1" smtClean="0"/>
            <a:t>rules</a:t>
          </a:r>
          <a:endParaRPr lang="de-DE" sz="2400" kern="1200" dirty="0"/>
        </a:p>
      </dsp:txBody>
      <dsp:txXfrm>
        <a:off x="1311756" y="281755"/>
        <a:ext cx="1490348" cy="1177623"/>
      </dsp:txXfrm>
    </dsp:sp>
    <dsp:sp modelId="{FC169C05-18BF-3E4B-98A4-5F9F9FB428F2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6679E-518A-0F42-A59F-A42716A0F2C5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758 positive </a:t>
          </a:r>
          <a:r>
            <a:rPr lang="de-DE" sz="2400" kern="1200" dirty="0" err="1" smtClean="0"/>
            <a:t>seeds</a:t>
          </a:r>
          <a:endParaRPr lang="de-DE" sz="2400" kern="1200" dirty="0"/>
        </a:p>
      </dsp:txBody>
      <dsp:txXfrm>
        <a:off x="3293895" y="281755"/>
        <a:ext cx="1490348" cy="1177623"/>
      </dsp:txXfrm>
    </dsp:sp>
    <dsp:sp modelId="{9529AB03-B277-F242-A40C-FC9549B5AA39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0AB8A-BE71-AF43-BDFB-840ACEFAA9D8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8,453 </a:t>
          </a:r>
          <a:r>
            <a:rPr lang="de-DE" sz="2400" kern="1200" dirty="0" err="1" smtClean="0"/>
            <a:t>without</a:t>
          </a:r>
          <a:r>
            <a:rPr lang="de-DE" sz="2400" kern="1200" dirty="0" smtClean="0"/>
            <a:t> </a:t>
          </a:r>
          <a:r>
            <a:rPr lang="de-DE" sz="2400" kern="1200" dirty="0" err="1" smtClean="0"/>
            <a:t>goals</a:t>
          </a:r>
          <a:endParaRPr lang="de-DE" sz="2400" kern="1200" dirty="0"/>
        </a:p>
      </dsp:txBody>
      <dsp:txXfrm>
        <a:off x="4567990" y="1800162"/>
        <a:ext cx="1490348" cy="117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00BD-E80C-4269-ADA7-F5D07470A0EF}" type="datetimeFigureOut">
              <a:rPr lang="de-DE" smtClean="0"/>
              <a:pPr/>
              <a:t>23.05.13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405B-6484-48C7-BE6C-C9A5019EE58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28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in </a:t>
            </a:r>
            <a:r>
              <a:rPr lang="de-DE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harder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SVM:</a:t>
            </a:r>
          </a:p>
          <a:p>
            <a:r>
              <a:rPr lang="de-DE" baseline="0" dirty="0" smtClean="0"/>
              <a:t>High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attributes</a:t>
            </a:r>
            <a:r>
              <a:rPr lang="de-DE" baseline="0" dirty="0" smtClean="0"/>
              <a:t> (&gt;3000) =&gt; </a:t>
            </a:r>
            <a:r>
              <a:rPr lang="de-DE" baseline="0" dirty="0" err="1" smtClean="0"/>
              <a:t>scattered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plot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harder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decision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boundaries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K-NN:</a:t>
            </a:r>
          </a:p>
          <a:p>
            <a:r>
              <a:rPr lang="de-DE" baseline="0" dirty="0" smtClean="0"/>
              <a:t>Higher score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NN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comparison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attributes</a:t>
            </a:r>
            <a:r>
              <a:rPr lang="de-DE" baseline="0" dirty="0" smtClean="0"/>
              <a:t>)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 K-NN:</a:t>
            </a:r>
          </a:p>
          <a:p>
            <a:r>
              <a:rPr lang="de-DE" baseline="0" dirty="0" err="1" smtClean="0"/>
              <a:t>Fewer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attributes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higher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influence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405B-6484-48C7-BE6C-C9A5019EE58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0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405B-6484-48C7-BE6C-C9A5019EE58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23.05.13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23.05.13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bbc.co.uk/sport/football/premier-league/resul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50824" y="3987134"/>
            <a:ext cx="8640763" cy="1752600"/>
          </a:xfrm>
        </p:spPr>
        <p:txBody>
          <a:bodyPr/>
          <a:lstStyle/>
          <a:p>
            <a:r>
              <a:rPr lang="de-DE" sz="2400" dirty="0" err="1"/>
              <a:t>Extraction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Goals </a:t>
            </a:r>
            <a:r>
              <a:rPr lang="de-DE" sz="2400" dirty="0" err="1"/>
              <a:t>from</a:t>
            </a:r>
            <a:r>
              <a:rPr lang="de-DE" sz="2400" dirty="0"/>
              <a:t> Premier League Match Reports </a:t>
            </a:r>
            <a:br>
              <a:rPr lang="de-DE" sz="2400" dirty="0"/>
            </a:br>
            <a:r>
              <a:rPr lang="de-DE" sz="2400" dirty="0" err="1"/>
              <a:t>using</a:t>
            </a:r>
            <a:r>
              <a:rPr lang="de-DE" sz="2400" dirty="0"/>
              <a:t> Natural Language Processing </a:t>
            </a:r>
            <a:r>
              <a:rPr lang="de-DE" sz="2400" dirty="0" err="1" smtClean="0"/>
              <a:t>Techniques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Rabus </a:t>
            </a:r>
          </a:p>
          <a:p>
            <a:r>
              <a:rPr lang="de-DE" sz="2400" dirty="0" smtClean="0"/>
              <a:t>05/23/2013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en-US" sz="2800" b="1" dirty="0" smtClean="0"/>
              <a:t>Web Mining Semester Project Presentation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0825" y="3436373"/>
            <a:ext cx="8642350" cy="2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Apply model on unlabeled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match report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24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 sentences</a:t>
            </a: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8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containing a goal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50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– Sunderland (</a:t>
            </a:r>
            <a:r>
              <a:rPr lang="de-DE" dirty="0" err="1" smtClean="0"/>
              <a:t>cont</a:t>
            </a:r>
            <a:r>
              <a:rPr lang="de-DE" dirty="0" smtClean="0"/>
              <a:t>.)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66940" y="5545393"/>
            <a:ext cx="755116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50-NN Basic best </a:t>
            </a:r>
            <a:r>
              <a:rPr lang="en-US" b="1" dirty="0" smtClean="0"/>
              <a:t>accuracy</a:t>
            </a:r>
            <a:r>
              <a:rPr lang="en-US" b="1" dirty="0" smtClean="0"/>
              <a:t>, 50-NN Weighted highest precision.</a:t>
            </a:r>
            <a:endParaRPr lang="en-US" b="1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457200" y="1270000"/>
          <a:ext cx="8291379" cy="395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Successful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Semi-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http://2.bp.blogspot.com/-InzVlxJBkR4/UBv6nmkyrsI/AAAAAAAABYc/lTavNA_MDwc/s1600/Goal%2Bicons.jpg"/>
          <p:cNvPicPr>
            <a:picLocks noChangeAspect="1" noChangeArrowheads="1"/>
          </p:cNvPicPr>
          <p:nvPr/>
        </p:nvPicPr>
        <p:blipFill>
          <a:blip r:embed="rId2" cstate="print"/>
          <a:srcRect l="5381" t="16250" r="4397" b="17829"/>
          <a:stretch>
            <a:fillRect/>
          </a:stretch>
        </p:blipFill>
        <p:spPr bwMode="auto">
          <a:xfrm>
            <a:off x="5855108" y="4129537"/>
            <a:ext cx="2967212" cy="2168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6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41805" y="1680396"/>
            <a:ext cx="5486298" cy="4555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 smtClean="0"/>
              <a:t>BBC Match Report </a:t>
            </a:r>
            <a:r>
              <a:rPr lang="de-DE" b="1" dirty="0" err="1" smtClean="0"/>
              <a:t>Crawling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err="1" smtClean="0"/>
              <a:t>Preprocessing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err="1" smtClean="0"/>
              <a:t>Classification</a:t>
            </a:r>
            <a:r>
              <a:rPr lang="de-DE" b="1" dirty="0" smtClean="0"/>
              <a:t> </a:t>
            </a:r>
            <a:r>
              <a:rPr lang="de-DE" b="1" dirty="0" smtClean="0"/>
              <a:t>&amp; Validation</a:t>
            </a:r>
          </a:p>
          <a:p>
            <a:pPr>
              <a:lnSpc>
                <a:spcPct val="200000"/>
              </a:lnSpc>
            </a:pPr>
            <a:r>
              <a:rPr lang="de-DE" b="1" dirty="0" err="1" smtClean="0"/>
              <a:t>Example</a:t>
            </a:r>
            <a:r>
              <a:rPr lang="de-DE" b="1" dirty="0" smtClean="0"/>
              <a:t> </a:t>
            </a:r>
            <a:r>
              <a:rPr lang="de-DE" b="1" dirty="0" err="1" smtClean="0"/>
              <a:t>Application</a:t>
            </a:r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</p:txBody>
      </p:sp>
      <p:pic>
        <p:nvPicPr>
          <p:cNvPr id="10242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2313" y="2059031"/>
            <a:ext cx="272025" cy="272025"/>
          </a:xfrm>
          <a:prstGeom prst="rect">
            <a:avLst/>
          </a:prstGeom>
          <a:noFill/>
        </p:spPr>
      </p:pic>
      <p:pic>
        <p:nvPicPr>
          <p:cNvPr id="6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7233" y="2875091"/>
            <a:ext cx="272025" cy="272025"/>
          </a:xfrm>
          <a:prstGeom prst="rect">
            <a:avLst/>
          </a:prstGeom>
          <a:noFill/>
        </p:spPr>
      </p:pic>
      <p:pic>
        <p:nvPicPr>
          <p:cNvPr id="7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07405" y="3646907"/>
            <a:ext cx="272025" cy="272025"/>
          </a:xfrm>
          <a:prstGeom prst="rect">
            <a:avLst/>
          </a:prstGeom>
          <a:noFill/>
        </p:spPr>
      </p:pic>
      <p:pic>
        <p:nvPicPr>
          <p:cNvPr id="8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2309" y="4463016"/>
            <a:ext cx="272025" cy="27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018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Conclude semi-automated training data from seeds</a:t>
            </a:r>
          </a:p>
          <a:p>
            <a:endParaRPr lang="en-US" dirty="0" smtClean="0"/>
          </a:p>
          <a:p>
            <a:r>
              <a:rPr lang="en-US" dirty="0" smtClean="0"/>
              <a:t>Supervised Classification of </a:t>
            </a:r>
            <a:r>
              <a:rPr lang="en-US" dirty="0" smtClean="0"/>
              <a:t>sentences</a:t>
            </a:r>
            <a:br>
              <a:rPr lang="en-US" dirty="0" smtClean="0"/>
            </a:br>
            <a:r>
              <a:rPr lang="en-US" dirty="0" smtClean="0"/>
              <a:t>with model accuracy &gt; 75%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http://image.shutterstock.com/display_pic_with_logo/382936/382936,1270134315,1/stock-vector-soccer-field-with-detailed-goal-and-grass-vector-illustration-50032246.jpg"/>
          <p:cNvPicPr>
            <a:picLocks noChangeAspect="1" noChangeArrowheads="1"/>
          </p:cNvPicPr>
          <p:nvPr/>
        </p:nvPicPr>
        <p:blipFill>
          <a:blip r:embed="rId2" cstate="print"/>
          <a:srcRect b="5761"/>
          <a:stretch>
            <a:fillRect/>
          </a:stretch>
        </p:blipFill>
        <p:spPr bwMode="auto">
          <a:xfrm>
            <a:off x="6371302" y="4020503"/>
            <a:ext cx="2377277" cy="214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996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Match 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Crawler</a:t>
            </a:r>
            <a:r>
              <a:rPr lang="de-DE" dirty="0" smtClean="0"/>
              <a:t> Entry Page</a:t>
            </a:r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Match Report: </a:t>
            </a:r>
            <a:r>
              <a:rPr lang="de-DE" dirty="0" err="1" smtClean="0"/>
              <a:t>ManU</a:t>
            </a:r>
            <a:r>
              <a:rPr lang="de-DE" dirty="0" smtClean="0"/>
              <a:t> – Aston Villa</a:t>
            </a:r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bar</a:t>
            </a:r>
          </a:p>
          <a:p>
            <a:pPr lvl="1"/>
            <a:r>
              <a:rPr lang="de-DE" b="1" dirty="0" err="1" smtClean="0"/>
              <a:t>Article</a:t>
            </a:r>
            <a:endParaRPr lang="de-DE" b="1" dirty="0" smtClean="0"/>
          </a:p>
          <a:p>
            <a:pPr lvl="1"/>
            <a:r>
              <a:rPr lang="de-DE" dirty="0" smtClean="0"/>
              <a:t>Info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>
              <a:buNone/>
            </a:pPr>
            <a:endParaRPr lang="de-DE" dirty="0"/>
          </a:p>
          <a:p>
            <a:r>
              <a:rPr lang="de-DE" dirty="0" smtClean="0"/>
              <a:t>HTML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endParaRPr lang="de-DE" dirty="0" smtClean="0"/>
          </a:p>
          <a:p>
            <a:pPr lvl="1"/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article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XPATH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5910" y="5272547"/>
            <a:ext cx="5857896" cy="84065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| 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']/h:p/*/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019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  <a:r>
              <a:rPr lang="de-DE" dirty="0" smtClean="0"/>
              <a:t>NLP &amp;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RapidMiner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POS </a:t>
            </a:r>
            <a:r>
              <a:rPr lang="de-DE" dirty="0" err="1" smtClean="0"/>
              <a:t>and</a:t>
            </a:r>
            <a:r>
              <a:rPr lang="de-DE" dirty="0" smtClean="0"/>
              <a:t> NER</a:t>
            </a:r>
          </a:p>
          <a:p>
            <a:endParaRPr lang="de-DE" dirty="0"/>
          </a:p>
          <a:p>
            <a:r>
              <a:rPr lang="de-DE" dirty="0" err="1"/>
              <a:t>M</a:t>
            </a:r>
            <a:r>
              <a:rPr lang="de-DE" dirty="0" err="1" smtClean="0"/>
              <a:t>anually</a:t>
            </a:r>
            <a:r>
              <a:rPr lang="de-DE" dirty="0" smtClean="0"/>
              <a:t> find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Examples</a:t>
            </a:r>
            <a:endParaRPr lang="de-DE" dirty="0"/>
          </a:p>
          <a:p>
            <a:pPr lvl="1"/>
            <a:r>
              <a:rPr lang="de-DE" b="1" dirty="0"/>
              <a:t>Van </a:t>
            </a:r>
            <a:r>
              <a:rPr lang="de-DE" b="1" dirty="0" err="1"/>
              <a:t>Persie</a:t>
            </a:r>
            <a:r>
              <a:rPr lang="de-DE" b="1" dirty="0"/>
              <a:t> </a:t>
            </a:r>
            <a:r>
              <a:rPr lang="de-DE" b="1" dirty="0" err="1"/>
              <a:t>opened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scoring</a:t>
            </a:r>
            <a:r>
              <a:rPr lang="de-DE" b="1" dirty="0"/>
              <a:t>.</a:t>
            </a:r>
          </a:p>
          <a:p>
            <a:pPr lvl="1"/>
            <a:r>
              <a:rPr lang="de-DE" dirty="0"/>
              <a:t>NNP NNP   VBD     DT VBG</a:t>
            </a:r>
          </a:p>
          <a:p>
            <a:pPr lvl="1"/>
            <a:r>
              <a:rPr lang="de-DE" dirty="0"/>
              <a:t>PERSON PERSON 0 0 0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96413" y="5490315"/>
            <a:ext cx="4970206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[PERSON | ORGA]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opened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DT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scoring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70000"/>
            <a:ext cx="8642350" cy="765277"/>
          </a:xfrm>
        </p:spPr>
        <p:txBody>
          <a:bodyPr/>
          <a:lstStyle/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b="1" dirty="0" smtClean="0"/>
              <a:t>Van </a:t>
            </a:r>
            <a:r>
              <a:rPr lang="de-DE" b="1" dirty="0" err="1" smtClean="0"/>
              <a:t>Persie</a:t>
            </a:r>
            <a:r>
              <a:rPr lang="de-DE" b="1" dirty="0" smtClean="0"/>
              <a:t> </a:t>
            </a:r>
            <a:r>
              <a:rPr lang="de-DE" b="1" dirty="0" err="1" smtClean="0"/>
              <a:t>opened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scoring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NNP </a:t>
            </a:r>
            <a:r>
              <a:rPr lang="de-DE" dirty="0" err="1" smtClean="0"/>
              <a:t>NNP</a:t>
            </a:r>
            <a:r>
              <a:rPr lang="de-DE" dirty="0" smtClean="0"/>
              <a:t>   VBD     DT VBG</a:t>
            </a:r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PERSON</a:t>
            </a:r>
            <a:r>
              <a:rPr lang="de-DE" dirty="0" smtClean="0"/>
              <a:t> 0 0 0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b="1" dirty="0" smtClean="0"/>
              <a:t>[…]  </a:t>
            </a:r>
            <a:r>
              <a:rPr lang="de-DE" b="1" dirty="0" err="1" smtClean="0"/>
              <a:t>firing</a:t>
            </a:r>
            <a:r>
              <a:rPr lang="de-DE" b="1" dirty="0" smtClean="0"/>
              <a:t> </a:t>
            </a:r>
            <a:r>
              <a:rPr lang="de-DE" b="1" dirty="0" err="1" smtClean="0"/>
              <a:t>high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roof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net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       VBG  JJ    IN    DT NN IN DT NN </a:t>
            </a:r>
          </a:p>
          <a:p>
            <a:pPr lvl="1"/>
            <a:r>
              <a:rPr lang="de-DE" dirty="0" smtClean="0"/>
              <a:t>0 0 0 0 0 0 0 0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96413" y="2964426"/>
            <a:ext cx="4970206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[PERSON | ORGA]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opened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DT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scoring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01334" y="5122554"/>
            <a:ext cx="3519944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VB * IN *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5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2462983"/>
            <a:ext cx="8642350" cy="3757254"/>
          </a:xfrm>
        </p:spPr>
        <p:txBody>
          <a:bodyPr/>
          <a:lstStyle/>
          <a:p>
            <a:r>
              <a:rPr lang="en-US" dirty="0" smtClean="0"/>
              <a:t>JAPE rules are processing resources</a:t>
            </a:r>
          </a:p>
          <a:p>
            <a:pPr lvl="1"/>
            <a:r>
              <a:rPr lang="en-US" dirty="0" smtClean="0"/>
              <a:t>[PERSON | ORGA] opened DT scoring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24128" y="1401097"/>
            <a:ext cx="6592529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GATE = </a:t>
            </a:r>
            <a:r>
              <a:rPr lang="de-DE" b="1" dirty="0" err="1" smtClean="0"/>
              <a:t>Gui</a:t>
            </a:r>
            <a:r>
              <a:rPr lang="de-DE" b="1" dirty="0" smtClean="0"/>
              <a:t> + Text + Processing Resources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870147" y="3465868"/>
            <a:ext cx="7492181" cy="27469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 Goal2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(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PersonFinal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Lookup.majorType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country_adj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Location.locType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Organization.rule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LocOrg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open}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DT}|{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IN})?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scor})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endParaRPr lang="de-DE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goalSequence.Goal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kind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=Goal2}</a:t>
            </a:r>
          </a:p>
        </p:txBody>
      </p:sp>
    </p:spTree>
    <p:extLst>
      <p:ext uri="{BB962C8B-B14F-4D97-AF65-F5344CB8AC3E}">
        <p14:creationId xmlns:p14="http://schemas.microsoft.com/office/powerpoint/2010/main" val="163764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29422121"/>
              </p:ext>
            </p:extLst>
          </p:nvPr>
        </p:nvGraphicFramePr>
        <p:xfrm>
          <a:off x="1524000" y="17356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46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3371336"/>
            <a:ext cx="8126121" cy="27824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70000"/>
            <a:ext cx="8642350" cy="1871939"/>
          </a:xfrm>
        </p:spPr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classifiers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: 64.58%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SVM: 70.59%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50-NN: 75.00%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err="1" smtClean="0"/>
              <a:t>Weighted</a:t>
            </a:r>
            <a:r>
              <a:rPr lang="de-DE" dirty="0" smtClean="0"/>
              <a:t> 50-NN: 80.88% </a:t>
            </a:r>
            <a:r>
              <a:rPr lang="de-DE" dirty="0" err="1" smtClean="0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3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441</Words>
  <Application>Microsoft Macintosh PowerPoint</Application>
  <PresentationFormat>Bildschirmpräsentation (4:3)</PresentationFormat>
  <Paragraphs>105</Paragraphs>
  <Slides>12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Web Mining Project Presentation</vt:lpstr>
      <vt:lpstr>  Web Mining Semester Project Presentation  </vt:lpstr>
      <vt:lpstr>Agenda</vt:lpstr>
      <vt:lpstr>Project Goal</vt:lpstr>
      <vt:lpstr>Example Match Report</vt:lpstr>
      <vt:lpstr>Preprocessing: NLP &amp; Manual Patterns</vt:lpstr>
      <vt:lpstr>Preprocessing: Manual Patterns</vt:lpstr>
      <vt:lpstr>Preprocessing: JAPE Grammar Rules</vt:lpstr>
      <vt:lpstr>Data Set Properties</vt:lpstr>
      <vt:lpstr>Classification &amp; Validation</vt:lpstr>
      <vt:lpstr>Example: Chelsea - Sunderland</vt:lpstr>
      <vt:lpstr>Example: Chelsea – Sunderland (cont.)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Matthias Rabus</cp:lastModifiedBy>
  <cp:revision>27</cp:revision>
  <dcterms:created xsi:type="dcterms:W3CDTF">2013-05-20T10:53:03Z</dcterms:created>
  <dcterms:modified xsi:type="dcterms:W3CDTF">2013-05-23T13:06:53Z</dcterms:modified>
</cp:coreProperties>
</file>