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20" autoAdjust="0"/>
  </p:normalViewPr>
  <p:slideViewPr>
    <p:cSldViewPr snapToGrid="0" snapToObjects="1"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ium\Classes_Sem2\Web%20Mining\Project\WebMining\RapidMiner\classification_results\Evaluation_late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scatterChart>
        <c:scatterStyle val="lineMarker"/>
        <c:ser>
          <c:idx val="0"/>
          <c:order val="0"/>
          <c:tx>
            <c:v>SVM (Acc.: 50.0%)</c:v>
          </c:tx>
          <c:spPr>
            <a:ln w="28575">
              <a:noFill/>
            </a:ln>
          </c:spPr>
          <c:marker>
            <c:symbol val="diamond"/>
            <c:size val="12"/>
            <c:spPr>
              <a:solidFill>
                <a:schemeClr val="bg1"/>
              </a:solidFill>
              <a:ln w="19050">
                <a:solidFill>
                  <a:srgbClr val="7030A0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rgbClr val="7030A0"/>
                  </a:solidFill>
                </a:ln>
              </c:spPr>
            </c:marker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rgbClr val="7030A0"/>
                  </a:solidFill>
                </a:ln>
              </c:spPr>
            </c:marker>
          </c:dPt>
          <c:xVal>
            <c:numRef>
              <c:f>Tabelle1!$B$10:$C$10</c:f>
              <c:numCache>
                <c:formatCode>General</c:formatCode>
                <c:ptCount val="2"/>
                <c:pt idx="0">
                  <c:v>0.34</c:v>
                </c:pt>
                <c:pt idx="1">
                  <c:v>0.66000000000000014</c:v>
                </c:pt>
              </c:numCache>
            </c:numRef>
          </c:xVal>
          <c:yVal>
            <c:numRef>
              <c:f>Tabelle1!$B$11:$C$11</c:f>
              <c:numCache>
                <c:formatCode>General</c:formatCode>
                <c:ptCount val="2"/>
                <c:pt idx="0">
                  <c:v>0.75000000000000011</c:v>
                </c:pt>
                <c:pt idx="1">
                  <c:v>0.25</c:v>
                </c:pt>
              </c:numCache>
            </c:numRef>
          </c:yVal>
        </c:ser>
        <c:ser>
          <c:idx val="2"/>
          <c:order val="1"/>
          <c:tx>
            <c:v>Naive Bayes (Acc.: 50%)</c:v>
          </c:tx>
          <c:spPr>
            <a:ln w="28575">
              <a:noFill/>
            </a:ln>
          </c:spPr>
          <c:marker>
            <c:symbol val="triangle"/>
            <c:size val="12"/>
            <c:spPr>
              <a:solidFill>
                <a:schemeClr val="bg1"/>
              </a:solidFill>
              <a:ln w="19050">
                <a:solidFill>
                  <a:srgbClr val="FFC000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rgbClr val="FFC000"/>
                  </a:solidFill>
                </a:ln>
              </c:spPr>
            </c:marker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rgbClr val="FFC000"/>
                  </a:solidFill>
                </a:ln>
              </c:spPr>
            </c:marker>
          </c:dPt>
          <c:dLbls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Val val="1"/>
            <c:showCatName val="1"/>
          </c:dLbls>
          <c:xVal>
            <c:numRef>
              <c:f>Tabelle1!$D$10:$E$10</c:f>
              <c:numCache>
                <c:formatCode>General</c:formatCode>
                <c:ptCount val="2"/>
                <c:pt idx="0">
                  <c:v>0.33000000000000007</c:v>
                </c:pt>
                <c:pt idx="1">
                  <c:v>0.67000000000000015</c:v>
                </c:pt>
              </c:numCache>
            </c:numRef>
          </c:xVal>
          <c:yVal>
            <c:numRef>
              <c:f>Tabelle1!$D$11:$E$11</c:f>
              <c:numCache>
                <c:formatCode>General</c:formatCode>
                <c:ptCount val="2"/>
                <c:pt idx="0">
                  <c:v>0.75000000000000011</c:v>
                </c:pt>
                <c:pt idx="1">
                  <c:v>0.25</c:v>
                </c:pt>
              </c:numCache>
            </c:numRef>
          </c:yVal>
        </c:ser>
        <c:ser>
          <c:idx val="4"/>
          <c:order val="2"/>
          <c:tx>
            <c:v>50-NN Basic (Acc.: 81.3%)</c:v>
          </c:tx>
          <c:spPr>
            <a:ln w="28575">
              <a:noFill/>
            </a:ln>
          </c:spPr>
          <c:marker>
            <c:symbol val="circle"/>
            <c:size val="12"/>
            <c:spPr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c:spPr>
            </c:marker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c:spPr>
            </c:marker>
          </c:dPt>
          <c:dLbls>
            <c:dLbl>
              <c:idx val="0"/>
              <c:layout>
                <c:manualLayout>
                  <c:x val="-8.4436548925328925E-2"/>
                  <c:y val="-3.8647342995169108E-2"/>
                </c:manualLayout>
              </c:layout>
              <c:showVal val="1"/>
              <c:showCatName val="1"/>
            </c:dLbl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Val val="1"/>
            <c:showCatName val="1"/>
          </c:dLbls>
          <c:xVal>
            <c:numRef>
              <c:f>Tabelle1!$F$10:$G$10</c:f>
              <c:numCache>
                <c:formatCode>General</c:formatCode>
                <c:ptCount val="2"/>
                <c:pt idx="0">
                  <c:v>0.64000000000000012</c:v>
                </c:pt>
                <c:pt idx="1">
                  <c:v>0.88</c:v>
                </c:pt>
              </c:numCache>
            </c:numRef>
          </c:xVal>
          <c:yVal>
            <c:numRef>
              <c:f>Tabelle1!$F$11:$G$11</c:f>
              <c:numCache>
                <c:formatCode>General</c:formatCode>
                <c:ptCount val="2"/>
                <c:pt idx="0">
                  <c:v>0.92</c:v>
                </c:pt>
                <c:pt idx="1">
                  <c:v>0.75000000000000011</c:v>
                </c:pt>
              </c:numCache>
            </c:numRef>
          </c:yVal>
        </c:ser>
        <c:ser>
          <c:idx val="6"/>
          <c:order val="3"/>
          <c:tx>
            <c:v>50-NN Weighted (Acc.: 75.0%)</c:v>
          </c:tx>
          <c:spPr>
            <a:ln w="28575">
              <a:noFill/>
            </a:ln>
          </c:spPr>
          <c:marker>
            <c:symbol val="square"/>
            <c:size val="12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 cmpd="sng">
                  <a:solidFill>
                    <a:schemeClr val="tx1"/>
                  </a:solidFill>
                </a:ln>
              </c:spPr>
            </c:marker>
            <c:spPr>
              <a:ln w="28575">
                <a:solidFill>
                  <a:srgbClr val="C0504D"/>
                </a:solidFill>
              </a:ln>
            </c:spPr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c:spPr>
            </c:marker>
          </c:dPt>
          <c:dLbls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Val val="1"/>
            <c:showCatName val="1"/>
          </c:dLbls>
          <c:xVal>
            <c:numRef>
              <c:f>Tabelle1!$H$10:$I$10</c:f>
              <c:numCache>
                <c:formatCode>General</c:formatCode>
                <c:ptCount val="2"/>
                <c:pt idx="0">
                  <c:v>0.71000000000000008</c:v>
                </c:pt>
                <c:pt idx="1">
                  <c:v>0.82000000000000006</c:v>
                </c:pt>
              </c:numCache>
            </c:numRef>
          </c:xVal>
          <c:yVal>
            <c:numRef>
              <c:f>Tabelle1!$H$11:$I$11</c:f>
              <c:numCache>
                <c:formatCode>General</c:formatCode>
                <c:ptCount val="2"/>
                <c:pt idx="0">
                  <c:v>0.63000000000000012</c:v>
                </c:pt>
                <c:pt idx="1">
                  <c:v>0.88</c:v>
                </c:pt>
              </c:numCache>
            </c:numRef>
          </c:yVal>
        </c:ser>
        <c:dLbls/>
        <c:axId val="95154560"/>
        <c:axId val="95156480"/>
      </c:scatterChart>
      <c:valAx>
        <c:axId val="951545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de-DE" sz="1400"/>
                  <a:t>Precision</a:t>
                </a:r>
              </a:p>
            </c:rich>
          </c:tx>
          <c:layout/>
        </c:title>
        <c:numFmt formatCode="General" sourceLinked="1"/>
        <c:tickLblPos val="nextTo"/>
        <c:crossAx val="95156480"/>
        <c:crosses val="autoZero"/>
        <c:crossBetween val="midCat"/>
      </c:valAx>
      <c:valAx>
        <c:axId val="951564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de-DE" sz="1400"/>
                  <a:t>Recall</a:t>
                </a:r>
              </a:p>
            </c:rich>
          </c:tx>
          <c:layout/>
        </c:title>
        <c:numFmt formatCode="General" sourceLinked="1"/>
        <c:tickLblPos val="nextTo"/>
        <c:crossAx val="9515456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400BD-E80C-4269-ADA7-F5D07470A0EF}" type="datetimeFigureOut">
              <a:rPr lang="de-DE" smtClean="0"/>
              <a:pPr/>
              <a:t>23.05.2013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9405B-6484-48C7-BE6C-C9A5019EE58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9028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405B-6484-48C7-BE6C-C9A5019EE58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39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3114362"/>
            <a:ext cx="9144000" cy="674688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6" descr="Drei Logos_4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713" y="6408738"/>
            <a:ext cx="19256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smtClean="0"/>
              <a:t>Master-Untertitelformat bearbeiten</a:t>
            </a:r>
            <a:endParaRPr lang="en-US" noProof="0" dirty="0" smtClean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101975"/>
            <a:ext cx="8640763" cy="673100"/>
          </a:xfrm>
        </p:spPr>
        <p:txBody>
          <a:bodyPr/>
          <a:lstStyle>
            <a:lvl1pPr>
              <a:defRPr sz="3400" smtClean="0"/>
            </a:lvl1pPr>
          </a:lstStyle>
          <a:p>
            <a:pPr lvl="0"/>
            <a:r>
              <a:rPr lang="de-DE" noProof="0" smtClean="0"/>
              <a:t>Mastertitelformat bearbeiten</a:t>
            </a:r>
            <a:endParaRPr lang="en-US" noProof="0" smtClean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710238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fld id="{705B44B1-6112-407E-9C4B-9D7CA3639A2D}" type="datetimeFigureOut">
              <a:rPr lang="de-DE" smtClean="0"/>
              <a:pPr/>
              <a:t>23.05.2013</a:t>
            </a:fld>
            <a:endParaRPr lang="de-DE"/>
          </a:p>
        </p:txBody>
      </p:sp>
      <p:pic>
        <p:nvPicPr>
          <p:cNvPr id="11" name="Picture 2" descr="G:\PR\Logos\Fakultätslogos\April 11\LogoBWL-en_100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600" y="260561"/>
            <a:ext cx="3240000" cy="3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737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5B44B1-6112-407E-9C4B-9D7CA3639A2D}" type="datetimeFigureOut">
              <a:rPr lang="de-DE" smtClean="0"/>
              <a:pPr/>
              <a:t>23.05.2013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BDF5CB-89B2-4336-8222-B02DFB6717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2779526"/>
            <a:ext cx="8568000" cy="1795767"/>
          </a:xfrm>
          <a:solidFill>
            <a:srgbClr val="DDDDD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32000" rIns="288000" bIns="432000" anchor="ctr" anchorCtr="0">
            <a:spAutoFit/>
          </a:bodyPr>
          <a:lstStyle>
            <a:lvl1pPr marL="723900" indent="-457200">
              <a:spcBef>
                <a:spcPct val="50000"/>
              </a:spcBef>
              <a:buFont typeface="Arial" charset="0"/>
              <a:buAutoNum type="arabicPeriod"/>
              <a:defRPr b="0" baseline="0"/>
            </a:lvl1pPr>
            <a:lvl2pPr marL="914400" indent="-466725">
              <a:spcBef>
                <a:spcPct val="50000"/>
              </a:spcBef>
              <a:buClr>
                <a:srgbClr val="FF7F00"/>
              </a:buClr>
              <a:buFont typeface="Wingdings" pitchFamily="-128" charset="2"/>
              <a:buNone/>
              <a:defRPr/>
            </a:lvl2pPr>
          </a:lstStyle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r>
              <a:rPr lang="en-US" sz="2400" b="1" dirty="0" smtClean="0"/>
              <a:t>Main Section</a:t>
            </a:r>
          </a:p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endParaRPr lang="en-US" sz="24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8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0"/>
            <a:ext cx="8650287" cy="5038725"/>
          </a:xfrm>
        </p:spPr>
        <p:txBody>
          <a:bodyPr/>
          <a:lstStyle>
            <a:lvl1pPr marL="363538" indent="-363538">
              <a:defRPr baseline="0"/>
            </a:lvl1pPr>
            <a:lvl2pPr marL="622300" indent="-260350">
              <a:defRPr/>
            </a:lvl2pPr>
          </a:lstStyle>
          <a:p>
            <a:pPr lvl="0"/>
            <a:r>
              <a:rPr lang="de-DE" dirty="0" smtClean="0"/>
              <a:t>Aufzählung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9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42888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15"/>
          </p:nvPr>
        </p:nvSpPr>
        <p:spPr>
          <a:xfrm>
            <a:off x="32115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16"/>
          </p:nvPr>
        </p:nvSpPr>
        <p:spPr>
          <a:xfrm>
            <a:off x="61833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1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2" hasCustomPrompt="1"/>
          </p:nvPr>
        </p:nvSpPr>
        <p:spPr>
          <a:xfrm>
            <a:off x="3222625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97600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4" hasCustomPrompt="1"/>
          </p:nvPr>
        </p:nvSpPr>
        <p:spPr>
          <a:xfrm>
            <a:off x="242888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idx="15" hasCustomPrompt="1"/>
          </p:nvPr>
        </p:nvSpPr>
        <p:spPr>
          <a:xfrm>
            <a:off x="3222625" y="3889375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idx="16" hasCustomPrompt="1"/>
          </p:nvPr>
        </p:nvSpPr>
        <p:spPr>
          <a:xfrm>
            <a:off x="6197600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4722813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724399" y="127000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4"/>
          </p:nvPr>
        </p:nvSpPr>
        <p:spPr>
          <a:xfrm>
            <a:off x="242889" y="387985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15"/>
          </p:nvPr>
        </p:nvSpPr>
        <p:spPr>
          <a:xfrm>
            <a:off x="4724400" y="387985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49" y="1269999"/>
            <a:ext cx="2701925" cy="50387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 baseline="0"/>
            </a:lvl3pPr>
            <a:lvl4pPr>
              <a:buNone/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r>
              <a:rPr lang="de-DE" dirty="0" err="1" smtClean="0"/>
              <a:t>Blblabalb</a:t>
            </a:r>
            <a:endParaRPr lang="de-DE" dirty="0" smtClean="0"/>
          </a:p>
          <a:p>
            <a:pPr lvl="2"/>
            <a:r>
              <a:rPr lang="de-DE" dirty="0" err="1" smtClean="0"/>
              <a:t>Odfssdf</a:t>
            </a:r>
            <a:endParaRPr lang="de-DE" dirty="0" smtClean="0"/>
          </a:p>
          <a:p>
            <a:pPr lvl="2"/>
            <a:r>
              <a:rPr lang="de-DE" dirty="0" err="1" smtClean="0"/>
              <a:t>Bla</a:t>
            </a:r>
            <a:endParaRPr lang="de-DE" dirty="0" smtClean="0"/>
          </a:p>
          <a:p>
            <a:pPr lvl="1"/>
            <a:r>
              <a:rPr lang="de-DE" dirty="0" err="1" smtClean="0"/>
              <a:t>Blbbalb</a:t>
            </a:r>
            <a:endParaRPr lang="de-DE" dirty="0" smtClean="0"/>
          </a:p>
          <a:p>
            <a:pPr lvl="1"/>
            <a:r>
              <a:rPr lang="de-DE" dirty="0" smtClean="0"/>
              <a:t>Ab</a:t>
            </a:r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Fsadf</a:t>
            </a:r>
            <a:endParaRPr lang="de-DE" dirty="0" smtClean="0"/>
          </a:p>
          <a:p>
            <a:pPr lvl="1"/>
            <a:r>
              <a:rPr lang="de-DE" dirty="0" err="1" smtClean="0"/>
              <a:t>Sadf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 2 Zeilen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50" y="387985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6191250" y="127000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Totti\Desktop\PPT-Vorlage V2\LogoBWL-en_60k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0663" y="6515100"/>
            <a:ext cx="23209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70000"/>
            <a:ext cx="86423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Aufzählung</a:t>
            </a:r>
            <a:r>
              <a:rPr lang="en-US" dirty="0" smtClean="0"/>
              <a:t> 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4977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8633135" y="488950"/>
            <a:ext cx="252000" cy="252000"/>
          </a:xfrm>
          <a:prstGeom prst="rect">
            <a:avLst/>
          </a:prstGeom>
          <a:solidFill>
            <a:schemeClr val="bg2">
              <a:alpha val="88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BEF3A872-4DB1-4A25-9FA9-F8A4157369A2}" type="slidenum">
              <a:rPr lang="en-US" sz="1100" smtClean="0">
                <a:solidFill>
                  <a:schemeClr val="bg1"/>
                </a:solidFill>
              </a:rPr>
              <a:pPr algn="ctr"/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1033" name="Picture 14" descr="Drei Logos_4C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713" y="6519863"/>
            <a:ext cx="13462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ebdings" pitchFamily="18" charset="2"/>
        <a:buChar char="4"/>
        <a:defRPr sz="2400" baseline="0">
          <a:solidFill>
            <a:schemeClr val="tx1">
              <a:lumMod val="85000"/>
              <a:lumOff val="15000"/>
            </a:schemeClr>
          </a:solidFill>
          <a:latin typeface="Arial" charset="0"/>
          <a:ea typeface="+mn-ea"/>
          <a:cs typeface="+mn-cs"/>
        </a:defRPr>
      </a:lvl1pPr>
      <a:lvl2pPr marL="622300" indent="-260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2pPr>
      <a:lvl3pPr marL="893763" indent="-2714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3pPr>
      <a:lvl4pPr marL="1165225" indent="-2714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gfa Rotis Semi Serif" pitchFamily="2" charset="0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4pPr>
      <a:lvl5pPr marL="1436688" indent="-2714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18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.uk/sport/football/premier-league/results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50824" y="3987134"/>
            <a:ext cx="8640763" cy="1752600"/>
          </a:xfrm>
        </p:spPr>
        <p:txBody>
          <a:bodyPr/>
          <a:lstStyle/>
          <a:p>
            <a:r>
              <a:rPr lang="de-DE" sz="2400" dirty="0" err="1"/>
              <a:t>Extraction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Goals </a:t>
            </a:r>
            <a:r>
              <a:rPr lang="de-DE" sz="2400" dirty="0" err="1"/>
              <a:t>from</a:t>
            </a:r>
            <a:r>
              <a:rPr lang="de-DE" sz="2400" dirty="0"/>
              <a:t> Premier League Match Reports </a:t>
            </a:r>
            <a:br>
              <a:rPr lang="de-DE" sz="2400" dirty="0"/>
            </a:br>
            <a:r>
              <a:rPr lang="de-DE" sz="2400" dirty="0" err="1"/>
              <a:t>using</a:t>
            </a:r>
            <a:r>
              <a:rPr lang="de-DE" sz="2400" dirty="0"/>
              <a:t> Natural Language Processing </a:t>
            </a:r>
            <a:r>
              <a:rPr lang="de-DE" sz="2400" dirty="0" err="1" smtClean="0"/>
              <a:t>Techniques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Jochen </a:t>
            </a:r>
            <a:r>
              <a:rPr lang="de-DE" sz="2400" dirty="0" err="1" smtClean="0"/>
              <a:t>Hülß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Matthias Rabus </a:t>
            </a:r>
          </a:p>
          <a:p>
            <a:r>
              <a:rPr lang="de-DE" sz="2400" dirty="0" smtClean="0"/>
              <a:t>05/23/2013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en-US" sz="2800" b="1" dirty="0" smtClean="0"/>
              <a:t>Web Mining Semester Project Presentation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921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Chelsea - Sunderland</a:t>
            </a:r>
            <a:endParaRPr lang="de-DE" dirty="0"/>
          </a:p>
        </p:txBody>
      </p:sp>
      <p:pic>
        <p:nvPicPr>
          <p:cNvPr id="5" name="Inhaltsplatzhalter 4" descr="Bildschirmfoto 2013-05-20 um 12.59.18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8006"/>
          <a:stretch/>
        </p:blipFill>
        <p:spPr>
          <a:xfrm>
            <a:off x="250825" y="1270001"/>
            <a:ext cx="8642350" cy="1806222"/>
          </a:xfrm>
        </p:spPr>
      </p:pic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0825" y="3436373"/>
            <a:ext cx="8642350" cy="278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Apply model on unlabeled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match report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cs typeface="+mn-cs"/>
              </a:rPr>
              <a:t>24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cs typeface="+mn-cs"/>
              </a:rPr>
              <a:t> sentences</a:t>
            </a: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8</a:t>
            </a:r>
            <a:r>
              <a:rPr 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containing a goal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cs typeface="+mn-cs"/>
            </a:endParaRP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25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Chelsea – Sunderland (</a:t>
            </a:r>
            <a:r>
              <a:rPr lang="de-DE" dirty="0" err="1" smtClean="0"/>
              <a:t>cont</a:t>
            </a:r>
            <a:r>
              <a:rPr lang="de-DE" dirty="0" smtClean="0"/>
              <a:t>.)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66940" y="5545393"/>
            <a:ext cx="755116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50-NN Basic best </a:t>
            </a:r>
            <a:r>
              <a:rPr lang="en-US" b="1" dirty="0" err="1" smtClean="0"/>
              <a:t>accuray</a:t>
            </a:r>
            <a:r>
              <a:rPr lang="en-US" b="1" dirty="0" smtClean="0"/>
              <a:t>, 50-NN Weighted highest precision.</a:t>
            </a:r>
            <a:endParaRPr lang="en-US" b="1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457200" y="1270000"/>
          <a:ext cx="8291379" cy="3950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Successful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Semi-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http://2.bp.blogspot.com/-InzVlxJBkR4/UBv6nmkyrsI/AAAAAAAABYc/lTavNA_MDwc/s1600/Goal%2Bicons.jpg"/>
          <p:cNvPicPr>
            <a:picLocks noChangeAspect="1" noChangeArrowheads="1"/>
          </p:cNvPicPr>
          <p:nvPr/>
        </p:nvPicPr>
        <p:blipFill>
          <a:blip r:embed="rId2" cstate="print"/>
          <a:srcRect l="5381" t="16250" r="4397" b="17829"/>
          <a:stretch>
            <a:fillRect/>
          </a:stretch>
        </p:blipFill>
        <p:spPr bwMode="auto">
          <a:xfrm>
            <a:off x="5855108" y="4129537"/>
            <a:ext cx="2967212" cy="2168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896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41805" y="1623952"/>
            <a:ext cx="5486298" cy="45556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 smtClean="0"/>
              <a:t>BBC Match Report </a:t>
            </a:r>
            <a:r>
              <a:rPr lang="de-DE" b="1" dirty="0" err="1" smtClean="0"/>
              <a:t>Crawling</a:t>
            </a:r>
            <a:endParaRPr lang="de-DE" b="1" dirty="0" smtClean="0"/>
          </a:p>
          <a:p>
            <a:pPr>
              <a:lnSpc>
                <a:spcPct val="200000"/>
              </a:lnSpc>
            </a:pPr>
            <a:r>
              <a:rPr lang="de-DE" b="1" dirty="0" err="1" smtClean="0"/>
              <a:t>Preprocessing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endParaRPr lang="de-DE" b="1" dirty="0" smtClean="0"/>
          </a:p>
          <a:p>
            <a:pPr>
              <a:lnSpc>
                <a:spcPct val="200000"/>
              </a:lnSpc>
            </a:pPr>
            <a:r>
              <a:rPr lang="de-DE" b="1" dirty="0" smtClean="0"/>
              <a:t>Data Set Properties</a:t>
            </a:r>
          </a:p>
          <a:p>
            <a:pPr>
              <a:lnSpc>
                <a:spcPct val="200000"/>
              </a:lnSpc>
            </a:pPr>
            <a:r>
              <a:rPr lang="de-DE" b="1" dirty="0" err="1" smtClean="0"/>
              <a:t>Classification</a:t>
            </a:r>
            <a:r>
              <a:rPr lang="de-DE" b="1" dirty="0" smtClean="0"/>
              <a:t> &amp; Validation</a:t>
            </a:r>
          </a:p>
          <a:p>
            <a:pPr>
              <a:lnSpc>
                <a:spcPct val="200000"/>
              </a:lnSpc>
            </a:pPr>
            <a:r>
              <a:rPr lang="de-DE" b="1" dirty="0" err="1" smtClean="0"/>
              <a:t>Example</a:t>
            </a:r>
            <a:r>
              <a:rPr lang="de-DE" b="1" dirty="0" smtClean="0"/>
              <a:t> </a:t>
            </a:r>
            <a:r>
              <a:rPr lang="de-DE" b="1" dirty="0" err="1" smtClean="0"/>
              <a:t>Application</a:t>
            </a:r>
            <a:endParaRPr lang="de-DE" b="1" dirty="0" smtClean="0"/>
          </a:p>
          <a:p>
            <a:endParaRPr lang="de-DE" b="1" dirty="0" smtClean="0"/>
          </a:p>
          <a:p>
            <a:endParaRPr lang="de-DE" b="1" dirty="0"/>
          </a:p>
        </p:txBody>
      </p:sp>
      <p:pic>
        <p:nvPicPr>
          <p:cNvPr id="10242" name="Picture 2" descr="Football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12313" y="1932032"/>
            <a:ext cx="272025" cy="272025"/>
          </a:xfrm>
          <a:prstGeom prst="rect">
            <a:avLst/>
          </a:prstGeom>
          <a:noFill/>
        </p:spPr>
      </p:pic>
      <p:pic>
        <p:nvPicPr>
          <p:cNvPr id="6" name="Picture 2" descr="Football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17233" y="2748092"/>
            <a:ext cx="272025" cy="272025"/>
          </a:xfrm>
          <a:prstGeom prst="rect">
            <a:avLst/>
          </a:prstGeom>
          <a:noFill/>
        </p:spPr>
      </p:pic>
      <p:pic>
        <p:nvPicPr>
          <p:cNvPr id="7" name="Picture 2" descr="Football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07405" y="3519908"/>
            <a:ext cx="272025" cy="272025"/>
          </a:xfrm>
          <a:prstGeom prst="rect">
            <a:avLst/>
          </a:prstGeom>
          <a:noFill/>
        </p:spPr>
      </p:pic>
      <p:pic>
        <p:nvPicPr>
          <p:cNvPr id="8" name="Picture 2" descr="Football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12309" y="4336017"/>
            <a:ext cx="272025" cy="272025"/>
          </a:xfrm>
          <a:prstGeom prst="rect">
            <a:avLst/>
          </a:prstGeom>
          <a:noFill/>
        </p:spPr>
      </p:pic>
      <p:pic>
        <p:nvPicPr>
          <p:cNvPr id="9" name="Picture 2" descr="Football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153" y="5132429"/>
            <a:ext cx="272025" cy="272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01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Conclude semi-automated training data from seeds</a:t>
            </a:r>
          </a:p>
          <a:p>
            <a:endParaRPr lang="en-US" dirty="0" smtClean="0"/>
          </a:p>
          <a:p>
            <a:r>
              <a:rPr lang="en-US" dirty="0" smtClean="0"/>
              <a:t>Supervised Classification of sentences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http://image.shutterstock.com/display_pic_with_logo/382936/382936,1270134315,1/stock-vector-soccer-field-with-detailed-goal-and-grass-vector-illustration-50032246.jpg"/>
          <p:cNvPicPr>
            <a:picLocks noChangeAspect="1" noChangeArrowheads="1"/>
          </p:cNvPicPr>
          <p:nvPr/>
        </p:nvPicPr>
        <p:blipFill>
          <a:blip r:embed="rId2" cstate="print"/>
          <a:srcRect b="5761"/>
          <a:stretch>
            <a:fillRect/>
          </a:stretch>
        </p:blipFill>
        <p:spPr bwMode="auto">
          <a:xfrm>
            <a:off x="6371302" y="4020503"/>
            <a:ext cx="2377277" cy="2140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899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Match Report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Crawler</a:t>
            </a:r>
            <a:r>
              <a:rPr lang="de-DE" dirty="0" smtClean="0"/>
              <a:t> Entry Page</a:t>
            </a:r>
          </a:p>
          <a:p>
            <a:pPr lvl="1"/>
            <a:r>
              <a:rPr lang="de-DE" dirty="0">
                <a:hlinkClick r:id="rId2"/>
              </a:rPr>
              <a:t>http://www.bbc.co.uk/sport/football/premier-league/</a:t>
            </a:r>
            <a:r>
              <a:rPr lang="de-DE" dirty="0" smtClean="0">
                <a:hlinkClick r:id="rId2"/>
              </a:rPr>
              <a:t>results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Match Report: </a:t>
            </a:r>
            <a:r>
              <a:rPr lang="de-DE" dirty="0" err="1" smtClean="0"/>
              <a:t>ManU</a:t>
            </a:r>
            <a:r>
              <a:rPr lang="de-DE" dirty="0" smtClean="0"/>
              <a:t> – Aston Villa</a:t>
            </a:r>
          </a:p>
          <a:p>
            <a:pPr lvl="1"/>
            <a:r>
              <a:rPr lang="de-DE" dirty="0" smtClean="0"/>
              <a:t>Header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bar</a:t>
            </a:r>
          </a:p>
          <a:p>
            <a:pPr lvl="1"/>
            <a:r>
              <a:rPr lang="de-DE" b="1" dirty="0" err="1" smtClean="0"/>
              <a:t>Article</a:t>
            </a:r>
            <a:endParaRPr lang="de-DE" b="1" dirty="0" smtClean="0"/>
          </a:p>
          <a:p>
            <a:pPr lvl="1"/>
            <a:r>
              <a:rPr lang="de-DE" dirty="0" smtClean="0"/>
              <a:t>Info </a:t>
            </a:r>
            <a:r>
              <a:rPr lang="de-DE" dirty="0" err="1" smtClean="0"/>
              <a:t>boxes</a:t>
            </a:r>
            <a:endParaRPr lang="de-DE" dirty="0" smtClean="0"/>
          </a:p>
          <a:p>
            <a:pPr lvl="1">
              <a:buNone/>
            </a:pPr>
            <a:endParaRPr lang="de-DE" dirty="0"/>
          </a:p>
          <a:p>
            <a:r>
              <a:rPr lang="de-DE" dirty="0" smtClean="0"/>
              <a:t>HTML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structured</a:t>
            </a:r>
            <a:endParaRPr lang="de-DE" dirty="0" smtClean="0"/>
          </a:p>
          <a:p>
            <a:pPr lvl="1"/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article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XPATH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25910" y="5272547"/>
            <a:ext cx="5857896" cy="84065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//h:div[@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']/h:p/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| 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//h:div[@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']/h:p/*/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21701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NLP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Separating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RapidMiner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POS </a:t>
            </a:r>
            <a:r>
              <a:rPr lang="de-DE" dirty="0" err="1" smtClean="0"/>
              <a:t>and</a:t>
            </a:r>
            <a:r>
              <a:rPr lang="de-DE" dirty="0" smtClean="0"/>
              <a:t> NER</a:t>
            </a:r>
          </a:p>
          <a:p>
            <a:endParaRPr lang="de-DE" dirty="0"/>
          </a:p>
          <a:p>
            <a:r>
              <a:rPr lang="de-DE" dirty="0" smtClean="0"/>
              <a:t>Find </a:t>
            </a:r>
            <a:r>
              <a:rPr lang="de-DE" dirty="0" err="1" smtClean="0"/>
              <a:t>manually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346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Manual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70000"/>
            <a:ext cx="8642350" cy="765277"/>
          </a:xfrm>
        </p:spPr>
        <p:txBody>
          <a:bodyPr/>
          <a:lstStyle/>
          <a:p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smtClean="0"/>
              <a:t>Van </a:t>
            </a:r>
            <a:r>
              <a:rPr lang="de-DE" dirty="0" err="1" smtClean="0"/>
              <a:t>Persie</a:t>
            </a:r>
            <a:r>
              <a:rPr lang="de-DE" dirty="0" smtClean="0"/>
              <a:t> </a:t>
            </a:r>
            <a:r>
              <a:rPr lang="de-DE" dirty="0" err="1" smtClean="0"/>
              <a:t>opened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scoring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NNP </a:t>
            </a:r>
            <a:r>
              <a:rPr lang="de-DE" dirty="0" err="1" smtClean="0"/>
              <a:t>NNP</a:t>
            </a:r>
            <a:r>
              <a:rPr lang="de-DE" dirty="0" smtClean="0"/>
              <a:t>   VBD     DT VBG</a:t>
            </a:r>
          </a:p>
          <a:p>
            <a:pPr lvl="1"/>
            <a:r>
              <a:rPr lang="de-DE" dirty="0" smtClean="0"/>
              <a:t>PERSON </a:t>
            </a:r>
            <a:r>
              <a:rPr lang="de-DE" dirty="0" err="1" smtClean="0"/>
              <a:t>PERSON</a:t>
            </a:r>
            <a:r>
              <a:rPr lang="de-DE" dirty="0" smtClean="0"/>
              <a:t> 0 0 0</a:t>
            </a:r>
          </a:p>
          <a:p>
            <a:pPr lvl="1">
              <a:buNone/>
            </a:pPr>
            <a:r>
              <a:rPr lang="de-DE" dirty="0" smtClean="0"/>
              <a:t> </a:t>
            </a:r>
          </a:p>
          <a:p>
            <a:pPr lvl="1">
              <a:buNone/>
            </a:pP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[…]  </a:t>
            </a:r>
            <a:r>
              <a:rPr lang="de-DE" dirty="0" err="1" smtClean="0"/>
              <a:t>firing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       VBG  JJ    IN    DT NN IN DT NN </a:t>
            </a:r>
          </a:p>
          <a:p>
            <a:pPr lvl="1"/>
            <a:r>
              <a:rPr lang="de-DE" dirty="0" smtClean="0"/>
              <a:t>0 0 0 0 0 0 0 0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96413" y="2964426"/>
            <a:ext cx="4970206" cy="6046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[PERSON | ORGA]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opened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DT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scoring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01334" y="5122554"/>
            <a:ext cx="3519944" cy="6046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VB * IN *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net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2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JAPE </a:t>
            </a:r>
            <a:r>
              <a:rPr lang="de-DE" dirty="0" err="1" smtClean="0"/>
              <a:t>Grammar</a:t>
            </a:r>
            <a:r>
              <a:rPr lang="de-DE" dirty="0" smtClean="0"/>
              <a:t> Rules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2462983"/>
            <a:ext cx="8642350" cy="3757254"/>
          </a:xfrm>
        </p:spPr>
        <p:txBody>
          <a:bodyPr/>
          <a:lstStyle/>
          <a:p>
            <a:r>
              <a:rPr lang="en-US" dirty="0" smtClean="0"/>
              <a:t>JAPE rules are processing resources</a:t>
            </a:r>
          </a:p>
          <a:p>
            <a:pPr lvl="1"/>
            <a:r>
              <a:rPr lang="en-US" dirty="0" smtClean="0"/>
              <a:t>[PERSON | ORGA] opened DT scoring</a:t>
            </a:r>
          </a:p>
          <a:p>
            <a:pPr lvl="1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224128" y="1401097"/>
            <a:ext cx="6592529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GATE = </a:t>
            </a:r>
            <a:r>
              <a:rPr lang="de-DE" b="1" dirty="0" err="1" smtClean="0"/>
              <a:t>Gui</a:t>
            </a:r>
            <a:r>
              <a:rPr lang="de-DE" b="1" dirty="0" smtClean="0"/>
              <a:t> + Text + Processing Resources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870147" y="3465868"/>
            <a:ext cx="7492181" cy="274690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: Goal2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( ({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Person.rule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PersonFinal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Lookup.majorType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country_adj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Location.locType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 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 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Organization.rule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LocOrg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=~ open}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({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Token.category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DT}|{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Token.category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IN})?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=~ scor})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endParaRPr lang="de-DE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goalSequence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goalSequence.Goal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kind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=Goal,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=Goal2}</a:t>
            </a:r>
          </a:p>
        </p:txBody>
      </p:sp>
    </p:spTree>
    <p:extLst>
      <p:ext uri="{BB962C8B-B14F-4D97-AF65-F5344CB8AC3E}">
        <p14:creationId xmlns:p14="http://schemas.microsoft.com/office/powerpoint/2010/main" xmlns="" val="16376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Set Properties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342 </a:t>
            </a:r>
            <a:r>
              <a:rPr lang="de-DE" dirty="0" err="1" smtClean="0"/>
              <a:t>reports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9211 </a:t>
            </a:r>
            <a:r>
              <a:rPr lang="de-DE" dirty="0" err="1" smtClean="0"/>
              <a:t>sentences</a:t>
            </a:r>
            <a:endParaRPr lang="de-DE" dirty="0" smtClean="0"/>
          </a:p>
          <a:p>
            <a:pPr lvl="1"/>
            <a:r>
              <a:rPr lang="de-DE" dirty="0" smtClean="0"/>
              <a:t>759 </a:t>
            </a:r>
            <a:r>
              <a:rPr lang="de-DE" dirty="0" err="1" smtClean="0"/>
              <a:t>containing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endParaRPr lang="de-DE" dirty="0" smtClean="0"/>
          </a:p>
          <a:p>
            <a:pPr lvl="1"/>
            <a:r>
              <a:rPr lang="de-DE" dirty="0" smtClean="0"/>
              <a:t>8452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334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3-05-20 um 17.44.3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444" y="3141939"/>
            <a:ext cx="6519333" cy="31667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&amp; Validation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classifiers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Naive </a:t>
            </a:r>
            <a:r>
              <a:rPr lang="de-DE" dirty="0" err="1" smtClean="0"/>
              <a:t>Bayes</a:t>
            </a:r>
            <a:r>
              <a:rPr lang="de-DE" dirty="0" smtClean="0"/>
              <a:t>: 64.58%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lvl="1"/>
            <a:r>
              <a:rPr lang="de-DE" dirty="0" smtClean="0"/>
              <a:t>SVM: 70.59%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lvl="1"/>
            <a:r>
              <a:rPr lang="de-DE" dirty="0" smtClean="0"/>
              <a:t>50-NN: 75.00%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lvl="1"/>
            <a:r>
              <a:rPr lang="de-DE" dirty="0" err="1" smtClean="0"/>
              <a:t>Weighted</a:t>
            </a:r>
            <a:r>
              <a:rPr lang="de-DE" dirty="0" smtClean="0"/>
              <a:t> 50-NN: 80.88% </a:t>
            </a:r>
            <a:r>
              <a:rPr lang="de-DE" dirty="0" err="1" smtClean="0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75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Mining Project Presentation">
  <a:themeElements>
    <a:clrScheme name="veit new montan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988C4"/>
      </a:accent1>
      <a:accent2>
        <a:srgbClr val="245486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Mining Project Presentation.thmx</Template>
  <TotalTime>0</TotalTime>
  <Words>295</Words>
  <Application>Microsoft Office PowerPoint</Application>
  <PresentationFormat>Bildschirmpräsentation (4:3)</PresentationFormat>
  <Paragraphs>88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Web Mining Project Presentation</vt:lpstr>
      <vt:lpstr>  Web Mining Semester Project Presentation  </vt:lpstr>
      <vt:lpstr>Agenda</vt:lpstr>
      <vt:lpstr>Project Goal</vt:lpstr>
      <vt:lpstr>Example Match Report</vt:lpstr>
      <vt:lpstr>Preprocessing: NLP</vt:lpstr>
      <vt:lpstr>Preprocessing: Manual Patterns</vt:lpstr>
      <vt:lpstr>Preprocessing: JAPE Grammar Rules</vt:lpstr>
      <vt:lpstr>Data Set Properties</vt:lpstr>
      <vt:lpstr>Classification &amp; Validation</vt:lpstr>
      <vt:lpstr>Example: Chelsea - Sunderland</vt:lpstr>
      <vt:lpstr>Example: Chelsea – Sunderland (cont.)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Extraction of Goals from Premier League Match Reports using Natural Language Processing Techniques  </dc:title>
  <dc:creator>Matthias Rabus</dc:creator>
  <cp:lastModifiedBy>Office</cp:lastModifiedBy>
  <cp:revision>22</cp:revision>
  <dcterms:created xsi:type="dcterms:W3CDTF">2013-05-20T10:53:03Z</dcterms:created>
  <dcterms:modified xsi:type="dcterms:W3CDTF">2013-05-23T07:16:30Z</dcterms:modified>
</cp:coreProperties>
</file>