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Lst>
  <p:sldSz cx="9144000" cy="5143500" type="screen16x9"/>
  <p:notesSz cx="6858000" cy="9144000"/>
  <p:embeddedFontLst>
    <p:embeddedFont>
      <p:font typeface="Barlow Semi Condensed Medium" panose="020B0604020202020204" charset="-94"/>
      <p:regular r:id="rId15"/>
      <p:bold r:id="rId16"/>
      <p:italic r:id="rId17"/>
      <p:boldItalic r:id="rId18"/>
    </p:embeddedFont>
    <p:embeddedFont>
      <p:font typeface="Barlow Semi Condensed SemiBold" panose="020B0604020202020204" charset="-94"/>
      <p:regular r:id="rId19"/>
      <p:bold r:id="rId20"/>
      <p:italic r:id="rId21"/>
      <p:boldItalic r:id="rId22"/>
    </p:embeddedFont>
    <p:embeddedFont>
      <p:font typeface="Barlow Semi Condensed" panose="020B0604020202020204" charset="-94"/>
      <p:regular r:id="rId23"/>
      <p:bold r:id="rId24"/>
      <p:italic r:id="rId25"/>
      <p:boldItalic r:id="rId26"/>
    </p:embeddedFont>
    <p:embeddedFont>
      <p:font typeface="Bahiana" panose="020B0604020202020204" charset="-94"/>
      <p:regular r:id="rId27"/>
    </p:embeddedFont>
    <p:embeddedFont>
      <p:font typeface="Roboto Condensed Light" panose="020B060402020202020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Fira Sans Extra Condensed Medium"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D43C06-2B6C-4B62-B708-C85702B45204}">
  <a:tblStyle styleId="{F0D43C06-2B6C-4B62-B708-C85702B4520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1E2AE2D-87FE-4B91-9EB0-3F29F64C9F3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b64614876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b64614876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b376a7c974_1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b376a7c974_1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b646148761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b646148761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b376a7c974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b376a7c97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b64614876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b64614876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b646148761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b646148761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376a7c974_1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376a7c974_1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b376a7c974_1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b376a7c974_1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b376a7c974_1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b376a7c974_1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b64614876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b64614876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1728150" y="2671650"/>
            <a:ext cx="56877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10" name="Google Shape;10;p2"/>
          <p:cNvSpPr txBox="1">
            <a:spLocks noGrp="1"/>
          </p:cNvSpPr>
          <p:nvPr>
            <p:ph type="ctrTitle"/>
          </p:nvPr>
        </p:nvSpPr>
        <p:spPr>
          <a:xfrm>
            <a:off x="1728150" y="1894050"/>
            <a:ext cx="5687700" cy="9045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3600"/>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grpSp>
        <p:nvGrpSpPr>
          <p:cNvPr id="11" name="Google Shape;11;p2"/>
          <p:cNvGrpSpPr/>
          <p:nvPr/>
        </p:nvGrpSpPr>
        <p:grpSpPr>
          <a:xfrm>
            <a:off x="-364043" y="-78921"/>
            <a:ext cx="2605500" cy="1446850"/>
            <a:chOff x="310975" y="334050"/>
            <a:chExt cx="2605500" cy="1446850"/>
          </a:xfrm>
        </p:grpSpPr>
        <p:sp>
          <p:nvSpPr>
            <p:cNvPr id="12" name="Google Shape;12;p2"/>
            <p:cNvSpPr/>
            <p:nvPr/>
          </p:nvSpPr>
          <p:spPr>
            <a:xfrm>
              <a:off x="3109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35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61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1587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4413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7239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0065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2891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717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8543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109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35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61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587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4413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7239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0065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891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5717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8543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109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35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761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1587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4413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7239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0065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2891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5717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8543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109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35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761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587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4413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7239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0065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2891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5717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8543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109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935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761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1587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4413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7239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0065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2891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5717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8543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109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935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761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1587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4413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239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0065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2891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5717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8543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a:off x="-67525" y="-66775"/>
            <a:ext cx="9326125" cy="5245250"/>
          </a:xfrm>
          <a:custGeom>
            <a:avLst/>
            <a:gdLst/>
            <a:ahLst/>
            <a:cxnLst/>
            <a:rect l="l" t="t" r="r" b="b"/>
            <a:pathLst>
              <a:path w="373045" h="209810" extrusionOk="0">
                <a:moveTo>
                  <a:pt x="0" y="82749"/>
                </a:moveTo>
                <a:lnTo>
                  <a:pt x="107166" y="209810"/>
                </a:lnTo>
                <a:lnTo>
                  <a:pt x="373045" y="101288"/>
                </a:lnTo>
                <a:lnTo>
                  <a:pt x="328280" y="0"/>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2"/>
        <p:cNvGrpSpPr/>
        <p:nvPr/>
      </p:nvGrpSpPr>
      <p:grpSpPr>
        <a:xfrm>
          <a:off x="0" y="0"/>
          <a:ext cx="0" cy="0"/>
          <a:chOff x="0" y="0"/>
          <a:chExt cx="0" cy="0"/>
        </a:xfrm>
      </p:grpSpPr>
      <p:sp>
        <p:nvSpPr>
          <p:cNvPr id="143" name="Google Shape;143;p5"/>
          <p:cNvSpPr/>
          <p:nvPr/>
        </p:nvSpPr>
        <p:spPr>
          <a:xfrm>
            <a:off x="0" y="2451225"/>
            <a:ext cx="9144000" cy="23511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txBox="1">
            <a:spLocks noGrp="1"/>
          </p:cNvSpPr>
          <p:nvPr>
            <p:ph type="subTitle" idx="1"/>
          </p:nvPr>
        </p:nvSpPr>
        <p:spPr>
          <a:xfrm>
            <a:off x="1400850" y="3078992"/>
            <a:ext cx="26856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145" name="Google Shape;145;p5"/>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6" name="Google Shape;146;p5"/>
          <p:cNvSpPr txBox="1">
            <a:spLocks noGrp="1"/>
          </p:cNvSpPr>
          <p:nvPr>
            <p:ph type="subTitle" idx="2"/>
          </p:nvPr>
        </p:nvSpPr>
        <p:spPr>
          <a:xfrm>
            <a:off x="5057550" y="3078955"/>
            <a:ext cx="26856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147" name="Google Shape;147;p5"/>
          <p:cNvSpPr txBox="1">
            <a:spLocks noGrp="1"/>
          </p:cNvSpPr>
          <p:nvPr>
            <p:ph type="subTitle" idx="3"/>
          </p:nvPr>
        </p:nvSpPr>
        <p:spPr>
          <a:xfrm>
            <a:off x="1400850" y="2409150"/>
            <a:ext cx="2685600" cy="781200"/>
          </a:xfrm>
          <a:prstGeom prst="rect">
            <a:avLst/>
          </a:prstGeom>
          <a:noFill/>
        </p:spPr>
        <p:txBody>
          <a:bodyPr spcFirstLastPara="1" wrap="square" lIns="91425" tIns="91425" rIns="91425" bIns="0" anchor="b" anchorCtr="0">
            <a:noAutofit/>
          </a:bodyPr>
          <a:lstStyle>
            <a:lvl1pPr lvl="0" algn="ctr" rtl="0">
              <a:lnSpc>
                <a:spcPct val="100000"/>
              </a:lnSpc>
              <a:spcBef>
                <a:spcPts val="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1pPr>
            <a:lvl2pPr lvl="1"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2pPr>
            <a:lvl3pPr lvl="2"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3pPr>
            <a:lvl4pPr lvl="3"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4pPr>
            <a:lvl5pPr lvl="4"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5pPr>
            <a:lvl6pPr lvl="5"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6pPr>
            <a:lvl7pPr lvl="6"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7pPr>
            <a:lvl8pPr lvl="7"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8pPr>
            <a:lvl9pPr lvl="8" algn="ctr" rtl="0">
              <a:lnSpc>
                <a:spcPct val="100000"/>
              </a:lnSpc>
              <a:spcBef>
                <a:spcPts val="1600"/>
              </a:spcBef>
              <a:spcAft>
                <a:spcPts val="1600"/>
              </a:spcAft>
              <a:buNone/>
              <a:defRPr sz="1800">
                <a:solidFill>
                  <a:srgbClr val="F3F3F3"/>
                </a:solidFill>
                <a:latin typeface="Barlow Semi Condensed SemiBold"/>
                <a:ea typeface="Barlow Semi Condensed SemiBold"/>
                <a:cs typeface="Barlow Semi Condensed SemiBold"/>
                <a:sym typeface="Barlow Semi Condensed SemiBold"/>
              </a:defRPr>
            </a:lvl9pPr>
          </a:lstStyle>
          <a:p>
            <a:endParaRPr/>
          </a:p>
        </p:txBody>
      </p:sp>
      <p:sp>
        <p:nvSpPr>
          <p:cNvPr id="148" name="Google Shape;148;p5"/>
          <p:cNvSpPr txBox="1">
            <a:spLocks noGrp="1"/>
          </p:cNvSpPr>
          <p:nvPr>
            <p:ph type="subTitle" idx="4"/>
          </p:nvPr>
        </p:nvSpPr>
        <p:spPr>
          <a:xfrm>
            <a:off x="5057550" y="2409150"/>
            <a:ext cx="2685600" cy="781200"/>
          </a:xfrm>
          <a:prstGeom prst="rect">
            <a:avLst/>
          </a:prstGeom>
          <a:noFill/>
        </p:spPr>
        <p:txBody>
          <a:bodyPr spcFirstLastPara="1" wrap="square" lIns="91425" tIns="91425" rIns="91425" bIns="0" anchor="b" anchorCtr="0">
            <a:noAutofit/>
          </a:bodyPr>
          <a:lstStyle>
            <a:lvl1pPr lvl="0" algn="ctr" rtl="0">
              <a:lnSpc>
                <a:spcPct val="100000"/>
              </a:lnSpc>
              <a:spcBef>
                <a:spcPts val="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1pPr>
            <a:lvl2pPr lvl="1"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2pPr>
            <a:lvl3pPr lvl="2"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3pPr>
            <a:lvl4pPr lvl="3"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4pPr>
            <a:lvl5pPr lvl="4"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5pPr>
            <a:lvl6pPr lvl="5"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6pPr>
            <a:lvl7pPr lvl="6"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7pPr>
            <a:lvl8pPr lvl="7"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8pPr>
            <a:lvl9pPr lvl="8" algn="ctr" rtl="0">
              <a:lnSpc>
                <a:spcPct val="100000"/>
              </a:lnSpc>
              <a:spcBef>
                <a:spcPts val="1600"/>
              </a:spcBef>
              <a:spcAft>
                <a:spcPts val="1600"/>
              </a:spcAft>
              <a:buNone/>
              <a:defRPr sz="1800">
                <a:solidFill>
                  <a:srgbClr val="F3F3F3"/>
                </a:solidFill>
                <a:latin typeface="Barlow Semi Condensed SemiBold"/>
                <a:ea typeface="Barlow Semi Condensed SemiBold"/>
                <a:cs typeface="Barlow Semi Condensed SemiBold"/>
                <a:sym typeface="Barlow Semi Condensed SemiBold"/>
              </a:defRPr>
            </a:lvl9pPr>
          </a:lstStyle>
          <a:p>
            <a:endParaRPr/>
          </a:p>
        </p:txBody>
      </p:sp>
      <p:grpSp>
        <p:nvGrpSpPr>
          <p:cNvPr id="149" name="Google Shape;149;p5"/>
          <p:cNvGrpSpPr/>
          <p:nvPr/>
        </p:nvGrpSpPr>
        <p:grpSpPr>
          <a:xfrm>
            <a:off x="8350757" y="149679"/>
            <a:ext cx="627300" cy="1446850"/>
            <a:chOff x="6656382" y="-78921"/>
            <a:chExt cx="627300" cy="1446850"/>
          </a:xfrm>
        </p:grpSpPr>
        <p:sp>
          <p:nvSpPr>
            <p:cNvPr id="150" name="Google Shape;150;p5"/>
            <p:cNvSpPr/>
            <p:nvPr/>
          </p:nvSpPr>
          <p:spPr>
            <a:xfrm>
              <a:off x="66563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69389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72215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6563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9389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72215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6563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9389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72215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6563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9389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72215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6563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9389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72215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66563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69389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72215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81"/>
        <p:cNvGrpSpPr/>
        <p:nvPr/>
      </p:nvGrpSpPr>
      <p:grpSpPr>
        <a:xfrm>
          <a:off x="0" y="0"/>
          <a:ext cx="0" cy="0"/>
          <a:chOff x="0" y="0"/>
          <a:chExt cx="0" cy="0"/>
        </a:xfrm>
      </p:grpSpPr>
      <p:sp>
        <p:nvSpPr>
          <p:cNvPr id="282" name="Google Shape;282;p12"/>
          <p:cNvSpPr/>
          <p:nvPr/>
        </p:nvSpPr>
        <p:spPr>
          <a:xfrm>
            <a:off x="-68700" y="-52400"/>
            <a:ext cx="3328475" cy="5212300"/>
          </a:xfrm>
          <a:custGeom>
            <a:avLst/>
            <a:gdLst/>
            <a:ahLst/>
            <a:cxnLst/>
            <a:rect l="l" t="t" r="r" b="b"/>
            <a:pathLst>
              <a:path w="133139" h="208492" extrusionOk="0">
                <a:moveTo>
                  <a:pt x="847" y="0"/>
                </a:moveTo>
                <a:lnTo>
                  <a:pt x="133139" y="128058"/>
                </a:lnTo>
                <a:lnTo>
                  <a:pt x="115359" y="171450"/>
                </a:lnTo>
                <a:lnTo>
                  <a:pt x="0" y="208492"/>
                </a:lnTo>
              </a:path>
            </a:pathLst>
          </a:custGeom>
          <a:noFill/>
          <a:ln w="19050" cap="flat" cmpd="sng">
            <a:solidFill>
              <a:srgbClr val="434343"/>
            </a:solidFill>
            <a:prstDash val="solid"/>
            <a:round/>
            <a:headEnd type="none" w="med" len="med"/>
            <a:tailEnd type="none" w="med" len="med"/>
          </a:ln>
        </p:spPr>
      </p:sp>
      <p:sp>
        <p:nvSpPr>
          <p:cNvPr id="283" name="Google Shape;283;p12"/>
          <p:cNvSpPr/>
          <p:nvPr/>
        </p:nvSpPr>
        <p:spPr>
          <a:xfrm>
            <a:off x="7069775" y="0"/>
            <a:ext cx="2074200" cy="5143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2"/>
          <p:cNvSpPr txBox="1">
            <a:spLocks noGrp="1"/>
          </p:cNvSpPr>
          <p:nvPr>
            <p:ph type="ctrTitle"/>
          </p:nvPr>
        </p:nvSpPr>
        <p:spPr>
          <a:xfrm>
            <a:off x="2271096" y="670575"/>
            <a:ext cx="46311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5" name="Google Shape;285;p12"/>
          <p:cNvSpPr txBox="1">
            <a:spLocks noGrp="1"/>
          </p:cNvSpPr>
          <p:nvPr>
            <p:ph type="title" idx="2" hasCustomPrompt="1"/>
          </p:nvPr>
        </p:nvSpPr>
        <p:spPr>
          <a:xfrm>
            <a:off x="6541575" y="643275"/>
            <a:ext cx="1770600" cy="900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6000" b="0">
                <a:solidFill>
                  <a:srgbClr val="F3F3F3"/>
                </a:solidFill>
              </a:defRPr>
            </a:lvl1pPr>
            <a:lvl2pPr lvl="1"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86" name="Google Shape;286;p12"/>
          <p:cNvSpPr txBox="1">
            <a:spLocks noGrp="1"/>
          </p:cNvSpPr>
          <p:nvPr>
            <p:ph type="ctrTitle" idx="3"/>
          </p:nvPr>
        </p:nvSpPr>
        <p:spPr>
          <a:xfrm>
            <a:off x="2271096" y="1712750"/>
            <a:ext cx="46311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7" name="Google Shape;287;p12"/>
          <p:cNvSpPr txBox="1">
            <a:spLocks noGrp="1"/>
          </p:cNvSpPr>
          <p:nvPr>
            <p:ph type="title" idx="4" hasCustomPrompt="1"/>
          </p:nvPr>
        </p:nvSpPr>
        <p:spPr>
          <a:xfrm>
            <a:off x="6541575" y="1685436"/>
            <a:ext cx="1770600" cy="900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6000" b="0">
                <a:solidFill>
                  <a:srgbClr val="F3F3F3"/>
                </a:solidFill>
              </a:defRPr>
            </a:lvl1pPr>
            <a:lvl2pPr lvl="1"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88" name="Google Shape;288;p12"/>
          <p:cNvSpPr txBox="1">
            <a:spLocks noGrp="1"/>
          </p:cNvSpPr>
          <p:nvPr>
            <p:ph type="ctrTitle" idx="5"/>
          </p:nvPr>
        </p:nvSpPr>
        <p:spPr>
          <a:xfrm>
            <a:off x="2271096" y="2754925"/>
            <a:ext cx="46311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9" name="Google Shape;289;p12"/>
          <p:cNvSpPr txBox="1">
            <a:spLocks noGrp="1"/>
          </p:cNvSpPr>
          <p:nvPr>
            <p:ph type="title" idx="6" hasCustomPrompt="1"/>
          </p:nvPr>
        </p:nvSpPr>
        <p:spPr>
          <a:xfrm>
            <a:off x="6541575" y="2727590"/>
            <a:ext cx="1770600" cy="900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6000" b="0">
                <a:solidFill>
                  <a:srgbClr val="F3F3F3"/>
                </a:solidFill>
              </a:defRPr>
            </a:lvl1pPr>
            <a:lvl2pPr lvl="1"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90" name="Google Shape;290;p12"/>
          <p:cNvSpPr txBox="1">
            <a:spLocks noGrp="1"/>
          </p:cNvSpPr>
          <p:nvPr>
            <p:ph type="ctrTitle" idx="7"/>
          </p:nvPr>
        </p:nvSpPr>
        <p:spPr>
          <a:xfrm>
            <a:off x="2271142" y="3797100"/>
            <a:ext cx="4631100" cy="586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1" name="Google Shape;291;p12"/>
          <p:cNvSpPr txBox="1">
            <a:spLocks noGrp="1"/>
          </p:cNvSpPr>
          <p:nvPr>
            <p:ph type="title" idx="8" hasCustomPrompt="1"/>
          </p:nvPr>
        </p:nvSpPr>
        <p:spPr>
          <a:xfrm>
            <a:off x="6541575" y="3774175"/>
            <a:ext cx="1770600" cy="900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6000" b="0">
                <a:solidFill>
                  <a:srgbClr val="F3F3F3"/>
                </a:solidFill>
              </a:defRPr>
            </a:lvl1pPr>
            <a:lvl2pPr lvl="1"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92" name="Google Shape;292;p12"/>
          <p:cNvSpPr txBox="1">
            <a:spLocks noGrp="1"/>
          </p:cNvSpPr>
          <p:nvPr>
            <p:ph type="subTitle" idx="1"/>
          </p:nvPr>
        </p:nvSpPr>
        <p:spPr>
          <a:xfrm flipH="1">
            <a:off x="2640750" y="4165950"/>
            <a:ext cx="4261500" cy="43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2"/>
          <p:cNvSpPr txBox="1">
            <a:spLocks noGrp="1"/>
          </p:cNvSpPr>
          <p:nvPr>
            <p:ph type="subTitle" idx="9"/>
          </p:nvPr>
        </p:nvSpPr>
        <p:spPr>
          <a:xfrm flipH="1">
            <a:off x="2640676" y="3127425"/>
            <a:ext cx="4261500" cy="43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2"/>
          <p:cNvSpPr txBox="1">
            <a:spLocks noGrp="1"/>
          </p:cNvSpPr>
          <p:nvPr>
            <p:ph type="subTitle" idx="13"/>
          </p:nvPr>
        </p:nvSpPr>
        <p:spPr>
          <a:xfrm flipH="1">
            <a:off x="2640750" y="2081100"/>
            <a:ext cx="4261500" cy="43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12"/>
          <p:cNvSpPr txBox="1">
            <a:spLocks noGrp="1"/>
          </p:cNvSpPr>
          <p:nvPr>
            <p:ph type="subTitle" idx="14"/>
          </p:nvPr>
        </p:nvSpPr>
        <p:spPr>
          <a:xfrm flipH="1">
            <a:off x="2640750" y="1034775"/>
            <a:ext cx="4261500" cy="43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long list">
  <p:cSld name="CUSTOM_8">
    <p:bg>
      <p:bgPr>
        <a:solidFill>
          <a:srgbClr val="434343"/>
        </a:solidFill>
        <a:effectLst/>
      </p:bgPr>
    </p:bg>
    <p:spTree>
      <p:nvGrpSpPr>
        <p:cNvPr id="1" name="Shape 296"/>
        <p:cNvGrpSpPr/>
        <p:nvPr/>
      </p:nvGrpSpPr>
      <p:grpSpPr>
        <a:xfrm>
          <a:off x="0" y="0"/>
          <a:ext cx="0" cy="0"/>
          <a:chOff x="0" y="0"/>
          <a:chExt cx="0" cy="0"/>
        </a:xfrm>
      </p:grpSpPr>
      <p:sp>
        <p:nvSpPr>
          <p:cNvPr id="297" name="Google Shape;297;p13"/>
          <p:cNvSpPr txBox="1">
            <a:spLocks noGrp="1"/>
          </p:cNvSpPr>
          <p:nvPr>
            <p:ph type="body" idx="1"/>
          </p:nvPr>
        </p:nvSpPr>
        <p:spPr>
          <a:xfrm>
            <a:off x="720050" y="1426225"/>
            <a:ext cx="7703700" cy="31161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rgbClr val="F3F3F3"/>
              </a:buClr>
              <a:buSzPts val="1100"/>
              <a:buAutoNum type="arabicPeriod"/>
              <a:defRPr sz="1200">
                <a:solidFill>
                  <a:srgbClr val="F3F3F3"/>
                </a:solidFill>
              </a:defRPr>
            </a:lvl1pPr>
            <a:lvl2pPr marL="914400" lvl="1" indent="-298450" rtl="0">
              <a:spcBef>
                <a:spcPts val="1600"/>
              </a:spcBef>
              <a:spcAft>
                <a:spcPts val="0"/>
              </a:spcAft>
              <a:buClr>
                <a:srgbClr val="F3F3F3"/>
              </a:buClr>
              <a:buSzPts val="1100"/>
              <a:buFont typeface="Muli"/>
              <a:buAutoNum type="alphaLcPeriod"/>
              <a:defRPr>
                <a:solidFill>
                  <a:srgbClr val="F3F3F3"/>
                </a:solidFill>
              </a:defRPr>
            </a:lvl2pPr>
            <a:lvl3pPr marL="1371600" lvl="2" indent="-298450" rtl="0">
              <a:spcBef>
                <a:spcPts val="1600"/>
              </a:spcBef>
              <a:spcAft>
                <a:spcPts val="0"/>
              </a:spcAft>
              <a:buClr>
                <a:srgbClr val="F3F3F3"/>
              </a:buClr>
              <a:buSzPts val="1100"/>
              <a:buFont typeface="Muli"/>
              <a:buAutoNum type="romanLcPeriod"/>
              <a:defRPr>
                <a:solidFill>
                  <a:srgbClr val="F3F3F3"/>
                </a:solidFill>
              </a:defRPr>
            </a:lvl3pPr>
            <a:lvl4pPr marL="1828800" lvl="3" indent="-298450" rtl="0">
              <a:spcBef>
                <a:spcPts val="1600"/>
              </a:spcBef>
              <a:spcAft>
                <a:spcPts val="0"/>
              </a:spcAft>
              <a:buClr>
                <a:srgbClr val="F3F3F3"/>
              </a:buClr>
              <a:buSzPts val="1100"/>
              <a:buFont typeface="Muli"/>
              <a:buAutoNum type="arabicPeriod"/>
              <a:defRPr>
                <a:solidFill>
                  <a:srgbClr val="F3F3F3"/>
                </a:solidFill>
              </a:defRPr>
            </a:lvl4pPr>
            <a:lvl5pPr marL="2286000" lvl="4" indent="-298450" rtl="0">
              <a:spcBef>
                <a:spcPts val="1600"/>
              </a:spcBef>
              <a:spcAft>
                <a:spcPts val="0"/>
              </a:spcAft>
              <a:buClr>
                <a:srgbClr val="F3F3F3"/>
              </a:buClr>
              <a:buSzPts val="1100"/>
              <a:buFont typeface="Muli"/>
              <a:buAutoNum type="alphaLcPeriod"/>
              <a:defRPr>
                <a:solidFill>
                  <a:srgbClr val="F3F3F3"/>
                </a:solidFill>
              </a:defRPr>
            </a:lvl5pPr>
            <a:lvl6pPr marL="2743200" lvl="5" indent="-298450" rtl="0">
              <a:spcBef>
                <a:spcPts val="1600"/>
              </a:spcBef>
              <a:spcAft>
                <a:spcPts val="0"/>
              </a:spcAft>
              <a:buClr>
                <a:srgbClr val="F3F3F3"/>
              </a:buClr>
              <a:buSzPts val="1100"/>
              <a:buFont typeface="Muli"/>
              <a:buAutoNum type="romanLcPeriod"/>
              <a:defRPr>
                <a:solidFill>
                  <a:srgbClr val="F3F3F3"/>
                </a:solidFill>
              </a:defRPr>
            </a:lvl6pPr>
            <a:lvl7pPr marL="3200400" lvl="6" indent="-298450" rtl="0">
              <a:spcBef>
                <a:spcPts val="1600"/>
              </a:spcBef>
              <a:spcAft>
                <a:spcPts val="0"/>
              </a:spcAft>
              <a:buClr>
                <a:srgbClr val="F3F3F3"/>
              </a:buClr>
              <a:buSzPts val="1100"/>
              <a:buFont typeface="Muli"/>
              <a:buAutoNum type="arabicPeriod"/>
              <a:defRPr>
                <a:solidFill>
                  <a:srgbClr val="F3F3F3"/>
                </a:solidFill>
              </a:defRPr>
            </a:lvl7pPr>
            <a:lvl8pPr marL="3657600" lvl="7" indent="-298450" rtl="0">
              <a:spcBef>
                <a:spcPts val="1600"/>
              </a:spcBef>
              <a:spcAft>
                <a:spcPts val="0"/>
              </a:spcAft>
              <a:buClr>
                <a:srgbClr val="F3F3F3"/>
              </a:buClr>
              <a:buSzPts val="1100"/>
              <a:buFont typeface="Muli"/>
              <a:buAutoNum type="alphaLcPeriod"/>
              <a:defRPr>
                <a:solidFill>
                  <a:srgbClr val="F3F3F3"/>
                </a:solidFill>
              </a:defRPr>
            </a:lvl8pPr>
            <a:lvl9pPr marL="4114800" lvl="8" indent="-298450" rtl="0">
              <a:spcBef>
                <a:spcPts val="1600"/>
              </a:spcBef>
              <a:spcAft>
                <a:spcPts val="1600"/>
              </a:spcAft>
              <a:buClr>
                <a:srgbClr val="F3F3F3"/>
              </a:buClr>
              <a:buSzPts val="1100"/>
              <a:buFont typeface="Muli"/>
              <a:buAutoNum type="romanLcPeriod"/>
              <a:defRPr>
                <a:solidFill>
                  <a:srgbClr val="F3F3F3"/>
                </a:solidFill>
              </a:defRPr>
            </a:lvl9pPr>
          </a:lstStyle>
          <a:p>
            <a:endParaRPr/>
          </a:p>
        </p:txBody>
      </p:sp>
      <p:sp>
        <p:nvSpPr>
          <p:cNvPr id="298" name="Google Shape;298;p13"/>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2400" b="0">
                <a:solidFill>
                  <a:srgbClr val="F3F3F3"/>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numbers">
  <p:cSld name="CUSTOM_8_1">
    <p:spTree>
      <p:nvGrpSpPr>
        <p:cNvPr id="1" name="Shape 390"/>
        <p:cNvGrpSpPr/>
        <p:nvPr/>
      </p:nvGrpSpPr>
      <p:grpSpPr>
        <a:xfrm>
          <a:off x="0" y="0"/>
          <a:ext cx="0" cy="0"/>
          <a:chOff x="0" y="0"/>
          <a:chExt cx="0" cy="0"/>
        </a:xfrm>
      </p:grpSpPr>
      <p:sp>
        <p:nvSpPr>
          <p:cNvPr id="391" name="Google Shape;391;p19"/>
          <p:cNvSpPr txBox="1">
            <a:spLocks noGrp="1"/>
          </p:cNvSpPr>
          <p:nvPr>
            <p:ph type="subTitle" idx="1"/>
          </p:nvPr>
        </p:nvSpPr>
        <p:spPr>
          <a:xfrm>
            <a:off x="6183627" y="3865445"/>
            <a:ext cx="2240400" cy="6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392" name="Google Shape;392;p19"/>
          <p:cNvSpPr txBox="1">
            <a:spLocks noGrp="1"/>
          </p:cNvSpPr>
          <p:nvPr>
            <p:ph type="title" hasCustomPrompt="1"/>
          </p:nvPr>
        </p:nvSpPr>
        <p:spPr>
          <a:xfrm>
            <a:off x="6183642" y="3511746"/>
            <a:ext cx="1703400" cy="35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93" name="Google Shape;393;p19"/>
          <p:cNvSpPr txBox="1">
            <a:spLocks noGrp="1"/>
          </p:cNvSpPr>
          <p:nvPr>
            <p:ph type="subTitle" idx="2"/>
          </p:nvPr>
        </p:nvSpPr>
        <p:spPr>
          <a:xfrm>
            <a:off x="6183627" y="2706745"/>
            <a:ext cx="2240400" cy="6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394" name="Google Shape;394;p19"/>
          <p:cNvSpPr txBox="1">
            <a:spLocks noGrp="1"/>
          </p:cNvSpPr>
          <p:nvPr>
            <p:ph type="title" idx="3" hasCustomPrompt="1"/>
          </p:nvPr>
        </p:nvSpPr>
        <p:spPr>
          <a:xfrm>
            <a:off x="6183642" y="2353046"/>
            <a:ext cx="1703400" cy="35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95" name="Google Shape;395;p19"/>
          <p:cNvSpPr txBox="1">
            <a:spLocks noGrp="1"/>
          </p:cNvSpPr>
          <p:nvPr>
            <p:ph type="subTitle" idx="4"/>
          </p:nvPr>
        </p:nvSpPr>
        <p:spPr>
          <a:xfrm>
            <a:off x="6183627" y="1548045"/>
            <a:ext cx="2240400" cy="6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396" name="Google Shape;396;p19"/>
          <p:cNvSpPr txBox="1">
            <a:spLocks noGrp="1"/>
          </p:cNvSpPr>
          <p:nvPr>
            <p:ph type="title" idx="5" hasCustomPrompt="1"/>
          </p:nvPr>
        </p:nvSpPr>
        <p:spPr>
          <a:xfrm>
            <a:off x="6183642" y="1194346"/>
            <a:ext cx="1703400" cy="35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97" name="Google Shape;397;p19"/>
          <p:cNvSpPr txBox="1">
            <a:spLocks noGrp="1"/>
          </p:cNvSpPr>
          <p:nvPr>
            <p:ph type="ctrTitle" idx="6"/>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
  <p:cSld name="CUSTOM_9_1_1_1">
    <p:spTree>
      <p:nvGrpSpPr>
        <p:cNvPr id="1" name="Shape 47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7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Barlow Semi Condensed SemiBold"/>
              <a:buNone/>
              <a:defRPr sz="2800">
                <a:solidFill>
                  <a:srgbClr val="434343"/>
                </a:solidFill>
                <a:latin typeface="Barlow Semi Condensed SemiBold"/>
                <a:ea typeface="Barlow Semi Condensed SemiBold"/>
                <a:cs typeface="Barlow Semi Condensed SemiBold"/>
                <a:sym typeface="Barlow Semi Condensed SemiBold"/>
              </a:defRPr>
            </a:lvl1pPr>
            <a:lvl2pPr lvl="1">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2pPr>
            <a:lvl3pPr lvl="2">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3pPr>
            <a:lvl4pPr lvl="3">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4pPr>
            <a:lvl5pPr lvl="4">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5pPr>
            <a:lvl6pPr lvl="5">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6pPr>
            <a:lvl7pPr lvl="6">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7pPr>
            <a:lvl8pPr lvl="7">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8pPr>
            <a:lvl9pPr lvl="8">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5" r:id="rId5"/>
    <p:sldLayoutId id="2147483675"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3"/>
          <p:cNvSpPr txBox="1">
            <a:spLocks noGrp="1"/>
          </p:cNvSpPr>
          <p:nvPr>
            <p:ph type="ctrTitle"/>
          </p:nvPr>
        </p:nvSpPr>
        <p:spPr>
          <a:xfrm>
            <a:off x="496800" y="705450"/>
            <a:ext cx="8150400" cy="90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500"/>
          </a:p>
          <a:p>
            <a:pPr marL="0" lvl="0" indent="0" algn="l" rtl="0">
              <a:spcBef>
                <a:spcPts val="0"/>
              </a:spcBef>
              <a:spcAft>
                <a:spcPts val="0"/>
              </a:spcAft>
              <a:buNone/>
            </a:pPr>
            <a:r>
              <a:rPr lang="en" sz="3300">
                <a:solidFill>
                  <a:srgbClr val="000000"/>
                </a:solidFill>
                <a:latin typeface="Arial"/>
                <a:ea typeface="Arial"/>
                <a:cs typeface="Arial"/>
                <a:sym typeface="Arial"/>
              </a:rPr>
              <a:t>SHOW ME RELATED WORK (GR8)</a:t>
            </a:r>
            <a:endParaRPr sz="1500"/>
          </a:p>
        </p:txBody>
      </p:sp>
      <p:sp>
        <p:nvSpPr>
          <p:cNvPr id="487" name="Google Shape;487;p33"/>
          <p:cNvSpPr txBox="1">
            <a:spLocks noGrp="1"/>
          </p:cNvSpPr>
          <p:nvPr>
            <p:ph type="subTitle" idx="1"/>
          </p:nvPr>
        </p:nvSpPr>
        <p:spPr>
          <a:xfrm>
            <a:off x="2232000" y="2584075"/>
            <a:ext cx="4680000" cy="577800"/>
          </a:xfrm>
          <a:prstGeom prst="rect">
            <a:avLst/>
          </a:prstGeom>
        </p:spPr>
        <p:txBody>
          <a:bodyPr spcFirstLastPara="1" wrap="square" lIns="91425" tIns="0" rIns="91425" bIns="91425" anchor="t" anchorCtr="0">
            <a:noAutofit/>
          </a:bodyPr>
          <a:lstStyle/>
          <a:p>
            <a:pPr marL="0" lvl="0" indent="0" algn="ctr" rtl="0">
              <a:lnSpc>
                <a:spcPct val="90000"/>
              </a:lnSpc>
              <a:spcBef>
                <a:spcPts val="1000"/>
              </a:spcBef>
              <a:spcAft>
                <a:spcPts val="0"/>
              </a:spcAft>
              <a:buNone/>
            </a:pPr>
            <a:r>
              <a:rPr lang="en" sz="1800">
                <a:solidFill>
                  <a:srgbClr val="FFFFFF"/>
                </a:solidFill>
                <a:latin typeface="Calibri"/>
                <a:ea typeface="Calibri"/>
                <a:cs typeface="Calibri"/>
                <a:sym typeface="Calibri"/>
              </a:rPr>
              <a:t>Beraat Buz 150160002</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Yusuf Akdoğan 150160001</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Tuğba Durman 150160119</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Meryem Güven 150160801</a:t>
            </a:r>
            <a:br>
              <a:rPr lang="en" sz="1800">
                <a:solidFill>
                  <a:srgbClr val="FFFFFF"/>
                </a:solidFill>
                <a:latin typeface="Calibri"/>
                <a:ea typeface="Calibri"/>
                <a:cs typeface="Calibri"/>
                <a:sym typeface="Calibri"/>
              </a:rPr>
            </a:br>
            <a:r>
              <a:rPr lang="en" sz="1800">
                <a:solidFill>
                  <a:srgbClr val="FFFFFF"/>
                </a:solidFill>
                <a:latin typeface="Calibri"/>
                <a:ea typeface="Calibri"/>
                <a:cs typeface="Calibri"/>
                <a:sym typeface="Calibri"/>
              </a:rPr>
              <a:t>Muhammed Enes Tırnakçı 150160038</a:t>
            </a:r>
            <a:endParaRPr sz="1800">
              <a:solidFill>
                <a:srgbClr val="FFFFFF"/>
              </a:solidFill>
              <a:latin typeface="Calibri"/>
              <a:ea typeface="Calibri"/>
              <a:cs typeface="Calibri"/>
              <a:sym typeface="Calibri"/>
            </a:endParaRPr>
          </a:p>
          <a:p>
            <a:pPr marL="0" marR="0" lvl="0" indent="0" algn="ctr" rtl="0">
              <a:lnSpc>
                <a:spcPct val="90000"/>
              </a:lnSpc>
              <a:spcBef>
                <a:spcPts val="1000"/>
              </a:spcBef>
              <a:spcAft>
                <a:spcPts val="0"/>
              </a:spcAft>
              <a:buNone/>
            </a:pPr>
            <a:endParaRPr sz="1800">
              <a:solidFill>
                <a:srgbClr val="FFFFF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41"/>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457200" lvl="0" indent="-393700" algn="l" rtl="0">
              <a:spcBef>
                <a:spcPts val="0"/>
              </a:spcBef>
              <a:spcAft>
                <a:spcPts val="0"/>
              </a:spcAft>
              <a:buClr>
                <a:schemeClr val="accent1"/>
              </a:buClr>
              <a:buSzPts val="2600"/>
              <a:buFont typeface="Roboto Condensed Light"/>
              <a:buAutoNum type="arabicPeriod"/>
            </a:pPr>
            <a:r>
              <a:rPr lang="en" sz="2700">
                <a:solidFill>
                  <a:schemeClr val="accent1"/>
                </a:solidFill>
                <a:latin typeface="Roboto Condensed Light"/>
                <a:ea typeface="Roboto Condensed Light"/>
                <a:cs typeface="Roboto Condensed Light"/>
                <a:sym typeface="Roboto Condensed Light"/>
              </a:rPr>
              <a:t>Security issues</a:t>
            </a:r>
            <a:endParaRPr/>
          </a:p>
        </p:txBody>
      </p:sp>
      <p:sp>
        <p:nvSpPr>
          <p:cNvPr id="537" name="Google Shape;537;p41"/>
          <p:cNvSpPr txBox="1">
            <a:spLocks noGrp="1"/>
          </p:cNvSpPr>
          <p:nvPr>
            <p:ph type="ctrTitle" idx="6"/>
          </p:nvPr>
        </p:nvSpPr>
        <p:spPr>
          <a:xfrm>
            <a:off x="1953450" y="367125"/>
            <a:ext cx="5237100" cy="60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Tests</a:t>
            </a:r>
            <a:endParaRPr/>
          </a:p>
        </p:txBody>
      </p:sp>
      <p:sp>
        <p:nvSpPr>
          <p:cNvPr id="538" name="Google Shape;538;p41"/>
          <p:cNvSpPr txBox="1"/>
          <p:nvPr/>
        </p:nvSpPr>
        <p:spPr>
          <a:xfrm>
            <a:off x="535801" y="1071750"/>
            <a:ext cx="8072400" cy="30000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800"/>
              </a:spcBef>
              <a:spcAft>
                <a:spcPts val="0"/>
              </a:spcAft>
              <a:buSzPts val="1200"/>
              <a:buChar char="●"/>
            </a:pPr>
            <a:r>
              <a:rPr lang="en" sz="1200"/>
              <a:t>We tested our website with Selenium, Jmeter, Pytest</a:t>
            </a:r>
            <a:endParaRPr sz="1200"/>
          </a:p>
          <a:p>
            <a:pPr marL="457200" lvl="0" indent="-304800" algn="l" rtl="0">
              <a:lnSpc>
                <a:spcPct val="115000"/>
              </a:lnSpc>
              <a:spcBef>
                <a:spcPts val="0"/>
              </a:spcBef>
              <a:spcAft>
                <a:spcPts val="0"/>
              </a:spcAft>
              <a:buSzPts val="1200"/>
              <a:buChar char="●"/>
            </a:pPr>
            <a:r>
              <a:rPr lang="en" sz="1200"/>
              <a:t>In Jmeter, we gave these values to do load test:</a:t>
            </a:r>
            <a:endParaRPr sz="1200"/>
          </a:p>
          <a:p>
            <a:pPr marL="914400" lvl="1" indent="-304800" algn="l" rtl="0">
              <a:lnSpc>
                <a:spcPct val="115000"/>
              </a:lnSpc>
              <a:spcBef>
                <a:spcPts val="0"/>
              </a:spcBef>
              <a:spcAft>
                <a:spcPts val="0"/>
              </a:spcAft>
              <a:buSzPts val="1200"/>
              <a:buChar char="○"/>
            </a:pPr>
            <a:r>
              <a:rPr lang="en" sz="1200"/>
              <a:t>Number of Threads (users) : 100</a:t>
            </a:r>
            <a:endParaRPr sz="1200"/>
          </a:p>
          <a:p>
            <a:pPr marL="914400" lvl="1" indent="-304800" algn="l" rtl="0">
              <a:lnSpc>
                <a:spcPct val="115000"/>
              </a:lnSpc>
              <a:spcBef>
                <a:spcPts val="0"/>
              </a:spcBef>
              <a:spcAft>
                <a:spcPts val="0"/>
              </a:spcAft>
              <a:buSzPts val="1200"/>
              <a:buChar char="○"/>
            </a:pPr>
            <a:r>
              <a:rPr lang="en" sz="1200"/>
              <a:t>Ramp-Up Period (in seconds) : 100</a:t>
            </a:r>
            <a:endParaRPr sz="1200"/>
          </a:p>
          <a:p>
            <a:pPr marL="914400" lvl="1" indent="-304800" algn="l" rtl="0">
              <a:lnSpc>
                <a:spcPct val="115000"/>
              </a:lnSpc>
              <a:spcBef>
                <a:spcPts val="0"/>
              </a:spcBef>
              <a:spcAft>
                <a:spcPts val="0"/>
              </a:spcAft>
              <a:buSzPts val="1200"/>
              <a:buChar char="○"/>
            </a:pPr>
            <a:r>
              <a:rPr lang="en" sz="1200"/>
              <a:t>Loop Count : 10</a:t>
            </a:r>
            <a:endParaRPr sz="1200"/>
          </a:p>
          <a:p>
            <a:pPr marL="457200" lvl="0" indent="-304800" algn="l" rtl="0">
              <a:lnSpc>
                <a:spcPct val="115000"/>
              </a:lnSpc>
              <a:spcBef>
                <a:spcPts val="0"/>
              </a:spcBef>
              <a:spcAft>
                <a:spcPts val="0"/>
              </a:spcAft>
              <a:buSzPts val="1200"/>
              <a:buChar char="●"/>
            </a:pPr>
            <a:r>
              <a:rPr lang="en" sz="1200"/>
              <a:t>In our acceptance test, we test all functions of website in one unit test.  </a:t>
            </a:r>
            <a:endParaRPr sz="1200"/>
          </a:p>
          <a:p>
            <a:pPr marL="457200" lvl="0" indent="-304800" algn="l" rtl="0">
              <a:lnSpc>
                <a:spcPct val="115000"/>
              </a:lnSpc>
              <a:spcBef>
                <a:spcPts val="0"/>
              </a:spcBef>
              <a:spcAft>
                <a:spcPts val="0"/>
              </a:spcAft>
              <a:buSzPts val="1200"/>
              <a:buChar char="●"/>
            </a:pPr>
            <a:r>
              <a:rPr lang="en" sz="1200"/>
              <a:t>We also done load/stress tests with Selenium DesiredCapabilities functions by opening processes in threads.</a:t>
            </a:r>
            <a:endParaRPr sz="1200"/>
          </a:p>
          <a:p>
            <a:pPr marL="457200" lvl="0" indent="-304800" algn="l" rtl="0">
              <a:lnSpc>
                <a:spcPct val="115000"/>
              </a:lnSpc>
              <a:spcBef>
                <a:spcPts val="0"/>
              </a:spcBef>
              <a:spcAft>
                <a:spcPts val="0"/>
              </a:spcAft>
              <a:buSzPts val="1200"/>
              <a:buChar char="●"/>
            </a:pPr>
            <a:r>
              <a:rPr lang="en" sz="1200"/>
              <a:t>We done 17 unit tests.</a:t>
            </a:r>
            <a:endParaRPr sz="1200"/>
          </a:p>
          <a:p>
            <a:pPr marL="457200" lvl="0" indent="-304800" algn="l" rtl="0">
              <a:lnSpc>
                <a:spcPct val="115000"/>
              </a:lnSpc>
              <a:spcBef>
                <a:spcPts val="0"/>
              </a:spcBef>
              <a:spcAft>
                <a:spcPts val="0"/>
              </a:spcAft>
              <a:buSzPts val="1200"/>
              <a:buChar char="●"/>
            </a:pPr>
            <a:r>
              <a:rPr lang="en" sz="1200"/>
              <a:t>All of tests were successful.</a:t>
            </a:r>
            <a:endParaRPr sz="1200"/>
          </a:p>
        </p:txBody>
      </p:sp>
      <p:pic>
        <p:nvPicPr>
          <p:cNvPr id="539" name="Google Shape;539;p41"/>
          <p:cNvPicPr preferRelativeResize="0"/>
          <p:nvPr/>
        </p:nvPicPr>
        <p:blipFill>
          <a:blip r:embed="rId3">
            <a:alphaModFix/>
          </a:blip>
          <a:stretch>
            <a:fillRect/>
          </a:stretch>
        </p:blipFill>
        <p:spPr>
          <a:xfrm>
            <a:off x="3155450" y="3175175"/>
            <a:ext cx="4928300" cy="1968325"/>
          </a:xfrm>
          <a:prstGeom prst="rect">
            <a:avLst/>
          </a:prstGeom>
          <a:noFill/>
          <a:ln>
            <a:noFill/>
          </a:ln>
        </p:spPr>
      </p:pic>
      <p:pic>
        <p:nvPicPr>
          <p:cNvPr id="540" name="Google Shape;540;p41"/>
          <p:cNvPicPr preferRelativeResize="0"/>
          <p:nvPr/>
        </p:nvPicPr>
        <p:blipFill>
          <a:blip r:embed="rId4">
            <a:alphaModFix/>
          </a:blip>
          <a:stretch>
            <a:fillRect/>
          </a:stretch>
        </p:blipFill>
        <p:spPr>
          <a:xfrm>
            <a:off x="1371974" y="3175175"/>
            <a:ext cx="1783475" cy="196832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2"/>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457200" lvl="0" indent="-393700" algn="l" rtl="0">
              <a:spcBef>
                <a:spcPts val="0"/>
              </a:spcBef>
              <a:spcAft>
                <a:spcPts val="0"/>
              </a:spcAft>
              <a:buClr>
                <a:schemeClr val="accent1"/>
              </a:buClr>
              <a:buSzPts val="2600"/>
              <a:buFont typeface="Roboto Condensed Light"/>
              <a:buAutoNum type="arabicPeriod"/>
            </a:pPr>
            <a:r>
              <a:rPr lang="en" sz="2700">
                <a:solidFill>
                  <a:schemeClr val="accent1"/>
                </a:solidFill>
                <a:latin typeface="Roboto Condensed Light"/>
                <a:ea typeface="Roboto Condensed Light"/>
                <a:cs typeface="Roboto Condensed Light"/>
                <a:sym typeface="Roboto Condensed Light"/>
              </a:rPr>
              <a:t>Security issues</a:t>
            </a:r>
            <a:endParaRPr/>
          </a:p>
        </p:txBody>
      </p:sp>
      <p:pic>
        <p:nvPicPr>
          <p:cNvPr id="546" name="Google Shape;546;p42"/>
          <p:cNvPicPr preferRelativeResize="0"/>
          <p:nvPr/>
        </p:nvPicPr>
        <p:blipFill>
          <a:blip r:embed="rId3">
            <a:alphaModFix/>
          </a:blip>
          <a:stretch>
            <a:fillRect/>
          </a:stretch>
        </p:blipFill>
        <p:spPr>
          <a:xfrm>
            <a:off x="0" y="0"/>
            <a:ext cx="3753850" cy="2769075"/>
          </a:xfrm>
          <a:prstGeom prst="rect">
            <a:avLst/>
          </a:prstGeom>
          <a:noFill/>
          <a:ln>
            <a:noFill/>
          </a:ln>
        </p:spPr>
      </p:pic>
      <p:pic>
        <p:nvPicPr>
          <p:cNvPr id="547" name="Google Shape;547;p42"/>
          <p:cNvPicPr preferRelativeResize="0"/>
          <p:nvPr/>
        </p:nvPicPr>
        <p:blipFill>
          <a:blip r:embed="rId4">
            <a:alphaModFix/>
          </a:blip>
          <a:stretch>
            <a:fillRect/>
          </a:stretch>
        </p:blipFill>
        <p:spPr>
          <a:xfrm>
            <a:off x="0" y="3542775"/>
            <a:ext cx="9144002" cy="1600725"/>
          </a:xfrm>
          <a:prstGeom prst="rect">
            <a:avLst/>
          </a:prstGeom>
          <a:noFill/>
          <a:ln>
            <a:noFill/>
          </a:ln>
        </p:spPr>
      </p:pic>
      <p:pic>
        <p:nvPicPr>
          <p:cNvPr id="548" name="Google Shape;548;p42"/>
          <p:cNvPicPr preferRelativeResize="0"/>
          <p:nvPr/>
        </p:nvPicPr>
        <p:blipFill>
          <a:blip r:embed="rId5">
            <a:alphaModFix/>
          </a:blip>
          <a:stretch>
            <a:fillRect/>
          </a:stretch>
        </p:blipFill>
        <p:spPr>
          <a:xfrm>
            <a:off x="6361490" y="1221675"/>
            <a:ext cx="2782510" cy="773700"/>
          </a:xfrm>
          <a:prstGeom prst="rect">
            <a:avLst/>
          </a:prstGeom>
          <a:noFill/>
          <a:ln>
            <a:noFill/>
          </a:ln>
        </p:spPr>
      </p:pic>
      <p:pic>
        <p:nvPicPr>
          <p:cNvPr id="549" name="Google Shape;549;p42"/>
          <p:cNvPicPr preferRelativeResize="0"/>
          <p:nvPr/>
        </p:nvPicPr>
        <p:blipFill>
          <a:blip r:embed="rId6">
            <a:alphaModFix/>
          </a:blip>
          <a:stretch>
            <a:fillRect/>
          </a:stretch>
        </p:blipFill>
        <p:spPr>
          <a:xfrm>
            <a:off x="6361500" y="596301"/>
            <a:ext cx="2782500" cy="625375"/>
          </a:xfrm>
          <a:prstGeom prst="rect">
            <a:avLst/>
          </a:prstGeom>
          <a:noFill/>
          <a:ln>
            <a:noFill/>
          </a:ln>
        </p:spPr>
      </p:pic>
      <p:pic>
        <p:nvPicPr>
          <p:cNvPr id="550" name="Google Shape;550;p42"/>
          <p:cNvPicPr preferRelativeResize="0"/>
          <p:nvPr/>
        </p:nvPicPr>
        <p:blipFill>
          <a:blip r:embed="rId7">
            <a:alphaModFix/>
          </a:blip>
          <a:stretch>
            <a:fillRect/>
          </a:stretch>
        </p:blipFill>
        <p:spPr>
          <a:xfrm>
            <a:off x="6361490" y="1995375"/>
            <a:ext cx="2782509" cy="773700"/>
          </a:xfrm>
          <a:prstGeom prst="rect">
            <a:avLst/>
          </a:prstGeom>
          <a:noFill/>
          <a:ln>
            <a:noFill/>
          </a:ln>
        </p:spPr>
      </p:pic>
      <p:pic>
        <p:nvPicPr>
          <p:cNvPr id="551" name="Google Shape;551;p42"/>
          <p:cNvPicPr preferRelativeResize="0"/>
          <p:nvPr/>
        </p:nvPicPr>
        <p:blipFill>
          <a:blip r:embed="rId8">
            <a:alphaModFix/>
          </a:blip>
          <a:stretch>
            <a:fillRect/>
          </a:stretch>
        </p:blipFill>
        <p:spPr>
          <a:xfrm>
            <a:off x="6361500" y="2769075"/>
            <a:ext cx="2782500" cy="773700"/>
          </a:xfrm>
          <a:prstGeom prst="rect">
            <a:avLst/>
          </a:prstGeom>
          <a:noFill/>
          <a:ln>
            <a:noFill/>
          </a:ln>
        </p:spPr>
      </p:pic>
      <p:pic>
        <p:nvPicPr>
          <p:cNvPr id="552" name="Google Shape;552;p42"/>
          <p:cNvPicPr preferRelativeResize="0"/>
          <p:nvPr/>
        </p:nvPicPr>
        <p:blipFill>
          <a:blip r:embed="rId9">
            <a:alphaModFix/>
          </a:blip>
          <a:stretch>
            <a:fillRect/>
          </a:stretch>
        </p:blipFill>
        <p:spPr>
          <a:xfrm>
            <a:off x="6361500" y="0"/>
            <a:ext cx="2782500" cy="596300"/>
          </a:xfrm>
          <a:prstGeom prst="rect">
            <a:avLst/>
          </a:prstGeom>
          <a:noFill/>
          <a:ln>
            <a:noFill/>
          </a:ln>
        </p:spPr>
      </p:pic>
      <p:pic>
        <p:nvPicPr>
          <p:cNvPr id="553" name="Google Shape;553;p42"/>
          <p:cNvPicPr preferRelativeResize="0"/>
          <p:nvPr/>
        </p:nvPicPr>
        <p:blipFill>
          <a:blip r:embed="rId10">
            <a:alphaModFix/>
          </a:blip>
          <a:stretch>
            <a:fillRect/>
          </a:stretch>
        </p:blipFill>
        <p:spPr>
          <a:xfrm>
            <a:off x="3753850" y="0"/>
            <a:ext cx="2607650" cy="596300"/>
          </a:xfrm>
          <a:prstGeom prst="rect">
            <a:avLst/>
          </a:prstGeom>
          <a:noFill/>
          <a:ln>
            <a:noFill/>
          </a:ln>
        </p:spPr>
      </p:pic>
      <p:pic>
        <p:nvPicPr>
          <p:cNvPr id="554" name="Google Shape;554;p42"/>
          <p:cNvPicPr preferRelativeResize="0"/>
          <p:nvPr/>
        </p:nvPicPr>
        <p:blipFill>
          <a:blip r:embed="rId10">
            <a:alphaModFix/>
          </a:blip>
          <a:stretch>
            <a:fillRect/>
          </a:stretch>
        </p:blipFill>
        <p:spPr>
          <a:xfrm>
            <a:off x="3753850" y="596300"/>
            <a:ext cx="2607650" cy="625375"/>
          </a:xfrm>
          <a:prstGeom prst="rect">
            <a:avLst/>
          </a:prstGeom>
          <a:noFill/>
          <a:ln>
            <a:noFill/>
          </a:ln>
        </p:spPr>
      </p:pic>
      <p:pic>
        <p:nvPicPr>
          <p:cNvPr id="555" name="Google Shape;555;p42"/>
          <p:cNvPicPr preferRelativeResize="0"/>
          <p:nvPr/>
        </p:nvPicPr>
        <p:blipFill>
          <a:blip r:embed="rId11">
            <a:alphaModFix/>
          </a:blip>
          <a:stretch>
            <a:fillRect/>
          </a:stretch>
        </p:blipFill>
        <p:spPr>
          <a:xfrm>
            <a:off x="3753850" y="1221675"/>
            <a:ext cx="2607650" cy="773700"/>
          </a:xfrm>
          <a:prstGeom prst="rect">
            <a:avLst/>
          </a:prstGeom>
          <a:noFill/>
          <a:ln>
            <a:noFill/>
          </a:ln>
        </p:spPr>
      </p:pic>
      <p:pic>
        <p:nvPicPr>
          <p:cNvPr id="556" name="Google Shape;556;p42"/>
          <p:cNvPicPr preferRelativeResize="0"/>
          <p:nvPr/>
        </p:nvPicPr>
        <p:blipFill>
          <a:blip r:embed="rId12">
            <a:alphaModFix/>
          </a:blip>
          <a:stretch>
            <a:fillRect/>
          </a:stretch>
        </p:blipFill>
        <p:spPr>
          <a:xfrm>
            <a:off x="3753850" y="1995375"/>
            <a:ext cx="2607650" cy="798675"/>
          </a:xfrm>
          <a:prstGeom prst="rect">
            <a:avLst/>
          </a:prstGeom>
          <a:noFill/>
          <a:ln>
            <a:noFill/>
          </a:ln>
        </p:spPr>
      </p:pic>
      <p:pic>
        <p:nvPicPr>
          <p:cNvPr id="557" name="Google Shape;557;p42"/>
          <p:cNvPicPr preferRelativeResize="0"/>
          <p:nvPr/>
        </p:nvPicPr>
        <p:blipFill>
          <a:blip r:embed="rId13">
            <a:alphaModFix/>
          </a:blip>
          <a:stretch>
            <a:fillRect/>
          </a:stretch>
        </p:blipFill>
        <p:spPr>
          <a:xfrm>
            <a:off x="3753850" y="2769075"/>
            <a:ext cx="2607650" cy="773700"/>
          </a:xfrm>
          <a:prstGeom prst="rect">
            <a:avLst/>
          </a:prstGeom>
          <a:noFill/>
          <a:ln>
            <a:noFill/>
          </a:ln>
        </p:spPr>
      </p:pic>
      <p:pic>
        <p:nvPicPr>
          <p:cNvPr id="558" name="Google Shape;558;p42"/>
          <p:cNvPicPr preferRelativeResize="0"/>
          <p:nvPr/>
        </p:nvPicPr>
        <p:blipFill>
          <a:blip r:embed="rId14">
            <a:alphaModFix/>
          </a:blip>
          <a:stretch>
            <a:fillRect/>
          </a:stretch>
        </p:blipFill>
        <p:spPr>
          <a:xfrm>
            <a:off x="0" y="2769075"/>
            <a:ext cx="3753850" cy="7737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69"/>
        <p:cNvGrpSpPr/>
        <p:nvPr/>
      </p:nvGrpSpPr>
      <p:grpSpPr>
        <a:xfrm>
          <a:off x="0" y="0"/>
          <a:ext cx="0" cy="0"/>
          <a:chOff x="0" y="0"/>
          <a:chExt cx="0" cy="0"/>
        </a:xfrm>
      </p:grpSpPr>
      <p:sp>
        <p:nvSpPr>
          <p:cNvPr id="570" name="Google Shape;570;p44"/>
          <p:cNvSpPr txBox="1">
            <a:spLocks noGrp="1"/>
          </p:cNvSpPr>
          <p:nvPr>
            <p:ph type="ctrTitle"/>
          </p:nvPr>
        </p:nvSpPr>
        <p:spPr>
          <a:xfrm>
            <a:off x="3048376" y="1528200"/>
            <a:ext cx="6159300" cy="1262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700"/>
              <a:t>THANK YOU FOR </a:t>
            </a:r>
            <a:r>
              <a:rPr lang="en" sz="3700">
                <a:solidFill>
                  <a:srgbClr val="FFFFFF"/>
                </a:solidFill>
              </a:rPr>
              <a:t>LISTENING</a:t>
            </a:r>
            <a:endParaRPr sz="3700">
              <a:solidFill>
                <a:srgbClr val="FFFF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491"/>
        <p:cNvGrpSpPr/>
        <p:nvPr/>
      </p:nvGrpSpPr>
      <p:grpSpPr>
        <a:xfrm>
          <a:off x="0" y="0"/>
          <a:ext cx="0" cy="0"/>
          <a:chOff x="0" y="0"/>
          <a:chExt cx="0" cy="0"/>
        </a:xfrm>
      </p:grpSpPr>
      <p:sp>
        <p:nvSpPr>
          <p:cNvPr id="492" name="Google Shape;492;p34"/>
          <p:cNvSpPr txBox="1">
            <a:spLocks noGrp="1"/>
          </p:cNvSpPr>
          <p:nvPr>
            <p:ph type="body" idx="1"/>
          </p:nvPr>
        </p:nvSpPr>
        <p:spPr>
          <a:xfrm>
            <a:off x="0" y="927900"/>
            <a:ext cx="7703700" cy="3116100"/>
          </a:xfrm>
          <a:prstGeom prst="rect">
            <a:avLst/>
          </a:prstGeom>
        </p:spPr>
        <p:txBody>
          <a:bodyPr spcFirstLastPara="1" wrap="square" lIns="91425" tIns="91425" rIns="91425" bIns="91425" anchor="t" anchorCtr="0">
            <a:noAutofit/>
          </a:bodyPr>
          <a:lstStyle/>
          <a:p>
            <a:pPr marL="457200" lvl="0" indent="0" algn="l" rtl="0">
              <a:lnSpc>
                <a:spcPct val="115000"/>
              </a:lnSpc>
              <a:spcBef>
                <a:spcPts val="800"/>
              </a:spcBef>
              <a:spcAft>
                <a:spcPts val="0"/>
              </a:spcAft>
              <a:buNone/>
            </a:pPr>
            <a:r>
              <a:rPr lang="en" sz="2300" dirty="0">
                <a:solidFill>
                  <a:srgbClr val="FFFFFF"/>
                </a:solidFill>
                <a:latin typeface="Arial"/>
                <a:ea typeface="Arial"/>
                <a:cs typeface="Arial"/>
                <a:sym typeface="Arial"/>
              </a:rPr>
              <a:t>1) Introduction</a:t>
            </a:r>
            <a:endParaRPr sz="2300" dirty="0">
              <a:solidFill>
                <a:srgbClr val="FFFFFF"/>
              </a:solidFill>
              <a:latin typeface="Arial"/>
              <a:ea typeface="Arial"/>
              <a:cs typeface="Arial"/>
              <a:sym typeface="Arial"/>
            </a:endParaRPr>
          </a:p>
          <a:p>
            <a:pPr marL="457200" lvl="0" indent="0" algn="l" rtl="0">
              <a:lnSpc>
                <a:spcPct val="115000"/>
              </a:lnSpc>
              <a:spcBef>
                <a:spcPts val="800"/>
              </a:spcBef>
              <a:spcAft>
                <a:spcPts val="0"/>
              </a:spcAft>
              <a:buNone/>
            </a:pPr>
            <a:r>
              <a:rPr lang="en" sz="2300" dirty="0">
                <a:solidFill>
                  <a:srgbClr val="FFFFFF"/>
                </a:solidFill>
                <a:latin typeface="Arial"/>
                <a:ea typeface="Arial"/>
                <a:cs typeface="Arial"/>
                <a:sym typeface="Arial"/>
              </a:rPr>
              <a:t>2) Use-case Diagrams</a:t>
            </a:r>
            <a:endParaRPr sz="2300" dirty="0">
              <a:solidFill>
                <a:srgbClr val="FFFFFF"/>
              </a:solidFill>
              <a:latin typeface="Arial"/>
              <a:ea typeface="Arial"/>
              <a:cs typeface="Arial"/>
              <a:sym typeface="Arial"/>
            </a:endParaRPr>
          </a:p>
          <a:p>
            <a:pPr marL="457200" lvl="0" indent="0" algn="l" rtl="0">
              <a:lnSpc>
                <a:spcPct val="115000"/>
              </a:lnSpc>
              <a:spcBef>
                <a:spcPts val="800"/>
              </a:spcBef>
              <a:spcAft>
                <a:spcPts val="0"/>
              </a:spcAft>
              <a:buNone/>
            </a:pPr>
            <a:r>
              <a:rPr lang="en" sz="2300" dirty="0">
                <a:solidFill>
                  <a:srgbClr val="FFFFFF"/>
                </a:solidFill>
                <a:latin typeface="Arial"/>
                <a:ea typeface="Arial"/>
                <a:cs typeface="Arial"/>
                <a:sym typeface="Arial"/>
              </a:rPr>
              <a:t>3) Group Member Roles</a:t>
            </a:r>
            <a:endParaRPr sz="2300" dirty="0">
              <a:solidFill>
                <a:srgbClr val="FFFFFF"/>
              </a:solidFill>
              <a:latin typeface="Arial"/>
              <a:ea typeface="Arial"/>
              <a:cs typeface="Arial"/>
              <a:sym typeface="Arial"/>
            </a:endParaRPr>
          </a:p>
          <a:p>
            <a:pPr marL="457200" lvl="0" indent="0" algn="l" rtl="0">
              <a:lnSpc>
                <a:spcPct val="115000"/>
              </a:lnSpc>
              <a:spcBef>
                <a:spcPts val="800"/>
              </a:spcBef>
              <a:spcAft>
                <a:spcPts val="0"/>
              </a:spcAft>
              <a:buNone/>
            </a:pPr>
            <a:r>
              <a:rPr lang="en" sz="2300" dirty="0">
                <a:solidFill>
                  <a:srgbClr val="FFFFFF"/>
                </a:solidFill>
                <a:latin typeface="Arial"/>
                <a:ea typeface="Arial"/>
                <a:cs typeface="Arial"/>
                <a:sym typeface="Arial"/>
              </a:rPr>
              <a:t>4) Technologies We Used</a:t>
            </a:r>
            <a:endParaRPr sz="2300" dirty="0">
              <a:solidFill>
                <a:srgbClr val="FFFFFF"/>
              </a:solidFill>
              <a:latin typeface="Arial"/>
              <a:ea typeface="Arial"/>
              <a:cs typeface="Arial"/>
              <a:sym typeface="Arial"/>
            </a:endParaRPr>
          </a:p>
          <a:p>
            <a:pPr marL="457200" lvl="0" indent="0" algn="l" rtl="0">
              <a:lnSpc>
                <a:spcPct val="115000"/>
              </a:lnSpc>
              <a:spcBef>
                <a:spcPts val="800"/>
              </a:spcBef>
              <a:spcAft>
                <a:spcPts val="0"/>
              </a:spcAft>
              <a:buNone/>
            </a:pPr>
            <a:r>
              <a:rPr lang="en" sz="2300" dirty="0">
                <a:solidFill>
                  <a:srgbClr val="FFFFFF"/>
                </a:solidFill>
                <a:latin typeface="Arial"/>
                <a:ea typeface="Arial"/>
                <a:cs typeface="Arial"/>
                <a:sym typeface="Arial"/>
              </a:rPr>
              <a:t>5) Customer Meetings</a:t>
            </a:r>
            <a:endParaRPr sz="2300" dirty="0">
              <a:solidFill>
                <a:srgbClr val="FFFFFF"/>
              </a:solidFill>
              <a:latin typeface="Arial"/>
              <a:ea typeface="Arial"/>
              <a:cs typeface="Arial"/>
              <a:sym typeface="Arial"/>
            </a:endParaRPr>
          </a:p>
          <a:p>
            <a:pPr lvl="0" indent="0">
              <a:lnSpc>
                <a:spcPct val="115000"/>
              </a:lnSpc>
              <a:spcBef>
                <a:spcPts val="800"/>
              </a:spcBef>
              <a:buNone/>
            </a:pPr>
            <a:r>
              <a:rPr lang="en" sz="2300" dirty="0">
                <a:solidFill>
                  <a:srgbClr val="FFFFFF"/>
                </a:solidFill>
                <a:latin typeface="Arial"/>
                <a:ea typeface="Arial"/>
                <a:cs typeface="Arial"/>
                <a:sym typeface="Arial"/>
              </a:rPr>
              <a:t>6) </a:t>
            </a:r>
            <a:r>
              <a:rPr lang="en" sz="2300">
                <a:solidFill>
                  <a:srgbClr val="FFFFFF"/>
                </a:solidFill>
                <a:latin typeface="Arial"/>
                <a:ea typeface="Arial"/>
                <a:cs typeface="Arial"/>
                <a:sym typeface="Arial"/>
              </a:rPr>
              <a:t>Project </a:t>
            </a:r>
            <a:r>
              <a:rPr lang="en" sz="2300" smtClean="0">
                <a:solidFill>
                  <a:srgbClr val="FFFFFF"/>
                </a:solidFill>
                <a:latin typeface="Arial"/>
                <a:ea typeface="Arial"/>
                <a:cs typeface="Arial"/>
                <a:sym typeface="Arial"/>
              </a:rPr>
              <a:t>in The Charter </a:t>
            </a:r>
            <a:r>
              <a:rPr lang="en" sz="2300" dirty="0">
                <a:solidFill>
                  <a:srgbClr val="FFFFFF"/>
                </a:solidFill>
                <a:latin typeface="Arial"/>
                <a:ea typeface="Arial"/>
                <a:cs typeface="Arial"/>
                <a:sym typeface="Arial"/>
              </a:rPr>
              <a:t>vs Final </a:t>
            </a:r>
            <a:r>
              <a:rPr lang="en" sz="2300" dirty="0" smtClean="0">
                <a:solidFill>
                  <a:srgbClr val="FFFFFF"/>
                </a:solidFill>
                <a:latin typeface="Arial"/>
                <a:ea typeface="Arial"/>
                <a:cs typeface="Arial"/>
                <a:sym typeface="Arial"/>
              </a:rPr>
              <a:t>Product</a:t>
            </a:r>
            <a:endParaRPr sz="2300" dirty="0">
              <a:solidFill>
                <a:srgbClr val="FFFFFF"/>
              </a:solidFill>
              <a:latin typeface="Arial"/>
              <a:ea typeface="Arial"/>
              <a:cs typeface="Arial"/>
              <a:sym typeface="Arial"/>
            </a:endParaRPr>
          </a:p>
          <a:p>
            <a:pPr lvl="0" indent="0">
              <a:lnSpc>
                <a:spcPct val="115000"/>
              </a:lnSpc>
              <a:spcBef>
                <a:spcPts val="800"/>
              </a:spcBef>
              <a:buNone/>
            </a:pPr>
            <a:r>
              <a:rPr lang="en" sz="2300" dirty="0">
                <a:solidFill>
                  <a:srgbClr val="FFFFFF"/>
                </a:solidFill>
                <a:latin typeface="Arial"/>
                <a:ea typeface="Arial"/>
                <a:cs typeface="Arial"/>
                <a:sym typeface="Arial"/>
              </a:rPr>
              <a:t>7) Tests Results </a:t>
            </a:r>
            <a:endParaRPr sz="2300" dirty="0">
              <a:solidFill>
                <a:srgbClr val="FFFFFF"/>
              </a:solidFill>
              <a:latin typeface="Arial"/>
              <a:ea typeface="Arial"/>
              <a:cs typeface="Arial"/>
              <a:sym typeface="Arial"/>
            </a:endParaRPr>
          </a:p>
          <a:p>
            <a:pPr marL="457200" lvl="0" indent="0" algn="l" rtl="0">
              <a:spcBef>
                <a:spcPts val="800"/>
              </a:spcBef>
              <a:spcAft>
                <a:spcPts val="0"/>
              </a:spcAft>
              <a:buNone/>
            </a:pPr>
            <a:endParaRPr sz="4100" dirty="0">
              <a:solidFill>
                <a:srgbClr val="FFFFFF"/>
              </a:solidFill>
            </a:endParaRPr>
          </a:p>
          <a:p>
            <a:pPr marL="0" lvl="0" indent="0" algn="l" rtl="0">
              <a:spcBef>
                <a:spcPts val="0"/>
              </a:spcBef>
              <a:spcAft>
                <a:spcPts val="0"/>
              </a:spcAft>
              <a:buNone/>
            </a:pPr>
            <a:endParaRPr sz="4100" dirty="0">
              <a:solidFill>
                <a:srgbClr val="FFFFFF"/>
              </a:solidFill>
            </a:endParaRPr>
          </a:p>
        </p:txBody>
      </p:sp>
      <p:sp>
        <p:nvSpPr>
          <p:cNvPr id="493" name="Google Shape;493;p34"/>
          <p:cNvSpPr txBox="1">
            <a:spLocks noGrp="1"/>
          </p:cNvSpPr>
          <p:nvPr>
            <p:ph type="ctrTitle"/>
          </p:nvPr>
        </p:nvSpPr>
        <p:spPr>
          <a:xfrm>
            <a:off x="442025" y="347875"/>
            <a:ext cx="32142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3F3F3"/>
                </a:solidFill>
              </a:rPr>
              <a:t>CONTENTS</a:t>
            </a:r>
            <a:endParaRPr sz="3600">
              <a:solidFill>
                <a:srgbClr val="F3F3F3"/>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5"/>
          <p:cNvSpPr txBox="1">
            <a:spLocks noGrp="1"/>
          </p:cNvSpPr>
          <p:nvPr>
            <p:ph type="ctrTitle" idx="6"/>
          </p:nvPr>
        </p:nvSpPr>
        <p:spPr>
          <a:xfrm>
            <a:off x="2463275" y="0"/>
            <a:ext cx="4135800" cy="10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499" name="Google Shape;499;p35"/>
          <p:cNvSpPr txBox="1">
            <a:spLocks noGrp="1"/>
          </p:cNvSpPr>
          <p:nvPr>
            <p:ph type="ctrTitle" idx="6"/>
          </p:nvPr>
        </p:nvSpPr>
        <p:spPr>
          <a:xfrm>
            <a:off x="474950" y="927100"/>
            <a:ext cx="4780200" cy="52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a:t>
            </a:r>
            <a:endParaRPr/>
          </a:p>
        </p:txBody>
      </p:sp>
      <p:sp>
        <p:nvSpPr>
          <p:cNvPr id="500" name="Google Shape;500;p35"/>
          <p:cNvSpPr txBox="1">
            <a:spLocks noGrp="1"/>
          </p:cNvSpPr>
          <p:nvPr>
            <p:ph type="ctrTitle" idx="6"/>
          </p:nvPr>
        </p:nvSpPr>
        <p:spPr>
          <a:xfrm>
            <a:off x="474950" y="2064175"/>
            <a:ext cx="4780200" cy="52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Scope</a:t>
            </a:r>
            <a:endParaRPr/>
          </a:p>
        </p:txBody>
      </p:sp>
      <p:sp>
        <p:nvSpPr>
          <p:cNvPr id="501" name="Google Shape;501;p35"/>
          <p:cNvSpPr txBox="1">
            <a:spLocks noGrp="1"/>
          </p:cNvSpPr>
          <p:nvPr>
            <p:ph type="ctrTitle" idx="6"/>
          </p:nvPr>
        </p:nvSpPr>
        <p:spPr>
          <a:xfrm>
            <a:off x="546275" y="1448196"/>
            <a:ext cx="4780200" cy="346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Helping research community</a:t>
            </a:r>
            <a:endParaRPr sz="1800"/>
          </a:p>
          <a:p>
            <a:pPr marL="457200" lvl="0" indent="-342900" algn="l" rtl="0">
              <a:spcBef>
                <a:spcPts val="0"/>
              </a:spcBef>
              <a:spcAft>
                <a:spcPts val="0"/>
              </a:spcAft>
              <a:buSzPts val="1800"/>
              <a:buChar char="●"/>
            </a:pPr>
            <a:r>
              <a:rPr lang="en" sz="1800"/>
              <a:t>Showing  relations between papers</a:t>
            </a:r>
            <a:endParaRPr sz="1800"/>
          </a:p>
        </p:txBody>
      </p:sp>
      <p:sp>
        <p:nvSpPr>
          <p:cNvPr id="502" name="Google Shape;502;p35"/>
          <p:cNvSpPr txBox="1">
            <a:spLocks noGrp="1"/>
          </p:cNvSpPr>
          <p:nvPr>
            <p:ph type="ctrTitle" idx="6"/>
          </p:nvPr>
        </p:nvSpPr>
        <p:spPr>
          <a:xfrm>
            <a:off x="546275" y="2585275"/>
            <a:ext cx="6272700" cy="346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Many services offer help, e.g. GoogleScholar, ResearchGate</a:t>
            </a:r>
            <a:endParaRPr sz="1800" dirty="0"/>
          </a:p>
          <a:p>
            <a:pPr marL="457200" lvl="0" indent="-342900" algn="l" rtl="0">
              <a:spcBef>
                <a:spcPts val="0"/>
              </a:spcBef>
              <a:spcAft>
                <a:spcPts val="0"/>
              </a:spcAft>
              <a:buSzPts val="1800"/>
              <a:buChar char="●"/>
            </a:pPr>
            <a:r>
              <a:rPr lang="en" sz="1800" dirty="0"/>
              <a:t>Visualize relations among papers as graphs</a:t>
            </a:r>
            <a:endParaRPr sz="1800" dirty="0"/>
          </a:p>
          <a:p>
            <a:pPr marL="457200" lvl="0" indent="-342900" algn="l" rtl="0">
              <a:spcBef>
                <a:spcPts val="0"/>
              </a:spcBef>
              <a:spcAft>
                <a:spcPts val="0"/>
              </a:spcAft>
              <a:buSzPts val="1800"/>
              <a:buChar char="●"/>
            </a:pPr>
            <a:r>
              <a:rPr lang="en" sz="1800" dirty="0"/>
              <a:t>Each node is a paper</a:t>
            </a:r>
            <a:endParaRPr sz="1800" dirty="0"/>
          </a:p>
          <a:p>
            <a:pPr marL="457200" lvl="0" indent="-342900" algn="l" rtl="0">
              <a:spcBef>
                <a:spcPts val="0"/>
              </a:spcBef>
              <a:spcAft>
                <a:spcPts val="0"/>
              </a:spcAft>
              <a:buSzPts val="1800"/>
              <a:buChar char="●"/>
            </a:pPr>
            <a:r>
              <a:rPr lang="en" sz="1800" dirty="0"/>
              <a:t>Directed edge between two nodes </a:t>
            </a:r>
            <a:r>
              <a:rPr lang="en" sz="1800" dirty="0">
                <a:solidFill>
                  <a:schemeClr val="dk1"/>
                </a:solidFill>
              </a:rPr>
              <a:t>if one paper cites another</a:t>
            </a:r>
            <a:r>
              <a:rPr lang="en" sz="1800" dirty="0"/>
              <a:t>, On click show the way citation</a:t>
            </a:r>
            <a:endParaRPr sz="1800" dirty="0"/>
          </a:p>
          <a:p>
            <a:pPr marL="457200" lvl="0" indent="-342900" algn="l" rtl="0">
              <a:spcBef>
                <a:spcPts val="0"/>
              </a:spcBef>
              <a:spcAft>
                <a:spcPts val="0"/>
              </a:spcAft>
              <a:buSzPts val="1800"/>
              <a:buChar char="●"/>
            </a:pPr>
            <a:r>
              <a:rPr lang="en" sz="1800" dirty="0"/>
              <a:t>A click on a node in the graph should show the pdf</a:t>
            </a:r>
            <a:endParaRPr sz="1800" dirty="0"/>
          </a:p>
          <a:p>
            <a:pPr marL="457200" lvl="0" indent="-342900" algn="l" rtl="0">
              <a:spcBef>
                <a:spcPts val="0"/>
              </a:spcBef>
              <a:spcAft>
                <a:spcPts val="0"/>
              </a:spcAft>
              <a:buSzPts val="1800"/>
              <a:buChar char="●"/>
            </a:pPr>
            <a:r>
              <a:rPr lang="en" sz="1800" dirty="0"/>
              <a:t>Mark an edge as strong or weak</a:t>
            </a:r>
            <a:endParaRPr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6"/>
          <p:cNvSpPr txBox="1">
            <a:spLocks noGrp="1"/>
          </p:cNvSpPr>
          <p:nvPr>
            <p:ph type="ctrTitle" idx="6"/>
          </p:nvPr>
        </p:nvSpPr>
        <p:spPr>
          <a:xfrm>
            <a:off x="0" y="1494750"/>
            <a:ext cx="1773900" cy="215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Use Case Diagram</a:t>
            </a:r>
            <a:br>
              <a:rPr lang="en"/>
            </a:br>
            <a:r>
              <a:rPr lang="en"/>
              <a:t>PART-1</a:t>
            </a:r>
            <a:endParaRPr/>
          </a:p>
        </p:txBody>
      </p:sp>
      <p:pic>
        <p:nvPicPr>
          <p:cNvPr id="508" name="Google Shape;508;p36"/>
          <p:cNvPicPr preferRelativeResize="0"/>
          <p:nvPr/>
        </p:nvPicPr>
        <p:blipFill>
          <a:blip r:embed="rId3">
            <a:alphaModFix/>
          </a:blip>
          <a:stretch>
            <a:fillRect/>
          </a:stretch>
        </p:blipFill>
        <p:spPr>
          <a:xfrm>
            <a:off x="1773900" y="0"/>
            <a:ext cx="7370100" cy="5143502"/>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7"/>
          <p:cNvSpPr txBox="1">
            <a:spLocks noGrp="1"/>
          </p:cNvSpPr>
          <p:nvPr>
            <p:ph type="ctrTitle" idx="6"/>
          </p:nvPr>
        </p:nvSpPr>
        <p:spPr>
          <a:xfrm>
            <a:off x="0" y="1461400"/>
            <a:ext cx="1773900" cy="215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Use Case Diagram</a:t>
            </a:r>
            <a:br>
              <a:rPr lang="en">
                <a:solidFill>
                  <a:schemeClr val="dk1"/>
                </a:solidFill>
              </a:rPr>
            </a:br>
            <a:r>
              <a:rPr lang="en">
                <a:solidFill>
                  <a:schemeClr val="dk1"/>
                </a:solidFill>
              </a:rPr>
              <a:t>PART-2</a:t>
            </a:r>
            <a:endParaRPr>
              <a:solidFill>
                <a:schemeClr val="dk1"/>
              </a:solidFill>
            </a:endParaRPr>
          </a:p>
          <a:p>
            <a:pPr marL="0" lvl="0" indent="0" algn="ctr" rtl="0">
              <a:spcBef>
                <a:spcPts val="0"/>
              </a:spcBef>
              <a:spcAft>
                <a:spcPts val="0"/>
              </a:spcAft>
              <a:buNone/>
            </a:pPr>
            <a:endParaRPr/>
          </a:p>
        </p:txBody>
      </p:sp>
      <p:pic>
        <p:nvPicPr>
          <p:cNvPr id="514" name="Google Shape;514;p37"/>
          <p:cNvPicPr preferRelativeResize="0"/>
          <p:nvPr/>
        </p:nvPicPr>
        <p:blipFill>
          <a:blip r:embed="rId3">
            <a:alphaModFix/>
          </a:blip>
          <a:stretch>
            <a:fillRect/>
          </a:stretch>
        </p:blipFill>
        <p:spPr>
          <a:xfrm>
            <a:off x="2033045" y="0"/>
            <a:ext cx="7110960" cy="51435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graphicFrame>
        <p:nvGraphicFramePr>
          <p:cNvPr id="519" name="Google Shape;519;p38"/>
          <p:cNvGraphicFramePr/>
          <p:nvPr/>
        </p:nvGraphicFramePr>
        <p:xfrm>
          <a:off x="268900" y="114225"/>
          <a:ext cx="8553150" cy="4931900"/>
        </p:xfrm>
        <a:graphic>
          <a:graphicData uri="http://schemas.openxmlformats.org/drawingml/2006/table">
            <a:tbl>
              <a:tblPr>
                <a:noFill/>
                <a:tableStyleId>{F0D43C06-2B6C-4B62-B708-C85702B45204}</a:tableStyleId>
              </a:tblPr>
              <a:tblGrid>
                <a:gridCol w="2851050">
                  <a:extLst>
                    <a:ext uri="{9D8B030D-6E8A-4147-A177-3AD203B41FA5}">
                      <a16:colId xmlns:a16="http://schemas.microsoft.com/office/drawing/2014/main" val="20000"/>
                    </a:ext>
                  </a:extLst>
                </a:gridCol>
                <a:gridCol w="2851050">
                  <a:extLst>
                    <a:ext uri="{9D8B030D-6E8A-4147-A177-3AD203B41FA5}">
                      <a16:colId xmlns:a16="http://schemas.microsoft.com/office/drawing/2014/main" val="20001"/>
                    </a:ext>
                  </a:extLst>
                </a:gridCol>
                <a:gridCol w="2851050">
                  <a:extLst>
                    <a:ext uri="{9D8B030D-6E8A-4147-A177-3AD203B41FA5}">
                      <a16:colId xmlns:a16="http://schemas.microsoft.com/office/drawing/2014/main" val="20002"/>
                    </a:ext>
                  </a:extLst>
                </a:gridCol>
              </a:tblGrid>
              <a:tr h="512875">
                <a:tc>
                  <a:txBody>
                    <a:bodyPr/>
                    <a:lstStyle/>
                    <a:p>
                      <a:pPr marL="0" lvl="0" indent="0" algn="ctr" rtl="0">
                        <a:lnSpc>
                          <a:spcPct val="115000"/>
                        </a:lnSpc>
                        <a:spcBef>
                          <a:spcPts val="1200"/>
                        </a:spcBef>
                        <a:spcAft>
                          <a:spcPts val="0"/>
                        </a:spcAft>
                        <a:buNone/>
                      </a:pPr>
                      <a:r>
                        <a:rPr lang="en" sz="1100" b="1"/>
                        <a:t>Member</a:t>
                      </a:r>
                      <a:endParaRPr sz="1100" b="1"/>
                    </a:p>
                  </a:txBody>
                  <a:tcPr marL="68575" marR="68575" marT="0"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b="1"/>
                        <a:t>Roles</a:t>
                      </a:r>
                      <a:endParaRPr sz="900" b="1">
                        <a:solidFill>
                          <a:srgbClr val="333333"/>
                        </a:solidFill>
                        <a:highlight>
                          <a:srgbClr val="FFFFFF"/>
                        </a:highlight>
                      </a:endParaRPr>
                    </a:p>
                  </a:txBody>
                  <a:tcPr marL="68575" marR="68575" marT="0"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b="1"/>
                        <a:t>Responsibilities</a:t>
                      </a:r>
                      <a:endParaRPr sz="900" b="1">
                        <a:solidFill>
                          <a:srgbClr val="333333"/>
                        </a:solidFill>
                        <a:highlight>
                          <a:srgbClr val="FFFFFF"/>
                        </a:highlight>
                      </a:endParaRPr>
                    </a:p>
                  </a:txBody>
                  <a:tcPr marL="68575" marR="68575" marT="0"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21025">
                <a:tc>
                  <a:txBody>
                    <a:bodyPr/>
                    <a:lstStyle/>
                    <a:p>
                      <a:pPr marL="0" lvl="0" indent="0" algn="l" rtl="0">
                        <a:lnSpc>
                          <a:spcPct val="115000"/>
                        </a:lnSpc>
                        <a:spcBef>
                          <a:spcPts val="1200"/>
                        </a:spcBef>
                        <a:spcAft>
                          <a:spcPts val="1200"/>
                        </a:spcAft>
                        <a:buNone/>
                      </a:pPr>
                      <a:r>
                        <a:rPr lang="en" sz="1050" b="1">
                          <a:solidFill>
                            <a:srgbClr val="172B4D"/>
                          </a:solidFill>
                        </a:rPr>
                        <a:t>Yusuf Akdoğan</a:t>
                      </a:r>
                      <a:endParaRPr sz="1050" b="1">
                        <a:solidFill>
                          <a:srgbClr val="172B4D"/>
                        </a:solidFill>
                        <a:highlight>
                          <a:srgbClr val="FFFFFF"/>
                        </a:highlight>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t>Parsing</a:t>
                      </a:r>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300"/>
                        <a:t>Paper Parsing using Paper URL, Keyword and Author Name</a:t>
                      </a:r>
                      <a:endParaRPr sz="1300"/>
                    </a:p>
                  </a:txBody>
                  <a:tcPr marL="68575" marR="68575" marT="0"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10200">
                <a:tc>
                  <a:txBody>
                    <a:bodyPr/>
                    <a:lstStyle/>
                    <a:p>
                      <a:pPr marL="0" lvl="0" indent="0" algn="l" rtl="0">
                        <a:lnSpc>
                          <a:spcPct val="115000"/>
                        </a:lnSpc>
                        <a:spcBef>
                          <a:spcPts val="1200"/>
                        </a:spcBef>
                        <a:spcAft>
                          <a:spcPts val="1200"/>
                        </a:spcAft>
                        <a:buNone/>
                      </a:pPr>
                      <a:r>
                        <a:rPr lang="en" sz="1050" b="1">
                          <a:solidFill>
                            <a:srgbClr val="172B4D"/>
                          </a:solidFill>
                        </a:rPr>
                        <a:t>Tuğba Durman</a:t>
                      </a:r>
                      <a:endParaRPr sz="1050" b="1">
                        <a:solidFill>
                          <a:srgbClr val="172B4D"/>
                        </a:solidFill>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t>User Authentication, Recommended Paper</a:t>
                      </a:r>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300"/>
                        <a:t>Creating Sign-up, Login pages and database operations</a:t>
                      </a:r>
                      <a:endParaRPr sz="1300"/>
                    </a:p>
                  </a:txBody>
                  <a:tcPr marL="68575" marR="68575" marT="0"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62600">
                <a:tc>
                  <a:txBody>
                    <a:bodyPr/>
                    <a:lstStyle/>
                    <a:p>
                      <a:pPr marL="0" lvl="0" indent="0" algn="l" rtl="0">
                        <a:lnSpc>
                          <a:spcPct val="115000"/>
                        </a:lnSpc>
                        <a:spcBef>
                          <a:spcPts val="1200"/>
                        </a:spcBef>
                        <a:spcAft>
                          <a:spcPts val="1200"/>
                        </a:spcAft>
                        <a:buNone/>
                      </a:pPr>
                      <a:r>
                        <a:rPr lang="en" sz="1050" b="1">
                          <a:solidFill>
                            <a:srgbClr val="172B4D"/>
                          </a:solidFill>
                        </a:rPr>
                        <a:t>Muhammed Enes Tırnakçı</a:t>
                      </a:r>
                      <a:endParaRPr sz="1050" b="1">
                        <a:solidFill>
                          <a:srgbClr val="172B4D"/>
                        </a:solidFill>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t>User Profile Functions, Search Options, Delete Account</a:t>
                      </a:r>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300"/>
                        <a:t>General Back-End, Main Search Page and Results Front-End, Graph Download Options</a:t>
                      </a:r>
                      <a:endParaRPr sz="1300"/>
                    </a:p>
                  </a:txBody>
                  <a:tcPr marL="68575" marR="68575" marT="0"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962600">
                <a:tc>
                  <a:txBody>
                    <a:bodyPr/>
                    <a:lstStyle/>
                    <a:p>
                      <a:pPr marL="0" lvl="0" indent="0" algn="l" rtl="0">
                        <a:lnSpc>
                          <a:spcPct val="115000"/>
                        </a:lnSpc>
                        <a:spcBef>
                          <a:spcPts val="1200"/>
                        </a:spcBef>
                        <a:spcAft>
                          <a:spcPts val="1200"/>
                        </a:spcAft>
                        <a:buNone/>
                      </a:pPr>
                      <a:r>
                        <a:rPr lang="en" sz="1050" b="1">
                          <a:solidFill>
                            <a:srgbClr val="172B4D"/>
                          </a:solidFill>
                        </a:rPr>
                        <a:t>Meryem Güven</a:t>
                      </a:r>
                      <a:endParaRPr sz="1050" b="1">
                        <a:solidFill>
                          <a:srgbClr val="172B4D"/>
                        </a:solidFill>
                        <a:highlight>
                          <a:srgbClr val="FFFFFF"/>
                        </a:highlight>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t>Bookmark, User Information</a:t>
                      </a:r>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300"/>
                        <a:t>Bookmark CRUD, User Information CRUD and their Front, Back-End</a:t>
                      </a:r>
                      <a:endParaRPr sz="1300"/>
                    </a:p>
                  </a:txBody>
                  <a:tcPr marL="68575" marR="68575" marT="0"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962600">
                <a:tc>
                  <a:txBody>
                    <a:bodyPr/>
                    <a:lstStyle/>
                    <a:p>
                      <a:pPr marL="0" lvl="0" indent="0" algn="l" rtl="0">
                        <a:lnSpc>
                          <a:spcPct val="115000"/>
                        </a:lnSpc>
                        <a:spcBef>
                          <a:spcPts val="1200"/>
                        </a:spcBef>
                        <a:spcAft>
                          <a:spcPts val="1200"/>
                        </a:spcAft>
                        <a:buNone/>
                      </a:pPr>
                      <a:r>
                        <a:rPr lang="en" sz="1050" b="1">
                          <a:solidFill>
                            <a:srgbClr val="172B4D"/>
                          </a:solidFill>
                        </a:rPr>
                        <a:t>Beraat Buz</a:t>
                      </a:r>
                      <a:endParaRPr sz="1050" b="1">
                        <a:solidFill>
                          <a:srgbClr val="172B4D"/>
                        </a:solidFill>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t>Graph Visualization</a:t>
                      </a:r>
                      <a:endParaRPr>
                        <a:highlight>
                          <a:srgbClr val="FFFFFF"/>
                        </a:highlight>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300"/>
                        <a:t>Creating edge, nodes and modals on click. Pairing graph and parsed paper  </a:t>
                      </a:r>
                      <a:endParaRPr sz="1300"/>
                    </a:p>
                  </a:txBody>
                  <a:tcPr marL="68575" marR="68575" marT="0"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9"/>
          <p:cNvSpPr txBox="1">
            <a:spLocks noGrp="1"/>
          </p:cNvSpPr>
          <p:nvPr>
            <p:ph type="ctrTitle" idx="6"/>
          </p:nvPr>
        </p:nvSpPr>
        <p:spPr>
          <a:xfrm>
            <a:off x="2066775" y="-37725"/>
            <a:ext cx="5237100" cy="60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Technologies Used In The Project</a:t>
            </a:r>
            <a:endParaRPr/>
          </a:p>
        </p:txBody>
      </p:sp>
      <p:graphicFrame>
        <p:nvGraphicFramePr>
          <p:cNvPr id="525" name="Google Shape;525;p39"/>
          <p:cNvGraphicFramePr/>
          <p:nvPr/>
        </p:nvGraphicFramePr>
        <p:xfrm>
          <a:off x="442550" y="562575"/>
          <a:ext cx="8258900" cy="3531723"/>
        </p:xfrm>
        <a:graphic>
          <a:graphicData uri="http://schemas.openxmlformats.org/drawingml/2006/table">
            <a:tbl>
              <a:tblPr>
                <a:noFill/>
                <a:tableStyleId>{F0D43C06-2B6C-4B62-B708-C85702B45204}</a:tableStyleId>
              </a:tblPr>
              <a:tblGrid>
                <a:gridCol w="4131675">
                  <a:extLst>
                    <a:ext uri="{9D8B030D-6E8A-4147-A177-3AD203B41FA5}">
                      <a16:colId xmlns:a16="http://schemas.microsoft.com/office/drawing/2014/main" val="20000"/>
                    </a:ext>
                  </a:extLst>
                </a:gridCol>
                <a:gridCol w="4127225">
                  <a:extLst>
                    <a:ext uri="{9D8B030D-6E8A-4147-A177-3AD203B41FA5}">
                      <a16:colId xmlns:a16="http://schemas.microsoft.com/office/drawing/2014/main" val="20001"/>
                    </a:ext>
                  </a:extLst>
                </a:gridCol>
              </a:tblGrid>
              <a:tr h="272975">
                <a:tc>
                  <a:txBody>
                    <a:bodyPr/>
                    <a:lstStyle/>
                    <a:p>
                      <a:pPr marL="0" lvl="0" indent="0" algn="ctr" rtl="0">
                        <a:lnSpc>
                          <a:spcPct val="115000"/>
                        </a:lnSpc>
                        <a:spcBef>
                          <a:spcPts val="1200"/>
                        </a:spcBef>
                        <a:spcAft>
                          <a:spcPts val="0"/>
                        </a:spcAft>
                        <a:buNone/>
                      </a:pPr>
                      <a:r>
                        <a:rPr lang="en" sz="1200" b="1"/>
                        <a:t>Usage</a:t>
                      </a:r>
                      <a:endParaRPr sz="1200" b="1"/>
                    </a:p>
                  </a:txBody>
                  <a:tcPr marL="68575" marR="68575" marT="0"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200" b="1"/>
                        <a:t>Technology</a:t>
                      </a:r>
                      <a:endParaRPr sz="1000" b="1">
                        <a:solidFill>
                          <a:srgbClr val="333333"/>
                        </a:solidFill>
                        <a:highlight>
                          <a:srgbClr val="FFFFFF"/>
                        </a:highlight>
                      </a:endParaRPr>
                    </a:p>
                  </a:txBody>
                  <a:tcPr marL="68575" marR="68575" marT="0"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1325">
                <a:tc>
                  <a:txBody>
                    <a:bodyPr/>
                    <a:lstStyle/>
                    <a:p>
                      <a:pPr marL="0" lvl="0" indent="0" algn="ctr" rtl="0">
                        <a:lnSpc>
                          <a:spcPct val="115000"/>
                        </a:lnSpc>
                        <a:spcBef>
                          <a:spcPts val="800"/>
                        </a:spcBef>
                        <a:spcAft>
                          <a:spcPts val="800"/>
                        </a:spcAft>
                        <a:buNone/>
                      </a:pPr>
                      <a:r>
                        <a:rPr lang="en" sz="1000"/>
                        <a:t>Web Application Framework </a:t>
                      </a:r>
                      <a:endParaRPr sz="850" b="1">
                        <a:solidFill>
                          <a:srgbClr val="172B4D"/>
                        </a:solidFill>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800"/>
                        </a:spcBef>
                        <a:spcAft>
                          <a:spcPts val="800"/>
                        </a:spcAft>
                        <a:buNone/>
                      </a:pPr>
                      <a:r>
                        <a:rPr lang="en" sz="1000"/>
                        <a:t>Flask</a:t>
                      </a:r>
                      <a:endParaRPr sz="12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30125">
                <a:tc>
                  <a:txBody>
                    <a:bodyPr/>
                    <a:lstStyle/>
                    <a:p>
                      <a:pPr marL="0" lvl="0" indent="0" algn="ctr" rtl="0">
                        <a:lnSpc>
                          <a:spcPct val="115000"/>
                        </a:lnSpc>
                        <a:spcBef>
                          <a:spcPts val="800"/>
                        </a:spcBef>
                        <a:spcAft>
                          <a:spcPts val="800"/>
                        </a:spcAft>
                        <a:buNone/>
                      </a:pPr>
                      <a:r>
                        <a:rPr lang="en" sz="1000"/>
                        <a:t>Database Management System </a:t>
                      </a:r>
                      <a:endParaRPr sz="850" b="1">
                        <a:solidFill>
                          <a:srgbClr val="172B4D"/>
                        </a:solidFill>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800"/>
                        </a:spcBef>
                        <a:spcAft>
                          <a:spcPts val="800"/>
                        </a:spcAft>
                        <a:buNone/>
                      </a:pPr>
                      <a:r>
                        <a:rPr lang="en" sz="1000"/>
                        <a:t>PostgreSQL</a:t>
                      </a:r>
                      <a:endParaRPr sz="12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21325">
                <a:tc>
                  <a:txBody>
                    <a:bodyPr/>
                    <a:lstStyle/>
                    <a:p>
                      <a:pPr marL="0" lvl="0" indent="0" algn="ctr" rtl="0">
                        <a:lnSpc>
                          <a:spcPct val="115000"/>
                        </a:lnSpc>
                        <a:spcBef>
                          <a:spcPts val="800"/>
                        </a:spcBef>
                        <a:spcAft>
                          <a:spcPts val="800"/>
                        </a:spcAft>
                        <a:buNone/>
                      </a:pPr>
                      <a:r>
                        <a:rPr lang="en" sz="1000"/>
                        <a:t>User Password Encryption </a:t>
                      </a:r>
                      <a:endParaRPr sz="850" b="1">
                        <a:solidFill>
                          <a:srgbClr val="172B4D"/>
                        </a:solidFill>
                        <a:highlight>
                          <a:srgbClr val="FFFFFF"/>
                        </a:highlight>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800"/>
                        </a:spcBef>
                        <a:spcAft>
                          <a:spcPts val="800"/>
                        </a:spcAft>
                        <a:buNone/>
                      </a:pPr>
                      <a:r>
                        <a:rPr lang="en" sz="1000"/>
                        <a:t>Passlib library</a:t>
                      </a:r>
                      <a:endParaRPr sz="12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30125">
                <a:tc>
                  <a:txBody>
                    <a:bodyPr/>
                    <a:lstStyle/>
                    <a:p>
                      <a:pPr marL="0" lvl="0" indent="0" algn="ctr" rtl="0">
                        <a:lnSpc>
                          <a:spcPct val="115000"/>
                        </a:lnSpc>
                        <a:spcBef>
                          <a:spcPts val="800"/>
                        </a:spcBef>
                        <a:spcAft>
                          <a:spcPts val="800"/>
                        </a:spcAft>
                        <a:buNone/>
                      </a:pPr>
                      <a:r>
                        <a:rPr lang="en" sz="1000"/>
                        <a:t>Project tracking and management tools</a:t>
                      </a:r>
                      <a:endParaRPr sz="850" b="1">
                        <a:solidFill>
                          <a:srgbClr val="172B4D"/>
                        </a:solidFill>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800"/>
                        </a:spcBef>
                        <a:spcAft>
                          <a:spcPts val="800"/>
                        </a:spcAft>
                        <a:buNone/>
                      </a:pPr>
                      <a:r>
                        <a:rPr lang="en" sz="1000"/>
                        <a:t>JIRA </a:t>
                      </a:r>
                      <a:endParaRPr sz="12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21325">
                <a:tc>
                  <a:txBody>
                    <a:bodyPr/>
                    <a:lstStyle/>
                    <a:p>
                      <a:pPr marL="0" lvl="0" indent="0" algn="ctr" rtl="0">
                        <a:lnSpc>
                          <a:spcPct val="115000"/>
                        </a:lnSpc>
                        <a:spcBef>
                          <a:spcPts val="800"/>
                        </a:spcBef>
                        <a:spcAft>
                          <a:spcPts val="800"/>
                        </a:spcAft>
                        <a:buNone/>
                      </a:pPr>
                      <a:r>
                        <a:rPr lang="en" sz="1000"/>
                        <a:t>Documentation tools</a:t>
                      </a:r>
                      <a:endParaRPr sz="850" b="1">
                        <a:solidFill>
                          <a:srgbClr val="172B4D"/>
                        </a:solidFill>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800"/>
                        </a:spcBef>
                        <a:spcAft>
                          <a:spcPts val="800"/>
                        </a:spcAft>
                        <a:buNone/>
                      </a:pPr>
                      <a:r>
                        <a:rPr lang="en" sz="1000"/>
                        <a:t>Confluence</a:t>
                      </a:r>
                      <a:endParaRPr sz="1200">
                        <a:highlight>
                          <a:srgbClr val="FFFFFF"/>
                        </a:highlight>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30125">
                <a:tc>
                  <a:txBody>
                    <a:bodyPr/>
                    <a:lstStyle/>
                    <a:p>
                      <a:pPr marL="0" lvl="0" indent="0" algn="ctr" rtl="0">
                        <a:lnSpc>
                          <a:spcPct val="115000"/>
                        </a:lnSpc>
                        <a:spcBef>
                          <a:spcPts val="800"/>
                        </a:spcBef>
                        <a:spcAft>
                          <a:spcPts val="800"/>
                        </a:spcAft>
                        <a:buNone/>
                      </a:pPr>
                      <a:r>
                        <a:rPr lang="en" sz="1000"/>
                        <a:t>Source code version control systems</a:t>
                      </a:r>
                      <a:endParaRPr sz="850" b="1">
                        <a:solidFill>
                          <a:srgbClr val="172B4D"/>
                        </a:solidFill>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800"/>
                        </a:spcBef>
                        <a:spcAft>
                          <a:spcPts val="800"/>
                        </a:spcAft>
                        <a:buNone/>
                      </a:pPr>
                      <a:r>
                        <a:rPr lang="en" sz="1000"/>
                        <a:t>Bitbucket</a:t>
                      </a:r>
                      <a:endParaRPr sz="12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07575">
                <a:tc>
                  <a:txBody>
                    <a:bodyPr/>
                    <a:lstStyle/>
                    <a:p>
                      <a:pPr marL="0" lvl="0" indent="0" algn="ctr" rtl="0">
                        <a:lnSpc>
                          <a:spcPct val="115000"/>
                        </a:lnSpc>
                        <a:spcBef>
                          <a:spcPts val="800"/>
                        </a:spcBef>
                        <a:spcAft>
                          <a:spcPts val="800"/>
                        </a:spcAft>
                        <a:buNone/>
                      </a:pPr>
                      <a:r>
                        <a:rPr lang="en" sz="1100"/>
                        <a:t>Testing tools</a:t>
                      </a:r>
                      <a:endParaRPr sz="11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800"/>
                        </a:spcBef>
                        <a:spcAft>
                          <a:spcPts val="800"/>
                        </a:spcAft>
                        <a:buNone/>
                      </a:pPr>
                      <a:r>
                        <a:rPr lang="en" sz="1100"/>
                        <a:t>Selenium, Jmeter, Pytest</a:t>
                      </a:r>
                      <a:endParaRPr sz="11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40"/>
          <p:cNvSpPr txBox="1">
            <a:spLocks noGrp="1"/>
          </p:cNvSpPr>
          <p:nvPr>
            <p:ph type="ctrTitle" idx="6"/>
          </p:nvPr>
        </p:nvSpPr>
        <p:spPr>
          <a:xfrm>
            <a:off x="1953450" y="367125"/>
            <a:ext cx="5237100" cy="60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Customer</a:t>
            </a:r>
            <a:endParaRPr/>
          </a:p>
        </p:txBody>
      </p:sp>
      <p:sp>
        <p:nvSpPr>
          <p:cNvPr id="531" name="Google Shape;531;p40"/>
          <p:cNvSpPr txBox="1"/>
          <p:nvPr/>
        </p:nvSpPr>
        <p:spPr>
          <a:xfrm>
            <a:off x="535801" y="1071750"/>
            <a:ext cx="8072400" cy="30000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800"/>
              </a:spcBef>
              <a:spcAft>
                <a:spcPts val="0"/>
              </a:spcAft>
              <a:buSzPts val="1200"/>
              <a:buChar char="●"/>
            </a:pPr>
            <a:r>
              <a:rPr lang="en" sz="1200"/>
              <a:t>Our Customer was Bilge Süheyla Akkoca Gazioğlu. </a:t>
            </a:r>
            <a:endParaRPr sz="1200"/>
          </a:p>
          <a:p>
            <a:pPr marL="457200" lvl="0" indent="-304800" algn="l" rtl="0">
              <a:lnSpc>
                <a:spcPct val="115000"/>
              </a:lnSpc>
              <a:spcBef>
                <a:spcPts val="0"/>
              </a:spcBef>
              <a:spcAft>
                <a:spcPts val="0"/>
              </a:spcAft>
              <a:buSzPts val="1200"/>
              <a:buChar char="●"/>
            </a:pPr>
            <a:r>
              <a:rPr lang="en" sz="1200"/>
              <a:t>We meet 5 times, First meeting was on Wednesday, but it changed to Saturday. We attended all meetings.</a:t>
            </a:r>
            <a:endParaRPr sz="1200"/>
          </a:p>
          <a:p>
            <a:pPr marL="457200" lvl="0" indent="-304800" algn="l" rtl="0">
              <a:lnSpc>
                <a:spcPct val="115000"/>
              </a:lnSpc>
              <a:spcBef>
                <a:spcPts val="0"/>
              </a:spcBef>
              <a:spcAft>
                <a:spcPts val="0"/>
              </a:spcAft>
              <a:buSzPts val="1200"/>
              <a:buChar char="●"/>
            </a:pPr>
            <a:r>
              <a:rPr lang="en" sz="1200"/>
              <a:t>We showed our process and we asked questions about areas we stuck. Also we take notes about customer’s  demands. </a:t>
            </a:r>
            <a:endParaRPr sz="1200"/>
          </a:p>
          <a:p>
            <a:pPr marL="457200" lvl="0" indent="-304800" algn="l" rtl="0">
              <a:lnSpc>
                <a:spcPct val="115000"/>
              </a:lnSpc>
              <a:spcBef>
                <a:spcPts val="0"/>
              </a:spcBef>
              <a:spcAft>
                <a:spcPts val="0"/>
              </a:spcAft>
              <a:buSzPts val="1200"/>
              <a:buChar char="●"/>
            </a:pPr>
            <a:r>
              <a:rPr lang="en" sz="1200"/>
              <a:t>The customer wanted 2 changes which are the page where users see their followers and search tool using author name to create author’s selected paper’s graph. We completed this asks before the last meeting. And we showed these changes to customer.</a:t>
            </a:r>
            <a:endParaRPr sz="1200"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43"/>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457200" lvl="0" indent="-393700" algn="l" rtl="0">
              <a:spcBef>
                <a:spcPts val="0"/>
              </a:spcBef>
              <a:spcAft>
                <a:spcPts val="0"/>
              </a:spcAft>
              <a:buClr>
                <a:schemeClr val="accent1"/>
              </a:buClr>
              <a:buSzPts val="2600"/>
              <a:buFont typeface="Roboto Condensed Light"/>
              <a:buAutoNum type="arabicPeriod"/>
            </a:pPr>
            <a:r>
              <a:rPr lang="en" sz="2700">
                <a:solidFill>
                  <a:schemeClr val="accent1"/>
                </a:solidFill>
                <a:latin typeface="Roboto Condensed Light"/>
                <a:ea typeface="Roboto Condensed Light"/>
                <a:cs typeface="Roboto Condensed Light"/>
                <a:sym typeface="Roboto Condensed Light"/>
              </a:rPr>
              <a:t>Security issues</a:t>
            </a:r>
            <a:endParaRPr/>
          </a:p>
        </p:txBody>
      </p:sp>
      <p:sp>
        <p:nvSpPr>
          <p:cNvPr id="564" name="Google Shape;564;p43"/>
          <p:cNvSpPr txBox="1"/>
          <p:nvPr/>
        </p:nvSpPr>
        <p:spPr>
          <a:xfrm>
            <a:off x="3184503" y="1138025"/>
            <a:ext cx="36693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800"/>
              </a:spcBef>
              <a:spcAft>
                <a:spcPts val="800"/>
              </a:spcAft>
              <a:buNone/>
            </a:pPr>
            <a:endParaRPr sz="1200" b="1"/>
          </a:p>
        </p:txBody>
      </p:sp>
      <p:graphicFrame>
        <p:nvGraphicFramePr>
          <p:cNvPr id="565" name="Google Shape;565;p43"/>
          <p:cNvGraphicFramePr/>
          <p:nvPr/>
        </p:nvGraphicFramePr>
        <p:xfrm>
          <a:off x="438912" y="422438"/>
          <a:ext cx="8258900" cy="3426591"/>
        </p:xfrm>
        <a:graphic>
          <a:graphicData uri="http://schemas.openxmlformats.org/drawingml/2006/table">
            <a:tbl>
              <a:tblPr>
                <a:noFill/>
                <a:tableStyleId>{F0D43C06-2B6C-4B62-B708-C85702B45204}</a:tableStyleId>
              </a:tblPr>
              <a:tblGrid>
                <a:gridCol w="4131675">
                  <a:extLst>
                    <a:ext uri="{9D8B030D-6E8A-4147-A177-3AD203B41FA5}">
                      <a16:colId xmlns:a16="http://schemas.microsoft.com/office/drawing/2014/main" val="20000"/>
                    </a:ext>
                  </a:extLst>
                </a:gridCol>
                <a:gridCol w="4127225">
                  <a:extLst>
                    <a:ext uri="{9D8B030D-6E8A-4147-A177-3AD203B41FA5}">
                      <a16:colId xmlns:a16="http://schemas.microsoft.com/office/drawing/2014/main" val="20001"/>
                    </a:ext>
                  </a:extLst>
                </a:gridCol>
              </a:tblGrid>
              <a:tr h="272975">
                <a:tc>
                  <a:txBody>
                    <a:bodyPr/>
                    <a:lstStyle/>
                    <a:p>
                      <a:pPr marL="0" lvl="0" indent="0" algn="ctr" rtl="0">
                        <a:lnSpc>
                          <a:spcPct val="115000"/>
                        </a:lnSpc>
                        <a:spcBef>
                          <a:spcPts val="1200"/>
                        </a:spcBef>
                        <a:spcAft>
                          <a:spcPts val="0"/>
                        </a:spcAft>
                        <a:buNone/>
                      </a:pPr>
                      <a:r>
                        <a:rPr lang="en" sz="1200" b="1">
                          <a:latin typeface="Barlow Semi Condensed"/>
                          <a:ea typeface="Barlow Semi Condensed"/>
                          <a:cs typeface="Barlow Semi Condensed"/>
                          <a:sym typeface="Barlow Semi Condensed"/>
                        </a:rPr>
                        <a:t>Things We Done stated in Project Charter</a:t>
                      </a:r>
                      <a:endParaRPr sz="1200" b="1">
                        <a:latin typeface="Barlow Semi Condensed"/>
                        <a:ea typeface="Barlow Semi Condensed"/>
                        <a:cs typeface="Barlow Semi Condensed"/>
                        <a:sym typeface="Barlow Semi Condensed"/>
                      </a:endParaRPr>
                    </a:p>
                  </a:txBody>
                  <a:tcPr marL="68575" marR="68575" marT="0"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200" b="1">
                          <a:latin typeface="Barlow Semi Condensed"/>
                          <a:ea typeface="Barlow Semi Condensed"/>
                          <a:cs typeface="Barlow Semi Condensed"/>
                          <a:sym typeface="Barlow Semi Condensed"/>
                        </a:rPr>
                        <a:t>Things We Done Extra</a:t>
                      </a:r>
                      <a:endParaRPr sz="1000" b="1">
                        <a:solidFill>
                          <a:srgbClr val="333333"/>
                        </a:solidFill>
                        <a:highlight>
                          <a:srgbClr val="FFFFFF"/>
                        </a:highlight>
                        <a:latin typeface="Barlow Semi Condensed"/>
                        <a:ea typeface="Barlow Semi Condensed"/>
                        <a:cs typeface="Barlow Semi Condensed"/>
                        <a:sym typeface="Barlow Semi Condensed"/>
                      </a:endParaRPr>
                    </a:p>
                  </a:txBody>
                  <a:tcPr marL="68575" marR="68575" marT="0"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1325">
                <a:tc>
                  <a:txBody>
                    <a:bodyPr/>
                    <a:lstStyle/>
                    <a:p>
                      <a:pPr marL="0" lvl="0" indent="0" algn="ctr" rtl="0">
                        <a:spcBef>
                          <a:spcPts val="0"/>
                        </a:spcBef>
                        <a:spcAft>
                          <a:spcPts val="0"/>
                        </a:spcAft>
                        <a:buNone/>
                      </a:pPr>
                      <a:r>
                        <a:rPr lang="en">
                          <a:latin typeface="Barlow Semi Condensed Medium"/>
                          <a:ea typeface="Barlow Semi Condensed Medium"/>
                          <a:cs typeface="Barlow Semi Condensed Medium"/>
                          <a:sym typeface="Barlow Semi Condensed Medium"/>
                        </a:rPr>
                        <a:t>Visualize relations among papers as graphs</a:t>
                      </a:r>
                      <a:endParaRPr>
                        <a:latin typeface="Barlow Semi Condensed Medium"/>
                        <a:ea typeface="Barlow Semi Condensed Medium"/>
                        <a:cs typeface="Barlow Semi Condensed Medium"/>
                        <a:sym typeface="Barlow Semi Condensed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800"/>
                        </a:spcBef>
                        <a:spcAft>
                          <a:spcPts val="800"/>
                        </a:spcAft>
                        <a:buNone/>
                      </a:pPr>
                      <a:r>
                        <a:rPr lang="en" sz="1200" dirty="0">
                          <a:latin typeface="Barlow Semi Condensed Medium"/>
                          <a:ea typeface="Barlow Semi Condensed Medium"/>
                          <a:cs typeface="Barlow Semi Condensed Medium"/>
                          <a:sym typeface="Barlow Semi Condensed Medium"/>
                        </a:rPr>
                        <a:t>Search Modes -&gt; URL, Keyword, Author Name and Author publications, Recommended Paper</a:t>
                      </a:r>
                      <a:endParaRPr sz="1200" dirty="0">
                        <a:latin typeface="Barlow Semi Condensed Medium"/>
                        <a:ea typeface="Barlow Semi Condensed Medium"/>
                        <a:cs typeface="Barlow Semi Condensed Medium"/>
                        <a:sym typeface="Barlow Semi Condensed Medium"/>
                      </a:endParaRPr>
                    </a:p>
                  </a:txBody>
                  <a:tcPr marL="68575" marR="68575" marT="45700"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30125">
                <a:tc>
                  <a:txBody>
                    <a:bodyPr/>
                    <a:lstStyle/>
                    <a:p>
                      <a:pPr marL="0" lvl="0" indent="0" algn="ctr" rtl="0">
                        <a:spcBef>
                          <a:spcPts val="0"/>
                        </a:spcBef>
                        <a:spcAft>
                          <a:spcPts val="0"/>
                        </a:spcAft>
                        <a:buNone/>
                      </a:pPr>
                      <a:r>
                        <a:rPr lang="en">
                          <a:latin typeface="Barlow Semi Condensed Medium"/>
                          <a:ea typeface="Barlow Semi Condensed Medium"/>
                          <a:cs typeface="Barlow Semi Condensed Medium"/>
                          <a:sym typeface="Barlow Semi Condensed Medium"/>
                        </a:rPr>
                        <a:t>Each node is a paper</a:t>
                      </a:r>
                      <a:endParaRPr>
                        <a:latin typeface="Barlow Semi Condensed Medium"/>
                        <a:ea typeface="Barlow Semi Condensed Medium"/>
                        <a:cs typeface="Barlow Semi Condensed Medium"/>
                        <a:sym typeface="Barlow Semi Condensed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800"/>
                        </a:spcBef>
                        <a:spcAft>
                          <a:spcPts val="800"/>
                        </a:spcAft>
                        <a:buNone/>
                      </a:pPr>
                      <a:r>
                        <a:rPr lang="en" sz="1200" dirty="0">
                          <a:latin typeface="Barlow Semi Condensed Medium"/>
                          <a:ea typeface="Barlow Semi Condensed Medium"/>
                          <a:cs typeface="Barlow Semi Condensed Medium"/>
                          <a:sym typeface="Barlow Semi Condensed Medium"/>
                        </a:rPr>
                        <a:t>User Authentication/Deletion and Profile Page </a:t>
                      </a:r>
                      <a:br>
                        <a:rPr lang="en" sz="1200" dirty="0">
                          <a:latin typeface="Barlow Semi Condensed Medium"/>
                          <a:ea typeface="Barlow Semi Condensed Medium"/>
                          <a:cs typeface="Barlow Semi Condensed Medium"/>
                          <a:sym typeface="Barlow Semi Condensed Medium"/>
                        </a:rPr>
                      </a:br>
                      <a:r>
                        <a:rPr lang="en" sz="1200" dirty="0">
                          <a:latin typeface="Barlow Semi Condensed Medium"/>
                          <a:ea typeface="Barlow Semi Condensed Medium"/>
                          <a:cs typeface="Barlow Semi Condensed Medium"/>
                          <a:sym typeface="Barlow Semi Condensed Medium"/>
                        </a:rPr>
                        <a:t>(About, All Users, Followers, Followed, Bookmark, Delete Account)</a:t>
                      </a:r>
                      <a:endParaRPr sz="1200" dirty="0">
                        <a:latin typeface="Barlow Semi Condensed Medium"/>
                        <a:ea typeface="Barlow Semi Condensed Medium"/>
                        <a:cs typeface="Barlow Semi Condensed Medium"/>
                        <a:sym typeface="Barlow Semi Condensed Medium"/>
                      </a:endParaRPr>
                    </a:p>
                  </a:txBody>
                  <a:tcPr marL="68575" marR="68575" marT="45700"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21325">
                <a:tc>
                  <a:txBody>
                    <a:bodyPr/>
                    <a:lstStyle/>
                    <a:p>
                      <a:pPr marL="0" lvl="0" indent="0" algn="ctr" rtl="0">
                        <a:spcBef>
                          <a:spcPts val="0"/>
                        </a:spcBef>
                        <a:spcAft>
                          <a:spcPts val="0"/>
                        </a:spcAft>
                        <a:buNone/>
                      </a:pPr>
                      <a:r>
                        <a:rPr lang="en">
                          <a:latin typeface="Barlow Semi Condensed Medium"/>
                          <a:ea typeface="Barlow Semi Condensed Medium"/>
                          <a:cs typeface="Barlow Semi Condensed Medium"/>
                          <a:sym typeface="Barlow Semi Condensed Medium"/>
                        </a:rPr>
                        <a:t>Directed edge between two nodes if one paper cites another, On click show the way citation</a:t>
                      </a:r>
                      <a:endParaRPr>
                        <a:latin typeface="Barlow Semi Condensed Medium"/>
                        <a:ea typeface="Barlow Semi Condensed Medium"/>
                        <a:cs typeface="Barlow Semi Condensed Medium"/>
                        <a:sym typeface="Barlow Semi Condensed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800"/>
                        </a:spcBef>
                        <a:spcAft>
                          <a:spcPts val="800"/>
                        </a:spcAft>
                        <a:buNone/>
                      </a:pPr>
                      <a:r>
                        <a:rPr lang="en" sz="1200" dirty="0">
                          <a:latin typeface="Barlow Semi Condensed Medium"/>
                          <a:ea typeface="Barlow Semi Condensed Medium"/>
                          <a:cs typeface="Barlow Semi Condensed Medium"/>
                          <a:sym typeface="Barlow Semi Condensed Medium"/>
                        </a:rPr>
                        <a:t>Bookmark Management For Paper URLs</a:t>
                      </a:r>
                      <a:endParaRPr sz="1200" dirty="0">
                        <a:latin typeface="Barlow Semi Condensed Medium"/>
                        <a:ea typeface="Barlow Semi Condensed Medium"/>
                        <a:cs typeface="Barlow Semi Condensed Medium"/>
                        <a:sym typeface="Barlow Semi Condensed Medium"/>
                      </a:endParaRPr>
                    </a:p>
                  </a:txBody>
                  <a:tcPr marL="68575" marR="68575" marT="45700"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30125">
                <a:tc>
                  <a:txBody>
                    <a:bodyPr/>
                    <a:lstStyle/>
                    <a:p>
                      <a:pPr marL="0" lvl="0" indent="0" algn="ctr" rtl="0">
                        <a:spcBef>
                          <a:spcPts val="0"/>
                        </a:spcBef>
                        <a:spcAft>
                          <a:spcPts val="0"/>
                        </a:spcAft>
                        <a:buNone/>
                      </a:pPr>
                      <a:r>
                        <a:rPr lang="en">
                          <a:latin typeface="Barlow Semi Condensed Medium"/>
                          <a:ea typeface="Barlow Semi Condensed Medium"/>
                          <a:cs typeface="Barlow Semi Condensed Medium"/>
                          <a:sym typeface="Barlow Semi Condensed Medium"/>
                        </a:rPr>
                        <a:t>A click on a node in the graph should show the pdf</a:t>
                      </a:r>
                      <a:endParaRPr>
                        <a:latin typeface="Barlow Semi Condensed Medium"/>
                        <a:ea typeface="Barlow Semi Condensed Medium"/>
                        <a:cs typeface="Barlow Semi Condensed Medium"/>
                        <a:sym typeface="Barlow Semi Condensed Medium"/>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800"/>
                        </a:spcBef>
                        <a:spcAft>
                          <a:spcPts val="800"/>
                        </a:spcAft>
                        <a:buNone/>
                      </a:pPr>
                      <a:r>
                        <a:rPr lang="en" sz="1200" dirty="0">
                          <a:latin typeface="Barlow Semi Condensed Medium"/>
                          <a:ea typeface="Barlow Semi Condensed Medium"/>
                          <a:cs typeface="Barlow Semi Condensed Medium"/>
                          <a:sym typeface="Barlow Semi Condensed Medium"/>
                        </a:rPr>
                        <a:t>User Follow/Unfollow Option</a:t>
                      </a:r>
                      <a:endParaRPr sz="1200" dirty="0">
                        <a:latin typeface="Barlow Semi Condensed Medium"/>
                        <a:ea typeface="Barlow Semi Condensed Medium"/>
                        <a:cs typeface="Barlow Semi Condensed Medium"/>
                        <a:sym typeface="Barlow Semi Condensed Medium"/>
                      </a:endParaRPr>
                    </a:p>
                  </a:txBody>
                  <a:tcPr marL="68575" marR="68575" marT="45700"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21325">
                <a:tc>
                  <a:txBody>
                    <a:bodyPr/>
                    <a:lstStyle/>
                    <a:p>
                      <a:pPr marL="0" lvl="0" indent="0" algn="l" rtl="0">
                        <a:spcBef>
                          <a:spcPts val="0"/>
                        </a:spcBef>
                        <a:spcAft>
                          <a:spcPts val="0"/>
                        </a:spcAft>
                        <a:buNone/>
                      </a:pPr>
                      <a:endParaRPr dirty="0">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r>
                        <a:rPr lang="en" dirty="0">
                          <a:latin typeface="Barlow Semi Condensed Medium"/>
                          <a:ea typeface="Barlow Semi Condensed Medium"/>
                          <a:cs typeface="Barlow Semi Condensed Medium"/>
                          <a:sym typeface="Barlow Semi Condensed Medium"/>
                        </a:rPr>
                        <a:t>Mark an edge as strong or weak</a:t>
                      </a:r>
                      <a:endParaRPr dirty="0">
                        <a:latin typeface="Barlow Semi Condensed Medium"/>
                        <a:ea typeface="Barlow Semi Condensed Medium"/>
                        <a:cs typeface="Barlow Semi Condensed Medium"/>
                        <a:sym typeface="Barlow Semi Condensed Medium"/>
                      </a:endParaRPr>
                    </a:p>
                  </a:txBody>
                  <a:tcPr marL="68575" marR="68575" marT="137150"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800"/>
                        </a:spcBef>
                        <a:spcAft>
                          <a:spcPts val="0"/>
                        </a:spcAft>
                        <a:buNone/>
                      </a:pPr>
                      <a:r>
                        <a:rPr lang="en" sz="1200" dirty="0">
                          <a:latin typeface="Barlow Semi Condensed Medium"/>
                          <a:ea typeface="Barlow Semi Condensed Medium"/>
                          <a:cs typeface="Barlow Semi Condensed Medium"/>
                          <a:sym typeface="Barlow Semi Condensed Medium"/>
                        </a:rPr>
                        <a:t>Graph download as screenshot, </a:t>
                      </a:r>
                      <a:endParaRPr sz="1200" dirty="0">
                        <a:latin typeface="Barlow Semi Condensed Medium"/>
                        <a:ea typeface="Barlow Semi Condensed Medium"/>
                        <a:cs typeface="Barlow Semi Condensed Medium"/>
                        <a:sym typeface="Barlow Semi Condensed Medium"/>
                      </a:endParaRPr>
                    </a:p>
                    <a:p>
                      <a:pPr marL="0" lvl="0" indent="0" algn="ctr" rtl="0">
                        <a:lnSpc>
                          <a:spcPct val="115000"/>
                        </a:lnSpc>
                        <a:spcBef>
                          <a:spcPts val="800"/>
                        </a:spcBef>
                        <a:spcAft>
                          <a:spcPts val="800"/>
                        </a:spcAft>
                        <a:buNone/>
                      </a:pPr>
                      <a:r>
                        <a:rPr lang="en" sz="1200" dirty="0">
                          <a:latin typeface="Barlow Semi Condensed Medium"/>
                          <a:ea typeface="Barlow Semi Condensed Medium"/>
                          <a:cs typeface="Barlow Semi Condensed Medium"/>
                          <a:sym typeface="Barlow Semi Condensed Medium"/>
                        </a:rPr>
                        <a:t>Exporting Searched Paper, References and Citations as CSV and JSON</a:t>
                      </a:r>
                      <a:endParaRPr sz="1200" dirty="0">
                        <a:latin typeface="Barlow Semi Condensed Medium"/>
                        <a:ea typeface="Barlow Semi Condensed Medium"/>
                        <a:cs typeface="Barlow Semi Condensed Medium"/>
                        <a:sym typeface="Barlow Semi Condensed Medium"/>
                      </a:endParaRPr>
                    </a:p>
                  </a:txBody>
                  <a:tcPr marL="68575" marR="68575" marT="45700"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Annual Report General by Slidesgo">
  <a:themeElements>
    <a:clrScheme name="Simple Light">
      <a:dk1>
        <a:srgbClr val="434343"/>
      </a:dk1>
      <a:lt1>
        <a:srgbClr val="666666"/>
      </a:lt1>
      <a:dk2>
        <a:srgbClr val="999999"/>
      </a:dk2>
      <a:lt2>
        <a:srgbClr val="CCCCCC"/>
      </a:lt2>
      <a:accent1>
        <a:srgbClr val="F3F3F3"/>
      </a:accent1>
      <a:accent2>
        <a:srgbClr val="434343"/>
      </a:accent2>
      <a:accent3>
        <a:srgbClr val="666666"/>
      </a:accent3>
      <a:accent4>
        <a:srgbClr val="999999"/>
      </a:accent4>
      <a:accent5>
        <a:srgbClr val="F3F3F3"/>
      </a:accent5>
      <a:accent6>
        <a:srgbClr val="434343"/>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546</Words>
  <Application>Microsoft Office PowerPoint</Application>
  <PresentationFormat>On-screen Show (16:9)</PresentationFormat>
  <Paragraphs>92</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Barlow Semi Condensed Medium</vt:lpstr>
      <vt:lpstr>Barlow Semi Condensed SemiBold</vt:lpstr>
      <vt:lpstr>Barlow Semi Condensed</vt:lpstr>
      <vt:lpstr>Arial</vt:lpstr>
      <vt:lpstr>Bahiana</vt:lpstr>
      <vt:lpstr>Roboto Condensed Light</vt:lpstr>
      <vt:lpstr>Muli</vt:lpstr>
      <vt:lpstr>Calibri</vt:lpstr>
      <vt:lpstr>Fira Sans Extra Condensed Medium</vt:lpstr>
      <vt:lpstr>Annual Report General by Slidesgo</vt:lpstr>
      <vt:lpstr> SHOW ME RELATED WORK (GR8)</vt:lpstr>
      <vt:lpstr>CONTENTS</vt:lpstr>
      <vt:lpstr>INTRODUCTION</vt:lpstr>
      <vt:lpstr>Use Case Diagram PART-1</vt:lpstr>
      <vt:lpstr>Use Case Diagram PART-2 </vt:lpstr>
      <vt:lpstr>PowerPoint Presentation</vt:lpstr>
      <vt:lpstr>The Technologies Used In The Project</vt:lpstr>
      <vt:lpstr>Customer</vt:lpstr>
      <vt:lpstr>PowerPoint Presentation</vt:lpstr>
      <vt:lpstr>Tests</vt:lpstr>
      <vt:lpstr>PowerPoint Presentation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SHOW ME RELATED WORK (GR8)</dc:title>
  <cp:lastModifiedBy>MENES</cp:lastModifiedBy>
  <cp:revision>5</cp:revision>
  <dcterms:modified xsi:type="dcterms:W3CDTF">2021-01-17T18:34:14Z</dcterms:modified>
</cp:coreProperties>
</file>