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8" r:id="rId13"/>
    <p:sldId id="268" r:id="rId14"/>
    <p:sldId id="269" r:id="rId15"/>
    <p:sldId id="270" r:id="rId16"/>
    <p:sldId id="271" r:id="rId17"/>
    <p:sldId id="272" r:id="rId18"/>
    <p:sldId id="279" r:id="rId19"/>
    <p:sldId id="273" r:id="rId20"/>
    <p:sldId id="274" r:id="rId21"/>
    <p:sldId id="275" r:id="rId22"/>
    <p:sldId id="276" r:id="rId23"/>
    <p:sldId id="277" r:id="rId24"/>
    <p:sldId id="281" r:id="rId25"/>
    <p:sldId id="282" r:id="rId26"/>
    <p:sldId id="283" r:id="rId27"/>
    <p:sldId id="280" r:id="rId28"/>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558A3D-0B91-4E21-A108-E691543C9AC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558A3D-0B91-4E21-A108-E691543C9AC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558A3D-0B91-4E21-A108-E691543C9AC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558A3D-0B91-4E21-A108-E691543C9AC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58A3D-0B91-4E21-A108-E691543C9AC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558A3D-0B91-4E21-A108-E691543C9AC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558A3D-0B91-4E21-A108-E691543C9ACE}"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58A3D-0B91-4E21-A108-E691543C9ACE}"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58A3D-0B91-4E21-A108-E691543C9ACE}"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58A3D-0B91-4E21-A108-E691543C9AC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58A3D-0B91-4E21-A108-E691543C9AC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33D00-88CC-4523-A9CF-10851BBC278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58A3D-0B91-4E21-A108-E691543C9ACE}" type="datetimeFigureOut">
              <a:rPr lang="en-US" smtClean="0"/>
              <a:t>1/10/2023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33D00-88CC-4523-A9CF-10851BBC278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fool.co.uk/mywallethero/credit-cards/best-credit-car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hyperlink" Target="https://www.fool.co.uk/mywallethero/your-life/learn/how-to-check-if-youre-a-victim-of-identity-thef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ngroup.com/articles/wechat-qr-shak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275" y="1090142"/>
            <a:ext cx="7772400" cy="1470025"/>
          </a:xfrm>
        </p:spPr>
        <p:txBody>
          <a:bodyPr/>
          <a:lstStyle/>
          <a:p>
            <a:r>
              <a:rPr lang="en-US" dirty="0">
                <a:latin typeface="Algerian" panose="04020705040A02060702" pitchFamily="82" charset="0"/>
              </a:rPr>
              <a:t>FACIAL PAYMENT </a:t>
            </a:r>
            <a:r>
              <a:rPr lang="en-US" dirty="0">
                <a:latin typeface="Algerian" panose="04020705040A02060702" pitchFamily="82" charset="0"/>
                <a:cs typeface="Times New Roman" panose="02020603050405020304" pitchFamily="18" charset="0"/>
              </a:rPr>
              <a:t>TECHNOLOGY</a:t>
            </a:r>
          </a:p>
        </p:txBody>
      </p:sp>
      <p:sp>
        <p:nvSpPr>
          <p:cNvPr id="3" name="Subtitle 2"/>
          <p:cNvSpPr>
            <a:spLocks noGrp="1"/>
          </p:cNvSpPr>
          <p:nvPr>
            <p:ph type="subTitle" idx="1"/>
          </p:nvPr>
        </p:nvSpPr>
        <p:spPr>
          <a:xfrm>
            <a:off x="1117075" y="4297834"/>
            <a:ext cx="6867428" cy="1897148"/>
          </a:xfrm>
        </p:spPr>
        <p:txBody>
          <a:bodyPr>
            <a:normAutofit fontScale="92500" lnSpcReduction="20000"/>
          </a:bodyPr>
          <a:lstStyle/>
          <a:p>
            <a:r>
              <a:rPr lang="en-US" dirty="0">
                <a:solidFill>
                  <a:schemeClr val="tx1"/>
                </a:solidFill>
                <a:latin typeface="Bahnschrift" panose="020B0502040204020203" pitchFamily="34" charset="0"/>
              </a:rPr>
              <a:t>PRESENTED BY </a:t>
            </a:r>
          </a:p>
          <a:p>
            <a:r>
              <a:rPr lang="en-US" dirty="0">
                <a:solidFill>
                  <a:schemeClr val="tx1"/>
                </a:solidFill>
                <a:latin typeface="Bahnschrift" panose="020B0502040204020203" pitchFamily="34" charset="0"/>
              </a:rPr>
              <a:t>JASMINE MONOLISHA A</a:t>
            </a:r>
          </a:p>
          <a:p>
            <a:r>
              <a:rPr lang="en-US" dirty="0">
                <a:solidFill>
                  <a:schemeClr val="tx1"/>
                </a:solidFill>
                <a:latin typeface="Bahnschrift" panose="020B0502040204020203" pitchFamily="34" charset="0"/>
              </a:rPr>
              <a:t>JAYASEELI BERACHAH M</a:t>
            </a:r>
          </a:p>
          <a:p>
            <a:r>
              <a:rPr lang="en-US" dirty="0">
                <a:solidFill>
                  <a:schemeClr val="tx1"/>
                </a:solidFill>
                <a:latin typeface="Bahnschrift" panose="020B0502040204020203" pitchFamily="34" charset="0"/>
              </a:rPr>
              <a:t>(AI&amp;DS – I YEAR)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Are there any concerns?</a:t>
            </a:r>
            <a:br>
              <a:rPr lang="en-US" dirty="0"/>
            </a:br>
            <a:endParaRPr lang="en-US" dirty="0"/>
          </a:p>
        </p:txBody>
      </p:sp>
      <p:sp>
        <p:nvSpPr>
          <p:cNvPr id="3" name="Content Placeholder 2"/>
          <p:cNvSpPr>
            <a:spLocks noGrp="1"/>
          </p:cNvSpPr>
          <p:nvPr>
            <p:ph idx="1"/>
          </p:nvPr>
        </p:nvSpPr>
        <p:spPr>
          <a:xfrm>
            <a:off x="84841" y="1260917"/>
            <a:ext cx="8974318" cy="4525963"/>
          </a:xfrm>
        </p:spPr>
        <p:txBody>
          <a:bodyPr>
            <a:noAutofit/>
          </a:bodyPr>
          <a:lstStyle/>
          <a:p>
            <a:r>
              <a:rPr lang="en-US" dirty="0">
                <a:latin typeface="Times New Roman" panose="02020603050405020304" pitchFamily="18" charset="0"/>
                <a:cs typeface="Times New Roman" panose="02020603050405020304" pitchFamily="18" charset="0"/>
              </a:rPr>
              <a:t>A common concern with facial recognition technology is that someone could try to trick the system by stealing another person’s photo and holding it up against the camera or screen. However, that’s something that the makers of this technology seem to have anticipated.</a:t>
            </a:r>
          </a:p>
          <a:p>
            <a:r>
              <a:rPr lang="en-US" dirty="0">
                <a:latin typeface="Times New Roman" panose="02020603050405020304" pitchFamily="18" charset="0"/>
                <a:cs typeface="Times New Roman" panose="02020603050405020304" pitchFamily="18" charset="0"/>
              </a:rPr>
              <a:t>This should at least </a:t>
            </a:r>
            <a:r>
              <a:rPr lang="en-US" dirty="0" err="1">
                <a:latin typeface="Times New Roman" panose="02020603050405020304" pitchFamily="18" charset="0"/>
                <a:cs typeface="Times New Roman" panose="02020603050405020304" pitchFamily="18" charset="0"/>
              </a:rPr>
              <a:t>instil</a:t>
            </a:r>
            <a:r>
              <a:rPr lang="en-US" dirty="0">
                <a:latin typeface="Times New Roman" panose="02020603050405020304" pitchFamily="18" charset="0"/>
                <a:cs typeface="Times New Roman" panose="02020603050405020304" pitchFamily="18" charset="0"/>
              </a:rPr>
              <a:t> some confidence in those who are worried about the security of the service</a:t>
            </a:r>
            <a:r>
              <a:rPr lang="en-US" dirty="0">
                <a:latin typeface="Bahnschrift" panose="020B0502040204020203" pitchFamily="34" charset="0"/>
              </a:rPr>
              <a:t>.</a:t>
            </a:r>
          </a:p>
          <a:p>
            <a:endParaRPr lang="en-US" dirty="0">
              <a:latin typeface="Bahnschrift"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82"/>
            <a:ext cx="9111006" cy="1143000"/>
          </a:xfrm>
        </p:spPr>
        <p:txBody>
          <a:bodyPr>
            <a:normAutofit fontScale="90000"/>
          </a:bodyPr>
          <a:lstStyle/>
          <a:p>
            <a:r>
              <a:rPr lang="en-US" dirty="0">
                <a:latin typeface="Algerian" panose="04020705040A02060702" pitchFamily="82" charset="0"/>
              </a:rPr>
              <a:t>FUTURE SCOPE FOR FACIAL PAYMENT</a:t>
            </a:r>
          </a:p>
        </p:txBody>
      </p:sp>
      <p:sp>
        <p:nvSpPr>
          <p:cNvPr id="3" name="Content Placeholder 2"/>
          <p:cNvSpPr>
            <a:spLocks noGrp="1"/>
          </p:cNvSpPr>
          <p:nvPr>
            <p:ph idx="1"/>
          </p:nvPr>
        </p:nvSpPr>
        <p:spPr>
          <a:xfrm>
            <a:off x="334652" y="1166018"/>
            <a:ext cx="8229600" cy="4525963"/>
          </a:xfrm>
        </p:spPr>
        <p:txBody>
          <a:bodyPr>
            <a:noAutofit/>
          </a:bodyPr>
          <a:lstStyle/>
          <a:p>
            <a:r>
              <a:rPr lang="en-US" dirty="0">
                <a:latin typeface="Times New Roman" panose="02020603050405020304" pitchFamily="18" charset="0"/>
                <a:cs typeface="Times New Roman" panose="02020603050405020304" pitchFamily="18" charset="0"/>
              </a:rPr>
              <a:t>The future looks promising for facial recognition payment. But as to whether it will eventually topple and replace other payment systems, no one truly knows. </a:t>
            </a:r>
          </a:p>
          <a:p>
            <a:r>
              <a:rPr lang="en-US" dirty="0">
                <a:latin typeface="Times New Roman" panose="02020603050405020304" pitchFamily="18" charset="0"/>
                <a:cs typeface="Times New Roman" panose="02020603050405020304" pitchFamily="18" charset="0"/>
              </a:rPr>
              <a:t>While it’s a good alternative to other payment methods like </a:t>
            </a:r>
            <a:r>
              <a:rPr lang="en-US" dirty="0">
                <a:latin typeface="Times New Roman" panose="02020603050405020304" pitchFamily="18" charset="0"/>
                <a:cs typeface="Times New Roman" panose="02020603050405020304" pitchFamily="18" charset="0"/>
                <a:hlinkClick r:id="rId2"/>
              </a:rPr>
              <a:t>credit cards</a:t>
            </a:r>
            <a:r>
              <a:rPr lang="en-US" dirty="0">
                <a:latin typeface="Times New Roman" panose="02020603050405020304" pitchFamily="18" charset="0"/>
                <a:cs typeface="Times New Roman" panose="02020603050405020304" pitchFamily="18" charset="0"/>
              </a:rPr>
              <a:t>, there are some people who may never accept facial recognition payment because of privacy concerns.</a:t>
            </a:r>
          </a:p>
          <a:p>
            <a:r>
              <a:rPr lang="en-US" dirty="0">
                <a:latin typeface="Times New Roman" panose="02020603050405020304" pitchFamily="18" charset="0"/>
                <a:cs typeface="Times New Roman" panose="02020603050405020304" pitchFamily="18" charset="0"/>
              </a:rPr>
              <a:t>There is also the issue of government acceptance.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24AB-09A2-45CC-80AC-C73B59007B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1CA37F-B2E7-4494-A36D-10DB2B85A67D}"/>
              </a:ext>
            </a:extLst>
          </p:cNvPr>
          <p:cNvSpPr>
            <a:spLocks noGrp="1"/>
          </p:cNvSpPr>
          <p:nvPr>
            <p:ph idx="1"/>
          </p:nvPr>
        </p:nvSpPr>
        <p:spPr>
          <a:xfrm>
            <a:off x="838985" y="2555842"/>
            <a:ext cx="7159658" cy="1746315"/>
          </a:xfrm>
        </p:spPr>
        <p:txBody>
          <a:bodyPr>
            <a:normAutofit/>
          </a:bodyPr>
          <a:lstStyle/>
          <a:p>
            <a:pPr marL="0" indent="0" algn="ctr">
              <a:buNone/>
            </a:pPr>
            <a:r>
              <a:rPr lang="en-IN" sz="4400" dirty="0">
                <a:latin typeface="Algerian" panose="04020705040A02060702" pitchFamily="82" charset="0"/>
              </a:rPr>
              <a:t>MISTAKES DID IN FACE PAYMENT</a:t>
            </a:r>
          </a:p>
        </p:txBody>
      </p:sp>
    </p:spTree>
    <p:extLst>
      <p:ext uri="{BB962C8B-B14F-4D97-AF65-F5344CB8AC3E}">
        <p14:creationId xmlns:p14="http://schemas.microsoft.com/office/powerpoint/2010/main" val="245454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I 1.png"/>
          <p:cNvPicPr>
            <a:picLocks noGrp="1" noChangeAspect="1"/>
          </p:cNvPicPr>
          <p:nvPr>
            <p:ph idx="1"/>
          </p:nvPr>
        </p:nvPicPr>
        <p:blipFill>
          <a:blip r:embed="rId2"/>
          <a:stretch>
            <a:fillRect/>
          </a:stretch>
        </p:blipFill>
        <p:spPr>
          <a:xfrm>
            <a:off x="961534" y="128124"/>
            <a:ext cx="6523349" cy="3300876"/>
          </a:xfrm>
        </p:spPr>
      </p:pic>
      <p:pic>
        <p:nvPicPr>
          <p:cNvPr id="3" name="Picture 2">
            <a:extLst>
              <a:ext uri="{FF2B5EF4-FFF2-40B4-BE49-F238E27FC236}">
                <a16:creationId xmlns:a16="http://schemas.microsoft.com/office/drawing/2014/main" id="{9F28E0A2-DDCA-4A09-ACFC-BB3E1EB6FED0}"/>
              </a:ext>
            </a:extLst>
          </p:cNvPr>
          <p:cNvPicPr>
            <a:picLocks noChangeAspect="1"/>
          </p:cNvPicPr>
          <p:nvPr/>
        </p:nvPicPr>
        <p:blipFill>
          <a:blip r:embed="rId3"/>
          <a:stretch>
            <a:fillRect/>
          </a:stretch>
        </p:blipFill>
        <p:spPr>
          <a:xfrm>
            <a:off x="1998769" y="3985580"/>
            <a:ext cx="4797957" cy="27809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67D5246B-D118-489A-B597-6E863EF4962D}"/>
              </a:ext>
            </a:extLst>
          </p:cNvPr>
          <p:cNvPicPr>
            <a:picLocks noGrp="1" noChangeAspect="1"/>
          </p:cNvPicPr>
          <p:nvPr>
            <p:ph idx="1"/>
          </p:nvPr>
        </p:nvPicPr>
        <p:blipFill>
          <a:blip r:embed="rId2"/>
          <a:stretch>
            <a:fillRect/>
          </a:stretch>
        </p:blipFill>
        <p:spPr>
          <a:xfrm>
            <a:off x="385107" y="412974"/>
            <a:ext cx="5365243" cy="3082161"/>
          </a:xfrm>
          <a:prstGeom prst="rect">
            <a:avLst/>
          </a:prstGeom>
        </p:spPr>
      </p:pic>
      <p:pic>
        <p:nvPicPr>
          <p:cNvPr id="7" name="Picture 6">
            <a:extLst>
              <a:ext uri="{FF2B5EF4-FFF2-40B4-BE49-F238E27FC236}">
                <a16:creationId xmlns:a16="http://schemas.microsoft.com/office/drawing/2014/main" id="{F5E893F3-172E-4384-97F1-F17BBC8BDEBF}"/>
              </a:ext>
            </a:extLst>
          </p:cNvPr>
          <p:cNvPicPr>
            <a:picLocks noChangeAspect="1"/>
          </p:cNvPicPr>
          <p:nvPr/>
        </p:nvPicPr>
        <p:blipFill>
          <a:blip r:embed="rId3"/>
          <a:stretch>
            <a:fillRect/>
          </a:stretch>
        </p:blipFill>
        <p:spPr>
          <a:xfrm>
            <a:off x="3855563" y="3568767"/>
            <a:ext cx="4638292" cy="33810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01EC654-523D-417E-A501-26989CFC1E8B}"/>
              </a:ext>
            </a:extLst>
          </p:cNvPr>
          <p:cNvPicPr>
            <a:picLocks noGrp="1" noChangeAspect="1"/>
          </p:cNvPicPr>
          <p:nvPr>
            <p:ph idx="1"/>
          </p:nvPr>
        </p:nvPicPr>
        <p:blipFill>
          <a:blip r:embed="rId2"/>
          <a:stretch>
            <a:fillRect/>
          </a:stretch>
        </p:blipFill>
        <p:spPr>
          <a:xfrm>
            <a:off x="892640" y="1600200"/>
            <a:ext cx="7358720" cy="45259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83CAFB4-CCFC-45F7-A91F-93866AC16130}"/>
              </a:ext>
            </a:extLst>
          </p:cNvPr>
          <p:cNvSpPr>
            <a:spLocks noGrp="1"/>
          </p:cNvSpPr>
          <p:nvPr>
            <p:ph idx="1"/>
          </p:nvPr>
        </p:nvSpPr>
        <p:spPr>
          <a:xfrm>
            <a:off x="457200" y="2057399"/>
            <a:ext cx="8229600" cy="4525963"/>
          </a:xfrm>
        </p:spPr>
        <p:txBody>
          <a:bodyPr/>
          <a:lstStyle/>
          <a:p>
            <a:pPr marL="0" indent="0">
              <a:buNone/>
            </a:pPr>
            <a:r>
              <a:rPr lang="en-IN" dirty="0">
                <a:latin typeface="Algerian" panose="04020705040A02060702" pitchFamily="82" charset="0"/>
              </a:rPr>
              <a:t>MISTAKES THAT SHOULD BE CORRECTED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66DDD566-B3D2-4A44-94A5-C97B9CD52B18}"/>
              </a:ext>
            </a:extLst>
          </p:cNvPr>
          <p:cNvPicPr>
            <a:picLocks noGrp="1" noChangeAspect="1"/>
          </p:cNvPicPr>
          <p:nvPr>
            <p:ph idx="1"/>
          </p:nvPr>
        </p:nvPicPr>
        <p:blipFill>
          <a:blip r:embed="rId2"/>
          <a:stretch>
            <a:fillRect/>
          </a:stretch>
        </p:blipFill>
        <p:spPr>
          <a:xfrm>
            <a:off x="367647" y="162881"/>
            <a:ext cx="3728664" cy="5906722"/>
          </a:xfrm>
        </p:spPr>
      </p:pic>
      <p:pic>
        <p:nvPicPr>
          <p:cNvPr id="9" name="Picture 8">
            <a:extLst>
              <a:ext uri="{FF2B5EF4-FFF2-40B4-BE49-F238E27FC236}">
                <a16:creationId xmlns:a16="http://schemas.microsoft.com/office/drawing/2014/main" id="{A2BE9991-32B1-43FF-AF61-AE61CD5E6DB3}"/>
              </a:ext>
            </a:extLst>
          </p:cNvPr>
          <p:cNvPicPr>
            <a:picLocks noChangeAspect="1"/>
          </p:cNvPicPr>
          <p:nvPr/>
        </p:nvPicPr>
        <p:blipFill>
          <a:blip r:embed="rId3"/>
          <a:stretch>
            <a:fillRect/>
          </a:stretch>
        </p:blipFill>
        <p:spPr>
          <a:xfrm>
            <a:off x="4572000" y="743700"/>
            <a:ext cx="3194214" cy="52009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C797-9A3E-4022-B7CF-53EB976D15A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55EC294-5E0E-4093-AC57-62100F23930D}"/>
              </a:ext>
            </a:extLst>
          </p:cNvPr>
          <p:cNvPicPr>
            <a:picLocks noGrp="1" noChangeAspect="1"/>
          </p:cNvPicPr>
          <p:nvPr>
            <p:ph idx="1"/>
          </p:nvPr>
        </p:nvPicPr>
        <p:blipFill>
          <a:blip r:embed="rId2"/>
          <a:stretch>
            <a:fillRect/>
          </a:stretch>
        </p:blipFill>
        <p:spPr>
          <a:xfrm>
            <a:off x="457200" y="857840"/>
            <a:ext cx="2857049" cy="5085762"/>
          </a:xfrm>
        </p:spPr>
      </p:pic>
      <p:pic>
        <p:nvPicPr>
          <p:cNvPr id="7" name="Picture 6">
            <a:extLst>
              <a:ext uri="{FF2B5EF4-FFF2-40B4-BE49-F238E27FC236}">
                <a16:creationId xmlns:a16="http://schemas.microsoft.com/office/drawing/2014/main" id="{B7AC1C50-2C67-4F40-916E-C1BF1B926AEE}"/>
              </a:ext>
            </a:extLst>
          </p:cNvPr>
          <p:cNvPicPr>
            <a:picLocks noChangeAspect="1"/>
          </p:cNvPicPr>
          <p:nvPr/>
        </p:nvPicPr>
        <p:blipFill>
          <a:blip r:embed="rId3"/>
          <a:stretch>
            <a:fillRect/>
          </a:stretch>
        </p:blipFill>
        <p:spPr>
          <a:xfrm>
            <a:off x="3391227" y="945895"/>
            <a:ext cx="4877051" cy="4997707"/>
          </a:xfrm>
          <a:prstGeom prst="rect">
            <a:avLst/>
          </a:prstGeom>
        </p:spPr>
      </p:pic>
    </p:spTree>
    <p:extLst>
      <p:ext uri="{BB962C8B-B14F-4D97-AF65-F5344CB8AC3E}">
        <p14:creationId xmlns:p14="http://schemas.microsoft.com/office/powerpoint/2010/main" val="193721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i 6.jpg"/>
          <p:cNvPicPr>
            <a:picLocks noGrp="1" noChangeAspect="1"/>
          </p:cNvPicPr>
          <p:nvPr>
            <p:ph idx="1"/>
          </p:nvPr>
        </p:nvPicPr>
        <p:blipFill>
          <a:blip r:embed="rId2"/>
          <a:stretch>
            <a:fillRect/>
          </a:stretch>
        </p:blipFill>
        <p:spPr>
          <a:xfrm>
            <a:off x="609600" y="533400"/>
            <a:ext cx="6096000" cy="2743200"/>
          </a:xfrm>
        </p:spPr>
      </p:pic>
      <p:pic>
        <p:nvPicPr>
          <p:cNvPr id="5" name="Picture 4" descr="ai 8.jpg"/>
          <p:cNvPicPr>
            <a:picLocks noChangeAspect="1"/>
          </p:cNvPicPr>
          <p:nvPr/>
        </p:nvPicPr>
        <p:blipFill>
          <a:blip r:embed="rId3"/>
          <a:stretch>
            <a:fillRect/>
          </a:stretch>
        </p:blipFill>
        <p:spPr>
          <a:xfrm>
            <a:off x="3124200" y="3581400"/>
            <a:ext cx="5136938" cy="29731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ABSTRACT</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It’s a technology that allows people to pay for goods and services through facial recognition.</a:t>
            </a:r>
          </a:p>
          <a:p>
            <a:r>
              <a:rPr lang="en-US" dirty="0">
                <a:latin typeface="Times New Roman" panose="02020603050405020304" pitchFamily="18" charset="0"/>
                <a:cs typeface="Times New Roman" panose="02020603050405020304" pitchFamily="18" charset="0"/>
              </a:rPr>
              <a:t>Face recognition technology is a fast processing nature and it doesn’t need any contact with users. Without current identity verification methods, users must remember passwords, present I.D. cards, and other inconveniences which will not be needed in face payment.</a:t>
            </a:r>
          </a:p>
          <a:p>
            <a:r>
              <a:rPr lang="en-US" dirty="0">
                <a:latin typeface="Times New Roman" panose="02020603050405020304" pitchFamily="18" charset="0"/>
                <a:cs typeface="Times New Roman" panose="02020603050405020304" pitchFamily="18" charset="0"/>
              </a:rPr>
              <a:t>WE WILL LOOK IN DETAIL ABOUT THIS TOPIC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175" y="128841"/>
            <a:ext cx="10322349" cy="1014159"/>
          </a:xfrm>
        </p:spPr>
        <p:txBody>
          <a:bodyPr/>
          <a:lstStyle/>
          <a:p>
            <a:r>
              <a:rPr lang="en-US" dirty="0">
                <a:latin typeface="Algerian" panose="04020705040A02060702" pitchFamily="82" charset="0"/>
              </a:rPr>
              <a:t>survey</a:t>
            </a:r>
          </a:p>
        </p:txBody>
      </p:sp>
      <p:sp>
        <p:nvSpPr>
          <p:cNvPr id="9" name="Content Placeholder 8">
            <a:extLst>
              <a:ext uri="{FF2B5EF4-FFF2-40B4-BE49-F238E27FC236}">
                <a16:creationId xmlns:a16="http://schemas.microsoft.com/office/drawing/2014/main" id="{0C0D55C2-0C5F-41B8-857D-800CA88DE786}"/>
              </a:ext>
            </a:extLst>
          </p:cNvPr>
          <p:cNvSpPr>
            <a:spLocks noGrp="1"/>
          </p:cNvSpPr>
          <p:nvPr>
            <p:ph idx="1"/>
          </p:nvPr>
        </p:nvSpPr>
        <p:spPr>
          <a:xfrm>
            <a:off x="228599" y="992171"/>
            <a:ext cx="8686799" cy="5372652"/>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We conducted a survey on the FACIAL PAYMENT METHOD
1. DO YOU HAVE A BANK ACCOUNT?
2. HAVE YOU BEEN TO AN ATM?
3. HAVE YOU WITHDRAWN MONEY?
4. HOW MUCH TIME DID IT TAKE YOU TO COMPLETE THE WITHDRAWAL?
5. HAVE U HEARD OF FACE WITHDRAWAL METHODS?
6. IF IT COMES IN USE WILL YOU USE IT?
7. WILL YOU ENCOURAGE FACE PAYMENT METHODS?
8. WILL YOU FEEL IT SAFER?
9. DO YOU THINK ITS COMFORTABLE AND A EASIER METHOD OF WITHDRAWING MONEY?
10. WHAT DO YOU THINK ABOUT FACE PAYMENT METHODS?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16823A1-B277-4BDC-9E60-EC5EFC164F88}"/>
              </a:ext>
            </a:extLst>
          </p:cNvPr>
          <p:cNvPicPr>
            <a:picLocks noGrp="1" noChangeAspect="1"/>
          </p:cNvPicPr>
          <p:nvPr>
            <p:ph idx="1"/>
          </p:nvPr>
        </p:nvPicPr>
        <p:blipFill>
          <a:blip r:embed="rId2"/>
          <a:stretch>
            <a:fillRect/>
          </a:stretch>
        </p:blipFill>
        <p:spPr>
          <a:xfrm>
            <a:off x="91042" y="542040"/>
            <a:ext cx="3124929" cy="6226405"/>
          </a:xfrm>
        </p:spPr>
      </p:pic>
      <p:pic>
        <p:nvPicPr>
          <p:cNvPr id="7" name="Picture 6">
            <a:extLst>
              <a:ext uri="{FF2B5EF4-FFF2-40B4-BE49-F238E27FC236}">
                <a16:creationId xmlns:a16="http://schemas.microsoft.com/office/drawing/2014/main" id="{54D680FC-25C9-4199-BF01-31FB03C6812C}"/>
              </a:ext>
            </a:extLst>
          </p:cNvPr>
          <p:cNvPicPr>
            <a:picLocks noChangeAspect="1"/>
          </p:cNvPicPr>
          <p:nvPr/>
        </p:nvPicPr>
        <p:blipFill>
          <a:blip r:embed="rId3"/>
          <a:stretch>
            <a:fillRect/>
          </a:stretch>
        </p:blipFill>
        <p:spPr>
          <a:xfrm>
            <a:off x="5202412" y="3205113"/>
            <a:ext cx="3941588" cy="3594874"/>
          </a:xfrm>
          <a:prstGeom prst="rect">
            <a:avLst/>
          </a:prstGeom>
        </p:spPr>
      </p:pic>
      <p:pic>
        <p:nvPicPr>
          <p:cNvPr id="8" name="Picture 7">
            <a:extLst>
              <a:ext uri="{FF2B5EF4-FFF2-40B4-BE49-F238E27FC236}">
                <a16:creationId xmlns:a16="http://schemas.microsoft.com/office/drawing/2014/main" id="{CD23BFFE-4B8E-413B-AB9F-6FE441768980}"/>
              </a:ext>
            </a:extLst>
          </p:cNvPr>
          <p:cNvPicPr>
            <a:picLocks noChangeAspect="1"/>
          </p:cNvPicPr>
          <p:nvPr/>
        </p:nvPicPr>
        <p:blipFill>
          <a:blip r:embed="rId4"/>
          <a:stretch>
            <a:fillRect/>
          </a:stretch>
        </p:blipFill>
        <p:spPr>
          <a:xfrm>
            <a:off x="3266934" y="367096"/>
            <a:ext cx="2610132" cy="32881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18"/>
            <a:ext cx="8229600" cy="1143000"/>
          </a:xfrm>
        </p:spPr>
        <p:txBody>
          <a:bodyPr>
            <a:normAutofit fontScale="90000"/>
          </a:bodyPr>
          <a:lstStyle/>
          <a:p>
            <a:r>
              <a:rPr lang="en-US" dirty="0">
                <a:latin typeface="Algerian" panose="04020705040A02060702" pitchFamily="82" charset="0"/>
              </a:rPr>
              <a:t>BENEFITS OF FACIAL PAYMENT</a:t>
            </a:r>
          </a:p>
        </p:txBody>
      </p:sp>
      <p:sp>
        <p:nvSpPr>
          <p:cNvPr id="3" name="Content Placeholder 2"/>
          <p:cNvSpPr>
            <a:spLocks noGrp="1"/>
          </p:cNvSpPr>
          <p:nvPr>
            <p:ph idx="1"/>
          </p:nvPr>
        </p:nvSpPr>
        <p:spPr>
          <a:xfrm>
            <a:off x="457200" y="836080"/>
            <a:ext cx="8229600" cy="4525963"/>
          </a:xfrm>
        </p:spPr>
        <p:txBody>
          <a:bodyPr>
            <a:noAutofit/>
          </a:bodyPr>
          <a:lstStyle/>
          <a:p>
            <a:r>
              <a:rPr lang="en-US" dirty="0">
                <a:latin typeface="Times New Roman" panose="02020603050405020304" pitchFamily="18" charset="0"/>
                <a:cs typeface="Times New Roman" panose="02020603050405020304" pitchFamily="18" charset="0"/>
              </a:rPr>
              <a:t>First, it’s more secure when compared with other payment methods.</a:t>
            </a:r>
          </a:p>
          <a:p>
            <a:r>
              <a:rPr lang="en-US" dirty="0">
                <a:latin typeface="Times New Roman" panose="02020603050405020304" pitchFamily="18" charset="0"/>
                <a:cs typeface="Times New Roman" panose="02020603050405020304" pitchFamily="18" charset="0"/>
              </a:rPr>
              <a:t>Credit card numbers, account passwords and PINs can be stolen or hacked, leading to </a:t>
            </a:r>
            <a:r>
              <a:rPr lang="en-US" dirty="0">
                <a:latin typeface="Times New Roman" panose="02020603050405020304" pitchFamily="18" charset="0"/>
                <a:cs typeface="Times New Roman" panose="02020603050405020304" pitchFamily="18" charset="0"/>
                <a:hlinkClick r:id="rId2"/>
              </a:rPr>
              <a:t>identity theft</a:t>
            </a:r>
            <a:r>
              <a:rPr lang="en-US" dirty="0">
                <a:latin typeface="Times New Roman" panose="02020603050405020304" pitchFamily="18" charset="0"/>
                <a:cs typeface="Times New Roman" panose="02020603050405020304" pitchFamily="18" charset="0"/>
              </a:rPr>
              <a:t> and loss of funds. Facial recognition payment requires the presence of a real user in order to grant access.</a:t>
            </a:r>
          </a:p>
          <a:p>
            <a:r>
              <a:rPr lang="en-US" dirty="0">
                <a:latin typeface="Times New Roman" panose="02020603050405020304" pitchFamily="18" charset="0"/>
                <a:cs typeface="Times New Roman" panose="02020603050405020304" pitchFamily="18" charset="0"/>
              </a:rPr>
              <a:t>It’s also more convenient. You don’t have to worry about reaching the checkout only to realize you’ve left your wallet or phone at home. All you need is your face – and it’s always with you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conclusion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conclusion, facial recognition payments are</a:t>
            </a:r>
            <a:r>
              <a:rPr lang="en-US" b="1" dirty="0">
                <a:latin typeface="Times New Roman" panose="02020603050405020304" pitchFamily="18" charset="0"/>
                <a:cs typeface="Times New Roman" panose="02020603050405020304" pitchFamily="18" charset="0"/>
              </a:rPr>
              <a:t> more frictionless than current mobile payment systems</a:t>
            </a:r>
            <a:r>
              <a:rPr lang="en-US" dirty="0">
                <a:latin typeface="Times New Roman" panose="02020603050405020304" pitchFamily="18" charset="0"/>
                <a:cs typeface="Times New Roman" panose="02020603050405020304" pitchFamily="18" charset="0"/>
              </a:rPr>
              <a:t>, primarily because no device is needed to complete the transaction. The technology not only eliminates the need for </a:t>
            </a:r>
            <a:r>
              <a:rPr lang="en-US" dirty="0" err="1">
                <a:latin typeface="Times New Roman" panose="02020603050405020304" pitchFamily="18" charset="0"/>
                <a:cs typeface="Times New Roman" panose="02020603050405020304" pitchFamily="18" charset="0"/>
              </a:rPr>
              <a:t>smartphones</a:t>
            </a:r>
            <a:r>
              <a:rPr lang="en-US" dirty="0">
                <a:latin typeface="Times New Roman" panose="02020603050405020304" pitchFamily="18" charset="0"/>
                <a:cs typeface="Times New Roman" panose="02020603050405020304" pitchFamily="18" charset="0"/>
              </a:rPr>
              <a:t>, it also provides more convenience, offering consumers another way to make payments.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8744-A279-4619-B153-68080E9024B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17FF41D-0A67-42B1-83B2-A4DE634E2ACE}"/>
              </a:ext>
            </a:extLst>
          </p:cNvPr>
          <p:cNvPicPr>
            <a:picLocks noGrp="1" noChangeAspect="1"/>
          </p:cNvPicPr>
          <p:nvPr>
            <p:ph idx="1"/>
          </p:nvPr>
        </p:nvPicPr>
        <p:blipFill>
          <a:blip r:embed="rId2"/>
          <a:stretch>
            <a:fillRect/>
          </a:stretch>
        </p:blipFill>
        <p:spPr>
          <a:xfrm>
            <a:off x="94268" y="-9426"/>
            <a:ext cx="8104884" cy="3205112"/>
          </a:xfrm>
        </p:spPr>
      </p:pic>
      <p:pic>
        <p:nvPicPr>
          <p:cNvPr id="7" name="Picture 6">
            <a:extLst>
              <a:ext uri="{FF2B5EF4-FFF2-40B4-BE49-F238E27FC236}">
                <a16:creationId xmlns:a16="http://schemas.microsoft.com/office/drawing/2014/main" id="{4EF8E445-4C21-44EF-8EBE-5ACD7B0734F8}"/>
              </a:ext>
            </a:extLst>
          </p:cNvPr>
          <p:cNvPicPr>
            <a:picLocks noChangeAspect="1"/>
          </p:cNvPicPr>
          <p:nvPr/>
        </p:nvPicPr>
        <p:blipFill>
          <a:blip r:embed="rId3"/>
          <a:stretch>
            <a:fillRect/>
          </a:stretch>
        </p:blipFill>
        <p:spPr>
          <a:xfrm>
            <a:off x="94269" y="3195686"/>
            <a:ext cx="8955464" cy="3662314"/>
          </a:xfrm>
          <a:prstGeom prst="rect">
            <a:avLst/>
          </a:prstGeom>
        </p:spPr>
      </p:pic>
    </p:spTree>
    <p:extLst>
      <p:ext uri="{BB962C8B-B14F-4D97-AF65-F5344CB8AC3E}">
        <p14:creationId xmlns:p14="http://schemas.microsoft.com/office/powerpoint/2010/main" val="309346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086F-5185-4EC0-927B-B254AB452A0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C1552B1-B6F6-4C7D-9B73-DCF31DAFF928}"/>
              </a:ext>
            </a:extLst>
          </p:cNvPr>
          <p:cNvPicPr>
            <a:picLocks noGrp="1" noChangeAspect="1"/>
          </p:cNvPicPr>
          <p:nvPr>
            <p:ph idx="1"/>
          </p:nvPr>
        </p:nvPicPr>
        <p:blipFill>
          <a:blip r:embed="rId2"/>
          <a:stretch>
            <a:fillRect/>
          </a:stretch>
        </p:blipFill>
        <p:spPr>
          <a:xfrm>
            <a:off x="0" y="0"/>
            <a:ext cx="9144000" cy="3921551"/>
          </a:xfrm>
        </p:spPr>
      </p:pic>
      <p:pic>
        <p:nvPicPr>
          <p:cNvPr id="7" name="Picture 6">
            <a:extLst>
              <a:ext uri="{FF2B5EF4-FFF2-40B4-BE49-F238E27FC236}">
                <a16:creationId xmlns:a16="http://schemas.microsoft.com/office/drawing/2014/main" id="{3B8708C1-7660-4F15-B49E-E387DADA08F9}"/>
              </a:ext>
            </a:extLst>
          </p:cNvPr>
          <p:cNvPicPr>
            <a:picLocks noChangeAspect="1"/>
          </p:cNvPicPr>
          <p:nvPr/>
        </p:nvPicPr>
        <p:blipFill>
          <a:blip r:embed="rId3"/>
          <a:stretch>
            <a:fillRect/>
          </a:stretch>
        </p:blipFill>
        <p:spPr>
          <a:xfrm>
            <a:off x="0" y="3704734"/>
            <a:ext cx="9144000" cy="3318235"/>
          </a:xfrm>
          <a:prstGeom prst="rect">
            <a:avLst/>
          </a:prstGeom>
        </p:spPr>
      </p:pic>
    </p:spTree>
    <p:extLst>
      <p:ext uri="{BB962C8B-B14F-4D97-AF65-F5344CB8AC3E}">
        <p14:creationId xmlns:p14="http://schemas.microsoft.com/office/powerpoint/2010/main" val="3419389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8810-4258-4247-868B-7F6F376368F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02A1628-FA66-4D85-A9AD-8550E21ABC1A}"/>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398401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5D91-5E42-2BEA-7BC8-471FA31397DF}"/>
              </a:ext>
            </a:extLst>
          </p:cNvPr>
          <p:cNvSpPr>
            <a:spLocks noGrp="1"/>
          </p:cNvSpPr>
          <p:nvPr>
            <p:ph type="title"/>
          </p:nvPr>
        </p:nvSpPr>
        <p:spPr>
          <a:xfrm>
            <a:off x="0" y="2704003"/>
            <a:ext cx="8229600" cy="1143000"/>
          </a:xfrm>
        </p:spPr>
        <p:txBody>
          <a:bodyPr/>
          <a:lstStyle/>
          <a:p>
            <a:r>
              <a:rPr lang="en-IN" dirty="0">
                <a:latin typeface="Algerian" panose="04020705040A02060702" pitchFamily="82" charset="0"/>
              </a:rPr>
              <a:t>THANK YOU </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4986B943-4CC2-2CFB-16AE-178135E73304}"/>
              </a:ext>
            </a:extLst>
          </p:cNvPr>
          <p:cNvSpPr>
            <a:spLocks noGrp="1"/>
          </p:cNvSpPr>
          <p:nvPr>
            <p:ph idx="1"/>
          </p:nvPr>
        </p:nvSpPr>
        <p:spPr>
          <a:xfrm>
            <a:off x="1013381" y="4595018"/>
            <a:ext cx="8229600" cy="4525963"/>
          </a:xfrm>
        </p:spPr>
        <p:txBody>
          <a:bodyPr/>
          <a:lstStyle/>
          <a:p>
            <a:endParaRPr lang="en-US" dirty="0">
              <a:latin typeface="Algerian" panose="04020705040A02060702" pitchFamily="82" charset="0"/>
            </a:endParaRPr>
          </a:p>
        </p:txBody>
      </p:sp>
    </p:spTree>
    <p:extLst>
      <p:ext uri="{BB962C8B-B14F-4D97-AF65-F5344CB8AC3E}">
        <p14:creationId xmlns:p14="http://schemas.microsoft.com/office/powerpoint/2010/main" val="1569642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OBJECTIVES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facial-recognition payment (FRP, or </a:t>
            </a:r>
            <a:r>
              <a:rPr lang="en-US" i="1" dirty="0">
                <a:latin typeface="Times New Roman" panose="02020603050405020304" pitchFamily="18" charset="0"/>
                <a:cs typeface="Times New Roman" panose="02020603050405020304" pitchFamily="18" charset="0"/>
              </a:rPr>
              <a:t>Scan the face to pay</a:t>
            </a:r>
            <a:r>
              <a:rPr lang="en-US" altLang="ja-JP"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 gained popularity in China as a new digital-payment method </a:t>
            </a:r>
          </a:p>
          <a:p>
            <a:r>
              <a:rPr lang="en-US" dirty="0">
                <a:latin typeface="Times New Roman" panose="02020603050405020304" pitchFamily="18" charset="0"/>
                <a:cs typeface="Times New Roman" panose="02020603050405020304" pitchFamily="18" charset="0"/>
              </a:rPr>
              <a:t>Facial-recognition payment is convenient.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Facial recognition payment is a new way of paying money in malls, and railway subways.</a:t>
            </a:r>
          </a:p>
          <a:p>
            <a:r>
              <a:rPr lang="en-US" dirty="0">
                <a:latin typeface="Times New Roman" panose="02020603050405020304" pitchFamily="18" charset="0"/>
                <a:cs typeface="Times New Roman" panose="02020603050405020304" pitchFamily="18" charset="0"/>
              </a:rPr>
              <a:t>when you want to make a payment, you pose in front of a special camera or screen. It scans your face and compares its features with the image in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FACE PAYMENT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wallet-free reality is largely due to </a:t>
            </a:r>
            <a:r>
              <a:rPr lang="en-US" u="sng" dirty="0">
                <a:latin typeface="Times New Roman" panose="02020603050405020304" pitchFamily="18" charset="0"/>
                <a:cs typeface="Times New Roman" panose="02020603050405020304" pitchFamily="18" charset="0"/>
                <a:hlinkClick r:id="rId2"/>
              </a:rPr>
              <a:t>QR-code scanning</a:t>
            </a:r>
            <a:r>
              <a:rPr lang="en-US" dirty="0">
                <a:latin typeface="Times New Roman" panose="02020603050405020304" pitchFamily="18" charset="0"/>
                <a:cs typeface="Times New Roman" panose="02020603050405020304" pitchFamily="18" charset="0"/>
              </a:rPr>
              <a:t>: people scan the QR code in a shop and pay the amount of the order on their phones. Facial recognition takes this process a step further — you don’t even need your phone, just your face.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One of the latest innovations in digital payments is facial recognition.</a:t>
            </a:r>
          </a:p>
          <a:p>
            <a:r>
              <a:rPr lang="en-US" dirty="0">
                <a:latin typeface="Times New Roman" panose="02020603050405020304" pitchFamily="18" charset="0"/>
                <a:cs typeface="Times New Roman" panose="02020603050405020304" pitchFamily="18" charset="0"/>
              </a:rPr>
              <a:t>   POS systems that use facial recognition technology can verify customers’ identities and authorize payments quickly and easily.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PROCEDURE</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First, you link an image of your face to a digital payment system or a bank account.</a:t>
            </a:r>
          </a:p>
          <a:p>
            <a:r>
              <a:rPr lang="en-US" dirty="0">
                <a:latin typeface="Times New Roman" panose="02020603050405020304" pitchFamily="18" charset="0"/>
                <a:cs typeface="Times New Roman" panose="02020603050405020304" pitchFamily="18" charset="0"/>
              </a:rPr>
              <a:t>And then, when you want to make a payment, you pose in front of a special camera or screen. It scans your face and compares its features with the image in the system.</a:t>
            </a:r>
          </a:p>
          <a:p>
            <a:r>
              <a:rPr lang="en-US" dirty="0">
                <a:latin typeface="Times New Roman" panose="02020603050405020304" pitchFamily="18" charset="0"/>
                <a:cs typeface="Times New Roman" panose="02020603050405020304" pitchFamily="18" charset="0"/>
              </a:rPr>
              <a:t>Once it confirms that it’s the same person, money is withdrawn from your account and your payment is completed.</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613" y="302919"/>
            <a:ext cx="8229600" cy="1143000"/>
          </a:xfrm>
        </p:spPr>
        <p:txBody>
          <a:bodyPr/>
          <a:lstStyle/>
          <a:p>
            <a:r>
              <a:rPr lang="en-US" dirty="0">
                <a:latin typeface="Algerian" panose="04020705040A02060702" pitchFamily="82" charset="0"/>
              </a:rPr>
              <a:t>DIFFERENCE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4651544"/>
              </p:ext>
            </p:extLst>
          </p:nvPr>
        </p:nvGraphicFramePr>
        <p:xfrm>
          <a:off x="532613" y="1628481"/>
          <a:ext cx="8305800" cy="4701540"/>
        </p:xfrm>
        <a:graphic>
          <a:graphicData uri="http://schemas.openxmlformats.org/drawingml/2006/table">
            <a:tbl>
              <a:tblPr firstRow="1" bandRow="1">
                <a:tableStyleId>{793D81CF-94F2-401A-BA57-92F5A7B2D0C5}</a:tableStyleId>
              </a:tblPr>
              <a:tblGrid>
                <a:gridCol w="2076450">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076450">
                  <a:extLst>
                    <a:ext uri="{9D8B030D-6E8A-4147-A177-3AD203B41FA5}">
                      <a16:colId xmlns:a16="http://schemas.microsoft.com/office/drawing/2014/main" val="20002"/>
                    </a:ext>
                  </a:extLst>
                </a:gridCol>
                <a:gridCol w="2076450">
                  <a:extLst>
                    <a:ext uri="{9D8B030D-6E8A-4147-A177-3AD203B41FA5}">
                      <a16:colId xmlns:a16="http://schemas.microsoft.com/office/drawing/2014/main" val="20003"/>
                    </a:ext>
                  </a:extLst>
                </a:gridCol>
              </a:tblGrid>
              <a:tr h="1162050">
                <a:tc>
                  <a:txBody>
                    <a:bodyPr/>
                    <a:lstStyle/>
                    <a:p>
                      <a:pPr algn="ctr"/>
                      <a:r>
                        <a:rPr lang="en-US" sz="1800"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PAYMENT METHODS</a:t>
                      </a:r>
                    </a:p>
                  </a:txBody>
                  <a:tcPr anchor="ctr"/>
                </a:tc>
                <a:tc>
                  <a:txBody>
                    <a:bodyPr/>
                    <a:lstStyle/>
                    <a:p>
                      <a:pPr algn="ctr"/>
                      <a:r>
                        <a:rPr lang="en-US" sz="1800"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DEVICE REQUIREMENTS</a:t>
                      </a:r>
                    </a:p>
                  </a:txBody>
                  <a:tcPr anchor="ctr">
                    <a:lnR w="12700" cap="flat" cmpd="sng" algn="ctr">
                      <a:solidFill>
                        <a:schemeClr val="tx1"/>
                      </a:solidFill>
                      <a:prstDash val="solid"/>
                      <a:round/>
                      <a:headEnd type="none" w="med" len="med"/>
                      <a:tailEnd type="none" w="med" len="med"/>
                    </a:lnR>
                  </a:tcPr>
                </a:tc>
                <a:tc>
                  <a:txBody>
                    <a:bodyPr/>
                    <a:lstStyle/>
                    <a:p>
                      <a:pPr algn="ctr"/>
                      <a:r>
                        <a:rPr lang="en-US" sz="1800"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u="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COST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1162050">
                <a:tc>
                  <a:txBody>
                    <a:bodyPr/>
                    <a:lstStyle/>
                    <a:p>
                      <a:pPr algn="ctr"/>
                      <a:r>
                        <a:rPr lang="en-US" sz="1800" b="1">
                          <a:latin typeface="Times New Roman" panose="02020603050405020304" pitchFamily="18" charset="0"/>
                          <a:cs typeface="Times New Roman" panose="02020603050405020304" pitchFamily="18" charset="0"/>
                        </a:rPr>
                        <a:t>Apple Pay or Android Pay</a:t>
                      </a:r>
                      <a:endParaRPr lang="en-US" sz="180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A phone that supports facial recognition</a:t>
                      </a:r>
                    </a:p>
                  </a:txBody>
                  <a:tcPr anchor="ctr"/>
                </a:tc>
                <a:tc>
                  <a:txBody>
                    <a:bodyPr/>
                    <a:lstStyle/>
                    <a:p>
                      <a:pPr algn="ctr"/>
                      <a:r>
                        <a:rPr lang="en-US" sz="1800">
                          <a:latin typeface="Times New Roman" panose="02020603050405020304" pitchFamily="18" charset="0"/>
                          <a:cs typeface="Times New Roman" panose="02020603050405020304" pitchFamily="18" charset="0"/>
                        </a:rPr>
                        <a:t>Credit/debit card preset in Apple Pay</a:t>
                      </a:r>
                    </a:p>
                  </a:txBody>
                  <a:tcPr anchor="ctr">
                    <a:lnT w="12700" cap="flat" cmpd="sng" algn="ctr">
                      <a:solidFill>
                        <a:schemeClr val="tx1"/>
                      </a:solidFill>
                      <a:prstDash val="solid"/>
                      <a:round/>
                      <a:headEnd type="none" w="med" len="med"/>
                      <a:tailEnd type="none" w="med" len="med"/>
                    </a:lnT>
                  </a:tcPr>
                </a:tc>
                <a:tc>
                  <a:txBody>
                    <a:bodyPr/>
                    <a:lstStyle/>
                    <a:p>
                      <a:pPr algn="ctr"/>
                      <a:r>
                        <a:rPr lang="en-US" sz="1800" dirty="0">
                          <a:latin typeface="Times New Roman" panose="02020603050405020304" pitchFamily="18" charset="0"/>
                          <a:cs typeface="Times New Roman" panose="02020603050405020304" pitchFamily="18" charset="0"/>
                        </a:rPr>
                        <a:t>Within 15s</a:t>
                      </a:r>
                    </a:p>
                  </a:txBody>
                  <a:tcPr anchor="ctr"/>
                </a:tc>
                <a:extLst>
                  <a:ext uri="{0D108BD9-81ED-4DB2-BD59-A6C34878D82A}">
                    <a16:rowId xmlns:a16="http://schemas.microsoft.com/office/drawing/2014/main" val="10001"/>
                  </a:ext>
                </a:extLst>
              </a:tr>
              <a:tr h="1162050">
                <a:tc>
                  <a:txBody>
                    <a:bodyPr/>
                    <a:lstStyle/>
                    <a:p>
                      <a:pPr algn="ctr"/>
                      <a:r>
                        <a:rPr lang="en-US" sz="1800" b="1">
                          <a:latin typeface="Times New Roman" panose="02020603050405020304" pitchFamily="18" charset="0"/>
                          <a:cs typeface="Times New Roman" panose="02020603050405020304" pitchFamily="18" charset="0"/>
                        </a:rPr>
                        <a:t>QR-code scanning</a:t>
                      </a:r>
                      <a:endParaRPr lang="en-US" sz="1800">
                        <a:latin typeface="Times New Roman" panose="02020603050405020304" pitchFamily="18" charset="0"/>
                        <a:cs typeface="Times New Roman" panose="02020603050405020304" pitchFamily="18" charset="0"/>
                      </a:endParaRPr>
                    </a:p>
                    <a:p>
                      <a:pPr algn="ctr"/>
                      <a:r>
                        <a:rPr lang="en-US" sz="1800">
                          <a:latin typeface="Times New Roman" panose="02020603050405020304" pitchFamily="18" charset="0"/>
                          <a:cs typeface="Times New Roman" panose="02020603050405020304" pitchFamily="18" charset="0"/>
                        </a:rPr>
                        <a:t> </a:t>
                      </a:r>
                    </a:p>
                  </a:txBody>
                  <a:tcPr anchor="ctr"/>
                </a:tc>
                <a:tc>
                  <a:txBody>
                    <a:bodyPr/>
                    <a:lstStyle/>
                    <a:p>
                      <a:pPr algn="ctr"/>
                      <a:r>
                        <a:rPr lang="en-US" sz="1800">
                          <a:latin typeface="Times New Roman" panose="02020603050405020304" pitchFamily="18" charset="0"/>
                          <a:cs typeface="Times New Roman" panose="02020603050405020304" pitchFamily="18" charset="0"/>
                        </a:rPr>
                        <a:t>A smartphone with a camera</a:t>
                      </a:r>
                    </a:p>
                  </a:txBody>
                  <a:tcPr anchor="ctr"/>
                </a:tc>
                <a:tc>
                  <a:txBody>
                    <a:bodyPr/>
                    <a:lstStyle/>
                    <a:p>
                      <a:pPr algn="ctr"/>
                      <a:r>
                        <a:rPr lang="en-US" sz="1800">
                          <a:latin typeface="Times New Roman" panose="02020603050405020304" pitchFamily="18" charset="0"/>
                          <a:cs typeface="Times New Roman" panose="02020603050405020304" pitchFamily="18" charset="0"/>
                        </a:rPr>
                        <a:t>An Ali Pay/WeChat account and an associated bank account</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30s – 1min</a:t>
                      </a:r>
                    </a:p>
                  </a:txBody>
                  <a:tcPr anchor="ctr"/>
                </a:tc>
                <a:extLst>
                  <a:ext uri="{0D108BD9-81ED-4DB2-BD59-A6C34878D82A}">
                    <a16:rowId xmlns:a16="http://schemas.microsoft.com/office/drawing/2014/main" val="10002"/>
                  </a:ext>
                </a:extLst>
              </a:tr>
              <a:tr h="1162050">
                <a:tc>
                  <a:txBody>
                    <a:bodyPr/>
                    <a:lstStyle/>
                    <a:p>
                      <a:pPr algn="ctr"/>
                      <a:r>
                        <a:rPr lang="en-US" sz="1800" b="1">
                          <a:latin typeface="Times New Roman" panose="02020603050405020304" pitchFamily="18" charset="0"/>
                          <a:cs typeface="Times New Roman" panose="02020603050405020304" pitchFamily="18" charset="0"/>
                        </a:rPr>
                        <a:t>Facial recognition</a:t>
                      </a:r>
                      <a:endParaRPr lang="en-US" sz="180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None (well, a face)</a:t>
                      </a:r>
                    </a:p>
                  </a:txBody>
                  <a:tcPr anchor="ctr"/>
                </a:tc>
                <a:tc>
                  <a:txBody>
                    <a:bodyPr/>
                    <a:lstStyle/>
                    <a:p>
                      <a:pPr algn="ctr"/>
                      <a:r>
                        <a:rPr lang="en-US" sz="1800">
                          <a:latin typeface="Times New Roman" panose="02020603050405020304" pitchFamily="18" charset="0"/>
                          <a:cs typeface="Times New Roman" panose="02020603050405020304" pitchFamily="18" charset="0"/>
                        </a:rPr>
                        <a:t>An Ali Pay/WeChat account and an associated bank account</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10 – 15s</a:t>
                      </a:r>
                    </a:p>
                    <a:p>
                      <a:pPr algn="ctr"/>
                      <a:r>
                        <a:rPr lang="en-US" sz="1800" dirty="0">
                          <a:latin typeface="Times New Roman" panose="02020603050405020304" pitchFamily="18" charset="0"/>
                          <a:cs typeface="Times New Roman" panose="02020603050405020304" pitchFamily="18" charset="0"/>
                        </a:rPr>
                        <a:t>(For frequent users, it could be less than 10 seconds)</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78091" y="101338"/>
            <a:ext cx="8229600" cy="4525963"/>
          </a:xfrm>
        </p:spPr>
        <p:txBody>
          <a:bodyPr>
            <a:no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the moment, China is leading the charge when it comes to the use of facial recognition payment.</a:t>
            </a:r>
          </a:p>
          <a:p>
            <a:r>
              <a:rPr lang="en-US" dirty="0">
                <a:latin typeface="Times New Roman" panose="02020603050405020304" pitchFamily="18" charset="0"/>
                <a:cs typeface="Times New Roman" panose="02020603050405020304" pitchFamily="18" charset="0"/>
              </a:rPr>
              <a:t>There are two main facial recognition payment services in the country: </a:t>
            </a:r>
            <a:r>
              <a:rPr lang="en-US" dirty="0" err="1">
                <a:latin typeface="Times New Roman" panose="02020603050405020304" pitchFamily="18" charset="0"/>
                <a:cs typeface="Times New Roman" panose="02020603050405020304" pitchFamily="18" charset="0"/>
              </a:rPr>
              <a:t>Alipay’s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Dragonfly</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WeChat</a:t>
            </a:r>
            <a:r>
              <a:rPr lang="en-US" dirty="0">
                <a:latin typeface="Times New Roman" panose="02020603050405020304" pitchFamily="18" charset="0"/>
                <a:cs typeface="Times New Roman" panose="02020603050405020304" pitchFamily="18" charset="0"/>
              </a:rPr>
              <a:t> Pay’s </a:t>
            </a:r>
            <a:r>
              <a:rPr lang="en-US" b="1" dirty="0">
                <a:latin typeface="Times New Roman" panose="02020603050405020304" pitchFamily="18" charset="0"/>
                <a:cs typeface="Times New Roman" panose="02020603050405020304" pitchFamily="18" charset="0"/>
              </a:rPr>
              <a:t>Frog Pro. </a:t>
            </a:r>
            <a:r>
              <a:rPr lang="en-US" dirty="0">
                <a:latin typeface="Times New Roman" panose="02020603050405020304" pitchFamily="18" charset="0"/>
                <a:cs typeface="Times New Roman" panose="02020603050405020304" pitchFamily="18" charset="0"/>
              </a:rPr>
              <a:t>Both are currently available in China.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890</Words>
  <Application>Microsoft Office PowerPoint</Application>
  <PresentationFormat>On-screen Show (4:3)</PresentationFormat>
  <Paragraphs>66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Algerian</vt:lpstr>
      <vt:lpstr>Arial</vt:lpstr>
      <vt:lpstr>Bahnschrift</vt:lpstr>
      <vt:lpstr>Calibri</vt:lpstr>
      <vt:lpstr>Times New Roman</vt:lpstr>
      <vt:lpstr>Office Theme</vt:lpstr>
      <vt:lpstr>FACIAL PAYMENT TECHNOLOGY</vt:lpstr>
      <vt:lpstr>ABSTRACT</vt:lpstr>
      <vt:lpstr>OBJECTIVES</vt:lpstr>
      <vt:lpstr>INTRODUCTION</vt:lpstr>
      <vt:lpstr>FACE PAYMENT</vt:lpstr>
      <vt:lpstr>PowerPoint Presentation</vt:lpstr>
      <vt:lpstr>PROCEDURE</vt:lpstr>
      <vt:lpstr>DIFFERENCE</vt:lpstr>
      <vt:lpstr>PowerPoint Presentation</vt:lpstr>
      <vt:lpstr>Are there any concerns? </vt:lpstr>
      <vt:lpstr>FUTURE SCOPE FOR FACIAL PAYMENT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survey</vt:lpstr>
      <vt:lpstr>PowerPoint Presentation</vt:lpstr>
      <vt:lpstr>BENEFITS OF FACIAL PAYMENT</vt:lpstr>
      <vt:lpstr>conclusion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PAYMENT TECHNOLOGY</dc:title>
  <dc:creator>RAPHAEL MACRIENA M</dc:creator>
  <cp:lastModifiedBy>Raphael Macriena</cp:lastModifiedBy>
  <cp:revision>6</cp:revision>
  <dcterms:modified xsi:type="dcterms:W3CDTF">2023-01-10T10:07:20Z</dcterms:modified>
</cp:coreProperties>
</file>