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aCd2x6Us6g97fwyN3v2+R5OX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b7266e6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b7266e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3"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4"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3"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4"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5"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6"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2"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idx="1"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2"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3"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2"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3"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2"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3"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"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2"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"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2"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3"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4"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"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2"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3"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4"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5"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6"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1"/>
          <p:cNvGrpSpPr/>
          <p:nvPr/>
        </p:nvGrpSpPr>
        <p:grpSpPr>
          <a:xfrm>
            <a:off x="5760" y="-8460"/>
            <a:ext cx="5138100" cy="5152320"/>
            <a:chOff x="5760" y="-8460"/>
            <a:chExt cx="5138100" cy="5152320"/>
          </a:xfrm>
        </p:grpSpPr>
        <p:sp>
          <p:nvSpPr>
            <p:cNvPr id="8" name="Google Shape;8;p11"/>
            <p:cNvSpPr/>
            <p:nvPr/>
          </p:nvSpPr>
          <p:spPr>
            <a:xfrm rot="-5400000">
              <a:off x="360" y="360"/>
              <a:ext cx="5152320" cy="513468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1"/>
            <p:cNvSpPr/>
            <p:nvPr/>
          </p:nvSpPr>
          <p:spPr>
            <a:xfrm rot="-5400000">
              <a:off x="0" y="1142280"/>
              <a:ext cx="3996360" cy="398232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1"/>
            <p:cNvSpPr/>
            <p:nvPr/>
          </p:nvSpPr>
          <p:spPr>
            <a:xfrm rot="-5400000">
              <a:off x="1800" y="720"/>
              <a:ext cx="2299320" cy="22914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1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1"/>
          <p:cNvSpPr txBox="1"/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7" name="Google Shape;77;p13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s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DataBuckets</a:t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6096600" y="3667680"/>
            <a:ext cx="3470400" cy="13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Integrantes: 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Benjamín Ramírez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Nicolas Rojas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Leonardo Sanz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Guillermo Cerda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58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es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Estado de proyecto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01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●"/>
            </a:pPr>
            <a:r>
              <a:rPr b="1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Tareas realizadas en la semana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○"/>
            </a:pPr>
            <a:r>
              <a:rPr b="0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Reunión de equipo para discutir especificaciones del proyecto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●"/>
            </a:pPr>
            <a:r>
              <a:rPr b="1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Problemas ocurridos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○"/>
            </a:pPr>
            <a:r>
              <a:rPr b="0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Problemas para reunirse por parte de algunos integrantes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●"/>
            </a:pPr>
            <a:r>
              <a:rPr b="1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Tareas definidas para la próxima semana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○"/>
            </a:pPr>
            <a:r>
              <a:rPr b="0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 primera versión algoritmo de clasificación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○"/>
            </a:pPr>
            <a:r>
              <a:rPr b="0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unitarias 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●"/>
            </a:pPr>
            <a:r>
              <a:rPr b="1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Estado del proyecto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8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Char char="○"/>
            </a:pPr>
            <a:r>
              <a:rPr b="0" i="0" lang="es" sz="11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dia. Estimamos un 15%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lang="es" sz="36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Objetivos del proyecto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36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Desarrollar un algoritmo que permita el ordenamiento de datos de manera eficiente para 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cálculo</a:t>
            </a:r>
            <a:r>
              <a:rPr b="0" i="0" lang="e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medidas de tendencia central.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b="0" i="0" lang="e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Desarrollar una 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b="0" i="0" lang="e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web a </a:t>
            </a: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través</a:t>
            </a:r>
            <a:r>
              <a:rPr b="0" i="0" lang="e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cual el usuario pueda comunicarse con el algoritmo mediante una API.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es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Alcances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1297440" y="111600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i="0" lang="e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Recibir set de datos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Comunicarse con cloud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Devolver respuestas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i="0" lang="e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Calcular estadísticos en base a datos recibidos por API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Ordenar datos para posterior 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cálculo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Gráficos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Creación de estadísticas con respecto a datos recibidos desde la API únicamente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</a:t>
            </a: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1" marL="914400" marR="0" rtl="0" algn="l">
              <a:spcBef>
                <a:spcPts val="1134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○"/>
            </a:pP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Conectar al usuario con el portal de pagos, </a:t>
            </a: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dashboard</a:t>
            </a:r>
            <a:r>
              <a:rPr b="0" i="0" lang="e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API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b7266e620_0_0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Conceptos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2fb7266e620_0_0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2200">
                <a:solidFill>
                  <a:schemeClr val="lt1"/>
                </a:solidFill>
              </a:rPr>
              <a:t>Z-score:</a:t>
            </a:r>
            <a:r>
              <a:rPr lang="es" sz="2000">
                <a:solidFill>
                  <a:schemeClr val="lt1"/>
                </a:solidFill>
              </a:rPr>
              <a:t> Se usa para medir si un dato es atípico dentro de un conjunto de datos. Calculando la posición del dato con respecto a la desviación estándar.</a:t>
            </a:r>
            <a:endParaRPr sz="20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s" sz="2200">
                <a:solidFill>
                  <a:schemeClr val="lt1"/>
                </a:solidFill>
              </a:rPr>
              <a:t>Robustez: </a:t>
            </a:r>
            <a:r>
              <a:rPr lang="es" sz="2000">
                <a:solidFill>
                  <a:schemeClr val="lt1"/>
                </a:solidFill>
              </a:rPr>
              <a:t>Es el porcentaje de datos que pueden ser incorrectos antes de que los resultados sean inutilizables.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748880" y="35928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lang="es" sz="36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Promedio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748880" y="3819600"/>
            <a:ext cx="613620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24000"/>
          </a:bodyPr>
          <a:lstStyle/>
          <a:p>
            <a:pPr indent="-335159" lvl="0" marL="4388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ct val="100000"/>
              <a:buFont typeface="Arial"/>
              <a:buChar char="-"/>
            </a:pPr>
            <a:r>
              <a:rPr b="0" i="0" lang="es" sz="7600" u="none" cap="none" strike="noStrike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Rápido, simple.</a:t>
            </a:r>
            <a:endParaRPr b="0" i="0" sz="7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159" lvl="0" marL="4388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100000"/>
              <a:buFont typeface="Arial"/>
              <a:buChar char="-"/>
            </a:pPr>
            <a:r>
              <a:rPr b="0" i="0" lang="es" sz="7600" u="none" cap="none" strike="noStrike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Poco robusto.</a:t>
            </a:r>
            <a:endParaRPr b="0" i="0" sz="7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8839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8839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77679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880" y="1273320"/>
            <a:ext cx="6135840" cy="245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1362600" y="37188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es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Mediana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1426680" y="37958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900"/>
              <a:buFont typeface="Lato"/>
              <a:buChar char="-"/>
            </a:pPr>
            <a:r>
              <a:rPr b="0" i="0" lang="es" sz="1900" u="none" cap="none" strike="noStrike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Alta robustez.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900"/>
              <a:buFont typeface="Lato"/>
              <a:buChar char="-"/>
            </a:pPr>
            <a:r>
              <a:rPr b="0" i="0" lang="es" sz="1900" u="none" cap="none" strike="noStrike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Requiere ordenar el conjunto de datos para utilizarlo.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200" y="1042920"/>
            <a:ext cx="2685600" cy="26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000" y="1042920"/>
            <a:ext cx="4269960" cy="2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1297440" y="130788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67560" lvl="0" marL="4939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es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559" lvl="1" marL="988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b="0" i="0" lang="es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Calcular medidas de tendencia central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939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b="0" i="0" lang="es" sz="2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Funcionamiento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559" lvl="1" marL="988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b="0" i="0" lang="es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algoritmo crea casillas en base a los datos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559" lvl="1" marL="988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b="0" i="0" lang="es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Clasifica números “normales”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559" lvl="1" marL="988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b="0" i="0" lang="es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Clasifica atípicos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559" lvl="1" marL="988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○"/>
            </a:pPr>
            <a:r>
              <a:rPr b="0" i="0" lang="es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Actualiza medidas de tendencia central y dispersión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9392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lang="es" sz="36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Nuestra alternativa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58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58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