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8" r:id="rId8"/>
    <p:sldId id="265" r:id="rId9"/>
    <p:sldId id="262" r:id="rId10"/>
    <p:sldId id="263" r:id="rId11"/>
    <p:sldId id="264"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869E0-6CAC-AD4D-95B0-68FD38AC2083}" v="446" dt="2020-12-03T17:16:04.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3T15:24:33.801"/>
    </inkml:context>
    <inkml:brush xml:id="br0">
      <inkml:brushProperty name="width" value="0.05" units="cm"/>
      <inkml:brushProperty name="height" value="0.05" units="cm"/>
    </inkml:brush>
  </inkml:definitions>
  <inkml:trace contextRef="#ctx0" brushRef="#br0">1 623 24575,'14'0'0,"1"0"0,8 0 0,-4 0 0,-1 0 0,-1 0 0,-5 0 0,12 0 0,-10 0 0,8 0 0,-4 0 0,-3 0 0,12 0 0,-12 0 0,13 0 0,-9-8 0,10 2 0,-1-11 0,3 2 0,-3 1 0,0-5 0,-9 9 0,4-8 0,0 4 0,-4-4 0,4 3 0,-6-1 0,1 2 0,-6 1 0,5-3 0,-9 7 0,8-7 0,-7 8 0,2-4 0,-3 0 0,0 3 0,0-7 0,3 4 0,-2-5 0,2 6 0,-3-6 0,-1 9 0,2-9 0,-1 5 0,0-6 0,0 5 0,-3-3 0,2 3 0,-2-5 0,3 6 0,-3-5 0,1 9 0,-5-9 0,5 9 0,-5-8 0,6 4 0,-7-1 0,7 3 0,-6 2 0,5 1 0,-6 0 0,3 0 0,1 3 0,-4-2 0,1 5 0,-9-2 0,-5 7 0,-4 5 0,-6 1 0,4 6 0,-4-6 0,5 7 0,5-8 0,-3 3 0,7-4 0,-2-1 0,3 1 0,1-1 0,0-3 0,6-1 0,6-3 0,3-3 0,8-2 0,-8-2 0,4-1 0,-5 4 0,1-3 0,-1 6 0,0-5 0,0 5 0,0-2 0,0 3 0,0 0 0,0 0 0,0 0 0,0-4 0,0 4 0,1-7 0,-1 6 0,0-5 0,0 5 0,1-6 0,-1 6 0,0-5 0,0 5 0,1-5 0,-1 1 0,0 1 0,0 1 0,-3 0 0,3 2 0,-6-5 0,5 5 0,-5-5 0,1 8 0,-2 4 0,0 6 0,0 6 0,0-1 0,4 0 0,-3 0 0,6-4 0,-6 3 0,2-7 0,-3 2 0,0-3 0,0-1 0,4-3 0,-4 2 0,4-2 0,-4 2 0,0 0 0,0-2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3T16:17:01.694"/>
    </inkml:context>
    <inkml:brush xml:id="br0">
      <inkml:brushProperty name="width" value="0.05" units="cm"/>
      <inkml:brushProperty name="height" value="0.05" units="cm"/>
    </inkml:brush>
  </inkml:definitions>
  <inkml:trace contextRef="#ctx0" brushRef="#br0">1 809 24575,'14'0'0,"2"0"0,7 0 0,-3 0 0,-2 0 0,-1 0 0,-4 0 0,11 0 0,-9 0 0,7 0 0,-4 0 0,-2 0 0,11 0 0,-11 0 0,12 0 0,-8-10 0,10 2 0,-2-14 0,4 2 0,-3 2 0,-1-7 0,-8 12 0,3-10 0,1 5 0,-5-5 0,5 3 0,-7-1 0,1 3 0,-5 1 0,4-4 0,-9 10 0,9-10 0,-8 11 0,2-6 0,-3 0 0,0 5 0,1-10 0,2 5 0,-2-6 0,2 8 0,-2-8 0,-2 12 0,2-13 0,-1 8 0,0-8 0,0 6 0,-2-4 0,1 4 0,-2-6 0,3 7 0,-3-6 0,1 12 0,-5-13 0,5 13 0,-5-11 0,7 6 0,-8-2 0,7 4 0,-6 2 0,5 2 0,-6 0 0,3 0 0,1 4 0,-4-3 0,1 7 0,-9-3 0,-5 9 0,-5 7 0,-5 1 0,3 8 0,-3-8 0,4 9 0,6-11 0,-3 5 0,6-6 0,-1-1 0,3 2 0,1-2 0,0-4 0,6-1 0,6-4 0,3-4 0,8-2 0,-7-3 0,3-2 0,-5 6 0,1-4 0,-1 8 0,0-7 0,1 6 0,-1-1 0,0 3 0,0 0 0,0 0 0,0 0 0,1-6 0,-1 6 0,1-9 0,-1 8 0,0-7 0,0 7 0,2-8 0,-2 8 0,0-7 0,0 6 0,1-5 0,-1 0 0,1 2 0,-1 1 0,-3 0 0,3 3 0,-6-7 0,5 7 0,-5-7 0,1 11 0,-2 4 0,0 9 0,0 7 0,0-1 0,4 0 0,-3 1 0,7-7 0,-7 5 0,2-9 0,-3 2 0,0-3 0,0-2 0,4-4 0,-4 3 0,4-3 0,-4 3 0,0-1 0,0-1 0,0-4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95316-5599-E247-8A9C-DC4D58790DF1}" type="datetimeFigureOut">
              <a:rPr lang="fr-FR" smtClean="0"/>
              <a:t>03/12/2020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B1430-DD6F-BE4D-BC91-352949542190}" type="slidenum">
              <a:rPr lang="fr-FR" smtClean="0"/>
              <a:t>‹N°›</a:t>
            </a:fld>
            <a:endParaRPr lang="fr-FR"/>
          </a:p>
        </p:txBody>
      </p:sp>
    </p:spTree>
    <p:extLst>
      <p:ext uri="{BB962C8B-B14F-4D97-AF65-F5344CB8AC3E}">
        <p14:creationId xmlns:p14="http://schemas.microsoft.com/office/powerpoint/2010/main" val="291928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BB1430-DD6F-BE4D-BC91-352949542190}" type="slidenum">
              <a:rPr lang="fr-FR" smtClean="0"/>
              <a:t>8</a:t>
            </a:fld>
            <a:endParaRPr lang="fr-FR"/>
          </a:p>
        </p:txBody>
      </p:sp>
    </p:spTree>
    <p:extLst>
      <p:ext uri="{BB962C8B-B14F-4D97-AF65-F5344CB8AC3E}">
        <p14:creationId xmlns:p14="http://schemas.microsoft.com/office/powerpoint/2010/main" val="40842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BB1430-DD6F-BE4D-BC91-352949542190}" type="slidenum">
              <a:rPr lang="fr-FR" smtClean="0"/>
              <a:t>13</a:t>
            </a:fld>
            <a:endParaRPr lang="fr-FR"/>
          </a:p>
        </p:txBody>
      </p:sp>
    </p:spTree>
    <p:extLst>
      <p:ext uri="{BB962C8B-B14F-4D97-AF65-F5344CB8AC3E}">
        <p14:creationId xmlns:p14="http://schemas.microsoft.com/office/powerpoint/2010/main" val="316764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BB1430-DD6F-BE4D-BC91-352949542190}" type="slidenum">
              <a:rPr lang="fr-FR" smtClean="0"/>
              <a:t>15</a:t>
            </a:fld>
            <a:endParaRPr lang="fr-FR"/>
          </a:p>
        </p:txBody>
      </p:sp>
    </p:spTree>
    <p:extLst>
      <p:ext uri="{BB962C8B-B14F-4D97-AF65-F5344CB8AC3E}">
        <p14:creationId xmlns:p14="http://schemas.microsoft.com/office/powerpoint/2010/main" val="276245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A5FA4-1F60-9F47-AF05-B1D443BF21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5D73A50-D370-6043-A712-7FE87A7CC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B20B2E3-F550-6347-A5EE-A74135D6586E}"/>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5" name="Espace réservé du pied de page 4">
            <a:extLst>
              <a:ext uri="{FF2B5EF4-FFF2-40B4-BE49-F238E27FC236}">
                <a16:creationId xmlns:a16="http://schemas.microsoft.com/office/drawing/2014/main" id="{AB8442AE-CAF4-E341-A55C-F73DD5D7C7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7A1826-AFA0-C248-885D-48A9F533E58F}"/>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303822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F1A27-5DA1-4C42-AAA3-5DA4B0062DB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8D21390-FAF1-404F-BA36-02F7CA17F8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5DBAA3-01B9-5042-B540-34BC65B02096}"/>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5" name="Espace réservé du pied de page 4">
            <a:extLst>
              <a:ext uri="{FF2B5EF4-FFF2-40B4-BE49-F238E27FC236}">
                <a16:creationId xmlns:a16="http://schemas.microsoft.com/office/drawing/2014/main" id="{E6245DF0-0204-BF42-AD91-CF319CBBF0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B9A4AF-7005-7B4B-894B-A00DEBD54896}"/>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250495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8A0F0D0-4938-C648-8701-6A14E89C2F1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00C7A1-4489-FE41-92AF-2086BDD56B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E2D0E91-384D-E24C-98FF-424061E273AB}"/>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5" name="Espace réservé du pied de page 4">
            <a:extLst>
              <a:ext uri="{FF2B5EF4-FFF2-40B4-BE49-F238E27FC236}">
                <a16:creationId xmlns:a16="http://schemas.microsoft.com/office/drawing/2014/main" id="{3A5C2FF0-BDE2-D843-880C-5CB0C57DA9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328D07-1C59-4B49-87D3-C9819DAAE2E1}"/>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347255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E176E-C359-894B-A8EB-DE5D00623AB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16D4EED-593E-5E4D-BCE4-1AE6693873E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B7B3A9-28B3-F644-8EB5-216A5B08605C}"/>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5" name="Espace réservé du pied de page 4">
            <a:extLst>
              <a:ext uri="{FF2B5EF4-FFF2-40B4-BE49-F238E27FC236}">
                <a16:creationId xmlns:a16="http://schemas.microsoft.com/office/drawing/2014/main" id="{E248EC18-DD95-D44A-97A6-4548AA1D14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C5E7F6-EFC3-FD49-A393-6EFDB7580960}"/>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19564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FFAFA-3919-654D-9363-249672A2B58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34E0F00-6DC3-DF4F-B90A-7D1588225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CF1996-162A-0F46-9153-8077AE613FCE}"/>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5" name="Espace réservé du pied de page 4">
            <a:extLst>
              <a:ext uri="{FF2B5EF4-FFF2-40B4-BE49-F238E27FC236}">
                <a16:creationId xmlns:a16="http://schemas.microsoft.com/office/drawing/2014/main" id="{469844F4-F868-C845-84BD-E5AE20CAAE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AD2000-7FAB-3747-90CB-36B6A123EBB9}"/>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26027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6BE35-7D81-A74A-8614-0897624E90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1207FE-8441-D04F-9875-06D554EE765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B300005-412C-4641-84F3-3C8BC57D098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0653A8E-CE36-F44D-AB7D-BED80A0EA838}"/>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6" name="Espace réservé du pied de page 5">
            <a:extLst>
              <a:ext uri="{FF2B5EF4-FFF2-40B4-BE49-F238E27FC236}">
                <a16:creationId xmlns:a16="http://schemas.microsoft.com/office/drawing/2014/main" id="{32D894E8-BCA0-F747-BC58-70E4723C39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98E1CC-8C6E-ED4E-8593-54CA34A4A562}"/>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424868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BA0AAC-9488-004A-9D98-354801D83E9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357B205-454A-6F4C-8FC3-0CFB406A5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4C12D95-8401-EB43-9870-F274CEF963C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BF742D8-4C7F-244F-A760-863DAB1D7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F8D9509-9086-9F4C-BE58-1861AFB5FAA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E7D7C06-87BA-2840-ABD5-610668169252}"/>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8" name="Espace réservé du pied de page 7">
            <a:extLst>
              <a:ext uri="{FF2B5EF4-FFF2-40B4-BE49-F238E27FC236}">
                <a16:creationId xmlns:a16="http://schemas.microsoft.com/office/drawing/2014/main" id="{6F0FCA51-848F-494C-B261-A8C0DA15C0B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BB6FC65-D282-FA41-8FCE-50D9114BFD5D}"/>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371215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D6F20-2874-CD44-84FD-D82B7191882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C68F04-45E4-174F-AD59-67386C306A5B}"/>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4" name="Espace réservé du pied de page 3">
            <a:extLst>
              <a:ext uri="{FF2B5EF4-FFF2-40B4-BE49-F238E27FC236}">
                <a16:creationId xmlns:a16="http://schemas.microsoft.com/office/drawing/2014/main" id="{909FF01B-C2A9-2A4E-9218-8CF2FDE707B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F14DFF8-D62E-E040-9CA6-23A74AAF40B7}"/>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123200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F896C54-796C-6B4B-A8A1-F34372CD2F57}"/>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3" name="Espace réservé du pied de page 2">
            <a:extLst>
              <a:ext uri="{FF2B5EF4-FFF2-40B4-BE49-F238E27FC236}">
                <a16:creationId xmlns:a16="http://schemas.microsoft.com/office/drawing/2014/main" id="{CCF2907F-699E-FB47-9F73-E786CF11B4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8D2F614-53C5-274F-AE19-E491EFDD8160}"/>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536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B9A85-E626-4D45-90D5-DAF1EC18129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C1F0C35-FAA2-F044-B076-15963E5BC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3B07EDE-690B-D941-BBCB-BD33F8BC2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EAC7DD5-78A7-4249-B8A7-D0ECE2BEC39D}"/>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6" name="Espace réservé du pied de page 5">
            <a:extLst>
              <a:ext uri="{FF2B5EF4-FFF2-40B4-BE49-F238E27FC236}">
                <a16:creationId xmlns:a16="http://schemas.microsoft.com/office/drawing/2014/main" id="{9543EE87-1D31-5E43-AABC-1046833BC9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3178F40-5D12-8A4D-A7E4-7CA0EC25F6AB}"/>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233665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B56D5-D93D-9848-BDE3-5E1EF15401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B5B4B92-074F-9B43-AE26-7FA10A657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EA0E7F4-772C-0E48-8CBD-3ECA2CF87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FC78786-9B57-EA46-96E9-A34FAC1DBCFE}"/>
              </a:ext>
            </a:extLst>
          </p:cNvPr>
          <p:cNvSpPr>
            <a:spLocks noGrp="1"/>
          </p:cNvSpPr>
          <p:nvPr>
            <p:ph type="dt" sz="half" idx="10"/>
          </p:nvPr>
        </p:nvSpPr>
        <p:spPr/>
        <p:txBody>
          <a:bodyPr/>
          <a:lstStyle/>
          <a:p>
            <a:fld id="{77C171BD-F600-274E-85E1-58E581A16885}" type="datetimeFigureOut">
              <a:rPr lang="fr-FR" smtClean="0"/>
              <a:t>03/12/2020</a:t>
            </a:fld>
            <a:endParaRPr lang="fr-FR"/>
          </a:p>
        </p:txBody>
      </p:sp>
      <p:sp>
        <p:nvSpPr>
          <p:cNvPr id="6" name="Espace réservé du pied de page 5">
            <a:extLst>
              <a:ext uri="{FF2B5EF4-FFF2-40B4-BE49-F238E27FC236}">
                <a16:creationId xmlns:a16="http://schemas.microsoft.com/office/drawing/2014/main" id="{D35E2E9C-006A-1C44-8494-EEC70AFF40B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EFA8B14-64F6-4441-994C-0C09CF29B5A9}"/>
              </a:ext>
            </a:extLst>
          </p:cNvPr>
          <p:cNvSpPr>
            <a:spLocks noGrp="1"/>
          </p:cNvSpPr>
          <p:nvPr>
            <p:ph type="sldNum" sz="quarter" idx="12"/>
          </p:nvPr>
        </p:nvSpPr>
        <p:spPr/>
        <p:txBody>
          <a:bodyPr/>
          <a:lstStyle/>
          <a:p>
            <a:fld id="{A6587DF2-0BD3-C84A-966C-BC502D6F93C0}" type="slidenum">
              <a:rPr lang="fr-FR" smtClean="0"/>
              <a:t>‹N°›</a:t>
            </a:fld>
            <a:endParaRPr lang="fr-FR"/>
          </a:p>
        </p:txBody>
      </p:sp>
    </p:spTree>
    <p:extLst>
      <p:ext uri="{BB962C8B-B14F-4D97-AF65-F5344CB8AC3E}">
        <p14:creationId xmlns:p14="http://schemas.microsoft.com/office/powerpoint/2010/main" val="378113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8B2A193-8D98-D04D-8400-38725088AD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7C379AE-67AB-D043-8EB5-0A8E6719A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6641E8-EBE4-9A48-A979-0480F618B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171BD-F600-274E-85E1-58E581A16885}" type="datetimeFigureOut">
              <a:rPr lang="fr-FR" smtClean="0"/>
              <a:t>03/12/2020</a:t>
            </a:fld>
            <a:endParaRPr lang="fr-FR"/>
          </a:p>
        </p:txBody>
      </p:sp>
      <p:sp>
        <p:nvSpPr>
          <p:cNvPr id="5" name="Espace réservé du pied de page 4">
            <a:extLst>
              <a:ext uri="{FF2B5EF4-FFF2-40B4-BE49-F238E27FC236}">
                <a16:creationId xmlns:a16="http://schemas.microsoft.com/office/drawing/2014/main" id="{B9ACA3A7-A9AC-3443-A7D4-1B32F4629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36E0A33-473C-0B4E-BE31-8BC40B0E8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87DF2-0BD3-C84A-966C-BC502D6F93C0}" type="slidenum">
              <a:rPr lang="fr-FR" smtClean="0"/>
              <a:t>‹N°›</a:t>
            </a:fld>
            <a:endParaRPr lang="fr-FR"/>
          </a:p>
        </p:txBody>
      </p:sp>
    </p:spTree>
    <p:extLst>
      <p:ext uri="{BB962C8B-B14F-4D97-AF65-F5344CB8AC3E}">
        <p14:creationId xmlns:p14="http://schemas.microsoft.com/office/powerpoint/2010/main" val="3195664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76D7A-83B0-C543-B943-746C574B82EA}"/>
              </a:ext>
            </a:extLst>
          </p:cNvPr>
          <p:cNvSpPr>
            <a:spLocks noGrp="1"/>
          </p:cNvSpPr>
          <p:nvPr>
            <p:ph type="ctrTitle"/>
          </p:nvPr>
        </p:nvSpPr>
        <p:spPr>
          <a:xfrm>
            <a:off x="1524000" y="1122363"/>
            <a:ext cx="9144000" cy="1942809"/>
          </a:xfrm>
        </p:spPr>
        <p:txBody>
          <a:bodyPr/>
          <a:lstStyle/>
          <a:p>
            <a:r>
              <a:rPr lang="fr-FR" b="1" dirty="0">
                <a:latin typeface="Avenir Next" panose="020B0503020202020204" pitchFamily="34" charset="0"/>
              </a:rPr>
              <a:t>Présentation de groupe</a:t>
            </a:r>
          </a:p>
        </p:txBody>
      </p:sp>
      <p:sp>
        <p:nvSpPr>
          <p:cNvPr id="3" name="Sous-titre 2">
            <a:extLst>
              <a:ext uri="{FF2B5EF4-FFF2-40B4-BE49-F238E27FC236}">
                <a16:creationId xmlns:a16="http://schemas.microsoft.com/office/drawing/2014/main" id="{C6F4AE1B-A97E-8542-8CB2-E18901490466}"/>
              </a:ext>
            </a:extLst>
          </p:cNvPr>
          <p:cNvSpPr>
            <a:spLocks noGrp="1"/>
          </p:cNvSpPr>
          <p:nvPr>
            <p:ph type="subTitle" idx="1"/>
          </p:nvPr>
        </p:nvSpPr>
        <p:spPr/>
        <p:txBody>
          <a:bodyPr>
            <a:normAutofit fontScale="92500" lnSpcReduction="10000"/>
          </a:bodyPr>
          <a:lstStyle/>
          <a:p>
            <a:r>
              <a:rPr lang="fr-FR" dirty="0">
                <a:latin typeface="Avenir Next" panose="020B0503020202020204" pitchFamily="34" charset="0"/>
              </a:rPr>
              <a:t>Charlotte </a:t>
            </a:r>
            <a:r>
              <a:rPr lang="fr-FR" dirty="0" err="1">
                <a:latin typeface="Avenir Next" panose="020B0503020202020204" pitchFamily="34" charset="0"/>
              </a:rPr>
              <a:t>Bigras</a:t>
            </a:r>
            <a:r>
              <a:rPr lang="fr-FR" dirty="0">
                <a:latin typeface="Avenir Next" panose="020B0503020202020204" pitchFamily="34" charset="0"/>
              </a:rPr>
              <a:t> &amp; Bérangère Villatte</a:t>
            </a:r>
          </a:p>
          <a:p>
            <a:endParaRPr lang="fr-FR" dirty="0">
              <a:latin typeface="Avenir Next" panose="020B0503020202020204" pitchFamily="34" charset="0"/>
            </a:endParaRPr>
          </a:p>
          <a:p>
            <a:r>
              <a:rPr lang="fr-FR" dirty="0">
                <a:latin typeface="Avenir Next" panose="020B0503020202020204" pitchFamily="34" charset="0"/>
              </a:rPr>
              <a:t>PSY6976</a:t>
            </a:r>
          </a:p>
          <a:p>
            <a:r>
              <a:rPr lang="fr-FR" dirty="0">
                <a:latin typeface="Avenir Next" panose="020B0503020202020204" pitchFamily="34" charset="0"/>
              </a:rPr>
              <a:t>3 décembre 2020</a:t>
            </a:r>
          </a:p>
        </p:txBody>
      </p:sp>
    </p:spTree>
    <p:extLst>
      <p:ext uri="{BB962C8B-B14F-4D97-AF65-F5344CB8AC3E}">
        <p14:creationId xmlns:p14="http://schemas.microsoft.com/office/powerpoint/2010/main" val="22788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11494EE-5947-A240-8321-9DC585FD04AE}"/>
              </a:ext>
            </a:extLst>
          </p:cNvPr>
          <p:cNvSpPr>
            <a:spLocks noGrp="1"/>
          </p:cNvSpPr>
          <p:nvPr>
            <p:ph idx="1"/>
          </p:nvPr>
        </p:nvSpPr>
        <p:spPr>
          <a:xfrm>
            <a:off x="838200" y="450761"/>
            <a:ext cx="10515600" cy="1714500"/>
          </a:xfrm>
        </p:spPr>
        <p:txBody>
          <a:bodyPr>
            <a:normAutofit/>
          </a:bodyPr>
          <a:lstStyle/>
          <a:p>
            <a:pPr marL="0" indent="0">
              <a:buNone/>
            </a:pPr>
            <a:r>
              <a:rPr lang="fr-FR" dirty="0">
                <a:latin typeface="Avenir Next" panose="020B0503020202020204" pitchFamily="34" charset="0"/>
              </a:rPr>
              <a:t>3.	Input du participant affiché sur l’écran</a:t>
            </a:r>
          </a:p>
          <a:p>
            <a:pPr marL="0" indent="0">
              <a:buNone/>
            </a:pPr>
            <a:r>
              <a:rPr lang="fr-FR" sz="2400" dirty="0">
                <a:latin typeface="Avenir Next" panose="020B0503020202020204" pitchFamily="34" charset="0"/>
              </a:rPr>
              <a:t>Fonction input() ne s’affiche pas à l’écran avec PTB. La réponse n’est pas </a:t>
            </a:r>
            <a:r>
              <a:rPr lang="fr-FR" sz="2400" dirty="0" err="1">
                <a:latin typeface="Avenir Next" panose="020B0503020202020204" pitchFamily="34" charset="0"/>
              </a:rPr>
              <a:t>timée</a:t>
            </a:r>
            <a:r>
              <a:rPr lang="fr-FR" sz="2400" dirty="0">
                <a:latin typeface="Avenir Next" panose="020B0503020202020204" pitchFamily="34" charset="0"/>
              </a:rPr>
              <a:t> non plus. Il faut que l’input string s’efface </a:t>
            </a:r>
            <a:r>
              <a:rPr lang="fr-FR" sz="2400" b="1" dirty="0">
                <a:latin typeface="Avenir Next" panose="020B0503020202020204" pitchFamily="34" charset="0"/>
              </a:rPr>
              <a:t>automatiquement</a:t>
            </a:r>
            <a:r>
              <a:rPr lang="fr-FR" sz="2400" dirty="0">
                <a:latin typeface="Avenir Next" panose="020B0503020202020204" pitchFamily="34" charset="0"/>
              </a:rPr>
              <a:t> au bout de 7.5secs. Input() attend indéfiniment qu’un input soit entré...</a:t>
            </a:r>
          </a:p>
        </p:txBody>
      </p:sp>
      <p:sp>
        <p:nvSpPr>
          <p:cNvPr id="5" name="ZoneTexte 4">
            <a:extLst>
              <a:ext uri="{FF2B5EF4-FFF2-40B4-BE49-F238E27FC236}">
                <a16:creationId xmlns:a16="http://schemas.microsoft.com/office/drawing/2014/main" id="{1E1D0774-DDAC-EF49-8156-9CD2025CC395}"/>
              </a:ext>
            </a:extLst>
          </p:cNvPr>
          <p:cNvSpPr txBox="1"/>
          <p:nvPr/>
        </p:nvSpPr>
        <p:spPr>
          <a:xfrm>
            <a:off x="838199" y="2690336"/>
            <a:ext cx="10331001" cy="1477328"/>
          </a:xfrm>
          <a:prstGeom prst="rect">
            <a:avLst/>
          </a:prstGeom>
          <a:solidFill>
            <a:schemeClr val="accent6">
              <a:lumMod val="20000"/>
              <a:lumOff val="80000"/>
            </a:schemeClr>
          </a:solidFill>
        </p:spPr>
        <p:txBody>
          <a:bodyPr wrap="square" rtlCol="0">
            <a:spAutoFit/>
          </a:bodyPr>
          <a:lstStyle/>
          <a:p>
            <a:r>
              <a:rPr lang="fr-FR" b="1" u="sng" dirty="0">
                <a:latin typeface="Avenir Next" panose="020B0503020202020204" pitchFamily="34" charset="0"/>
              </a:rPr>
              <a:t>Solution</a:t>
            </a:r>
          </a:p>
          <a:p>
            <a:pPr marL="800100" lvl="1" indent="-342900">
              <a:buFontTx/>
              <a:buAutoNum type="arabicPeriod"/>
            </a:pPr>
            <a:r>
              <a:rPr lang="fr-FR" dirty="0">
                <a:latin typeface="Avenir Next" panose="020B0503020202020204" pitchFamily="34" charset="0"/>
              </a:rPr>
              <a:t>Fonction de PTB </a:t>
            </a:r>
            <a:r>
              <a:rPr lang="fr-FR" b="1" dirty="0" err="1">
                <a:latin typeface="Avenir Next" panose="020B0503020202020204" pitchFamily="34" charset="0"/>
              </a:rPr>
              <a:t>GetEchoString</a:t>
            </a:r>
            <a:r>
              <a:rPr lang="fr-FR" dirty="0">
                <a:latin typeface="Avenir Next" panose="020B0503020202020204" pitchFamily="34" charset="0"/>
              </a:rPr>
              <a:t> permet d’enregistrer un input affiché sur l’écran  ✅</a:t>
            </a:r>
          </a:p>
          <a:p>
            <a:pPr marL="800100" lvl="1" indent="-342900">
              <a:buFontTx/>
              <a:buAutoNum type="arabicPeriod"/>
            </a:pPr>
            <a:endParaRPr lang="fr-FR" dirty="0">
              <a:latin typeface="Avenir Next" panose="020B0503020202020204" pitchFamily="34" charset="0"/>
            </a:endParaRPr>
          </a:p>
          <a:p>
            <a:pPr marL="800100" lvl="1" indent="-342900">
              <a:buAutoNum type="arabicPeriod"/>
            </a:pPr>
            <a:r>
              <a:rPr lang="fr-FR" dirty="0" err="1">
                <a:latin typeface="Avenir Next" panose="020B0503020202020204" pitchFamily="34" charset="0"/>
              </a:rPr>
              <a:t>GetEchoString</a:t>
            </a:r>
            <a:r>
              <a:rPr lang="fr-FR" dirty="0">
                <a:latin typeface="Avenir Next" panose="020B0503020202020204" pitchFamily="34" charset="0"/>
              </a:rPr>
              <a:t> possède un argument </a:t>
            </a:r>
            <a:r>
              <a:rPr lang="fr-FR" b="1" dirty="0" err="1">
                <a:latin typeface="Avenir Next" panose="020B0503020202020204" pitchFamily="34" charset="0"/>
              </a:rPr>
              <a:t>UntilTime</a:t>
            </a:r>
            <a:r>
              <a:rPr lang="fr-FR" dirty="0">
                <a:latin typeface="Avenir Next" panose="020B0503020202020204" pitchFamily="34" charset="0"/>
              </a:rPr>
              <a:t> propre à </a:t>
            </a:r>
            <a:r>
              <a:rPr lang="fr-FR" dirty="0" err="1">
                <a:latin typeface="Avenir Next" panose="020B0503020202020204" pitchFamily="34" charset="0"/>
              </a:rPr>
              <a:t>GetKbChar</a:t>
            </a:r>
            <a:r>
              <a:rPr lang="fr-FR" dirty="0">
                <a:latin typeface="Avenir Next" panose="020B0503020202020204" pitchFamily="34" charset="0"/>
              </a:rPr>
              <a:t> : si la touche Entrée n’est pas pesée avant </a:t>
            </a:r>
            <a:r>
              <a:rPr lang="fr-FR" dirty="0" err="1">
                <a:latin typeface="Avenir Next" panose="020B0503020202020204" pitchFamily="34" charset="0"/>
              </a:rPr>
              <a:t>UntilTime</a:t>
            </a:r>
            <a:r>
              <a:rPr lang="fr-FR" dirty="0">
                <a:latin typeface="Avenir Next" panose="020B0503020202020204" pitchFamily="34" charset="0"/>
              </a:rPr>
              <a:t>, alors le string retourne un </a:t>
            </a:r>
            <a:r>
              <a:rPr lang="fr-FR" dirty="0" err="1">
                <a:latin typeface="Avenir Next" panose="020B0503020202020204" pitchFamily="34" charset="0"/>
              </a:rPr>
              <a:t>array</a:t>
            </a:r>
            <a:r>
              <a:rPr lang="fr-FR" dirty="0">
                <a:latin typeface="Avenir Next" panose="020B0503020202020204" pitchFamily="34" charset="0"/>
              </a:rPr>
              <a:t> vide [ ] ✅</a:t>
            </a:r>
          </a:p>
        </p:txBody>
      </p:sp>
      <p:grpSp>
        <p:nvGrpSpPr>
          <p:cNvPr id="12" name="Groupe 11">
            <a:extLst>
              <a:ext uri="{FF2B5EF4-FFF2-40B4-BE49-F238E27FC236}">
                <a16:creationId xmlns:a16="http://schemas.microsoft.com/office/drawing/2014/main" id="{33E6C72C-5FE6-2D44-B44F-6F48C3579597}"/>
              </a:ext>
            </a:extLst>
          </p:cNvPr>
          <p:cNvGrpSpPr/>
          <p:nvPr/>
        </p:nvGrpSpPr>
        <p:grpSpPr>
          <a:xfrm>
            <a:off x="400064" y="5181183"/>
            <a:ext cx="10769137" cy="601431"/>
            <a:chOff x="515974" y="3674355"/>
            <a:chExt cx="10769137" cy="601431"/>
          </a:xfrm>
        </p:grpSpPr>
        <p:pic>
          <p:nvPicPr>
            <p:cNvPr id="10" name="Image 9">
              <a:extLst>
                <a:ext uri="{FF2B5EF4-FFF2-40B4-BE49-F238E27FC236}">
                  <a16:creationId xmlns:a16="http://schemas.microsoft.com/office/drawing/2014/main" id="{490401A3-C9D7-F649-9066-FAF59282A968}"/>
                </a:ext>
              </a:extLst>
            </p:cNvPr>
            <p:cNvPicPr>
              <a:picLocks noChangeAspect="1"/>
            </p:cNvPicPr>
            <p:nvPr/>
          </p:nvPicPr>
          <p:blipFill>
            <a:blip r:embed="rId2"/>
            <a:stretch>
              <a:fillRect/>
            </a:stretch>
          </p:blipFill>
          <p:spPr>
            <a:xfrm>
              <a:off x="515974" y="3674355"/>
              <a:ext cx="10769137" cy="410812"/>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Encre 10">
                  <a:extLst>
                    <a:ext uri="{FF2B5EF4-FFF2-40B4-BE49-F238E27FC236}">
                      <a16:creationId xmlns:a16="http://schemas.microsoft.com/office/drawing/2014/main" id="{6132B803-1AF3-C24F-BD28-23C271085429}"/>
                    </a:ext>
                  </a:extLst>
                </p14:cNvPr>
                <p14:cNvContentPartPr/>
                <p14:nvPr/>
              </p14:nvContentPartPr>
              <p14:xfrm>
                <a:off x="8580143" y="4051146"/>
                <a:ext cx="327210" cy="224640"/>
              </p14:xfrm>
            </p:contentPart>
          </mc:Choice>
          <mc:Fallback xmlns="">
            <p:pic>
              <p:nvPicPr>
                <p:cNvPr id="11" name="Encre 10">
                  <a:extLst>
                    <a:ext uri="{FF2B5EF4-FFF2-40B4-BE49-F238E27FC236}">
                      <a16:creationId xmlns:a16="http://schemas.microsoft.com/office/drawing/2014/main" id="{6132B803-1AF3-C24F-BD28-23C271085429}"/>
                    </a:ext>
                  </a:extLst>
                </p:cNvPr>
                <p:cNvPicPr/>
                <p:nvPr/>
              </p:nvPicPr>
              <p:blipFill>
                <a:blip r:embed="rId4"/>
                <a:stretch>
                  <a:fillRect/>
                </a:stretch>
              </p:blipFill>
              <p:spPr>
                <a:xfrm>
                  <a:off x="8571504" y="4042146"/>
                  <a:ext cx="344848" cy="242280"/>
                </a:xfrm>
                <a:prstGeom prst="rect">
                  <a:avLst/>
                </a:prstGeom>
              </p:spPr>
            </p:pic>
          </mc:Fallback>
        </mc:AlternateContent>
      </p:grpSp>
    </p:spTree>
    <p:extLst>
      <p:ext uri="{BB962C8B-B14F-4D97-AF65-F5344CB8AC3E}">
        <p14:creationId xmlns:p14="http://schemas.microsoft.com/office/powerpoint/2010/main" val="304375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D1DA0F80-CE44-1B44-840E-4198D53C610A}"/>
              </a:ext>
            </a:extLst>
          </p:cNvPr>
          <p:cNvSpPr txBox="1">
            <a:spLocks/>
          </p:cNvSpPr>
          <p:nvPr/>
        </p:nvSpPr>
        <p:spPr>
          <a:xfrm>
            <a:off x="838200" y="274480"/>
            <a:ext cx="10515600" cy="678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startAt="4"/>
            </a:pPr>
            <a:r>
              <a:rPr lang="fr-FR" dirty="0" err="1">
                <a:latin typeface="Avenir Next" panose="020B0503020202020204" pitchFamily="34" charset="0"/>
              </a:rPr>
              <a:t>GetEchoString</a:t>
            </a:r>
            <a:r>
              <a:rPr lang="fr-FR" dirty="0">
                <a:latin typeface="Avenir Next" panose="020B0503020202020204" pitchFamily="34" charset="0"/>
              </a:rPr>
              <a:t> </a:t>
            </a:r>
            <a:r>
              <a:rPr lang="fr-FR" b="1" dirty="0">
                <a:latin typeface="Avenir Next" panose="020B0503020202020204" pitchFamily="34" charset="0"/>
              </a:rPr>
              <a:t>ne supprime pas le texte</a:t>
            </a:r>
            <a:r>
              <a:rPr lang="fr-FR" dirty="0">
                <a:latin typeface="Avenir Next" panose="020B0503020202020204" pitchFamily="34" charset="0"/>
              </a:rPr>
              <a:t> quand on </a:t>
            </a:r>
            <a:r>
              <a:rPr lang="fr-FR" dirty="0" err="1">
                <a:latin typeface="Avenir Next" panose="020B0503020202020204" pitchFamily="34" charset="0"/>
              </a:rPr>
              <a:t>delete</a:t>
            </a:r>
            <a:r>
              <a:rPr lang="fr-FR" dirty="0">
                <a:latin typeface="Avenir Next" panose="020B0503020202020204" pitchFamily="34" charset="0"/>
              </a:rPr>
              <a:t>!</a:t>
            </a:r>
          </a:p>
          <a:p>
            <a:pPr marL="457200" lvl="1" indent="0">
              <a:buNone/>
            </a:pPr>
            <a:endParaRPr lang="fr-FR" dirty="0">
              <a:latin typeface="Avenir Next" panose="020B0503020202020204" pitchFamily="34" charset="0"/>
            </a:endParaRPr>
          </a:p>
          <a:p>
            <a:pPr marL="0" indent="0">
              <a:buNone/>
            </a:pPr>
            <a:endParaRPr lang="fr-FR" dirty="0">
              <a:latin typeface="Avenir Next" panose="020B0503020202020204" pitchFamily="34" charset="0"/>
            </a:endParaRPr>
          </a:p>
          <a:p>
            <a:pPr marL="0" indent="0">
              <a:buNone/>
            </a:pPr>
            <a:endParaRPr lang="fr-FR" dirty="0">
              <a:latin typeface="Avenir Next" panose="020B0503020202020204" pitchFamily="34" charset="0"/>
            </a:endParaRPr>
          </a:p>
          <a:p>
            <a:pPr marL="0" indent="0">
              <a:buNone/>
            </a:pPr>
            <a:endParaRPr lang="fr-FR" dirty="0">
              <a:latin typeface="Avenir Next" panose="020B0503020202020204" pitchFamily="34" charset="0"/>
            </a:endParaRPr>
          </a:p>
          <a:p>
            <a:pPr marL="0" indent="0">
              <a:buNone/>
            </a:pPr>
            <a:endParaRPr lang="fr-FR" dirty="0">
              <a:latin typeface="Avenir Next" panose="020B0503020202020204" pitchFamily="34" charset="0"/>
            </a:endParaRPr>
          </a:p>
        </p:txBody>
      </p:sp>
      <p:sp>
        <p:nvSpPr>
          <p:cNvPr id="6" name="ZoneTexte 5">
            <a:extLst>
              <a:ext uri="{FF2B5EF4-FFF2-40B4-BE49-F238E27FC236}">
                <a16:creationId xmlns:a16="http://schemas.microsoft.com/office/drawing/2014/main" id="{D8DB6152-B157-EB4E-9319-6A3418E6D38E}"/>
              </a:ext>
            </a:extLst>
          </p:cNvPr>
          <p:cNvSpPr txBox="1"/>
          <p:nvPr/>
        </p:nvSpPr>
        <p:spPr>
          <a:xfrm>
            <a:off x="838200" y="982014"/>
            <a:ext cx="10623997" cy="1754326"/>
          </a:xfrm>
          <a:prstGeom prst="rect">
            <a:avLst/>
          </a:prstGeom>
          <a:solidFill>
            <a:schemeClr val="accent6">
              <a:lumMod val="20000"/>
              <a:lumOff val="80000"/>
            </a:schemeClr>
          </a:solidFill>
        </p:spPr>
        <p:txBody>
          <a:bodyPr wrap="square" rtlCol="0">
            <a:spAutoFit/>
          </a:bodyPr>
          <a:lstStyle/>
          <a:p>
            <a:r>
              <a:rPr lang="fr-FR" b="1" u="sng" dirty="0">
                <a:latin typeface="Avenir Next" panose="020B0503020202020204" pitchFamily="34" charset="0"/>
              </a:rPr>
              <a:t>Solution</a:t>
            </a:r>
          </a:p>
          <a:p>
            <a:pPr marL="800100" lvl="1" indent="-342900">
              <a:buAutoNum type="arabicPeriod"/>
            </a:pPr>
            <a:r>
              <a:rPr lang="fr-FR" dirty="0">
                <a:latin typeface="Avenir Next" panose="020B0503020202020204" pitchFamily="34" charset="0"/>
              </a:rPr>
              <a:t>Modifier en GetEchoString2.m ; supprime le message ‘Entrez votre texte’, et supprime les caractères avec la touche </a:t>
            </a:r>
            <a:r>
              <a:rPr lang="fr-FR" dirty="0" err="1">
                <a:latin typeface="Avenir Next" panose="020B0503020202020204" pitchFamily="34" charset="0"/>
              </a:rPr>
              <a:t>delete</a:t>
            </a:r>
            <a:r>
              <a:rPr lang="fr-FR" dirty="0">
                <a:latin typeface="Avenir Next" panose="020B0503020202020204" pitchFamily="34" charset="0"/>
              </a:rPr>
              <a:t>. ✅</a:t>
            </a:r>
          </a:p>
          <a:p>
            <a:pPr marL="800100" lvl="1" indent="-342900">
              <a:buAutoNum type="arabicPeriod"/>
            </a:pPr>
            <a:endParaRPr lang="fr-FR" dirty="0">
              <a:latin typeface="Avenir Next" panose="020B0503020202020204" pitchFamily="34" charset="0"/>
            </a:endParaRPr>
          </a:p>
          <a:p>
            <a:pPr marL="800100" lvl="1" indent="-342900">
              <a:buAutoNum type="arabicPeriod"/>
            </a:pPr>
            <a:endParaRPr lang="fr-FR" dirty="0">
              <a:latin typeface="Avenir Next" panose="020B0503020202020204" pitchFamily="34" charset="0"/>
            </a:endParaRPr>
          </a:p>
          <a:p>
            <a:pPr lvl="1"/>
            <a:endParaRPr lang="fr-FR" dirty="0">
              <a:latin typeface="Avenir Next" panose="020B0503020202020204" pitchFamily="34" charset="0"/>
            </a:endParaRPr>
          </a:p>
        </p:txBody>
      </p:sp>
      <p:sp>
        <p:nvSpPr>
          <p:cNvPr id="7" name="ZoneTexte 6">
            <a:extLst>
              <a:ext uri="{FF2B5EF4-FFF2-40B4-BE49-F238E27FC236}">
                <a16:creationId xmlns:a16="http://schemas.microsoft.com/office/drawing/2014/main" id="{A2B68626-5D20-694C-A9EB-197F0F1748A5}"/>
              </a:ext>
            </a:extLst>
          </p:cNvPr>
          <p:cNvSpPr txBox="1"/>
          <p:nvPr/>
        </p:nvSpPr>
        <p:spPr>
          <a:xfrm>
            <a:off x="1210614" y="3799268"/>
            <a:ext cx="790601" cy="369332"/>
          </a:xfrm>
          <a:prstGeom prst="rect">
            <a:avLst/>
          </a:prstGeom>
          <a:noFill/>
        </p:spPr>
        <p:txBody>
          <a:bodyPr wrap="none" rtlCol="0">
            <a:spAutoFit/>
          </a:bodyPr>
          <a:lstStyle/>
          <a:p>
            <a:r>
              <a:rPr lang="fr-FR" dirty="0">
                <a:latin typeface="Avenir Next" panose="020B0503020202020204" pitchFamily="34" charset="0"/>
              </a:rPr>
              <a:t>Avant</a:t>
            </a:r>
          </a:p>
        </p:txBody>
      </p:sp>
      <p:sp>
        <p:nvSpPr>
          <p:cNvPr id="8" name="ZoneTexte 7">
            <a:extLst>
              <a:ext uri="{FF2B5EF4-FFF2-40B4-BE49-F238E27FC236}">
                <a16:creationId xmlns:a16="http://schemas.microsoft.com/office/drawing/2014/main" id="{BCF96F66-2DFE-314E-8409-8403593326D9}"/>
              </a:ext>
            </a:extLst>
          </p:cNvPr>
          <p:cNvSpPr txBox="1"/>
          <p:nvPr/>
        </p:nvSpPr>
        <p:spPr>
          <a:xfrm>
            <a:off x="8242479" y="3940935"/>
            <a:ext cx="805670" cy="369332"/>
          </a:xfrm>
          <a:prstGeom prst="rect">
            <a:avLst/>
          </a:prstGeom>
          <a:noFill/>
        </p:spPr>
        <p:txBody>
          <a:bodyPr wrap="none" rtlCol="0">
            <a:spAutoFit/>
          </a:bodyPr>
          <a:lstStyle/>
          <a:p>
            <a:r>
              <a:rPr lang="fr-FR" dirty="0">
                <a:latin typeface="Avenir Next" panose="020B0503020202020204" pitchFamily="34" charset="0"/>
              </a:rPr>
              <a:t>Après</a:t>
            </a:r>
          </a:p>
        </p:txBody>
      </p:sp>
      <p:sp>
        <p:nvSpPr>
          <p:cNvPr id="2" name="ZoneTexte 1">
            <a:extLst>
              <a:ext uri="{FF2B5EF4-FFF2-40B4-BE49-F238E27FC236}">
                <a16:creationId xmlns:a16="http://schemas.microsoft.com/office/drawing/2014/main" id="{E5F32714-C9B0-F34C-86E9-5A59E7C7EF47}"/>
              </a:ext>
            </a:extLst>
          </p:cNvPr>
          <p:cNvSpPr txBox="1"/>
          <p:nvPr/>
        </p:nvSpPr>
        <p:spPr>
          <a:xfrm>
            <a:off x="1442434" y="4958366"/>
            <a:ext cx="1554272" cy="369332"/>
          </a:xfrm>
          <a:prstGeom prst="rect">
            <a:avLst/>
          </a:prstGeom>
          <a:noFill/>
        </p:spPr>
        <p:txBody>
          <a:bodyPr wrap="none" rtlCol="0">
            <a:spAutoFit/>
          </a:bodyPr>
          <a:lstStyle/>
          <a:p>
            <a:r>
              <a:rPr lang="fr-FR" dirty="0">
                <a:latin typeface="Avenir Next" panose="020B0503020202020204" pitchFamily="34" charset="0"/>
              </a:rPr>
              <a:t>Insérer </a:t>
            </a:r>
            <a:r>
              <a:rPr lang="fr-FR" dirty="0" err="1">
                <a:latin typeface="Avenir Next" panose="020B0503020202020204" pitchFamily="34" charset="0"/>
              </a:rPr>
              <a:t>video</a:t>
            </a:r>
            <a:endParaRPr lang="fr-FR" dirty="0">
              <a:latin typeface="Avenir Next" panose="020B0503020202020204" pitchFamily="34" charset="0"/>
            </a:endParaRPr>
          </a:p>
        </p:txBody>
      </p:sp>
      <p:sp>
        <p:nvSpPr>
          <p:cNvPr id="9" name="ZoneTexte 8">
            <a:extLst>
              <a:ext uri="{FF2B5EF4-FFF2-40B4-BE49-F238E27FC236}">
                <a16:creationId xmlns:a16="http://schemas.microsoft.com/office/drawing/2014/main" id="{43A1D934-1010-704F-B96D-EA11D6AE0524}"/>
              </a:ext>
            </a:extLst>
          </p:cNvPr>
          <p:cNvSpPr txBox="1"/>
          <p:nvPr/>
        </p:nvSpPr>
        <p:spPr>
          <a:xfrm>
            <a:off x="8008513" y="4958366"/>
            <a:ext cx="1554272" cy="369332"/>
          </a:xfrm>
          <a:prstGeom prst="rect">
            <a:avLst/>
          </a:prstGeom>
          <a:noFill/>
        </p:spPr>
        <p:txBody>
          <a:bodyPr wrap="none" rtlCol="0">
            <a:spAutoFit/>
          </a:bodyPr>
          <a:lstStyle/>
          <a:p>
            <a:r>
              <a:rPr lang="fr-FR" dirty="0">
                <a:latin typeface="Avenir Next" panose="020B0503020202020204" pitchFamily="34" charset="0"/>
              </a:rPr>
              <a:t>Insérer </a:t>
            </a:r>
            <a:r>
              <a:rPr lang="fr-FR" dirty="0" err="1">
                <a:latin typeface="Avenir Next" panose="020B0503020202020204" pitchFamily="34" charset="0"/>
              </a:rPr>
              <a:t>video</a:t>
            </a:r>
            <a:endParaRPr lang="fr-FR" dirty="0">
              <a:latin typeface="Avenir Next" panose="020B0503020202020204" pitchFamily="34" charset="0"/>
            </a:endParaRPr>
          </a:p>
        </p:txBody>
      </p:sp>
    </p:spTree>
    <p:extLst>
      <p:ext uri="{BB962C8B-B14F-4D97-AF65-F5344CB8AC3E}">
        <p14:creationId xmlns:p14="http://schemas.microsoft.com/office/powerpoint/2010/main" val="150123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738414E2-2971-D244-87D0-D5EB85977544}"/>
              </a:ext>
            </a:extLst>
          </p:cNvPr>
          <p:cNvSpPr txBox="1">
            <a:spLocks/>
          </p:cNvSpPr>
          <p:nvPr/>
        </p:nvSpPr>
        <p:spPr>
          <a:xfrm>
            <a:off x="838200" y="450761"/>
            <a:ext cx="10515600" cy="171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latin typeface="Avenir Next" panose="020B0503020202020204" pitchFamily="34" charset="0"/>
              </a:rPr>
              <a:t>5.	</a:t>
            </a:r>
            <a:r>
              <a:rPr lang="fr-FR" dirty="0" err="1">
                <a:latin typeface="Avenir Next" panose="020B0503020202020204" pitchFamily="34" charset="0"/>
              </a:rPr>
              <a:t>UntilTime</a:t>
            </a:r>
            <a:r>
              <a:rPr lang="fr-FR" dirty="0">
                <a:latin typeface="Avenir Next" panose="020B0503020202020204" pitchFamily="34" charset="0"/>
              </a:rPr>
              <a:t> de </a:t>
            </a:r>
            <a:r>
              <a:rPr lang="fr-FR" dirty="0" err="1">
                <a:latin typeface="Avenir Next" panose="020B0503020202020204" pitchFamily="34" charset="0"/>
              </a:rPr>
              <a:t>GetEchoString</a:t>
            </a:r>
            <a:endParaRPr lang="fr-FR" dirty="0">
              <a:latin typeface="Avenir Next" panose="020B0503020202020204" pitchFamily="34" charset="0"/>
            </a:endParaRPr>
          </a:p>
          <a:p>
            <a:pPr marL="0" indent="0">
              <a:buNone/>
            </a:pPr>
            <a:r>
              <a:rPr lang="fr-FR" sz="2000" dirty="0">
                <a:latin typeface="Avenir Next" panose="020B0503020202020204" pitchFamily="34" charset="0"/>
              </a:rPr>
              <a:t>Nous voulons que l’input string se supprime automatiquement après </a:t>
            </a:r>
            <a:r>
              <a:rPr lang="fr-FR" sz="2000" dirty="0" err="1">
                <a:latin typeface="Avenir Next" panose="020B0503020202020204" pitchFamily="34" charset="0"/>
              </a:rPr>
              <a:t>RTMax</a:t>
            </a:r>
            <a:r>
              <a:rPr lang="fr-FR" sz="2000" dirty="0">
                <a:latin typeface="Avenir Next" panose="020B0503020202020204" pitchFamily="34" charset="0"/>
              </a:rPr>
              <a:t> =7,5secs. </a:t>
            </a:r>
            <a:r>
              <a:rPr lang="fr-FR" sz="2000" dirty="0" err="1">
                <a:latin typeface="Avenir Next" panose="020B0503020202020204" pitchFamily="34" charset="0"/>
              </a:rPr>
              <a:t>UntilTime</a:t>
            </a:r>
            <a:r>
              <a:rPr lang="fr-FR" sz="2000" dirty="0">
                <a:latin typeface="Avenir Next" panose="020B0503020202020204" pitchFamily="34" charset="0"/>
              </a:rPr>
              <a:t> ne fonctionnait pas avec  </a:t>
            </a:r>
            <a:r>
              <a:rPr lang="fr-FR" sz="2000" dirty="0" err="1">
                <a:latin typeface="Avenir Next" panose="020B0503020202020204" pitchFamily="34" charset="0"/>
              </a:rPr>
              <a:t>UntilTime</a:t>
            </a:r>
            <a:r>
              <a:rPr lang="fr-FR" sz="2000" dirty="0">
                <a:latin typeface="Avenir Next" panose="020B0503020202020204" pitchFamily="34" charset="0"/>
              </a:rPr>
              <a:t> = </a:t>
            </a:r>
            <a:r>
              <a:rPr lang="fr-FR" sz="2000" dirty="0" err="1">
                <a:latin typeface="Avenir Next" panose="020B0503020202020204" pitchFamily="34" charset="0"/>
              </a:rPr>
              <a:t>RTMax</a:t>
            </a:r>
            <a:r>
              <a:rPr lang="fr-FR" sz="2000" dirty="0">
                <a:latin typeface="Avenir Next" panose="020B0503020202020204" pitchFamily="34" charset="0"/>
              </a:rPr>
              <a:t>.</a:t>
            </a:r>
          </a:p>
        </p:txBody>
      </p:sp>
      <p:grpSp>
        <p:nvGrpSpPr>
          <p:cNvPr id="9" name="Groupe 8">
            <a:extLst>
              <a:ext uri="{FF2B5EF4-FFF2-40B4-BE49-F238E27FC236}">
                <a16:creationId xmlns:a16="http://schemas.microsoft.com/office/drawing/2014/main" id="{688B72B6-8C81-B44E-87B2-3B836D739D73}"/>
              </a:ext>
            </a:extLst>
          </p:cNvPr>
          <p:cNvGrpSpPr/>
          <p:nvPr/>
        </p:nvGrpSpPr>
        <p:grpSpPr>
          <a:xfrm>
            <a:off x="838200" y="3084037"/>
            <a:ext cx="10210800" cy="698053"/>
            <a:chOff x="1143000" y="4297967"/>
            <a:chExt cx="10210800" cy="698053"/>
          </a:xfrm>
        </p:grpSpPr>
        <p:pic>
          <p:nvPicPr>
            <p:cNvPr id="5" name="Image 4">
              <a:extLst>
                <a:ext uri="{FF2B5EF4-FFF2-40B4-BE49-F238E27FC236}">
                  <a16:creationId xmlns:a16="http://schemas.microsoft.com/office/drawing/2014/main" id="{C83ECFE6-5705-1A4D-843D-F8FE8E364E10}"/>
                </a:ext>
              </a:extLst>
            </p:cNvPr>
            <p:cNvPicPr>
              <a:picLocks noChangeAspect="1"/>
            </p:cNvPicPr>
            <p:nvPr/>
          </p:nvPicPr>
          <p:blipFill>
            <a:blip r:embed="rId2"/>
            <a:stretch>
              <a:fillRect/>
            </a:stretch>
          </p:blipFill>
          <p:spPr>
            <a:xfrm>
              <a:off x="1143000" y="4297967"/>
              <a:ext cx="10210800" cy="4064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D1701C79-0C0A-CD4C-A5B0-2D672FEEEE75}"/>
                    </a:ext>
                  </a:extLst>
                </p14:cNvPr>
                <p14:cNvContentPartPr/>
                <p14:nvPr/>
              </p14:nvContentPartPr>
              <p14:xfrm>
                <a:off x="9646468" y="4704367"/>
                <a:ext cx="334657" cy="291653"/>
              </p14:xfrm>
            </p:contentPart>
          </mc:Choice>
          <mc:Fallback xmlns="">
            <p:pic>
              <p:nvPicPr>
                <p:cNvPr id="7" name="Encre 6">
                  <a:extLst>
                    <a:ext uri="{FF2B5EF4-FFF2-40B4-BE49-F238E27FC236}">
                      <a16:creationId xmlns:a16="http://schemas.microsoft.com/office/drawing/2014/main" id="{D1701C79-0C0A-CD4C-A5B0-2D672FEEEE75}"/>
                    </a:ext>
                  </a:extLst>
                </p:cNvPr>
                <p:cNvPicPr/>
                <p:nvPr/>
              </p:nvPicPr>
              <p:blipFill>
                <a:blip r:embed="rId4"/>
                <a:stretch>
                  <a:fillRect/>
                </a:stretch>
              </p:blipFill>
              <p:spPr>
                <a:xfrm>
                  <a:off x="9637472" y="4695365"/>
                  <a:ext cx="352289" cy="309296"/>
                </a:xfrm>
                <a:prstGeom prst="rect">
                  <a:avLst/>
                </a:prstGeom>
              </p:spPr>
            </p:pic>
          </mc:Fallback>
        </mc:AlternateContent>
      </p:grpSp>
      <p:sp>
        <p:nvSpPr>
          <p:cNvPr id="8" name="ZoneTexte 7">
            <a:extLst>
              <a:ext uri="{FF2B5EF4-FFF2-40B4-BE49-F238E27FC236}">
                <a16:creationId xmlns:a16="http://schemas.microsoft.com/office/drawing/2014/main" id="{C66F1D38-3BC7-6146-8AA5-CC1BC6ECEA29}"/>
              </a:ext>
            </a:extLst>
          </p:cNvPr>
          <p:cNvSpPr txBox="1"/>
          <p:nvPr/>
        </p:nvSpPr>
        <p:spPr>
          <a:xfrm>
            <a:off x="838200" y="2067590"/>
            <a:ext cx="10210800" cy="677108"/>
          </a:xfrm>
          <a:prstGeom prst="rect">
            <a:avLst/>
          </a:prstGeom>
          <a:solidFill>
            <a:schemeClr val="accent6">
              <a:lumMod val="20000"/>
              <a:lumOff val="80000"/>
            </a:schemeClr>
          </a:solidFill>
        </p:spPr>
        <p:txBody>
          <a:bodyPr wrap="square" rtlCol="0">
            <a:spAutoFit/>
          </a:bodyPr>
          <a:lstStyle/>
          <a:p>
            <a:r>
              <a:rPr lang="fr-FR" b="1" u="sng" dirty="0">
                <a:latin typeface="Avenir Next" panose="020B0503020202020204" pitchFamily="34" charset="0"/>
              </a:rPr>
              <a:t>Solution</a:t>
            </a:r>
          </a:p>
          <a:p>
            <a:r>
              <a:rPr lang="fr-FR" sz="2000" dirty="0">
                <a:latin typeface="Avenir Next" panose="020B0503020202020204" pitchFamily="34" charset="0"/>
              </a:rPr>
              <a:t>« </a:t>
            </a:r>
            <a:r>
              <a:rPr lang="fr-FR" sz="2000" dirty="0" err="1">
                <a:latin typeface="Avenir Next" panose="020B0503020202020204" pitchFamily="34" charset="0"/>
              </a:rPr>
              <a:t>GetSecs</a:t>
            </a:r>
            <a:r>
              <a:rPr lang="fr-FR" sz="2000" dirty="0">
                <a:latin typeface="Avenir Next" panose="020B0503020202020204" pitchFamily="34" charset="0"/>
              </a:rPr>
              <a:t> » doit aussi être inséré dans l’argument; soit </a:t>
            </a:r>
            <a:r>
              <a:rPr lang="fr-FR" sz="2000" b="1" dirty="0" err="1">
                <a:latin typeface="Avenir Next" panose="020B0503020202020204" pitchFamily="34" charset="0"/>
              </a:rPr>
              <a:t>UntilTime</a:t>
            </a:r>
            <a:r>
              <a:rPr lang="fr-FR" sz="2000" b="1" dirty="0">
                <a:latin typeface="Avenir Next" panose="020B0503020202020204" pitchFamily="34" charset="0"/>
              </a:rPr>
              <a:t> = </a:t>
            </a:r>
            <a:r>
              <a:rPr lang="fr-FR" sz="2000" b="1" dirty="0" err="1">
                <a:latin typeface="Avenir Next" panose="020B0503020202020204" pitchFamily="34" charset="0"/>
              </a:rPr>
              <a:t>GetSecs</a:t>
            </a:r>
            <a:r>
              <a:rPr lang="fr-FR" sz="2000" b="1" dirty="0">
                <a:latin typeface="Avenir Next" panose="020B0503020202020204" pitchFamily="34" charset="0"/>
              </a:rPr>
              <a:t> + </a:t>
            </a:r>
            <a:r>
              <a:rPr lang="fr-FR" sz="2000" b="1" dirty="0" err="1">
                <a:latin typeface="Avenir Next" panose="020B0503020202020204" pitchFamily="34" charset="0"/>
              </a:rPr>
              <a:t>RTMax</a:t>
            </a:r>
            <a:endParaRPr lang="fr-FR" sz="2400" dirty="0">
              <a:latin typeface="Avenir Next" panose="020B0503020202020204" pitchFamily="34" charset="0"/>
            </a:endParaRPr>
          </a:p>
        </p:txBody>
      </p:sp>
    </p:spTree>
    <p:extLst>
      <p:ext uri="{BB962C8B-B14F-4D97-AF65-F5344CB8AC3E}">
        <p14:creationId xmlns:p14="http://schemas.microsoft.com/office/powerpoint/2010/main" val="302130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D753D75C-BFF2-7941-B541-57F9B3ED08DA}"/>
              </a:ext>
            </a:extLst>
          </p:cNvPr>
          <p:cNvSpPr txBox="1">
            <a:spLocks/>
          </p:cNvSpPr>
          <p:nvPr/>
        </p:nvSpPr>
        <p:spPr>
          <a:xfrm>
            <a:off x="838200" y="450761"/>
            <a:ext cx="10515600" cy="171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latin typeface="Avenir Next" panose="020B0503020202020204" pitchFamily="34" charset="0"/>
              </a:rPr>
              <a:t>6.	</a:t>
            </a:r>
            <a:r>
              <a:rPr lang="fr-FR" dirty="0" err="1">
                <a:latin typeface="Avenir Next" panose="020B0503020202020204" pitchFamily="34" charset="0"/>
              </a:rPr>
              <a:t>DrawFormattedText</a:t>
            </a:r>
            <a:r>
              <a:rPr lang="fr-FR" dirty="0">
                <a:latin typeface="Avenir Next" panose="020B0503020202020204" pitchFamily="34" charset="0"/>
              </a:rPr>
              <a:t> et </a:t>
            </a:r>
            <a:r>
              <a:rPr lang="fr-FR" dirty="0" err="1">
                <a:latin typeface="Avenir Next" panose="020B0503020202020204" pitchFamily="34" charset="0"/>
              </a:rPr>
              <a:t>DrawText</a:t>
            </a:r>
            <a:endParaRPr lang="fr-FR" dirty="0">
              <a:latin typeface="Avenir Next" panose="020B0503020202020204" pitchFamily="34" charset="0"/>
            </a:endParaRPr>
          </a:p>
          <a:p>
            <a:pPr marL="0" indent="0">
              <a:buNone/>
            </a:pPr>
            <a:r>
              <a:rPr lang="fr-FR" sz="2000" dirty="0">
                <a:latin typeface="Avenir Next" panose="020B0503020202020204" pitchFamily="34" charset="0"/>
              </a:rPr>
              <a:t>Retournent une erreur sur Mac. </a:t>
            </a:r>
          </a:p>
        </p:txBody>
      </p:sp>
      <p:sp>
        <p:nvSpPr>
          <p:cNvPr id="5" name="ZoneTexte 4">
            <a:extLst>
              <a:ext uri="{FF2B5EF4-FFF2-40B4-BE49-F238E27FC236}">
                <a16:creationId xmlns:a16="http://schemas.microsoft.com/office/drawing/2014/main" id="{93F2AEFD-4D06-804C-9A03-A6FCDC564908}"/>
              </a:ext>
            </a:extLst>
          </p:cNvPr>
          <p:cNvSpPr txBox="1"/>
          <p:nvPr/>
        </p:nvSpPr>
        <p:spPr>
          <a:xfrm>
            <a:off x="838200" y="1445654"/>
            <a:ext cx="10623997" cy="1200329"/>
          </a:xfrm>
          <a:prstGeom prst="rect">
            <a:avLst/>
          </a:prstGeom>
          <a:solidFill>
            <a:schemeClr val="accent6">
              <a:lumMod val="20000"/>
              <a:lumOff val="80000"/>
            </a:schemeClr>
          </a:solidFill>
        </p:spPr>
        <p:txBody>
          <a:bodyPr wrap="square" rtlCol="0">
            <a:spAutoFit/>
          </a:bodyPr>
          <a:lstStyle/>
          <a:p>
            <a:r>
              <a:rPr lang="fr-FR" b="1" u="sng" dirty="0">
                <a:latin typeface="Avenir Next" panose="020B0503020202020204" pitchFamily="34" charset="0"/>
              </a:rPr>
              <a:t>Solution</a:t>
            </a:r>
          </a:p>
          <a:p>
            <a:r>
              <a:rPr lang="fr-FR" dirty="0">
                <a:latin typeface="Avenir Next" panose="020B0503020202020204" pitchFamily="34" charset="0"/>
              </a:rPr>
              <a:t>1. </a:t>
            </a:r>
            <a:r>
              <a:rPr lang="fr-FR" dirty="0" err="1">
                <a:latin typeface="Avenir Next" panose="020B0503020202020204" pitchFamily="34" charset="0"/>
              </a:rPr>
              <a:t>Screen</a:t>
            </a:r>
            <a:r>
              <a:rPr lang="fr-FR" dirty="0">
                <a:latin typeface="Avenir Next" panose="020B0503020202020204" pitchFamily="34" charset="0"/>
              </a:rPr>
              <a:t>(‘Preference’,’TextRenderer’,0) permet de faire fonctionner </a:t>
            </a:r>
            <a:r>
              <a:rPr lang="fr-FR" dirty="0" err="1">
                <a:latin typeface="Avenir Next" panose="020B0503020202020204" pitchFamily="34" charset="0"/>
              </a:rPr>
              <a:t>DrawFormattedText</a:t>
            </a:r>
            <a:r>
              <a:rPr lang="fr-FR" dirty="0">
                <a:latin typeface="Avenir Next" panose="020B0503020202020204" pitchFamily="34" charset="0"/>
              </a:rPr>
              <a:t> sur Mac. </a:t>
            </a:r>
          </a:p>
          <a:p>
            <a:r>
              <a:rPr lang="fr-FR" dirty="0">
                <a:latin typeface="Avenir Next" panose="020B0503020202020204" pitchFamily="34" charset="0"/>
              </a:rPr>
              <a:t>2. Ajouter une question en début de code pour s’adapter à tous les </a:t>
            </a:r>
            <a:r>
              <a:rPr lang="fr-FR" dirty="0" err="1">
                <a:latin typeface="Avenir Next" panose="020B0503020202020204" pitchFamily="34" charset="0"/>
              </a:rPr>
              <a:t>syst</a:t>
            </a:r>
            <a:r>
              <a:rPr lang="fr-FR" dirty="0">
                <a:latin typeface="Avenir Next" panose="020B0503020202020204" pitchFamily="34" charset="0"/>
              </a:rPr>
              <a:t>. d’exploitation.</a:t>
            </a:r>
          </a:p>
          <a:p>
            <a:pPr lvl="1"/>
            <a:endParaRPr lang="fr-FR" dirty="0">
              <a:latin typeface="Avenir Next" panose="020B0503020202020204" pitchFamily="34" charset="0"/>
            </a:endParaRPr>
          </a:p>
        </p:txBody>
      </p:sp>
      <p:pic>
        <p:nvPicPr>
          <p:cNvPr id="11" name="Image 10">
            <a:extLst>
              <a:ext uri="{FF2B5EF4-FFF2-40B4-BE49-F238E27FC236}">
                <a16:creationId xmlns:a16="http://schemas.microsoft.com/office/drawing/2014/main" id="{DEBD04EE-B74C-C544-A9B9-2BC3A03EBBC4}"/>
              </a:ext>
            </a:extLst>
          </p:cNvPr>
          <p:cNvPicPr>
            <a:picLocks noChangeAspect="1"/>
          </p:cNvPicPr>
          <p:nvPr/>
        </p:nvPicPr>
        <p:blipFill>
          <a:blip r:embed="rId3"/>
          <a:stretch>
            <a:fillRect/>
          </a:stretch>
        </p:blipFill>
        <p:spPr>
          <a:xfrm>
            <a:off x="1910188" y="2913487"/>
            <a:ext cx="7289800" cy="1778000"/>
          </a:xfrm>
          <a:prstGeom prst="rect">
            <a:avLst/>
          </a:prstGeom>
        </p:spPr>
      </p:pic>
      <p:cxnSp>
        <p:nvCxnSpPr>
          <p:cNvPr id="9" name="Connecteur droit avec flèche 8">
            <a:extLst>
              <a:ext uri="{FF2B5EF4-FFF2-40B4-BE49-F238E27FC236}">
                <a16:creationId xmlns:a16="http://schemas.microsoft.com/office/drawing/2014/main" id="{9784D2F8-9064-F948-9110-A74DFAE2A256}"/>
              </a:ext>
            </a:extLst>
          </p:cNvPr>
          <p:cNvCxnSpPr/>
          <p:nvPr/>
        </p:nvCxnSpPr>
        <p:spPr>
          <a:xfrm>
            <a:off x="1394020" y="3692392"/>
            <a:ext cx="795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42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F2AE176F-4010-2243-B0C1-ECA05289AF19}"/>
              </a:ext>
            </a:extLst>
          </p:cNvPr>
          <p:cNvSpPr txBox="1">
            <a:spLocks/>
          </p:cNvSpPr>
          <p:nvPr/>
        </p:nvSpPr>
        <p:spPr>
          <a:xfrm>
            <a:off x="838200" y="450761"/>
            <a:ext cx="10515600" cy="171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latin typeface="Avenir Next" panose="020B0503020202020204" pitchFamily="34" charset="0"/>
              </a:rPr>
              <a:t>6.	</a:t>
            </a:r>
            <a:r>
              <a:rPr lang="fr-FR" dirty="0" err="1">
                <a:latin typeface="Avenir Next" panose="020B0503020202020204" pitchFamily="34" charset="0"/>
              </a:rPr>
              <a:t>DrawFormattedText</a:t>
            </a:r>
            <a:r>
              <a:rPr lang="fr-FR" dirty="0">
                <a:latin typeface="Avenir Next" panose="020B0503020202020204" pitchFamily="34" charset="0"/>
              </a:rPr>
              <a:t> et </a:t>
            </a:r>
            <a:r>
              <a:rPr lang="fr-FR" dirty="0" err="1">
                <a:latin typeface="Avenir Next" panose="020B0503020202020204" pitchFamily="34" charset="0"/>
              </a:rPr>
              <a:t>DrawText</a:t>
            </a:r>
            <a:endParaRPr lang="fr-FR" dirty="0">
              <a:latin typeface="Avenir Next" panose="020B0503020202020204" pitchFamily="34" charset="0"/>
            </a:endParaRPr>
          </a:p>
          <a:p>
            <a:pPr marL="0" indent="0">
              <a:buNone/>
            </a:pPr>
            <a:r>
              <a:rPr lang="fr-FR" sz="2000" dirty="0">
                <a:latin typeface="Avenir Next" panose="020B0503020202020204" pitchFamily="34" charset="0"/>
              </a:rPr>
              <a:t>Retournent une erreur sur Mac. </a:t>
            </a:r>
          </a:p>
        </p:txBody>
      </p:sp>
      <p:sp>
        <p:nvSpPr>
          <p:cNvPr id="5" name="ZoneTexte 4">
            <a:extLst>
              <a:ext uri="{FF2B5EF4-FFF2-40B4-BE49-F238E27FC236}">
                <a16:creationId xmlns:a16="http://schemas.microsoft.com/office/drawing/2014/main" id="{28E34A9F-5573-324A-8B42-FE259AB0E64C}"/>
              </a:ext>
            </a:extLst>
          </p:cNvPr>
          <p:cNvSpPr txBox="1"/>
          <p:nvPr/>
        </p:nvSpPr>
        <p:spPr>
          <a:xfrm>
            <a:off x="838200" y="1445654"/>
            <a:ext cx="10623997" cy="1200329"/>
          </a:xfrm>
          <a:prstGeom prst="rect">
            <a:avLst/>
          </a:prstGeom>
          <a:solidFill>
            <a:schemeClr val="accent6">
              <a:lumMod val="20000"/>
              <a:lumOff val="80000"/>
            </a:schemeClr>
          </a:solidFill>
        </p:spPr>
        <p:txBody>
          <a:bodyPr wrap="square" rtlCol="0">
            <a:spAutoFit/>
          </a:bodyPr>
          <a:lstStyle/>
          <a:p>
            <a:r>
              <a:rPr lang="fr-FR" b="1" u="sng" dirty="0">
                <a:latin typeface="Avenir Next" panose="020B0503020202020204" pitchFamily="34" charset="0"/>
              </a:rPr>
              <a:t>Solution</a:t>
            </a:r>
          </a:p>
          <a:p>
            <a:pPr marL="342900" indent="-342900">
              <a:buAutoNum type="arabicPeriod"/>
            </a:pPr>
            <a:r>
              <a:rPr lang="fr-FR" dirty="0" err="1">
                <a:latin typeface="Avenir Next" panose="020B0503020202020204" pitchFamily="34" charset="0"/>
              </a:rPr>
              <a:t>Screen</a:t>
            </a:r>
            <a:r>
              <a:rPr lang="fr-FR" dirty="0">
                <a:latin typeface="Avenir Next" panose="020B0503020202020204" pitchFamily="34" charset="0"/>
              </a:rPr>
              <a:t>(‘Preference’,’TextRenderer’,0) permet de faire fonctionner </a:t>
            </a:r>
            <a:r>
              <a:rPr lang="fr-FR" dirty="0" err="1">
                <a:latin typeface="Avenir Next" panose="020B0503020202020204" pitchFamily="34" charset="0"/>
              </a:rPr>
              <a:t>DrawFormattedText</a:t>
            </a:r>
            <a:r>
              <a:rPr lang="fr-FR" dirty="0">
                <a:latin typeface="Avenir Next" panose="020B0503020202020204" pitchFamily="34" charset="0"/>
              </a:rPr>
              <a:t> sur Mac. </a:t>
            </a:r>
          </a:p>
          <a:p>
            <a:r>
              <a:rPr lang="fr-FR" dirty="0">
                <a:latin typeface="Avenir Next" panose="020B0503020202020204" pitchFamily="34" charset="0"/>
              </a:rPr>
              <a:t>2. Ajouter une question en début de code pour s’adapter à tous les </a:t>
            </a:r>
            <a:r>
              <a:rPr lang="fr-FR" dirty="0" err="1">
                <a:latin typeface="Avenir Next" panose="020B0503020202020204" pitchFamily="34" charset="0"/>
              </a:rPr>
              <a:t>syst</a:t>
            </a:r>
            <a:r>
              <a:rPr lang="fr-FR" dirty="0">
                <a:latin typeface="Avenir Next" panose="020B0503020202020204" pitchFamily="34" charset="0"/>
              </a:rPr>
              <a:t>. d’exploitation.</a:t>
            </a:r>
          </a:p>
          <a:p>
            <a:pPr lvl="1"/>
            <a:endParaRPr lang="fr-FR" dirty="0">
              <a:latin typeface="Avenir Next" panose="020B0503020202020204" pitchFamily="34" charset="0"/>
            </a:endParaRPr>
          </a:p>
        </p:txBody>
      </p:sp>
      <p:pic>
        <p:nvPicPr>
          <p:cNvPr id="6" name="Image 5">
            <a:extLst>
              <a:ext uri="{FF2B5EF4-FFF2-40B4-BE49-F238E27FC236}">
                <a16:creationId xmlns:a16="http://schemas.microsoft.com/office/drawing/2014/main" id="{267F42E8-BD36-FA42-8108-96AA92A421D5}"/>
              </a:ext>
            </a:extLst>
          </p:cNvPr>
          <p:cNvPicPr>
            <a:picLocks noChangeAspect="1"/>
          </p:cNvPicPr>
          <p:nvPr/>
        </p:nvPicPr>
        <p:blipFill>
          <a:blip r:embed="rId2"/>
          <a:stretch>
            <a:fillRect/>
          </a:stretch>
        </p:blipFill>
        <p:spPr>
          <a:xfrm>
            <a:off x="1910188" y="2913487"/>
            <a:ext cx="7289800" cy="1778000"/>
          </a:xfrm>
          <a:prstGeom prst="rect">
            <a:avLst/>
          </a:prstGeom>
        </p:spPr>
      </p:pic>
      <p:cxnSp>
        <p:nvCxnSpPr>
          <p:cNvPr id="7" name="Connecteur droit avec flèche 6">
            <a:extLst>
              <a:ext uri="{FF2B5EF4-FFF2-40B4-BE49-F238E27FC236}">
                <a16:creationId xmlns:a16="http://schemas.microsoft.com/office/drawing/2014/main" id="{EC65BDA7-9860-2349-848F-CE0F6F32DC1C}"/>
              </a:ext>
            </a:extLst>
          </p:cNvPr>
          <p:cNvCxnSpPr/>
          <p:nvPr/>
        </p:nvCxnSpPr>
        <p:spPr>
          <a:xfrm>
            <a:off x="1394020" y="3692392"/>
            <a:ext cx="795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5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24365603-6FAE-B84D-98FA-EAE3EBE12820}"/>
              </a:ext>
            </a:extLst>
          </p:cNvPr>
          <p:cNvSpPr txBox="1">
            <a:spLocks noGrp="1"/>
          </p:cNvSpPr>
          <p:nvPr>
            <p:ph type="title"/>
          </p:nvPr>
        </p:nvSpPr>
        <p:spPr>
          <a:xfrm>
            <a:off x="284408" y="223459"/>
            <a:ext cx="11255061" cy="4142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latin typeface="Avenir Next" panose="020B0503020202020204" pitchFamily="34" charset="0"/>
              </a:rPr>
              <a:t>7.	Réafficher 1022 – 13 à chaque erreur… </a:t>
            </a:r>
            <a:br>
              <a:rPr lang="fr-FR" dirty="0">
                <a:latin typeface="Avenir Next" panose="020B0503020202020204" pitchFamily="34" charset="0"/>
              </a:rPr>
            </a:br>
            <a:r>
              <a:rPr lang="fr-FR" sz="2000" dirty="0">
                <a:latin typeface="Avenir Next" panose="020B0503020202020204" pitchFamily="34" charset="0"/>
              </a:rPr>
              <a:t>…Mais pas pour les bonnes réponses, tout en restant élégant.</a:t>
            </a:r>
            <a:br>
              <a:rPr lang="fr-FR" sz="2000" dirty="0">
                <a:latin typeface="Avenir Next" panose="020B0503020202020204" pitchFamily="34" charset="0"/>
              </a:rPr>
            </a:br>
            <a:br>
              <a:rPr lang="fr-FR" sz="2000" dirty="0">
                <a:latin typeface="Avenir Next" panose="020B0503020202020204" pitchFamily="34" charset="0"/>
              </a:rPr>
            </a:br>
            <a:r>
              <a:rPr lang="fr-FR" sz="1600" dirty="0">
                <a:latin typeface="Avenir Next" panose="020B0503020202020204" pitchFamily="34" charset="0"/>
              </a:rPr>
              <a:t>Le plus gros problème de notre code. Nous forçait à </a:t>
            </a:r>
            <a:r>
              <a:rPr lang="fr-FR" sz="1600" b="1" dirty="0">
                <a:latin typeface="Avenir Next" panose="020B0503020202020204" pitchFamily="34" charset="0"/>
              </a:rPr>
              <a:t>remettre la ligne </a:t>
            </a:r>
            <a:r>
              <a:rPr lang="fr-FR" sz="1600" b="1" dirty="0" err="1">
                <a:latin typeface="Avenir Next" panose="020B0503020202020204" pitchFamily="34" charset="0"/>
              </a:rPr>
              <a:t>GetEchoString</a:t>
            </a:r>
            <a:r>
              <a:rPr lang="fr-FR" sz="1600" b="1" dirty="0">
                <a:latin typeface="Avenir Next" panose="020B0503020202020204" pitchFamily="34" charset="0"/>
              </a:rPr>
              <a:t> dans chaque condition </a:t>
            </a:r>
            <a:r>
              <a:rPr lang="fr-FR" sz="1600" dirty="0">
                <a:latin typeface="Avenir Next" panose="020B0503020202020204" pitchFamily="34" charset="0"/>
              </a:rPr>
              <a:t>de notre </a:t>
            </a:r>
            <a:r>
              <a:rPr lang="fr-FR" sz="1600" dirty="0" err="1">
                <a:latin typeface="Avenir Next" panose="020B0503020202020204" pitchFamily="34" charset="0"/>
              </a:rPr>
              <a:t>loop</a:t>
            </a:r>
            <a:r>
              <a:rPr lang="fr-FR" sz="1600" dirty="0">
                <a:latin typeface="Avenir Next" panose="020B0503020202020204" pitchFamily="34" charset="0"/>
              </a:rPr>
              <a:t> </a:t>
            </a:r>
            <a:r>
              <a:rPr lang="fr-FR" sz="1600" b="1" dirty="0">
                <a:latin typeface="Avenir Next" panose="020B0503020202020204" pitchFamily="34" charset="0"/>
              </a:rPr>
              <a:t>avec ‘1022 – 13’ au dessus. </a:t>
            </a:r>
            <a:br>
              <a:rPr lang="fr-FR" sz="1600" b="1" dirty="0">
                <a:latin typeface="Avenir Next" panose="020B0503020202020204" pitchFamily="34" charset="0"/>
              </a:rPr>
            </a:br>
            <a:r>
              <a:rPr lang="fr-FR" sz="1600" dirty="0">
                <a:latin typeface="Avenir Next" panose="020B0503020202020204" pitchFamily="34" charset="0"/>
              </a:rPr>
              <a:t>Si on ne la remet pas, alors Matlab va systématiquement </a:t>
            </a:r>
            <a:r>
              <a:rPr lang="fr-FR" sz="1600" b="1" dirty="0">
                <a:latin typeface="Avenir Next" panose="020B0503020202020204" pitchFamily="34" charset="0"/>
              </a:rPr>
              <a:t>afficher l’équation à chaque itération </a:t>
            </a:r>
            <a:r>
              <a:rPr lang="fr-FR" sz="1600" dirty="0">
                <a:latin typeface="Avenir Next" panose="020B0503020202020204" pitchFamily="34" charset="0"/>
              </a:rPr>
              <a:t>même s’il y a une bonne réponse. </a:t>
            </a:r>
            <a:br>
              <a:rPr lang="fr-FR" sz="1600" dirty="0">
                <a:latin typeface="Avenir Next" panose="020B0503020202020204" pitchFamily="34" charset="0"/>
              </a:rPr>
            </a:br>
            <a:br>
              <a:rPr lang="fr-FR" sz="1600" dirty="0">
                <a:latin typeface="Avenir Next" panose="020B0503020202020204" pitchFamily="34" charset="0"/>
              </a:rPr>
            </a:br>
            <a:r>
              <a:rPr lang="fr-FR" sz="1600" dirty="0">
                <a:latin typeface="Avenir Next" panose="020B0503020202020204" pitchFamily="34" charset="0"/>
              </a:rPr>
              <a:t>OR cette tâche doit faire intervenir la </a:t>
            </a:r>
            <a:r>
              <a:rPr lang="fr-FR" sz="1600" b="1" dirty="0">
                <a:solidFill>
                  <a:srgbClr val="0070C0"/>
                </a:solidFill>
                <a:latin typeface="Avenir Next" panose="020B0503020202020204" pitchFamily="34" charset="0"/>
              </a:rPr>
              <a:t>mémorisation</a:t>
            </a:r>
            <a:r>
              <a:rPr lang="fr-FR" sz="1600" dirty="0">
                <a:latin typeface="Avenir Next" panose="020B0503020202020204" pitchFamily="34" charset="0"/>
              </a:rPr>
              <a:t> de la réponse précédente pour garder le participant concentré et augmenter son état de stress (</a:t>
            </a:r>
            <a:r>
              <a:rPr lang="fr-FR" sz="1600" i="1" dirty="0">
                <a:latin typeface="Avenir Next" panose="020B0503020202020204" pitchFamily="34" charset="0"/>
              </a:rPr>
              <a:t>donc pas de randomisation des équations</a:t>
            </a:r>
            <a:r>
              <a:rPr lang="fr-FR" sz="1600" dirty="0">
                <a:latin typeface="Avenir Next" panose="020B0503020202020204" pitchFamily="34" charset="0"/>
              </a:rPr>
              <a:t>).</a:t>
            </a:r>
            <a:br>
              <a:rPr lang="fr-FR" sz="1600" dirty="0">
                <a:latin typeface="Avenir Next" panose="020B0503020202020204" pitchFamily="34" charset="0"/>
              </a:rPr>
            </a:br>
            <a:br>
              <a:rPr lang="fr-FR" sz="1600" dirty="0">
                <a:latin typeface="Avenir Next" panose="020B0503020202020204" pitchFamily="34" charset="0"/>
              </a:rPr>
            </a:br>
            <a:r>
              <a:rPr lang="fr-FR" sz="1600" dirty="0">
                <a:latin typeface="Avenir Next" panose="020B0503020202020204" pitchFamily="34" charset="0"/>
              </a:rPr>
              <a:t>MAIS nous donne beaucoup trop de texte dans chaque condition et ce n’est pas élégant… </a:t>
            </a:r>
            <a:br>
              <a:rPr lang="fr-FR" sz="1600" dirty="0">
                <a:latin typeface="Avenir Next" panose="020B0503020202020204" pitchFamily="34" charset="0"/>
              </a:rPr>
            </a:br>
            <a:br>
              <a:rPr lang="fr-FR" sz="1600" dirty="0">
                <a:latin typeface="Avenir Next" panose="020B0503020202020204" pitchFamily="34" charset="0"/>
              </a:rPr>
            </a:br>
            <a:r>
              <a:rPr lang="fr-FR" sz="1600" u="sng" dirty="0">
                <a:latin typeface="Avenir Next" panose="020B0503020202020204" pitchFamily="34" charset="0"/>
              </a:rPr>
              <a:t>Problème actuel :</a:t>
            </a:r>
            <a:br>
              <a:rPr lang="fr-FR" sz="1600" dirty="0">
                <a:latin typeface="Avenir Next" panose="020B0503020202020204" pitchFamily="34" charset="0"/>
              </a:rPr>
            </a:br>
            <a:r>
              <a:rPr lang="fr-FR" sz="1600" dirty="0">
                <a:latin typeface="Avenir Next" panose="020B0503020202020204" pitchFamily="34" charset="0"/>
              </a:rPr>
              <a:t>Version simplifiée affiche systématiquement les équations, mais </a:t>
            </a:r>
            <a:r>
              <a:rPr lang="fr-FR" sz="1600" b="1" dirty="0">
                <a:latin typeface="Avenir Next" panose="020B0503020202020204" pitchFamily="34" charset="0"/>
              </a:rPr>
              <a:t>la seule que nous voulons afficher est 1022– 13</a:t>
            </a:r>
            <a:r>
              <a:rPr lang="fr-FR" sz="1600" dirty="0">
                <a:latin typeface="Avenir Next" panose="020B0503020202020204" pitchFamily="34" charset="0"/>
              </a:rPr>
              <a:t>.</a:t>
            </a:r>
            <a:endParaRPr lang="fr-FR" sz="2000" b="1" dirty="0">
              <a:latin typeface="Avenir Next" panose="020B0503020202020204" pitchFamily="34" charset="0"/>
            </a:endParaRPr>
          </a:p>
        </p:txBody>
      </p:sp>
      <p:sp>
        <p:nvSpPr>
          <p:cNvPr id="5" name="ZoneTexte 4">
            <a:extLst>
              <a:ext uri="{FF2B5EF4-FFF2-40B4-BE49-F238E27FC236}">
                <a16:creationId xmlns:a16="http://schemas.microsoft.com/office/drawing/2014/main" id="{131DE324-6108-C74E-AFDF-179DBBE1A4E8}"/>
              </a:ext>
            </a:extLst>
          </p:cNvPr>
          <p:cNvSpPr txBox="1"/>
          <p:nvPr/>
        </p:nvSpPr>
        <p:spPr>
          <a:xfrm>
            <a:off x="4468969" y="5241701"/>
            <a:ext cx="1582484" cy="369332"/>
          </a:xfrm>
          <a:prstGeom prst="rect">
            <a:avLst/>
          </a:prstGeom>
          <a:noFill/>
        </p:spPr>
        <p:txBody>
          <a:bodyPr wrap="none" rtlCol="0">
            <a:spAutoFit/>
          </a:bodyPr>
          <a:lstStyle/>
          <a:p>
            <a:r>
              <a:rPr lang="fr-FR" dirty="0"/>
              <a:t>Voir exemple…</a:t>
            </a:r>
          </a:p>
        </p:txBody>
      </p:sp>
      <p:cxnSp>
        <p:nvCxnSpPr>
          <p:cNvPr id="7" name="Connecteur droit avec flèche 6">
            <a:extLst>
              <a:ext uri="{FF2B5EF4-FFF2-40B4-BE49-F238E27FC236}">
                <a16:creationId xmlns:a16="http://schemas.microsoft.com/office/drawing/2014/main" id="{B84E4E1F-24EB-6B4B-AD91-E76329D2AF70}"/>
              </a:ext>
            </a:extLst>
          </p:cNvPr>
          <p:cNvCxnSpPr/>
          <p:nvPr/>
        </p:nvCxnSpPr>
        <p:spPr>
          <a:xfrm>
            <a:off x="5201448" y="5769735"/>
            <a:ext cx="211213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51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3A98D-4B07-6941-8F99-CED8A1BEC14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45EDC12-B493-ED42-9D9E-B0FB5B71CA60}"/>
              </a:ext>
            </a:extLst>
          </p:cNvPr>
          <p:cNvSpPr>
            <a:spLocks noGrp="1"/>
          </p:cNvSpPr>
          <p:nvPr>
            <p:ph idx="1"/>
          </p:nvPr>
        </p:nvSpPr>
        <p:spPr/>
        <p:txBody>
          <a:bodyPr/>
          <a:lstStyle/>
          <a:p>
            <a:r>
              <a:rPr lang="fr-FR" dirty="0" err="1"/>
              <a:t>Video</a:t>
            </a:r>
            <a:r>
              <a:rPr lang="fr-FR" dirty="0"/>
              <a:t> version nous vs. simplifiée pour 1022 – 13 </a:t>
            </a:r>
          </a:p>
        </p:txBody>
      </p:sp>
    </p:spTree>
    <p:extLst>
      <p:ext uri="{BB962C8B-B14F-4D97-AF65-F5344CB8AC3E}">
        <p14:creationId xmlns:p14="http://schemas.microsoft.com/office/powerpoint/2010/main" val="58125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08C3C3-013B-504D-BFFC-459E89621885}"/>
              </a:ext>
            </a:extLst>
          </p:cNvPr>
          <p:cNvSpPr>
            <a:spLocks noGrp="1"/>
          </p:cNvSpPr>
          <p:nvPr>
            <p:ph type="title"/>
          </p:nvPr>
        </p:nvSpPr>
        <p:spPr/>
        <p:txBody>
          <a:bodyPr/>
          <a:lstStyle/>
          <a:p>
            <a:r>
              <a:rPr lang="fr-FR" sz="2800" dirty="0">
                <a:latin typeface="Avenir Next" panose="020B0503020202020204" pitchFamily="34" charset="0"/>
              </a:rPr>
              <a:t>8. Collaboration sur GitHub</a:t>
            </a:r>
            <a:br>
              <a:rPr lang="fr-FR" dirty="0">
                <a:latin typeface="Avenir Next" panose="020B0503020202020204" pitchFamily="34" charset="0"/>
              </a:rPr>
            </a:br>
            <a:r>
              <a:rPr lang="fr-FR" sz="2000" dirty="0">
                <a:latin typeface="Avenir Next" panose="020B0503020202020204" pitchFamily="34" charset="0"/>
              </a:rPr>
              <a:t>Gérer les conflits quand travaille le même jour sur le même document.</a:t>
            </a:r>
            <a:endParaRPr lang="fr-FR" dirty="0">
              <a:latin typeface="Avenir Next" panose="020B0503020202020204" pitchFamily="34" charset="0"/>
            </a:endParaRPr>
          </a:p>
        </p:txBody>
      </p:sp>
      <p:pic>
        <p:nvPicPr>
          <p:cNvPr id="5" name="Image 4" descr="Une image contenant texte&#10;&#10;Description générée automatiquement">
            <a:extLst>
              <a:ext uri="{FF2B5EF4-FFF2-40B4-BE49-F238E27FC236}">
                <a16:creationId xmlns:a16="http://schemas.microsoft.com/office/drawing/2014/main" id="{BF81ADB0-D3FB-4245-B621-96FCDE044F3A}"/>
              </a:ext>
            </a:extLst>
          </p:cNvPr>
          <p:cNvPicPr>
            <a:picLocks noChangeAspect="1"/>
          </p:cNvPicPr>
          <p:nvPr/>
        </p:nvPicPr>
        <p:blipFill>
          <a:blip r:embed="rId2"/>
          <a:stretch>
            <a:fillRect/>
          </a:stretch>
        </p:blipFill>
        <p:spPr>
          <a:xfrm>
            <a:off x="1779342" y="1662092"/>
            <a:ext cx="6759351" cy="2248170"/>
          </a:xfrm>
          <a:prstGeom prst="rect">
            <a:avLst/>
          </a:prstGeom>
        </p:spPr>
      </p:pic>
      <p:sp>
        <p:nvSpPr>
          <p:cNvPr id="6" name="ZoneTexte 5">
            <a:extLst>
              <a:ext uri="{FF2B5EF4-FFF2-40B4-BE49-F238E27FC236}">
                <a16:creationId xmlns:a16="http://schemas.microsoft.com/office/drawing/2014/main" id="{704EE0F7-0BD4-CF4E-86C9-EB6ED5ED9594}"/>
              </a:ext>
            </a:extLst>
          </p:cNvPr>
          <p:cNvSpPr txBox="1"/>
          <p:nvPr/>
        </p:nvSpPr>
        <p:spPr>
          <a:xfrm>
            <a:off x="729803" y="4047186"/>
            <a:ext cx="10036935" cy="1477328"/>
          </a:xfrm>
          <a:prstGeom prst="rect">
            <a:avLst/>
          </a:prstGeom>
          <a:solidFill>
            <a:schemeClr val="accent6">
              <a:lumMod val="20000"/>
              <a:lumOff val="80000"/>
            </a:schemeClr>
          </a:solidFill>
        </p:spPr>
        <p:txBody>
          <a:bodyPr wrap="square" rtlCol="0">
            <a:spAutoFit/>
          </a:bodyPr>
          <a:lstStyle/>
          <a:p>
            <a:r>
              <a:rPr lang="fr-FR" b="1" u="sng" dirty="0">
                <a:latin typeface="Avenir Next" panose="020B0503020202020204" pitchFamily="34" charset="0"/>
              </a:rPr>
              <a:t>Solution</a:t>
            </a:r>
          </a:p>
          <a:p>
            <a:pPr marL="342900" indent="-342900">
              <a:buAutoNum type="arabicPeriod"/>
            </a:pPr>
            <a:r>
              <a:rPr lang="fr-FR" dirty="0">
                <a:latin typeface="Avenir Next" panose="020B0503020202020204" pitchFamily="34" charset="0"/>
              </a:rPr>
              <a:t>Commandes spécifiques</a:t>
            </a:r>
          </a:p>
          <a:p>
            <a:r>
              <a:rPr lang="fr-FR" dirty="0">
                <a:latin typeface="Avenir Next" panose="020B0503020202020204" pitchFamily="34" charset="0"/>
              </a:rPr>
              <a:t> </a:t>
            </a:r>
          </a:p>
          <a:p>
            <a:r>
              <a:rPr lang="fr-FR" dirty="0">
                <a:latin typeface="Avenir Next" panose="020B0503020202020204" pitchFamily="34" charset="0"/>
              </a:rPr>
              <a:t>2. S’envoyer les codes… : )</a:t>
            </a:r>
          </a:p>
          <a:p>
            <a:pPr lvl="1"/>
            <a:endParaRPr lang="fr-FR" dirty="0">
              <a:latin typeface="Avenir Next" panose="020B0503020202020204" pitchFamily="34" charset="0"/>
            </a:endParaRPr>
          </a:p>
        </p:txBody>
      </p:sp>
      <p:pic>
        <p:nvPicPr>
          <p:cNvPr id="8" name="Image 7" descr="Une image contenant texte&#10;&#10;Description générée automatiquement">
            <a:extLst>
              <a:ext uri="{FF2B5EF4-FFF2-40B4-BE49-F238E27FC236}">
                <a16:creationId xmlns:a16="http://schemas.microsoft.com/office/drawing/2014/main" id="{9E0CEC7E-F041-594E-B38B-072FD362EF42}"/>
              </a:ext>
            </a:extLst>
          </p:cNvPr>
          <p:cNvPicPr>
            <a:picLocks noChangeAspect="1"/>
          </p:cNvPicPr>
          <p:nvPr/>
        </p:nvPicPr>
        <p:blipFill>
          <a:blip r:embed="rId3"/>
          <a:stretch>
            <a:fillRect/>
          </a:stretch>
        </p:blipFill>
        <p:spPr>
          <a:xfrm>
            <a:off x="6096000" y="4393624"/>
            <a:ext cx="3663399" cy="2099251"/>
          </a:xfrm>
          <a:prstGeom prst="rect">
            <a:avLst/>
          </a:prstGeom>
        </p:spPr>
      </p:pic>
    </p:spTree>
    <p:extLst>
      <p:ext uri="{BB962C8B-B14F-4D97-AF65-F5344CB8AC3E}">
        <p14:creationId xmlns:p14="http://schemas.microsoft.com/office/powerpoint/2010/main" val="121829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047D4-B6CB-6D4D-8D88-FD4C11C5AECA}"/>
              </a:ext>
            </a:extLst>
          </p:cNvPr>
          <p:cNvSpPr>
            <a:spLocks noGrp="1"/>
          </p:cNvSpPr>
          <p:nvPr>
            <p:ph type="title"/>
          </p:nvPr>
        </p:nvSpPr>
        <p:spPr>
          <a:xfrm>
            <a:off x="838199" y="223456"/>
            <a:ext cx="10515600" cy="1325563"/>
          </a:xfrm>
        </p:spPr>
        <p:txBody>
          <a:bodyPr>
            <a:noAutofit/>
          </a:bodyPr>
          <a:lstStyle/>
          <a:p>
            <a:r>
              <a:rPr lang="fr-FR" sz="2800" dirty="0"/>
              <a:t>9. Tic Toc vs. </a:t>
            </a:r>
            <a:r>
              <a:rPr lang="fr-FR" sz="2800" dirty="0" err="1"/>
              <a:t>GetSecs</a:t>
            </a:r>
            <a:br>
              <a:rPr lang="fr-FR" sz="2800" dirty="0"/>
            </a:br>
            <a:r>
              <a:rPr lang="fr-FR" sz="2000" dirty="0"/>
              <a:t>Tic toc pratique pour réinitialiser avec le Tic à chaque équation (doit apparaître &lt; 7,5sec). Mais moins précis que </a:t>
            </a:r>
            <a:r>
              <a:rPr lang="fr-FR" sz="2000" dirty="0" err="1"/>
              <a:t>GetSecs</a:t>
            </a:r>
            <a:r>
              <a:rPr lang="fr-FR" sz="2000" dirty="0"/>
              <a:t>. </a:t>
            </a:r>
            <a:br>
              <a:rPr lang="fr-FR" sz="2000" dirty="0"/>
            </a:br>
            <a:r>
              <a:rPr lang="fr-FR" sz="2000" dirty="0"/>
              <a:t>L’expérience doit aussi durer maxi 5 minutes. Nécessite 2 marqueurs de temps. </a:t>
            </a:r>
            <a:endParaRPr lang="fr-FR" sz="2800" dirty="0"/>
          </a:p>
        </p:txBody>
      </p:sp>
      <p:sp>
        <p:nvSpPr>
          <p:cNvPr id="5" name="ZoneTexte 4">
            <a:extLst>
              <a:ext uri="{FF2B5EF4-FFF2-40B4-BE49-F238E27FC236}">
                <a16:creationId xmlns:a16="http://schemas.microsoft.com/office/drawing/2014/main" id="{8C54F2D1-D679-1C46-806C-C3110B461CDB}"/>
              </a:ext>
            </a:extLst>
          </p:cNvPr>
          <p:cNvSpPr txBox="1"/>
          <p:nvPr/>
        </p:nvSpPr>
        <p:spPr>
          <a:xfrm>
            <a:off x="838199" y="1716445"/>
            <a:ext cx="10036935" cy="1384995"/>
          </a:xfrm>
          <a:prstGeom prst="rect">
            <a:avLst/>
          </a:prstGeom>
          <a:solidFill>
            <a:schemeClr val="accent6">
              <a:lumMod val="20000"/>
              <a:lumOff val="80000"/>
            </a:schemeClr>
          </a:solidFill>
        </p:spPr>
        <p:txBody>
          <a:bodyPr wrap="square" rtlCol="0">
            <a:spAutoFit/>
          </a:bodyPr>
          <a:lstStyle/>
          <a:p>
            <a:r>
              <a:rPr lang="fr-FR" sz="1400" b="1" u="sng" dirty="0">
                <a:latin typeface="Avenir Next" panose="020B0503020202020204" pitchFamily="34" charset="0"/>
              </a:rPr>
              <a:t>Solution</a:t>
            </a:r>
          </a:p>
          <a:p>
            <a:pPr marL="342900" indent="-342900">
              <a:buAutoNum type="arabicPeriod"/>
            </a:pPr>
            <a:r>
              <a:rPr lang="fr-FR" sz="1400" dirty="0">
                <a:latin typeface="Avenir Next" panose="020B0503020202020204" pitchFamily="34" charset="0"/>
              </a:rPr>
              <a:t>Initialiser avant la </a:t>
            </a:r>
            <a:r>
              <a:rPr lang="fr-FR" sz="1400" dirty="0">
                <a:solidFill>
                  <a:srgbClr val="0800FF"/>
                </a:solidFill>
                <a:latin typeface="Avenir Next" panose="020B0503020202020204" pitchFamily="34" charset="0"/>
              </a:rPr>
              <a:t>for</a:t>
            </a:r>
            <a:r>
              <a:rPr lang="fr-FR" sz="1400" dirty="0">
                <a:latin typeface="Avenir Next" panose="020B0503020202020204" pitchFamily="34" charset="0"/>
              </a:rPr>
              <a:t> </a:t>
            </a:r>
            <a:r>
              <a:rPr lang="fr-FR" sz="1400" dirty="0" err="1">
                <a:latin typeface="Avenir Next" panose="020B0503020202020204" pitchFamily="34" charset="0"/>
              </a:rPr>
              <a:t>loop</a:t>
            </a:r>
            <a:r>
              <a:rPr lang="fr-FR" sz="1400" dirty="0">
                <a:latin typeface="Avenir Next" panose="020B0503020202020204" pitchFamily="34" charset="0"/>
              </a:rPr>
              <a:t> le début de l’expérience </a:t>
            </a:r>
            <a:r>
              <a:rPr lang="fr-FR" sz="1400" b="1" dirty="0" err="1">
                <a:latin typeface="Avenir Next" panose="020B0503020202020204" pitchFamily="34" charset="0"/>
              </a:rPr>
              <a:t>StartExp</a:t>
            </a:r>
            <a:r>
              <a:rPr lang="fr-FR" sz="1400" b="1" dirty="0">
                <a:latin typeface="Avenir Next" panose="020B0503020202020204" pitchFamily="34" charset="0"/>
              </a:rPr>
              <a:t> = </a:t>
            </a:r>
            <a:r>
              <a:rPr lang="fr-FR" sz="1400" b="1" dirty="0" err="1">
                <a:latin typeface="Avenir Next" panose="020B0503020202020204" pitchFamily="34" charset="0"/>
              </a:rPr>
              <a:t>GetSecs</a:t>
            </a:r>
            <a:r>
              <a:rPr lang="fr-FR" sz="1400" dirty="0">
                <a:latin typeface="Avenir Next" panose="020B0503020202020204" pitchFamily="34" charset="0"/>
              </a:rPr>
              <a:t>, prendre le temps à chaque itération avec </a:t>
            </a:r>
            <a:r>
              <a:rPr lang="fr-FR" sz="1400" dirty="0" err="1">
                <a:latin typeface="Avenir Next" panose="020B0503020202020204" pitchFamily="34" charset="0"/>
              </a:rPr>
              <a:t>GetSecs</a:t>
            </a:r>
            <a:r>
              <a:rPr lang="fr-FR" sz="1400" dirty="0">
                <a:latin typeface="Avenir Next" panose="020B0503020202020204" pitchFamily="34" charset="0"/>
              </a:rPr>
              <a:t>. Briser le </a:t>
            </a:r>
            <a:r>
              <a:rPr lang="fr-FR" sz="1400" dirty="0" err="1">
                <a:latin typeface="Avenir Next" panose="020B0503020202020204" pitchFamily="34" charset="0"/>
              </a:rPr>
              <a:t>While</a:t>
            </a:r>
            <a:r>
              <a:rPr lang="fr-FR" sz="1400" dirty="0">
                <a:latin typeface="Avenir Next" panose="020B0503020202020204" pitchFamily="34" charset="0"/>
              </a:rPr>
              <a:t> </a:t>
            </a:r>
            <a:r>
              <a:rPr lang="fr-FR" sz="1400" dirty="0" err="1">
                <a:latin typeface="Avenir Next" panose="020B0503020202020204" pitchFamily="34" charset="0"/>
              </a:rPr>
              <a:t>statement</a:t>
            </a:r>
            <a:r>
              <a:rPr lang="fr-FR" sz="1400" dirty="0">
                <a:latin typeface="Avenir Next" panose="020B0503020202020204" pitchFamily="34" charset="0"/>
              </a:rPr>
              <a:t> quand </a:t>
            </a:r>
            <a:r>
              <a:rPr lang="fr-FR" sz="1400" dirty="0" err="1">
                <a:latin typeface="Avenir Next" panose="020B0503020202020204" pitchFamily="34" charset="0"/>
              </a:rPr>
              <a:t>GetSecs</a:t>
            </a:r>
            <a:r>
              <a:rPr lang="fr-FR" sz="1400" dirty="0">
                <a:latin typeface="Avenir Next" panose="020B0503020202020204" pitchFamily="34" charset="0"/>
              </a:rPr>
              <a:t> – </a:t>
            </a:r>
            <a:r>
              <a:rPr lang="fr-FR" sz="1400" dirty="0" err="1">
                <a:latin typeface="Avenir Next" panose="020B0503020202020204" pitchFamily="34" charset="0"/>
              </a:rPr>
              <a:t>StartExp</a:t>
            </a:r>
            <a:r>
              <a:rPr lang="fr-FR" sz="1400" dirty="0">
                <a:latin typeface="Avenir Next" panose="020B0503020202020204" pitchFamily="34" charset="0"/>
              </a:rPr>
              <a:t> dépasse </a:t>
            </a:r>
            <a:r>
              <a:rPr lang="fr-FR" sz="1400" dirty="0" err="1">
                <a:latin typeface="Avenir Next" panose="020B0503020202020204" pitchFamily="34" charset="0"/>
              </a:rPr>
              <a:t>TaskDuration</a:t>
            </a:r>
            <a:r>
              <a:rPr lang="fr-FR" sz="1400" dirty="0">
                <a:latin typeface="Avenir Next" panose="020B0503020202020204" pitchFamily="34" charset="0"/>
              </a:rPr>
              <a:t>.</a:t>
            </a:r>
          </a:p>
          <a:p>
            <a:pPr marL="342900" indent="-342900">
              <a:buAutoNum type="arabicPeriod"/>
            </a:pPr>
            <a:endParaRPr lang="fr-FR" sz="1400" dirty="0">
              <a:latin typeface="Avenir Next" panose="020B0503020202020204" pitchFamily="34" charset="0"/>
            </a:endParaRPr>
          </a:p>
          <a:p>
            <a:pPr marL="342900" indent="-342900">
              <a:buAutoNum type="arabicPeriod"/>
            </a:pPr>
            <a:r>
              <a:rPr lang="fr-FR" sz="1400" dirty="0">
                <a:latin typeface="Avenir Next" panose="020B0503020202020204" pitchFamily="34" charset="0"/>
              </a:rPr>
              <a:t>Initialiser le temps de réponse avant chaque GetEchoString2 avec </a:t>
            </a:r>
            <a:r>
              <a:rPr lang="fr-FR" sz="1400" b="1" dirty="0" err="1">
                <a:latin typeface="Avenir Next" panose="020B0503020202020204" pitchFamily="34" charset="0"/>
              </a:rPr>
              <a:t>InitTimeResp</a:t>
            </a:r>
            <a:r>
              <a:rPr lang="fr-FR" sz="1400" b="1" dirty="0">
                <a:latin typeface="Avenir Next" panose="020B0503020202020204" pitchFamily="34" charset="0"/>
              </a:rPr>
              <a:t> = </a:t>
            </a:r>
            <a:r>
              <a:rPr lang="fr-FR" sz="1400" b="1" dirty="0" err="1">
                <a:latin typeface="Avenir Next" panose="020B0503020202020204" pitchFamily="34" charset="0"/>
              </a:rPr>
              <a:t>GetSecs</a:t>
            </a:r>
            <a:r>
              <a:rPr lang="fr-FR" sz="1400" dirty="0">
                <a:latin typeface="Avenir Next" panose="020B0503020202020204" pitchFamily="34" charset="0"/>
              </a:rPr>
              <a:t>, et prendre le temps après avec RT = </a:t>
            </a:r>
            <a:r>
              <a:rPr lang="fr-FR" sz="1400" dirty="0" err="1">
                <a:latin typeface="Avenir Next" panose="020B0503020202020204" pitchFamily="34" charset="0"/>
              </a:rPr>
              <a:t>GetSecs</a:t>
            </a:r>
            <a:r>
              <a:rPr lang="fr-FR" sz="1400" dirty="0">
                <a:latin typeface="Avenir Next" panose="020B0503020202020204" pitchFamily="34" charset="0"/>
              </a:rPr>
              <a:t> – </a:t>
            </a:r>
            <a:r>
              <a:rPr lang="fr-FR" sz="1400" dirty="0" err="1">
                <a:latin typeface="Avenir Next" panose="020B0503020202020204" pitchFamily="34" charset="0"/>
              </a:rPr>
              <a:t>InitTimeResp</a:t>
            </a:r>
            <a:r>
              <a:rPr lang="fr-FR" sz="1400" dirty="0">
                <a:latin typeface="Avenir Next" panose="020B0503020202020204" pitchFamily="34" charset="0"/>
              </a:rPr>
              <a:t>.</a:t>
            </a:r>
          </a:p>
        </p:txBody>
      </p:sp>
      <p:cxnSp>
        <p:nvCxnSpPr>
          <p:cNvPr id="10" name="Connecteur droit avec flèche 9">
            <a:extLst>
              <a:ext uri="{FF2B5EF4-FFF2-40B4-BE49-F238E27FC236}">
                <a16:creationId xmlns:a16="http://schemas.microsoft.com/office/drawing/2014/main" id="{1C33D76E-2883-B744-81F8-CDF747E34579}"/>
              </a:ext>
            </a:extLst>
          </p:cNvPr>
          <p:cNvCxnSpPr>
            <a:cxnSpLocks/>
          </p:cNvCxnSpPr>
          <p:nvPr/>
        </p:nvCxnSpPr>
        <p:spPr>
          <a:xfrm>
            <a:off x="2344214" y="3279377"/>
            <a:ext cx="1116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 12" descr="Une image contenant texte&#10;&#10;Description générée automatiquement">
            <a:extLst>
              <a:ext uri="{FF2B5EF4-FFF2-40B4-BE49-F238E27FC236}">
                <a16:creationId xmlns:a16="http://schemas.microsoft.com/office/drawing/2014/main" id="{A8F148E7-601C-264D-9C3B-7BAC315251A4}"/>
              </a:ext>
            </a:extLst>
          </p:cNvPr>
          <p:cNvPicPr>
            <a:picLocks noChangeAspect="1"/>
          </p:cNvPicPr>
          <p:nvPr/>
        </p:nvPicPr>
        <p:blipFill>
          <a:blip r:embed="rId2"/>
          <a:stretch>
            <a:fillRect/>
          </a:stretch>
        </p:blipFill>
        <p:spPr>
          <a:xfrm>
            <a:off x="3461017" y="3178714"/>
            <a:ext cx="6124030" cy="3533094"/>
          </a:xfrm>
          <a:prstGeom prst="rect">
            <a:avLst/>
          </a:prstGeom>
        </p:spPr>
      </p:pic>
      <p:cxnSp>
        <p:nvCxnSpPr>
          <p:cNvPr id="15" name="Connecteur droit avec flèche 14">
            <a:extLst>
              <a:ext uri="{FF2B5EF4-FFF2-40B4-BE49-F238E27FC236}">
                <a16:creationId xmlns:a16="http://schemas.microsoft.com/office/drawing/2014/main" id="{8D15BBC2-35A4-8745-87B1-F35BDF2BEA5F}"/>
              </a:ext>
            </a:extLst>
          </p:cNvPr>
          <p:cNvCxnSpPr>
            <a:cxnSpLocks/>
          </p:cNvCxnSpPr>
          <p:nvPr/>
        </p:nvCxnSpPr>
        <p:spPr>
          <a:xfrm>
            <a:off x="2344214" y="4899968"/>
            <a:ext cx="1613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1AD5DF24-470F-1248-AFAD-E6E6F2615614}"/>
              </a:ext>
            </a:extLst>
          </p:cNvPr>
          <p:cNvCxnSpPr>
            <a:cxnSpLocks/>
          </p:cNvCxnSpPr>
          <p:nvPr/>
        </p:nvCxnSpPr>
        <p:spPr>
          <a:xfrm>
            <a:off x="2344214" y="5850858"/>
            <a:ext cx="161353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Connecteur droit avec flèche 17">
            <a:extLst>
              <a:ext uri="{FF2B5EF4-FFF2-40B4-BE49-F238E27FC236}">
                <a16:creationId xmlns:a16="http://schemas.microsoft.com/office/drawing/2014/main" id="{F05CD08B-FE53-1948-8696-E852588C1F70}"/>
              </a:ext>
            </a:extLst>
          </p:cNvPr>
          <p:cNvCxnSpPr>
            <a:cxnSpLocks/>
          </p:cNvCxnSpPr>
          <p:nvPr/>
        </p:nvCxnSpPr>
        <p:spPr>
          <a:xfrm>
            <a:off x="2228045" y="6559196"/>
            <a:ext cx="1729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Parenthèse ouvrante 18">
            <a:extLst>
              <a:ext uri="{FF2B5EF4-FFF2-40B4-BE49-F238E27FC236}">
                <a16:creationId xmlns:a16="http://schemas.microsoft.com/office/drawing/2014/main" id="{C0FF21AA-300D-8C44-8376-D61D421A9748}"/>
              </a:ext>
            </a:extLst>
          </p:cNvPr>
          <p:cNvSpPr/>
          <p:nvPr/>
        </p:nvSpPr>
        <p:spPr>
          <a:xfrm>
            <a:off x="2228045" y="3279377"/>
            <a:ext cx="45719" cy="162059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Parenthèse ouvrante 19">
            <a:extLst>
              <a:ext uri="{FF2B5EF4-FFF2-40B4-BE49-F238E27FC236}">
                <a16:creationId xmlns:a16="http://schemas.microsoft.com/office/drawing/2014/main" id="{BE2E637B-14DB-6543-9F32-557EB9C31FE6}"/>
              </a:ext>
            </a:extLst>
          </p:cNvPr>
          <p:cNvSpPr/>
          <p:nvPr/>
        </p:nvSpPr>
        <p:spPr>
          <a:xfrm>
            <a:off x="1764406" y="4095482"/>
            <a:ext cx="347729" cy="246371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BFD31C1A-005E-E244-B779-7FB9B98DEFB2}"/>
              </a:ext>
            </a:extLst>
          </p:cNvPr>
          <p:cNvCxnSpPr>
            <a:cxnSpLocks/>
          </p:cNvCxnSpPr>
          <p:nvPr/>
        </p:nvCxnSpPr>
        <p:spPr>
          <a:xfrm>
            <a:off x="2344214" y="6312351"/>
            <a:ext cx="161353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ZoneTexte 21">
            <a:extLst>
              <a:ext uri="{FF2B5EF4-FFF2-40B4-BE49-F238E27FC236}">
                <a16:creationId xmlns:a16="http://schemas.microsoft.com/office/drawing/2014/main" id="{CABC46CD-6406-C745-861D-57E9075B4EBA}"/>
              </a:ext>
            </a:extLst>
          </p:cNvPr>
          <p:cNvSpPr txBox="1"/>
          <p:nvPr/>
        </p:nvSpPr>
        <p:spPr>
          <a:xfrm>
            <a:off x="1346810" y="5142673"/>
            <a:ext cx="301686" cy="369332"/>
          </a:xfrm>
          <a:prstGeom prst="rect">
            <a:avLst/>
          </a:prstGeom>
          <a:noFill/>
        </p:spPr>
        <p:txBody>
          <a:bodyPr wrap="none" rtlCol="0">
            <a:spAutoFit/>
          </a:bodyPr>
          <a:lstStyle/>
          <a:p>
            <a:r>
              <a:rPr lang="fr-FR" dirty="0"/>
              <a:t>1</a:t>
            </a:r>
          </a:p>
        </p:txBody>
      </p:sp>
      <p:sp>
        <p:nvSpPr>
          <p:cNvPr id="23" name="Parenthèse ouvrante 22">
            <a:extLst>
              <a:ext uri="{FF2B5EF4-FFF2-40B4-BE49-F238E27FC236}">
                <a16:creationId xmlns:a16="http://schemas.microsoft.com/office/drawing/2014/main" id="{D10F7B9E-851B-8E4C-98C1-8A085DC6D3E2}"/>
              </a:ext>
            </a:extLst>
          </p:cNvPr>
          <p:cNvSpPr/>
          <p:nvPr/>
        </p:nvSpPr>
        <p:spPr>
          <a:xfrm>
            <a:off x="2228045" y="5850858"/>
            <a:ext cx="45719" cy="461493"/>
          </a:xfrm>
          <a:prstGeom prst="lef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24" name="ZoneTexte 23">
            <a:extLst>
              <a:ext uri="{FF2B5EF4-FFF2-40B4-BE49-F238E27FC236}">
                <a16:creationId xmlns:a16="http://schemas.microsoft.com/office/drawing/2014/main" id="{25529B30-68F0-A241-8A76-67636E5CB242}"/>
              </a:ext>
            </a:extLst>
          </p:cNvPr>
          <p:cNvSpPr txBox="1"/>
          <p:nvPr/>
        </p:nvSpPr>
        <p:spPr>
          <a:xfrm>
            <a:off x="1926359" y="5896938"/>
            <a:ext cx="301686" cy="369332"/>
          </a:xfrm>
          <a:prstGeom prst="rect">
            <a:avLst/>
          </a:prstGeom>
          <a:noFill/>
        </p:spPr>
        <p:txBody>
          <a:bodyPr wrap="none" rtlCol="0">
            <a:spAutoFit/>
          </a:bodyPr>
          <a:lstStyle/>
          <a:p>
            <a:r>
              <a:rPr lang="fr-FR" dirty="0"/>
              <a:t>2</a:t>
            </a:r>
          </a:p>
        </p:txBody>
      </p:sp>
    </p:spTree>
    <p:extLst>
      <p:ext uri="{BB962C8B-B14F-4D97-AF65-F5344CB8AC3E}">
        <p14:creationId xmlns:p14="http://schemas.microsoft.com/office/powerpoint/2010/main" val="151114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4F34EEF-6E1C-D048-9021-E0A8EFF576B0}"/>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dirty="0">
                <a:solidFill>
                  <a:schemeClr val="tx1"/>
                </a:solidFill>
                <a:latin typeface="+mj-lt"/>
                <a:ea typeface="+mj-ea"/>
                <a:cs typeface="+mj-cs"/>
              </a:rPr>
              <a:t>Finally, </a:t>
            </a:r>
            <a:br>
              <a:rPr lang="en-US" sz="5200" dirty="0"/>
            </a:br>
            <a:r>
              <a:rPr lang="en-US" sz="5200" kern="1200" dirty="0">
                <a:solidFill>
                  <a:schemeClr val="tx1"/>
                </a:solidFill>
                <a:latin typeface="+mj-lt"/>
                <a:ea typeface="+mj-ea"/>
                <a:cs typeface="+mj-cs"/>
              </a:rPr>
              <a:t>we did it… !</a:t>
            </a:r>
          </a:p>
        </p:txBody>
      </p:sp>
      <p:pic>
        <p:nvPicPr>
          <p:cNvPr id="1026" name="Picture 2" descr="Raise The Roof GIF">
            <a:extLst>
              <a:ext uri="{FF2B5EF4-FFF2-40B4-BE49-F238E27FC236}">
                <a16:creationId xmlns:a16="http://schemas.microsoft.com/office/drawing/2014/main" id="{FFA5F847-9029-6648-AE5E-8BA771E5EF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7744" y="1685689"/>
            <a:ext cx="6164194" cy="348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1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D8CEE4-F5DF-D146-91A9-B135AAB701FF}"/>
              </a:ext>
            </a:extLst>
          </p:cNvPr>
          <p:cNvSpPr>
            <a:spLocks noGrp="1"/>
          </p:cNvSpPr>
          <p:nvPr>
            <p:ph type="title"/>
          </p:nvPr>
        </p:nvSpPr>
        <p:spPr/>
        <p:txBody>
          <a:bodyPr/>
          <a:lstStyle/>
          <a:p>
            <a:r>
              <a:rPr lang="fr-FR" b="1" dirty="0">
                <a:latin typeface="Avenir Next" panose="020B0503020202020204" pitchFamily="34" charset="0"/>
              </a:rPr>
              <a:t>Enjeux personnels de ce cours? </a:t>
            </a:r>
          </a:p>
        </p:txBody>
      </p:sp>
      <p:sp>
        <p:nvSpPr>
          <p:cNvPr id="3" name="Espace réservé du contenu 2">
            <a:extLst>
              <a:ext uri="{FF2B5EF4-FFF2-40B4-BE49-F238E27FC236}">
                <a16:creationId xmlns:a16="http://schemas.microsoft.com/office/drawing/2014/main" id="{CF39C0EC-3DB3-D147-A120-DB9C92FADC72}"/>
              </a:ext>
            </a:extLst>
          </p:cNvPr>
          <p:cNvSpPr>
            <a:spLocks noGrp="1"/>
          </p:cNvSpPr>
          <p:nvPr>
            <p:ph idx="1"/>
          </p:nvPr>
        </p:nvSpPr>
        <p:spPr/>
        <p:txBody>
          <a:bodyPr/>
          <a:lstStyle/>
          <a:p>
            <a:r>
              <a:rPr lang="fr-FR" dirty="0">
                <a:latin typeface="Avenir Next" panose="020B0503020202020204" pitchFamily="34" charset="0"/>
              </a:rPr>
              <a:t>Base de programmation = 0</a:t>
            </a:r>
          </a:p>
          <a:p>
            <a:r>
              <a:rPr lang="fr-FR" dirty="0">
                <a:latin typeface="Avenir Next" panose="020B0503020202020204" pitchFamily="34" charset="0"/>
              </a:rPr>
              <a:t>Audiologie, programmer des tâches auditives ou de stress</a:t>
            </a:r>
          </a:p>
          <a:p>
            <a:r>
              <a:rPr lang="fr-FR" dirty="0">
                <a:latin typeface="Avenir Next" panose="020B0503020202020204" pitchFamily="34" charset="0"/>
              </a:rPr>
              <a:t>Développer notre habileté à comprendre et développer une tâche avec plus d’autonomie</a:t>
            </a:r>
          </a:p>
        </p:txBody>
      </p:sp>
    </p:spTree>
    <p:extLst>
      <p:ext uri="{BB962C8B-B14F-4D97-AF65-F5344CB8AC3E}">
        <p14:creationId xmlns:p14="http://schemas.microsoft.com/office/powerpoint/2010/main" val="124449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74593-E129-9748-A215-BFBAE79EFBFE}"/>
              </a:ext>
            </a:extLst>
          </p:cNvPr>
          <p:cNvSpPr>
            <a:spLocks noGrp="1"/>
          </p:cNvSpPr>
          <p:nvPr>
            <p:ph type="title"/>
          </p:nvPr>
        </p:nvSpPr>
        <p:spPr/>
        <p:txBody>
          <a:bodyPr/>
          <a:lstStyle/>
          <a:p>
            <a:r>
              <a:rPr lang="fr-FR" b="1" dirty="0">
                <a:latin typeface="Avenir Next" panose="020B0503020202020204" pitchFamily="34" charset="0"/>
              </a:rPr>
              <a:t>Contexte de choix de notre tâche</a:t>
            </a:r>
          </a:p>
        </p:txBody>
      </p:sp>
      <p:sp>
        <p:nvSpPr>
          <p:cNvPr id="3" name="Espace réservé du contenu 2">
            <a:extLst>
              <a:ext uri="{FF2B5EF4-FFF2-40B4-BE49-F238E27FC236}">
                <a16:creationId xmlns:a16="http://schemas.microsoft.com/office/drawing/2014/main" id="{3DF80AA3-1B78-2440-80A9-95514D8A5955}"/>
              </a:ext>
            </a:extLst>
          </p:cNvPr>
          <p:cNvSpPr>
            <a:spLocks noGrp="1"/>
          </p:cNvSpPr>
          <p:nvPr>
            <p:ph idx="1"/>
          </p:nvPr>
        </p:nvSpPr>
        <p:spPr/>
        <p:txBody>
          <a:bodyPr>
            <a:normAutofit fontScale="92500" lnSpcReduction="10000"/>
          </a:bodyPr>
          <a:lstStyle/>
          <a:p>
            <a:r>
              <a:rPr lang="fr-FR" dirty="0">
                <a:latin typeface="Avenir Next" panose="020B0503020202020204" pitchFamily="34" charset="0"/>
              </a:rPr>
              <a:t>Labo qui étudie des acouphènes</a:t>
            </a:r>
          </a:p>
          <a:p>
            <a:r>
              <a:rPr lang="fr-FR" dirty="0">
                <a:latin typeface="Avenir Next" panose="020B0503020202020204" pitchFamily="34" charset="0"/>
              </a:rPr>
              <a:t>Lien avec projet de doc sur l’influence du stress et du bruit sur la modulation dynamique de l’acouphène</a:t>
            </a:r>
          </a:p>
          <a:p>
            <a:r>
              <a:rPr lang="fr-FR" dirty="0">
                <a:latin typeface="Avenir Next" panose="020B0503020202020204" pitchFamily="34" charset="0"/>
              </a:rPr>
              <a:t>Phase de validation d’une plateforme ‘ARP’ qui enregistre les battements cardiaques par l’oreille</a:t>
            </a:r>
          </a:p>
          <a:p>
            <a:r>
              <a:rPr lang="fr-FR" dirty="0">
                <a:latin typeface="Avenir Next" panose="020B0503020202020204" pitchFamily="34" charset="0"/>
              </a:rPr>
              <a:t>Mise en contexte de différentes situations qui font varier le rythme cardiaque </a:t>
            </a:r>
            <a:r>
              <a:rPr lang="fr-FR" dirty="0">
                <a:latin typeface="Avenir Next" panose="020B0503020202020204" pitchFamily="34" charset="0"/>
                <a:sym typeface="Wingdings" pitchFamily="2" charset="2"/>
              </a:rPr>
              <a:t> valider la robustesse de la ARP vs. Holter/ </a:t>
            </a:r>
            <a:r>
              <a:rPr lang="fr-FR" dirty="0" err="1">
                <a:latin typeface="Avenir Next" panose="020B0503020202020204" pitchFamily="34" charset="0"/>
                <a:sym typeface="Wingdings" pitchFamily="2" charset="2"/>
              </a:rPr>
              <a:t>PPGs</a:t>
            </a:r>
            <a:endParaRPr lang="fr-FR" dirty="0">
              <a:latin typeface="Avenir Next" panose="020B0503020202020204" pitchFamily="34" charset="0"/>
              <a:sym typeface="Wingdings" pitchFamily="2" charset="2"/>
            </a:endParaRPr>
          </a:p>
          <a:p>
            <a:r>
              <a:rPr lang="fr-FR" dirty="0">
                <a:latin typeface="Avenir Next" panose="020B0503020202020204" pitchFamily="34" charset="0"/>
                <a:sym typeface="Wingdings" pitchFamily="2" charset="2"/>
              </a:rPr>
              <a:t>3 tâches différentes:</a:t>
            </a:r>
          </a:p>
          <a:p>
            <a:pPr lvl="1"/>
            <a:r>
              <a:rPr lang="fr-FR" dirty="0">
                <a:latin typeface="Avenir Next" panose="020B0503020202020204" pitchFamily="34" charset="0"/>
                <a:sym typeface="Wingdings" pitchFamily="2" charset="2"/>
              </a:rPr>
              <a:t>Douleur </a:t>
            </a:r>
          </a:p>
          <a:p>
            <a:pPr lvl="1"/>
            <a:r>
              <a:rPr lang="fr-FR" dirty="0">
                <a:latin typeface="Avenir Next" panose="020B0503020202020204" pitchFamily="34" charset="0"/>
                <a:sym typeface="Wingdings" pitchFamily="2" charset="2"/>
              </a:rPr>
              <a:t>Bruit</a:t>
            </a:r>
          </a:p>
          <a:p>
            <a:pPr lvl="1"/>
            <a:r>
              <a:rPr lang="fr-FR" dirty="0">
                <a:latin typeface="Avenir Next" panose="020B0503020202020204" pitchFamily="34" charset="0"/>
                <a:sym typeface="Wingdings" pitchFamily="2" charset="2"/>
              </a:rPr>
              <a:t>Stress mental</a:t>
            </a:r>
            <a:endParaRPr lang="fr-FR" dirty="0">
              <a:latin typeface="Avenir Next" panose="020B0503020202020204" pitchFamily="34" charset="0"/>
            </a:endParaRPr>
          </a:p>
        </p:txBody>
      </p:sp>
    </p:spTree>
    <p:extLst>
      <p:ext uri="{BB962C8B-B14F-4D97-AF65-F5344CB8AC3E}">
        <p14:creationId xmlns:p14="http://schemas.microsoft.com/office/powerpoint/2010/main" val="397890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F221F-AEF3-154C-8D32-EAE81C45BA9E}"/>
              </a:ext>
            </a:extLst>
          </p:cNvPr>
          <p:cNvSpPr>
            <a:spLocks noGrp="1"/>
          </p:cNvSpPr>
          <p:nvPr>
            <p:ph type="title"/>
          </p:nvPr>
        </p:nvSpPr>
        <p:spPr/>
        <p:txBody>
          <a:bodyPr/>
          <a:lstStyle/>
          <a:p>
            <a:r>
              <a:rPr lang="fr-FR" b="1" dirty="0">
                <a:latin typeface="Avenir Next" panose="020B0503020202020204" pitchFamily="34" charset="0"/>
              </a:rPr>
              <a:t>Choix de notre tâche</a:t>
            </a:r>
          </a:p>
        </p:txBody>
      </p:sp>
      <p:sp>
        <p:nvSpPr>
          <p:cNvPr id="4" name="Titre 1">
            <a:extLst>
              <a:ext uri="{FF2B5EF4-FFF2-40B4-BE49-F238E27FC236}">
                <a16:creationId xmlns:a16="http://schemas.microsoft.com/office/drawing/2014/main" id="{B3BF9EB1-DF0A-2947-857F-5B72F538289E}"/>
              </a:ext>
            </a:extLst>
          </p:cNvPr>
          <p:cNvSpPr>
            <a:spLocks noGrp="1"/>
          </p:cNvSpPr>
          <p:nvPr>
            <p:ph idx="1"/>
          </p:nvPr>
        </p:nvSpPr>
        <p:spPr/>
        <p:txBody>
          <a:bodyPr/>
          <a:lstStyle/>
          <a:p>
            <a:pPr marL="0" indent="0">
              <a:buNone/>
            </a:pPr>
            <a:r>
              <a:rPr lang="fr-FR" dirty="0">
                <a:latin typeface="Avenir Next" panose="020B0503020202020204" pitchFamily="34" charset="0"/>
              </a:rPr>
              <a:t>Problématiques :</a:t>
            </a:r>
          </a:p>
          <a:p>
            <a:r>
              <a:rPr lang="fr-FR" dirty="0">
                <a:latin typeface="Avenir Next" panose="020B0503020202020204" pitchFamily="34" charset="0"/>
              </a:rPr>
              <a:t>ARP enregistre HB dans l’oreille, participant ne doit pas parler, expérimentateur non plus. </a:t>
            </a:r>
          </a:p>
          <a:p>
            <a:r>
              <a:rPr lang="fr-FR" dirty="0">
                <a:latin typeface="Avenir Next" panose="020B0503020202020204" pitchFamily="34" charset="0"/>
              </a:rPr>
              <a:t>La parole du participant modifie aussi patron de respiration qui modifie le rythme cardiaque.</a:t>
            </a:r>
          </a:p>
          <a:p>
            <a:endParaRPr lang="fr-FR" dirty="0">
              <a:latin typeface="Avenir Next" panose="020B0503020202020204" pitchFamily="34" charset="0"/>
            </a:endParaRPr>
          </a:p>
          <a:p>
            <a:pPr marL="0" indent="0">
              <a:buNone/>
            </a:pPr>
            <a:r>
              <a:rPr lang="fr-FR" dirty="0">
                <a:latin typeface="Avenir Next" panose="020B0503020202020204" pitchFamily="34" charset="0"/>
                <a:sym typeface="Wingdings" pitchFamily="2" charset="2"/>
              </a:rPr>
              <a:t> La tâche de s</a:t>
            </a:r>
            <a:r>
              <a:rPr lang="fr-FR" dirty="0">
                <a:latin typeface="Avenir Next" panose="020B0503020202020204" pitchFamily="34" charset="0"/>
              </a:rPr>
              <a:t>tress mental doit être silencieuse</a:t>
            </a:r>
          </a:p>
        </p:txBody>
      </p:sp>
    </p:spTree>
    <p:extLst>
      <p:ext uri="{BB962C8B-B14F-4D97-AF65-F5344CB8AC3E}">
        <p14:creationId xmlns:p14="http://schemas.microsoft.com/office/powerpoint/2010/main" val="224868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61757-E8E6-764E-B8D1-989103C384CC}"/>
              </a:ext>
            </a:extLst>
          </p:cNvPr>
          <p:cNvSpPr>
            <a:spLocks noGrp="1"/>
          </p:cNvSpPr>
          <p:nvPr>
            <p:ph type="title"/>
          </p:nvPr>
        </p:nvSpPr>
        <p:spPr>
          <a:xfrm>
            <a:off x="838200" y="159064"/>
            <a:ext cx="10515600" cy="858368"/>
          </a:xfrm>
        </p:spPr>
        <p:txBody>
          <a:bodyPr/>
          <a:lstStyle/>
          <a:p>
            <a:r>
              <a:rPr lang="fr-FR" dirty="0">
                <a:latin typeface="Avenir Next" panose="020B0503020202020204" pitchFamily="34" charset="0"/>
              </a:rPr>
              <a:t>Littérature? Tâches standards ?</a:t>
            </a:r>
          </a:p>
        </p:txBody>
      </p:sp>
      <p:sp>
        <p:nvSpPr>
          <p:cNvPr id="3" name="Espace réservé du contenu 2">
            <a:extLst>
              <a:ext uri="{FF2B5EF4-FFF2-40B4-BE49-F238E27FC236}">
                <a16:creationId xmlns:a16="http://schemas.microsoft.com/office/drawing/2014/main" id="{4E831240-A6E9-914D-8750-D1EB31BFC52C}"/>
              </a:ext>
            </a:extLst>
          </p:cNvPr>
          <p:cNvSpPr>
            <a:spLocks noGrp="1"/>
          </p:cNvSpPr>
          <p:nvPr>
            <p:ph idx="1"/>
          </p:nvPr>
        </p:nvSpPr>
        <p:spPr>
          <a:xfrm>
            <a:off x="529107" y="1017432"/>
            <a:ext cx="11190668" cy="3425779"/>
          </a:xfrm>
          <a:solidFill>
            <a:schemeClr val="accent2">
              <a:lumMod val="20000"/>
              <a:lumOff val="80000"/>
            </a:schemeClr>
          </a:solidFill>
        </p:spPr>
        <p:txBody>
          <a:bodyPr>
            <a:normAutofit fontScale="92500"/>
          </a:bodyPr>
          <a:lstStyle/>
          <a:p>
            <a:r>
              <a:rPr lang="fr-FR" b="1" dirty="0">
                <a:latin typeface="Avenir Next" panose="020B0503020202020204" pitchFamily="34" charset="0"/>
              </a:rPr>
              <a:t>TSST</a:t>
            </a:r>
            <a:r>
              <a:rPr lang="fr-FR" dirty="0">
                <a:latin typeface="Avenir Next" panose="020B0503020202020204" pitchFamily="34" charset="0"/>
              </a:rPr>
              <a:t>  </a:t>
            </a:r>
            <a:r>
              <a:rPr lang="fr-FR" i="1" dirty="0">
                <a:latin typeface="Avenir Next" panose="020B0503020202020204" pitchFamily="34" charset="0"/>
              </a:rPr>
              <a:t>Trier Social Stress </a:t>
            </a:r>
            <a:r>
              <a:rPr lang="fr-FR" i="1" dirty="0" err="1">
                <a:latin typeface="Avenir Next" panose="020B0503020202020204" pitchFamily="34" charset="0"/>
              </a:rPr>
              <a:t>Task</a:t>
            </a:r>
            <a:r>
              <a:rPr lang="fr-FR" dirty="0">
                <a:latin typeface="Avenir Next" panose="020B0503020202020204" pitchFamily="34" charset="0"/>
              </a:rPr>
              <a:t>, la plus utilisée en étude sur le stress. Utilisée plusieurs fois à notre lab. Mais nécessite de communiquer oralement. </a:t>
            </a:r>
          </a:p>
          <a:p>
            <a:pPr marL="0" indent="0">
              <a:buNone/>
            </a:pPr>
            <a:r>
              <a:rPr lang="fr-FR" dirty="0">
                <a:latin typeface="Avenir Next" panose="020B0503020202020204" pitchFamily="34" charset="0"/>
              </a:rPr>
              <a:t>Tâche simple qui fait intervenir mémoire à court </a:t>
            </a:r>
            <a:r>
              <a:rPr lang="fr-FR" dirty="0" err="1">
                <a:latin typeface="Avenir Next" panose="020B0503020202020204" pitchFamily="34" charset="0"/>
              </a:rPr>
              <a:t>terrme</a:t>
            </a:r>
            <a:r>
              <a:rPr lang="fr-FR" dirty="0">
                <a:latin typeface="Avenir Next" panose="020B0503020202020204" pitchFamily="34" charset="0"/>
              </a:rPr>
              <a:t>, maintient le participant concentré. </a:t>
            </a:r>
          </a:p>
          <a:p>
            <a:pPr marL="0" indent="0" algn="ctr">
              <a:buNone/>
            </a:pPr>
            <a:r>
              <a:rPr lang="fr-FR" dirty="0">
                <a:latin typeface="Avenir Next" panose="020B0503020202020204" pitchFamily="34" charset="0"/>
              </a:rPr>
              <a:t>1022 – 13</a:t>
            </a:r>
          </a:p>
          <a:p>
            <a:pPr marL="0" indent="0">
              <a:buNone/>
            </a:pPr>
            <a:r>
              <a:rPr lang="fr-FR" dirty="0">
                <a:latin typeface="Avenir Next" panose="020B0503020202020204" pitchFamily="34" charset="0"/>
              </a:rPr>
              <a:t>Et ainsi de suite, sans feedback positif, sans annoncer les équations à chaque fois. </a:t>
            </a:r>
            <a:r>
              <a:rPr lang="fr-FR" b="1" dirty="0">
                <a:latin typeface="Avenir Next" panose="020B0503020202020204" pitchFamily="34" charset="0"/>
              </a:rPr>
              <a:t>Le participant doit se souvenir du résultat précédent.</a:t>
            </a:r>
          </a:p>
        </p:txBody>
      </p:sp>
      <p:sp>
        <p:nvSpPr>
          <p:cNvPr id="4" name="Rectangle 3">
            <a:extLst>
              <a:ext uri="{FF2B5EF4-FFF2-40B4-BE49-F238E27FC236}">
                <a16:creationId xmlns:a16="http://schemas.microsoft.com/office/drawing/2014/main" id="{7D13462C-C240-AA48-87F0-3844FA793F7D}"/>
              </a:ext>
            </a:extLst>
          </p:cNvPr>
          <p:cNvSpPr/>
          <p:nvPr/>
        </p:nvSpPr>
        <p:spPr>
          <a:xfrm>
            <a:off x="472225" y="4681339"/>
            <a:ext cx="11247550" cy="2031325"/>
          </a:xfrm>
          <a:prstGeom prst="rect">
            <a:avLst/>
          </a:prstGeom>
        </p:spPr>
        <p:txBody>
          <a:bodyPr wrap="square">
            <a:spAutoFit/>
          </a:bodyPr>
          <a:lstStyle/>
          <a:p>
            <a:pPr marL="285750" indent="-285750">
              <a:buFont typeface="Arial" panose="020B0604020202020204" pitchFamily="34" charset="0"/>
              <a:buChar char="•"/>
            </a:pPr>
            <a:r>
              <a:rPr lang="fr-FR" b="1" dirty="0">
                <a:latin typeface="Avenir Next" panose="020B0503020202020204" pitchFamily="34" charset="0"/>
              </a:rPr>
              <a:t>MIST </a:t>
            </a:r>
            <a:r>
              <a:rPr lang="fr-FR" i="1" dirty="0" err="1">
                <a:latin typeface="Avenir Next" panose="020B0503020202020204" pitchFamily="34" charset="0"/>
              </a:rPr>
              <a:t>Montreal</a:t>
            </a:r>
            <a:r>
              <a:rPr lang="fr-FR" i="1" dirty="0">
                <a:latin typeface="Avenir Next" panose="020B0503020202020204" pitchFamily="34" charset="0"/>
              </a:rPr>
              <a:t> Imaging Stress </a:t>
            </a:r>
            <a:r>
              <a:rPr lang="fr-FR" i="1" dirty="0" err="1">
                <a:latin typeface="Avenir Next" panose="020B0503020202020204" pitchFamily="34" charset="0"/>
              </a:rPr>
              <a:t>Task</a:t>
            </a:r>
            <a:endParaRPr lang="fr-FR" i="1" dirty="0">
              <a:latin typeface="Avenir Next" panose="020B0503020202020204" pitchFamily="34" charset="0"/>
            </a:endParaRPr>
          </a:p>
          <a:p>
            <a:r>
              <a:rPr lang="fr-FR" dirty="0">
                <a:latin typeface="Avenir Next" panose="020B0503020202020204" pitchFamily="34" charset="0"/>
              </a:rPr>
              <a:t>Soumis a des droits d’auteurs, moins d’infos sur la façon dont est sélectionnée la difficulté des équations et le nombre de chiffre contenus </a:t>
            </a:r>
          </a:p>
          <a:p>
            <a:endParaRPr lang="fr-FR" dirty="0">
              <a:latin typeface="Avenir Next" panose="020B0503020202020204" pitchFamily="34" charset="0"/>
            </a:endParaRPr>
          </a:p>
          <a:p>
            <a:pPr marL="285750" indent="-285750">
              <a:buFont typeface="Arial" panose="020B0604020202020204" pitchFamily="34" charset="0"/>
              <a:buChar char="•"/>
            </a:pPr>
            <a:r>
              <a:rPr lang="fr-FR" b="1" dirty="0" err="1">
                <a:latin typeface="Avenir Next" panose="020B0503020202020204" pitchFamily="34" charset="0"/>
              </a:rPr>
              <a:t>Paced</a:t>
            </a:r>
            <a:r>
              <a:rPr lang="fr-FR" b="1" dirty="0">
                <a:latin typeface="Avenir Next" panose="020B0503020202020204" pitchFamily="34" charset="0"/>
              </a:rPr>
              <a:t> Math Test </a:t>
            </a:r>
          </a:p>
          <a:p>
            <a:r>
              <a:rPr lang="fr-FR" dirty="0">
                <a:latin typeface="Avenir Next" panose="020B0503020202020204" pitchFamily="34" charset="0"/>
              </a:rPr>
              <a:t>Open Source qui utilise un GUI, bonne idée mais feedback sonore. Modification de cette tâche envisageable ultérieurement, mais pas de GUI dans le contexte du cours…</a:t>
            </a:r>
          </a:p>
        </p:txBody>
      </p:sp>
    </p:spTree>
    <p:extLst>
      <p:ext uri="{BB962C8B-B14F-4D97-AF65-F5344CB8AC3E}">
        <p14:creationId xmlns:p14="http://schemas.microsoft.com/office/powerpoint/2010/main" val="333215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A62E2BB-8B9E-9C4E-A4A3-F6A7A7F11913}"/>
              </a:ext>
            </a:extLst>
          </p:cNvPr>
          <p:cNvSpPr>
            <a:spLocks noGrp="1"/>
          </p:cNvSpPr>
          <p:nvPr>
            <p:ph type="title"/>
          </p:nvPr>
        </p:nvSpPr>
        <p:spPr>
          <a:xfrm>
            <a:off x="940159" y="2212427"/>
            <a:ext cx="10212946" cy="1325563"/>
          </a:xfrm>
        </p:spPr>
        <p:txBody>
          <a:bodyPr/>
          <a:lstStyle/>
          <a:p>
            <a:r>
              <a:rPr lang="fr-FR" b="1" dirty="0">
                <a:latin typeface="Avenir Next" panose="020B0503020202020204" pitchFamily="34" charset="0"/>
              </a:rPr>
              <a:t>Présentation de la tâche et du code </a:t>
            </a:r>
          </a:p>
        </p:txBody>
      </p:sp>
      <p:pic>
        <p:nvPicPr>
          <p:cNvPr id="1028" name="Picture 4" descr="MATLAB-Logo - ThinkRF">
            <a:extLst>
              <a:ext uri="{FF2B5EF4-FFF2-40B4-BE49-F238E27FC236}">
                <a16:creationId xmlns:a16="http://schemas.microsoft.com/office/drawing/2014/main" id="{7EACC467-359D-BB49-B2E5-BF3A4A35A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3" y="4091781"/>
            <a:ext cx="4032251" cy="152497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avec flèche 7">
            <a:extLst>
              <a:ext uri="{FF2B5EF4-FFF2-40B4-BE49-F238E27FC236}">
                <a16:creationId xmlns:a16="http://schemas.microsoft.com/office/drawing/2014/main" id="{DEA5DA1E-5AD5-CC44-A5D2-15AD28353077}"/>
              </a:ext>
            </a:extLst>
          </p:cNvPr>
          <p:cNvCxnSpPr/>
          <p:nvPr/>
        </p:nvCxnSpPr>
        <p:spPr>
          <a:xfrm>
            <a:off x="6233375" y="5370490"/>
            <a:ext cx="2524259"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16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797F-2700-184C-A09E-ABDFCBFD64E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E5A060E-6DE1-5E4B-91A0-ED867AB707E7}"/>
              </a:ext>
            </a:extLst>
          </p:cNvPr>
          <p:cNvSpPr>
            <a:spLocks noGrp="1"/>
          </p:cNvSpPr>
          <p:nvPr>
            <p:ph idx="1"/>
          </p:nvPr>
        </p:nvSpPr>
        <p:spPr/>
        <p:txBody>
          <a:bodyPr/>
          <a:lstStyle/>
          <a:p>
            <a:r>
              <a:rPr lang="fr-FR" dirty="0" err="1"/>
              <a:t>Video</a:t>
            </a:r>
            <a:r>
              <a:rPr lang="fr-FR" dirty="0"/>
              <a:t> de la tache</a:t>
            </a:r>
          </a:p>
        </p:txBody>
      </p:sp>
    </p:spTree>
    <p:extLst>
      <p:ext uri="{BB962C8B-B14F-4D97-AF65-F5344CB8AC3E}">
        <p14:creationId xmlns:p14="http://schemas.microsoft.com/office/powerpoint/2010/main" val="349834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B198F74A-74BB-EC47-8104-10EF937CAA2F}"/>
              </a:ext>
            </a:extLst>
          </p:cNvPr>
          <p:cNvSpPr>
            <a:spLocks noGrp="1"/>
          </p:cNvSpPr>
          <p:nvPr>
            <p:ph type="title"/>
          </p:nvPr>
        </p:nvSpPr>
        <p:spPr>
          <a:xfrm>
            <a:off x="838199" y="557189"/>
            <a:ext cx="10515599" cy="1296287"/>
          </a:xfrm>
        </p:spPr>
        <p:txBody>
          <a:bodyPr vert="horz" lIns="91440" tIns="45720" rIns="91440" bIns="45720" rtlCol="0" anchor="b">
            <a:normAutofit/>
          </a:bodyPr>
          <a:lstStyle/>
          <a:p>
            <a:r>
              <a:rPr lang="en-US" sz="4000" kern="1200" dirty="0" err="1">
                <a:solidFill>
                  <a:schemeClr val="tx1"/>
                </a:solidFill>
                <a:latin typeface="+mj-lt"/>
                <a:ea typeface="+mj-ea"/>
                <a:cs typeface="+mj-cs"/>
              </a:rPr>
              <a:t>Problématiques</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rencontrées</a:t>
            </a:r>
            <a:r>
              <a:rPr lang="en-US" sz="4000" kern="1200" dirty="0">
                <a:solidFill>
                  <a:schemeClr val="tx1"/>
                </a:solidFill>
                <a:latin typeface="+mj-lt"/>
                <a:ea typeface="+mj-ea"/>
                <a:cs typeface="+mj-cs"/>
              </a:rPr>
              <a:t>…</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							…et </a:t>
            </a:r>
            <a:r>
              <a:rPr lang="en-US" sz="4000" b="1" kern="1200" dirty="0" err="1">
                <a:solidFill>
                  <a:schemeClr val="tx1"/>
                </a:solidFill>
                <a:latin typeface="+mj-lt"/>
                <a:ea typeface="+mj-ea"/>
                <a:cs typeface="+mj-cs"/>
              </a:rPr>
              <a:t>stratégies</a:t>
            </a:r>
            <a:r>
              <a:rPr lang="en-US" sz="4000" b="1" kern="1200" dirty="0">
                <a:solidFill>
                  <a:schemeClr val="tx1"/>
                </a:solidFill>
                <a:latin typeface="+mj-lt"/>
                <a:ea typeface="+mj-ea"/>
                <a:cs typeface="+mj-cs"/>
              </a:rPr>
              <a:t>!</a:t>
            </a:r>
          </a:p>
        </p:txBody>
      </p:sp>
      <p:pic>
        <p:nvPicPr>
          <p:cNvPr id="5" name="Picture 2" descr="Think About It Reaction GIF by Identity">
            <a:extLst>
              <a:ext uri="{FF2B5EF4-FFF2-40B4-BE49-F238E27FC236}">
                <a16:creationId xmlns:a16="http://schemas.microsoft.com/office/drawing/2014/main" id="{422E20FA-B766-CB4B-B010-1F0929F2AE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7081" y="2957665"/>
            <a:ext cx="6117836" cy="336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0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11494EE-5947-A240-8321-9DC585FD04AE}"/>
              </a:ext>
            </a:extLst>
          </p:cNvPr>
          <p:cNvSpPr>
            <a:spLocks noGrp="1"/>
          </p:cNvSpPr>
          <p:nvPr>
            <p:ph idx="1"/>
          </p:nvPr>
        </p:nvSpPr>
        <p:spPr>
          <a:xfrm>
            <a:off x="657896" y="804248"/>
            <a:ext cx="10515600" cy="923330"/>
          </a:xfrm>
        </p:spPr>
        <p:txBody>
          <a:bodyPr>
            <a:normAutofit fontScale="85000" lnSpcReduction="10000"/>
          </a:bodyPr>
          <a:lstStyle/>
          <a:p>
            <a:pPr marL="514350" indent="-514350">
              <a:buAutoNum type="arabicPeriod"/>
            </a:pPr>
            <a:r>
              <a:rPr lang="fr-FR" dirty="0">
                <a:latin typeface="Avenir Next" panose="020B0503020202020204" pitchFamily="34" charset="0"/>
              </a:rPr>
              <a:t>Impossible de </a:t>
            </a:r>
            <a:r>
              <a:rPr lang="fr-FR" b="1" dirty="0">
                <a:latin typeface="Avenir Next" panose="020B0503020202020204" pitchFamily="34" charset="0"/>
              </a:rPr>
              <a:t>fermer l’écran avec </a:t>
            </a:r>
            <a:r>
              <a:rPr lang="fr-FR" b="1" dirty="0" err="1">
                <a:latin typeface="Avenir Next" panose="020B0503020202020204" pitchFamily="34" charset="0"/>
              </a:rPr>
              <a:t>sca</a:t>
            </a:r>
            <a:r>
              <a:rPr lang="fr-FR" b="1" dirty="0">
                <a:latin typeface="Avenir Next" panose="020B0503020202020204" pitchFamily="34" charset="0"/>
              </a:rPr>
              <a:t> si bug dans le script</a:t>
            </a:r>
            <a:r>
              <a:rPr lang="fr-FR" dirty="0">
                <a:latin typeface="Avenir Next" panose="020B0503020202020204" pitchFamily="34" charset="0"/>
              </a:rPr>
              <a:t>. Fermer manuellement en quittant Matlab… mais sans voir les erreurs!</a:t>
            </a:r>
          </a:p>
        </p:txBody>
      </p:sp>
      <p:sp>
        <p:nvSpPr>
          <p:cNvPr id="5" name="ZoneTexte 4">
            <a:extLst>
              <a:ext uri="{FF2B5EF4-FFF2-40B4-BE49-F238E27FC236}">
                <a16:creationId xmlns:a16="http://schemas.microsoft.com/office/drawing/2014/main" id="{1E1D0774-DDAC-EF49-8156-9CD2025CC395}"/>
              </a:ext>
            </a:extLst>
          </p:cNvPr>
          <p:cNvSpPr txBox="1"/>
          <p:nvPr/>
        </p:nvSpPr>
        <p:spPr>
          <a:xfrm>
            <a:off x="1197736" y="1727578"/>
            <a:ext cx="9350062" cy="923330"/>
          </a:xfrm>
          <a:prstGeom prst="rect">
            <a:avLst/>
          </a:prstGeom>
          <a:solidFill>
            <a:schemeClr val="accent6">
              <a:lumMod val="20000"/>
              <a:lumOff val="80000"/>
            </a:schemeClr>
          </a:solidFill>
        </p:spPr>
        <p:txBody>
          <a:bodyPr wrap="square" rtlCol="0">
            <a:spAutoFit/>
          </a:bodyPr>
          <a:lstStyle/>
          <a:p>
            <a:r>
              <a:rPr lang="fr-FR" b="1" u="sng" dirty="0">
                <a:latin typeface="Avenir Next" panose="020B0503020202020204" pitchFamily="34" charset="0"/>
              </a:rPr>
              <a:t>Solution</a:t>
            </a:r>
          </a:p>
          <a:p>
            <a:pPr lvl="1"/>
            <a:r>
              <a:rPr lang="fr-FR" dirty="0">
                <a:latin typeface="Avenir Next" panose="020B0503020202020204" pitchFamily="34" charset="0"/>
              </a:rPr>
              <a:t>1.	2 écrans, accès à la cmd </a:t>
            </a:r>
            <a:r>
              <a:rPr lang="fr-FR" dirty="0" err="1">
                <a:latin typeface="Avenir Next" panose="020B0503020202020204" pitchFamily="34" charset="0"/>
              </a:rPr>
              <a:t>window</a:t>
            </a:r>
            <a:r>
              <a:rPr lang="fr-FR" dirty="0">
                <a:latin typeface="Avenir Next" panose="020B0503020202020204" pitchFamily="34" charset="0"/>
              </a:rPr>
              <a:t> et fermer manuellement. ✅ </a:t>
            </a:r>
          </a:p>
          <a:p>
            <a:pPr lvl="1"/>
            <a:r>
              <a:rPr lang="fr-FR" dirty="0">
                <a:latin typeface="Avenir Next" panose="020B0503020202020204" pitchFamily="34" charset="0"/>
              </a:rPr>
              <a:t>2.	Ajouter une escape key   ✅ </a:t>
            </a:r>
          </a:p>
        </p:txBody>
      </p:sp>
      <p:pic>
        <p:nvPicPr>
          <p:cNvPr id="6" name="Image 5">
            <a:extLst>
              <a:ext uri="{FF2B5EF4-FFF2-40B4-BE49-F238E27FC236}">
                <a16:creationId xmlns:a16="http://schemas.microsoft.com/office/drawing/2014/main" id="{45B9B32E-CD7E-8045-964B-5D1A4EF398BF}"/>
              </a:ext>
            </a:extLst>
          </p:cNvPr>
          <p:cNvPicPr>
            <a:picLocks noChangeAspect="1"/>
          </p:cNvPicPr>
          <p:nvPr/>
        </p:nvPicPr>
        <p:blipFill>
          <a:blip r:embed="rId2"/>
          <a:stretch>
            <a:fillRect/>
          </a:stretch>
        </p:blipFill>
        <p:spPr>
          <a:xfrm>
            <a:off x="1197736" y="2973221"/>
            <a:ext cx="3160904" cy="1202034"/>
          </a:xfrm>
          <a:prstGeom prst="rect">
            <a:avLst/>
          </a:prstGeom>
        </p:spPr>
      </p:pic>
      <p:sp>
        <p:nvSpPr>
          <p:cNvPr id="7" name="Espace réservé du contenu 2">
            <a:extLst>
              <a:ext uri="{FF2B5EF4-FFF2-40B4-BE49-F238E27FC236}">
                <a16:creationId xmlns:a16="http://schemas.microsoft.com/office/drawing/2014/main" id="{4BAC2379-1AED-C945-AD77-87FF932C22EF}"/>
              </a:ext>
            </a:extLst>
          </p:cNvPr>
          <p:cNvSpPr txBox="1">
            <a:spLocks/>
          </p:cNvSpPr>
          <p:nvPr/>
        </p:nvSpPr>
        <p:spPr>
          <a:xfrm>
            <a:off x="555938" y="4800288"/>
            <a:ext cx="10515600" cy="17145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latin typeface="Avenir Next" panose="020B0503020202020204" pitchFamily="34" charset="0"/>
              </a:rPr>
              <a:t>2.	Compatibilité Mac / Windows </a:t>
            </a:r>
          </a:p>
          <a:p>
            <a:pPr marL="457200" lvl="1" indent="0">
              <a:buNone/>
            </a:pPr>
            <a:r>
              <a:rPr lang="fr-FR" dirty="0">
                <a:latin typeface="Avenir Next" panose="020B0503020202020204" pitchFamily="34" charset="0"/>
              </a:rPr>
              <a:t>Mac verrouille automatiquement les touches du clavier. </a:t>
            </a:r>
          </a:p>
          <a:p>
            <a:pPr marL="457200" lvl="1" indent="0">
              <a:buNone/>
            </a:pPr>
            <a:r>
              <a:rPr lang="fr-FR" b="1" dirty="0" err="1">
                <a:latin typeface="Avenir Next" panose="020B0503020202020204" pitchFamily="34" charset="0"/>
              </a:rPr>
              <a:t>KbCheck</a:t>
            </a:r>
            <a:r>
              <a:rPr lang="fr-FR" b="1" dirty="0">
                <a:latin typeface="Avenir Next" panose="020B0503020202020204" pitchFamily="34" charset="0"/>
              </a:rPr>
              <a:t>, </a:t>
            </a:r>
            <a:r>
              <a:rPr lang="fr-FR" b="1" dirty="0" err="1">
                <a:latin typeface="Avenir Next" panose="020B0503020202020204" pitchFamily="34" charset="0"/>
              </a:rPr>
              <a:t>KbWait</a:t>
            </a:r>
            <a:r>
              <a:rPr lang="fr-FR" b="1" dirty="0">
                <a:latin typeface="Avenir Next" panose="020B0503020202020204" pitchFamily="34" charset="0"/>
              </a:rPr>
              <a:t>, etc. </a:t>
            </a:r>
            <a:r>
              <a:rPr lang="fr-FR" dirty="0">
                <a:latin typeface="Avenir Next" panose="020B0503020202020204" pitchFamily="34" charset="0"/>
              </a:rPr>
              <a:t>ne fonctionnent pas. Les scripts </a:t>
            </a:r>
            <a:r>
              <a:rPr lang="fr-FR" dirty="0" err="1">
                <a:latin typeface="Avenir Next" panose="020B0503020202020204" pitchFamily="34" charset="0"/>
              </a:rPr>
              <a:t>psychDemos</a:t>
            </a:r>
            <a:r>
              <a:rPr lang="fr-FR" dirty="0">
                <a:latin typeface="Avenir Next" panose="020B0503020202020204" pitchFamily="34" charset="0"/>
              </a:rPr>
              <a:t> de PTB ne fonctionnent pas, quelques jours de latence avant d’avoir la solution...</a:t>
            </a:r>
          </a:p>
        </p:txBody>
      </p:sp>
    </p:spTree>
    <p:extLst>
      <p:ext uri="{BB962C8B-B14F-4D97-AF65-F5344CB8AC3E}">
        <p14:creationId xmlns:p14="http://schemas.microsoft.com/office/powerpoint/2010/main" val="17943699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Microsoft Macintosh PowerPoint</Application>
  <PresentationFormat>Grand écran</PresentationFormat>
  <Paragraphs>94</Paragraphs>
  <Slides>19</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Avenir Next</vt:lpstr>
      <vt:lpstr>Calibri</vt:lpstr>
      <vt:lpstr>Calibri Light</vt:lpstr>
      <vt:lpstr>Thème Office</vt:lpstr>
      <vt:lpstr>Présentation de groupe</vt:lpstr>
      <vt:lpstr>Enjeux personnels de ce cours? </vt:lpstr>
      <vt:lpstr>Contexte de choix de notre tâche</vt:lpstr>
      <vt:lpstr>Choix de notre tâche</vt:lpstr>
      <vt:lpstr>Littérature? Tâches standards ?</vt:lpstr>
      <vt:lpstr>Présentation de la tâche et du code </vt:lpstr>
      <vt:lpstr>Présentation PowerPoint</vt:lpstr>
      <vt:lpstr>Problématiques rencontrées…        …et stratégies!</vt:lpstr>
      <vt:lpstr>Présentation PowerPoint</vt:lpstr>
      <vt:lpstr>Présentation PowerPoint</vt:lpstr>
      <vt:lpstr>Présentation PowerPoint</vt:lpstr>
      <vt:lpstr>Présentation PowerPoint</vt:lpstr>
      <vt:lpstr>Présentation PowerPoint</vt:lpstr>
      <vt:lpstr>Présentation PowerPoint</vt:lpstr>
      <vt:lpstr>7. Réafficher 1022 – 13 à chaque erreur…  …Mais pas pour les bonnes réponses, tout en restant élégant.  Le plus gros problème de notre code. Nous forçait à remettre la ligne GetEchoString dans chaque condition de notre loop avec ‘1022 – 13’ au dessus.  Si on ne la remet pas, alors Matlab va systématiquement afficher l’équation à chaque itération même s’il y a une bonne réponse.   OR cette tâche doit faire intervenir la mémorisation de la réponse précédente pour garder le participant concentré et augmenter son état de stress (donc pas de randomisation des équations).  MAIS nous donne beaucoup trop de texte dans chaque condition et ce n’est pas élégant…   Problème actuel : Version simplifiée affiche systématiquement les équations, mais la seule que nous voulons afficher est 1022– 13.</vt:lpstr>
      <vt:lpstr>Présentation PowerPoint</vt:lpstr>
      <vt:lpstr>8. Collaboration sur GitHub Gérer les conflits quand travaille le même jour sur le même document.</vt:lpstr>
      <vt:lpstr>9. Tic Toc vs. GetSecs Tic toc pratique pour réinitialiser avec le Tic à chaque équation (doit apparaître &lt; 7,5sec). Mais moins précis que GetSecs.  L’expérience doit aussi durer maxi 5 minutes. Nécessite 2 marqueurs de temps. </vt:lpstr>
      <vt:lpstr>Finally,  we did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groupe</dc:title>
  <dc:creator>Villatte Bérangère</dc:creator>
  <cp:lastModifiedBy>Villatte Bérangère</cp:lastModifiedBy>
  <cp:revision>2</cp:revision>
  <dcterms:created xsi:type="dcterms:W3CDTF">2020-12-03T17:15:56Z</dcterms:created>
  <dcterms:modified xsi:type="dcterms:W3CDTF">2020-12-03T18:03:52Z</dcterms:modified>
</cp:coreProperties>
</file>