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657C9E-C297-4AF1-9274-F737B3C9D0D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77600" y="4776840"/>
            <a:ext cx="621684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8880" cy="174816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6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46040" y="1913040"/>
            <a:ext cx="503424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Biblioteka za upravljanje vremenskom dimenzijom TimeEntity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Univerzitet u Novom Sadu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Tehnički Fakultet “Mihajlo Pupin”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Student:</a:t>
            </a:r>
            <a:r>
              <a:rPr b="0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 Aleksandar Berar IT 78/16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Mentor:</a:t>
            </a:r>
            <a:r>
              <a:rPr b="0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 Prof. dr Željko Stojanov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                        </a:t>
            </a:r>
            <a:r>
              <a:rPr b="0" lang="en-US" sz="2000" spc="-1" strike="noStrike">
                <a:solidFill>
                  <a:srgbClr val="25516c"/>
                </a:solidFill>
                <a:latin typeface="Times New Roman"/>
                <a:ea typeface="Source Sans Pro"/>
              </a:rPr>
              <a:t>Zrenjanin, 2018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EC89A57F-F080-4D28-98F7-7301B1A77555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DIPLOMSKI RAD </a:t>
            </a:r>
            <a:endParaRPr b="0" lang="en-US" sz="3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765840" y="1768320"/>
            <a:ext cx="4173840" cy="417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METODA apply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4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apply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stateTransition) {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TimeEntityEvent&lt;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event = TimeEntityEvent.</a:t>
            </a:r>
            <a:r>
              <a:rPr b="0" i="1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create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(stateTransition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LocalDateTime.</a:t>
            </a:r>
            <a:r>
              <a:rPr b="0" i="1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now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new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TimeEntityDefaultUser())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</a:t>
            </a:r>
            <a:r>
              <a:rPr b="0" lang="en-US" sz="24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stateTransitions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.add(event)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</a:t>
            </a:r>
            <a:r>
              <a:rPr b="0" lang="en-US" sz="24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stateTransitionFunction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== 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null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? 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.applyReflection(event) : 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.applyFunction(event)</a:t>
            </a:r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4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}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B977F5E5-C99D-4C63-BCBF-CBC0578C7DF5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TEST METODA ZA apply METODU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48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@Test</a:t>
            </a:r>
            <a:endParaRPr b="0" lang="en-US" sz="48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void </a:t>
            </a:r>
            <a:r>
              <a:rPr b="0" lang="en-US" sz="20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testWithReflectionSimple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 {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initialState = 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20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"Serbia"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"Aca"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28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TimeEntity&lt;Person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Person&gt; timeEntity = 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TimeEntity&lt;&gt;(initialState)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change = 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null, null, </a:t>
            </a:r>
            <a:r>
              <a:rPr b="0" lang="en-US" sz="20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29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timeEntity.apply(change)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Assert.</a:t>
            </a:r>
            <a:r>
              <a:rPr b="0" i="1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assertEquals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20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"Serbia"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"Aca"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29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timeEntity.getFinalState())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}</a:t>
            </a:r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BCFF6189-9DD7-4CDE-AFAB-D1BFF0609652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METODA 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20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0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at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(LocalDateTime localDateTime) {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List&lt;TimeEntityEvent&lt;</a:t>
            </a:r>
            <a:r>
              <a:rPr b="0" lang="en-US" sz="20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&gt;&gt; earlierStateTransitions = 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</a:t>
            </a:r>
            <a:r>
              <a:rPr b="0" lang="en-US" sz="20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stateTransitions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.stream()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.filter(s -&gt; s.getTimeStamp().isBefore(</a:t>
            </a:r>
            <a:r>
              <a:rPr b="0" lang="en-US" sz="2000" spc="-1" strike="noStrike">
                <a:solidFill>
                  <a:srgbClr val="b389c5"/>
                </a:solidFill>
                <a:latin typeface="DejaVu Sans Mono"/>
                <a:ea typeface="Times New Roman"/>
              </a:rPr>
              <a:t>localDateTime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.collect(Collectors.</a:t>
            </a:r>
            <a:r>
              <a:rPr b="0" i="1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toList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</a:t>
            </a:r>
            <a:r>
              <a:rPr b="0" lang="en-US" sz="20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resultTimeEntity = 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TimeEntity&lt;&gt;(</a:t>
            </a:r>
            <a:r>
              <a:rPr b="0" lang="en-US" sz="20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initialState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earlierStateTransitions.forEach(t -&gt;</a:t>
            </a:r>
            <a:r>
              <a:rPr b="0" lang="en-US" sz="2000" spc="-1" strike="noStrike">
                <a:solidFill>
                  <a:srgbClr val="b389c5"/>
                </a:solidFill>
                <a:latin typeface="DejaVu Sans Mono"/>
                <a:ea typeface="Times New Roman"/>
              </a:rPr>
              <a:t>resultTimeEntity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.apply(t.getEvent()))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</a:t>
            </a:r>
            <a:r>
              <a:rPr b="0" lang="en-US" sz="20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resultTimeEntity.</a:t>
            </a:r>
            <a:r>
              <a:rPr b="0" lang="en-US" sz="20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finalState</a:t>
            </a:r>
            <a:r>
              <a:rPr b="0" lang="en-US" sz="20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}</a:t>
            </a:r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01E4C8B2-902B-44F7-9488-E1217B0E6378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TEST METODA ZA at METODU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32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@Test</a:t>
            </a:r>
            <a:endParaRPr b="0" lang="en-US" sz="32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void </a:t>
            </a:r>
            <a:r>
              <a:rPr b="0" lang="en-US" sz="16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testAtMethod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 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throws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Exception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initialState = 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6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"Serbia"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"Aca"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28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TimeEntity&lt;Person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Person&gt; timeEntity = 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TimeEntity&lt;&gt;(initialState)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change = 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6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"Montenegro"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null, </a:t>
            </a:r>
            <a:r>
              <a:rPr b="0" lang="en-US" sz="16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29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Thread.</a:t>
            </a:r>
            <a:r>
              <a:rPr b="0" i="1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sleep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6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100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timeEntity.apply(change)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 testDateTime = LocalDateTime.</a:t>
            </a:r>
            <a:r>
              <a:rPr b="0" i="1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now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Thread.</a:t>
            </a:r>
            <a:r>
              <a:rPr b="0" i="1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sleep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6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100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_2ndChange = 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null, null, </a:t>
            </a:r>
            <a:r>
              <a:rPr b="0" lang="en-US" sz="16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30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timeEntity.apply(_2ndChange)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Assert.</a:t>
            </a:r>
            <a:r>
              <a:rPr b="0" i="1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assertEquals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6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"Montenegro"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"Aca"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29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timeEntity.at(testDateTime))</a:t>
            </a:r>
            <a:r>
              <a:rPr b="0" lang="en-US" sz="16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}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9459A7FF-D6B6-490A-B723-5C9D6871C4A9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METODA when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Optional&lt;LocalDateTime&gt;</a:t>
            </a:r>
            <a:r>
              <a:rPr b="0" lang="en-US" sz="28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when</a:t>
            </a:r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28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 </a:t>
            </a:r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event) {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this</a:t>
            </a:r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</a:t>
            </a:r>
            <a:r>
              <a:rPr b="0" lang="en-US" sz="2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stateTransitions</a:t>
            </a:r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.stream()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.filter(s -&gt; s.getEvent().equals(</a:t>
            </a:r>
            <a:r>
              <a:rPr b="0" lang="en-US" sz="2800" spc="-1" strike="noStrike">
                <a:solidFill>
                  <a:srgbClr val="b389c5"/>
                </a:solidFill>
                <a:latin typeface="DejaVu Sans Mono"/>
                <a:ea typeface="Times New Roman"/>
              </a:rPr>
              <a:t>event</a:t>
            </a:r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))</a:t>
            </a:r>
            <a:endParaRPr b="0" lang="en-US" sz="2800" spc="-1" strike="noStrike">
              <a:latin typeface="Arial"/>
            </a:endParaRPr>
          </a:p>
          <a:p>
            <a:r>
              <a:rPr b="0" lang="en-US" sz="60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.findFirst()</a:t>
            </a:r>
            <a:endParaRPr b="0" lang="en-US" sz="60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.map(a -&gt; a.getTimeStamp())</a:t>
            </a:r>
            <a:r>
              <a:rPr b="0" lang="en-US" sz="2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800" spc="-1" strike="noStrike">
              <a:latin typeface="Arial"/>
            </a:endParaRPr>
          </a:p>
          <a:p>
            <a:r>
              <a:rPr b="0" lang="en-US" sz="60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}</a:t>
            </a:r>
            <a:endParaRPr b="0" lang="en-US" sz="6000" spc="-1" strike="noStrike">
              <a:latin typeface="Arial"/>
            </a:endParaRPr>
          </a:p>
          <a:p>
            <a:endParaRPr b="0" lang="en-US" sz="6000" spc="-1" strike="noStrike">
              <a:latin typeface="Arial"/>
            </a:endParaRPr>
          </a:p>
          <a:p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0FF08F85-4710-4809-BB4A-119CD7828463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TEST METODA ZA when METODU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44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@Test</a:t>
            </a:r>
            <a:endParaRPr b="0" lang="en-US" sz="44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void </a:t>
            </a:r>
            <a:r>
              <a:rPr b="0" lang="en-US" sz="15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testWhenMethodCaseWhenEventIsFound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 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throws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Exception {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initialState = 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5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"Serbia"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"Aca"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26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TimeEntity&lt;Person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Person&gt; timeEntity = 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TimeEntity&lt;&gt;(initialState)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change = 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500" spc="-1" strike="noStrike">
                <a:solidFill>
                  <a:srgbClr val="6a8759"/>
                </a:solidFill>
                <a:latin typeface="DejaVu Sans Mono"/>
                <a:ea typeface="Times New Roman"/>
              </a:rPr>
              <a:t>"Montenegro"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null, </a:t>
            </a:r>
            <a:r>
              <a:rPr b="0" lang="en-US" sz="15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27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Thread.</a:t>
            </a:r>
            <a:r>
              <a:rPr b="0" i="1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sleep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5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100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timeEntity.apply(change)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 testDateTime = LocalDateTime.</a:t>
            </a:r>
            <a:r>
              <a:rPr b="0" i="1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now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Thread.</a:t>
            </a:r>
            <a:r>
              <a:rPr b="0" i="1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sleep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5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100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 _2ndChange = 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new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Person(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null, null, </a:t>
            </a:r>
            <a:r>
              <a:rPr b="0" lang="en-US" sz="15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30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timeEntity.apply(_2ndChange)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Assert.</a:t>
            </a:r>
            <a:r>
              <a:rPr b="0" i="1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assertEquals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(timeEntity.when(change).get().getNano()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testDateTime.getNano()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6897bb"/>
                </a:solidFill>
                <a:latin typeface="DejaVu Sans Mono"/>
                <a:ea typeface="Times New Roman"/>
              </a:rPr>
              <a:t>100000000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}</a:t>
            </a:r>
            <a:endParaRPr b="0" lang="en-US" sz="4400" spc="-1" strike="noStrike">
              <a:latin typeface="Arial"/>
            </a:endParaRPr>
          </a:p>
          <a:p>
            <a:endParaRPr b="0" lang="en-US" sz="4400" spc="-1" strike="noStrike">
              <a:latin typeface="Arial"/>
            </a:endParaRPr>
          </a:p>
          <a:p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13578F9F-C196-40A7-BD4F-4665294BFBF9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ZAKLJUČAK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1B61BE10-65DF-4E06-9CCB-5526F32B8972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280160" y="2103120"/>
            <a:ext cx="9509400" cy="36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Doprinos rada je sama biblioteka sa kojom je moguće u određenoj meri predstaviti i upravljati vremenskom dimenzijom u </a:t>
            </a:r>
            <a:r>
              <a:rPr b="0" i="1" lang="en-US" sz="2600" spc="-1" strike="noStrike">
                <a:latin typeface="Arial"/>
              </a:rPr>
              <a:t>Java</a:t>
            </a:r>
            <a:r>
              <a:rPr b="0" lang="en-US" sz="2600" spc="-1" strike="noStrike">
                <a:latin typeface="Arial"/>
              </a:rPr>
              <a:t> programerskom jeziku. 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Što se tiče daljeg rada, moguće je doraditi biblioteku dodavanjem korisničke dimenzije. Što bi značilo da bi postojala i </a:t>
            </a:r>
            <a:r>
              <a:rPr b="0" i="1" lang="en-US" sz="2600" spc="-1" strike="noStrike">
                <a:latin typeface="Arial"/>
              </a:rPr>
              <a:t>“ko”</a:t>
            </a:r>
            <a:r>
              <a:rPr b="0" lang="en-US" sz="2600" spc="-1" strike="noStrike">
                <a:latin typeface="Arial"/>
              </a:rPr>
              <a:t> dimenzija, a to praktično znači da bi se utvrđivalo koji korisnik je namestio izmenu. Isto je moguće prevesti ovu biblioteku u druge </a:t>
            </a:r>
            <a:r>
              <a:rPr b="0" i="1" lang="en-US" sz="2600" spc="-1" strike="noStrike">
                <a:latin typeface="Arial"/>
              </a:rPr>
              <a:t>OOP</a:t>
            </a:r>
            <a:r>
              <a:rPr b="0" lang="en-US" sz="2600" spc="-1" strike="noStrike">
                <a:latin typeface="Arial"/>
              </a:rPr>
              <a:t> jezike, ali i za jezike relacionih baza podataka.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HVALA NA PAŽNJI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A6A6E182-175B-4EFA-8240-11A4826D9195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REZIME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Cilj ovog diplomskog rada je da se da dokumentacija o implementaciji 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TimeEntity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biblioteke. Modul </a:t>
            </a:r>
            <a:r>
              <a:rPr b="1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TimeEntity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je pisan u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programerskom jeziku i služi da se sa njim obezbedi vremenska dimenzija nad obuhvaćenim objektima.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Diplomski rad sadrži sledeće celine, pod nazivima: Uvod; Implementacija biblioteke; Primeri korišćenja biblioteke; Zaključak; Literatura.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Ključne reči: </a:t>
            </a:r>
            <a:r>
              <a:rPr b="1" i="1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OOP; Java programski jezik; Vremenska dimenzija.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474B2D92-2145-4B38-9BEC-EFD5E0B411CF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UVOD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OOP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programski jezici imaju manu u tome što nije dovoljno dobro obezbeđeno upravljanje vremenskom dimenzijom. 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je tako pogotovo za neke starije 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OOP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jezike. 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Ali je u njima ipak moguće izvesti određene biblioteke sa kojima se postiže takav učinak.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FDBB4BEE-9881-4519-80C0-BCD778C2BE73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UVOD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Svrha ove biblioteke je da pokuša da na neki način definiše vremensku dimenziju nad nekim entitetom.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se postiže tako što se obuhvati objekat pa se nad njim primenjuju promene na određeni način, čime se menjaju stanja.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sa tim je moguće izvesti još neke dodatne operacije koje onda pokazuju druga svojstva.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606A3F8F-B3FC-4F77-AAF4-978B2F4FA052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IMPLEMENTACIJA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 narednim slajdovima će se prikazati sledeći primeri primene biblioteke </a:t>
            </a:r>
            <a:r>
              <a:rPr b="1" i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TimeEntity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•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Klasa TimeEntityEvent,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•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Klasa TimeEntity,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◦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Metoda apply,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◦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Metoda when,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◦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Metoda at.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0CB80D85-B072-4DBA-8325-197A6A337510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KLASA TimeEntityEvent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class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TimeEntityEvent&lt;</a:t>
            </a:r>
            <a:r>
              <a:rPr b="0" lang="en-US" sz="18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{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final </a:t>
            </a:r>
            <a:r>
              <a:rPr b="0" lang="en-US" sz="18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1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event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final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 </a:t>
            </a:r>
            <a:r>
              <a:rPr b="0" lang="en-US" sz="1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timeStamp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final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TimeEntityUser </a:t>
            </a:r>
            <a:r>
              <a:rPr b="0" lang="en-US" sz="1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user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18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TimeEntityEvent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event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 timeStamp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TimeEntityUser user)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</a:t>
            </a:r>
            <a:r>
              <a:rPr b="0" lang="en-US" sz="1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event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= event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</a:t>
            </a:r>
            <a:r>
              <a:rPr b="0" lang="en-US" sz="1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timeStamp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= timeStamp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this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.</a:t>
            </a:r>
            <a:r>
              <a:rPr b="0" lang="en-US" sz="18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user </a:t>
            </a:r>
            <a:r>
              <a:rPr b="0" lang="en-US" sz="18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= user</a:t>
            </a:r>
            <a:r>
              <a:rPr b="0" lang="en-US" sz="18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DejaVu Sans Mono"/>
                <a:ea typeface="Times New Roman"/>
              </a:rPr>
              <a:t>...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71082D62-9A92-4997-93F1-1A3A7F8E823E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KLASA TimeEntityEvent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static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&lt;</a:t>
            </a:r>
            <a:r>
              <a:rPr b="0" lang="en-US" sz="15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TimeEntityEvent&lt;</a:t>
            </a:r>
            <a:r>
              <a:rPr b="0" lang="en-US" sz="15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</a:t>
            </a:r>
            <a:r>
              <a:rPr b="0" lang="en-US" sz="15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create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15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state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 timeStamp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TimeEntityUser user) {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new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TimeEntityEvent&lt;&gt;(state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timeStamp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user)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15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15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getEvent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 {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</a:t>
            </a:r>
            <a:r>
              <a:rPr b="0" lang="en-US" sz="15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event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24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LocalDateTime </a:t>
            </a:r>
            <a:r>
              <a:rPr b="0" lang="en-US" sz="15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getTimeStamp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 {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</a:t>
            </a:r>
            <a:r>
              <a:rPr b="0" lang="en-US" sz="15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timeStamp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26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TimeEntityUser </a:t>
            </a:r>
            <a:r>
              <a:rPr b="0" lang="en-US" sz="15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getUser</a:t>
            </a:r>
            <a:r>
              <a:rPr b="0" lang="en-US" sz="15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() {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return </a:t>
            </a:r>
            <a:r>
              <a:rPr b="0" lang="en-US" sz="15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user</a:t>
            </a:r>
            <a:r>
              <a:rPr b="0" lang="en-US" sz="15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15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AB772B59-6AF2-4128-B2D2-5119466464E1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KLASA TimeEntity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class 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TimeEntity&lt;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{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final 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UUID </a:t>
            </a:r>
            <a:r>
              <a:rPr b="0" lang="en-US" sz="22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identity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final 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2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initialState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protected final 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List&lt;TimeEntityEvent&lt;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&gt;&gt;</a:t>
            </a:r>
            <a:r>
              <a:rPr b="0" lang="en-US" sz="22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stateTransitions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2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finalState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BiFunction&lt;TimeEntityEvent&lt;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, </a:t>
            </a:r>
            <a:r>
              <a:rPr b="0" lang="en-US" sz="22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</a:t>
            </a:r>
            <a:r>
              <a:rPr b="0" lang="en-US" sz="2200" spc="-1" strike="noStrike">
                <a:solidFill>
                  <a:srgbClr val="9876aa"/>
                </a:solidFill>
                <a:latin typeface="DejaVu Sans Mono"/>
                <a:ea typeface="Times New Roman"/>
              </a:rPr>
              <a:t>stateTransitionFunction </a:t>
            </a:r>
            <a:r>
              <a:rPr b="0" lang="en-US" sz="22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= </a:t>
            </a:r>
            <a:r>
              <a:rPr b="0" lang="en-US" sz="22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null;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FE33C4B7-403F-4871-9F1B-2856B7E3C2A7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346040" y="865080"/>
            <a:ext cx="950616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KLASA TimeEntity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346040" y="1913040"/>
            <a:ext cx="9506160" cy="37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/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4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apply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stateTransition) {}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4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applyFunction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(TimeEntityEvent&lt;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event) {}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private 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4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applyReflection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(TimeEntityEvent&lt;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&gt; event) {}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T </a:t>
            </a:r>
            <a:r>
              <a:rPr b="0" lang="en-US" sz="24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at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(LocalDateTime localDateTime) {}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cc7832"/>
                </a:solidFill>
                <a:latin typeface="DejaVu Sans Mono"/>
                <a:ea typeface="Times New Roman"/>
              </a:rPr>
              <a:t>public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Optional&lt;LocalDateTime&gt;</a:t>
            </a:r>
            <a:r>
              <a:rPr b="0" lang="en-US" sz="2400" spc="-1" strike="noStrike">
                <a:solidFill>
                  <a:srgbClr val="ffc66d"/>
                </a:solidFill>
                <a:latin typeface="DejaVu Sans Mono"/>
                <a:ea typeface="Times New Roman"/>
              </a:rPr>
              <a:t>when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(</a:t>
            </a:r>
            <a:r>
              <a:rPr b="0" lang="en-US" sz="2400" spc="-1" strike="noStrike">
                <a:solidFill>
                  <a:srgbClr val="507874"/>
                </a:solidFill>
                <a:latin typeface="DejaVu Sans Mono"/>
                <a:ea typeface="Times New Roman"/>
              </a:rPr>
              <a:t>S </a:t>
            </a:r>
            <a:r>
              <a:rPr b="0" lang="en-US" sz="2400" spc="-1" strike="noStrike">
                <a:solidFill>
                  <a:srgbClr val="a9b7c6"/>
                </a:solidFill>
                <a:latin typeface="DejaVu Sans Mono"/>
                <a:ea typeface="Times New Roman"/>
              </a:rPr>
              <a:t>event) {}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0355400" y="865080"/>
            <a:ext cx="728640" cy="8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2040" bIns="122040" anchor="b"/>
          <a:p>
            <a:pPr>
              <a:lnSpc>
                <a:spcPct val="100000"/>
              </a:lnSpc>
            </a:pPr>
            <a:fld id="{DACDDF4D-AA1E-4BDD-9E94-15113672ED6B}" type="slidenum"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9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2017-05-29T09:57:48Z</dcterms:created>
  <dc:creator/>
  <dc:description/>
  <dc:language>en-US</dc:language>
  <cp:lastModifiedBy/>
  <dcterms:modified xsi:type="dcterms:W3CDTF">2018-10-23T09:01:57Z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