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76" r:id="rId7"/>
    <p:sldId id="277" r:id="rId8"/>
    <p:sldId id="258" r:id="rId9"/>
    <p:sldId id="278" r:id="rId10"/>
    <p:sldId id="279" r:id="rId11"/>
    <p:sldId id="287" r:id="rId12"/>
    <p:sldId id="288" r:id="rId13"/>
    <p:sldId id="289" r:id="rId14"/>
    <p:sldId id="290" r:id="rId15"/>
    <p:sldId id="280" r:id="rId16"/>
    <p:sldId id="281" r:id="rId17"/>
    <p:sldId id="292" r:id="rId18"/>
    <p:sldId id="293" r:id="rId19"/>
    <p:sldId id="294" r:id="rId20"/>
    <p:sldId id="282" r:id="rId21"/>
    <p:sldId id="283" r:id="rId22"/>
    <p:sldId id="295" r:id="rId23"/>
    <p:sldId id="296" r:id="rId24"/>
    <p:sldId id="284" r:id="rId25"/>
    <p:sldId id="285" r:id="rId26"/>
    <p:sldId id="297" r:id="rId27"/>
    <p:sldId id="298" r:id="rId28"/>
    <p:sldId id="299" r:id="rId29"/>
    <p:sldId id="300" r:id="rId30"/>
    <p:sldId id="301" r:id="rId31"/>
    <p:sldId id="303" r:id="rId32"/>
    <p:sldId id="304" r:id="rId33"/>
    <p:sldId id="305" r:id="rId34"/>
    <p:sldId id="30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BD366-3C48-4567-B98D-48FEE41811CB}" v="1720" dt="2024-01-16T13:02:52.454"/>
    <p1510:client id="{7EFA21EF-61BA-47F7-9385-D3EA4E458132}" v="833" dt="2024-01-17T16:53:36.877"/>
    <p1510:client id="{9BB9733E-60DF-478C-A339-EC1B52DD9A98}" v="269" dt="2024-01-16T18:43:51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DGH BİTİRME PROJESİ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ALGORİTMA ÖDEVLERİ SUNUM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9257-5EF4-BF59-A5B5-9EF2DDC8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Soru-2 </a:t>
            </a:r>
            <a:r>
              <a:rPr lang="en-US" dirty="0" err="1"/>
              <a:t>Çözüm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BD35-2404-1594-1DA1-D2111388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Kullanıcıdan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matris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boyutu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olan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latin typeface="Consolas"/>
              </a:rPr>
              <a:t>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değeri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alınır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olas"/>
              </a:rPr>
              <a:t>n x 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boyutunda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oluşturulur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Her </a:t>
            </a:r>
            <a:r>
              <a:rPr lang="en-US" dirty="0" err="1">
                <a:ea typeface="+mn-lt"/>
                <a:cs typeface="+mn-lt"/>
              </a:rPr>
              <a:t>hücreye</a:t>
            </a:r>
            <a:r>
              <a:rPr lang="en-US" dirty="0">
                <a:ea typeface="+mn-lt"/>
                <a:cs typeface="+mn-lt"/>
              </a:rPr>
              <a:t>, 0-100 </a:t>
            </a:r>
            <a:r>
              <a:rPr lang="en-US" dirty="0" err="1">
                <a:ea typeface="+mn-lt"/>
                <a:cs typeface="+mn-lt"/>
              </a:rPr>
              <a:t>aralığında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rastgele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sayı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atanır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ekrana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yazdırılır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Matrisin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köşegeninde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bulunan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sayıların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yerleri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çevrilir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Sonuç matrisi, ekrana yazdırılır.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62E59-0097-9B04-815C-23B522733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7DBAA-B0AB-9143-D81D-BD0C55799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3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5563-7892-3B5E-A95F-C8DA350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Soru-2 </a:t>
            </a:r>
            <a:r>
              <a:rPr lang="en-US" dirty="0" err="1"/>
              <a:t>Çözüm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9963-71BD-514A-3686-24AF0920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15845"/>
            <a:ext cx="9810073" cy="4938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İlk </a:t>
            </a:r>
            <a:r>
              <a:rPr lang="en-US" dirty="0">
                <a:latin typeface="Consolas"/>
              </a:rPr>
              <a:t>if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bloğu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matrisin</a:t>
            </a:r>
            <a:r>
              <a:rPr lang="en-US" dirty="0">
                <a:ea typeface="+mn-lt"/>
                <a:cs typeface="+mn-lt"/>
              </a:rPr>
              <a:t> ana </a:t>
            </a:r>
            <a:r>
              <a:rPr lang="en-US" dirty="0" err="1">
                <a:ea typeface="+mn-lt"/>
                <a:cs typeface="+mn-lt"/>
              </a:rPr>
              <a:t>köşegenindeki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elemanları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çevirirken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ikinci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if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bloğu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matrisin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köşegenindeki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elemanları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çevirir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== j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ifadesi</a:t>
            </a:r>
            <a:r>
              <a:rPr lang="en-US" dirty="0">
                <a:ea typeface="+mn-lt"/>
                <a:cs typeface="+mn-lt"/>
              </a:rPr>
              <a:t>, ana </a:t>
            </a:r>
            <a:r>
              <a:rPr lang="en-US" dirty="0" err="1">
                <a:ea typeface="+mn-lt"/>
                <a:cs typeface="+mn-lt"/>
              </a:rPr>
              <a:t>köşegenin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elemanlarını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belirler</a:t>
            </a:r>
            <a:r>
              <a:rPr lang="en-US" dirty="0">
                <a:ea typeface="+mn-lt"/>
                <a:cs typeface="+mn-lt"/>
              </a:rPr>
              <a:t>. Bu </a:t>
            </a:r>
            <a:r>
              <a:rPr lang="en-US" dirty="0" err="1">
                <a:ea typeface="+mn-lt"/>
                <a:cs typeface="+mn-lt"/>
              </a:rPr>
              <a:t>koşul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j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değişkenlerinin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değerlerinin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eşit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olduğunda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doğrudur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+ j == n - 1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ifadesi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köşegenin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elemanlarını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belirler</a:t>
            </a:r>
            <a:r>
              <a:rPr lang="en-US" dirty="0">
                <a:ea typeface="+mn-lt"/>
                <a:cs typeface="+mn-lt"/>
              </a:rPr>
              <a:t>. Bu </a:t>
            </a:r>
            <a:r>
              <a:rPr lang="en-US" dirty="0" err="1">
                <a:ea typeface="+mn-lt"/>
                <a:cs typeface="+mn-lt"/>
              </a:rPr>
              <a:t>koşul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j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değişkenlerinin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toplamının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n - 1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değerine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eşit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olduğunda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doğrudur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Eğer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eleman</a:t>
            </a:r>
            <a:r>
              <a:rPr lang="en-US" dirty="0">
                <a:ea typeface="+mn-lt"/>
                <a:cs typeface="+mn-lt"/>
              </a:rPr>
              <a:t> ana </a:t>
            </a:r>
            <a:r>
              <a:rPr lang="en-US" dirty="0" err="1">
                <a:ea typeface="+mn-lt"/>
                <a:cs typeface="+mn-lt"/>
              </a:rPr>
              <a:t>veya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köşegende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ise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elemanın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çevrilir</a:t>
            </a:r>
            <a:r>
              <a:rPr lang="en-US" dirty="0">
                <a:ea typeface="+mn-lt"/>
                <a:cs typeface="+mn-lt"/>
              </a:rPr>
              <a:t>. Aksi </a:t>
            </a:r>
            <a:r>
              <a:rPr lang="en-US" dirty="0" err="1">
                <a:ea typeface="+mn-lt"/>
                <a:cs typeface="+mn-lt"/>
              </a:rPr>
              <a:t>takdirde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elemanın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değiştirilmeden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kalır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781C-D0D9-79C0-1590-6B5EC9588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8C63-42D8-A800-3FA4-4E609249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Ödevi</a:t>
            </a:r>
            <a:r>
              <a:rPr lang="en-US" dirty="0"/>
              <a:t> Soru-3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79FA-A17E-FFF4-BEA4-2EE04A99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399" y="2303059"/>
            <a:ext cx="12199046" cy="44971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    (x+2)cm                                     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kenar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x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                                                   </a:t>
            </a:r>
            <a:r>
              <a:rPr lang="en-US" dirty="0"/>
              <a:t>Her </a:t>
            </a:r>
            <a:r>
              <a:rPr lang="en-US" dirty="0" err="1"/>
              <a:t>kağıdın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kenarı</a:t>
            </a:r>
            <a:r>
              <a:rPr lang="en-US" dirty="0"/>
              <a:t> </a:t>
            </a:r>
            <a:r>
              <a:rPr lang="en-US" dirty="0" err="1"/>
              <a:t>öncekinden</a:t>
            </a:r>
            <a:r>
              <a:rPr lang="en-US" dirty="0"/>
              <a:t> 2cm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n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                                                   </a:t>
            </a:r>
            <a:r>
              <a:rPr lang="en-US" dirty="0" err="1"/>
              <a:t>Kağıt</a:t>
            </a:r>
            <a:r>
              <a:rPr lang="en-US" dirty="0"/>
              <a:t> alt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koyuluyor</a:t>
            </a:r>
            <a:r>
              <a:rPr lang="en-US" dirty="0"/>
              <a:t>. </a:t>
            </a:r>
          </a:p>
          <a:p>
            <a:r>
              <a:rPr lang="en-US" dirty="0"/>
              <a:t>                                                        Her </a:t>
            </a:r>
            <a:r>
              <a:rPr lang="en-US" dirty="0" err="1"/>
              <a:t>kağıt</a:t>
            </a:r>
            <a:r>
              <a:rPr lang="en-US" dirty="0"/>
              <a:t> </a:t>
            </a:r>
            <a:r>
              <a:rPr lang="en-US" dirty="0" err="1"/>
              <a:t>koymada</a:t>
            </a:r>
            <a:r>
              <a:rPr lang="en-US" dirty="0"/>
              <a:t> </a:t>
            </a:r>
            <a:r>
              <a:rPr lang="en-US" dirty="0" err="1"/>
              <a:t>şeklin</a:t>
            </a:r>
            <a:r>
              <a:rPr lang="en-US" dirty="0"/>
              <a:t>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  <a:p>
            <a:r>
              <a:rPr lang="en-US" dirty="0"/>
              <a:t>                                                         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girilecek</a:t>
            </a:r>
            <a:r>
              <a:rPr lang="en-US" dirty="0"/>
              <a:t>.</a:t>
            </a:r>
          </a:p>
          <a:p>
            <a:r>
              <a:rPr lang="en-US" dirty="0"/>
              <a:t>                                                          </a:t>
            </a:r>
            <a:r>
              <a:rPr lang="en-US" dirty="0" err="1"/>
              <a:t>Özyinelemeli</a:t>
            </a:r>
            <a:r>
              <a:rPr lang="en-US" dirty="0"/>
              <a:t> </a:t>
            </a:r>
            <a:r>
              <a:rPr lang="en-US" dirty="0" err="1"/>
              <a:t>çözülecek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868DD-5A4D-2E49-84D2-0749A21C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C5CB6-6046-360D-6505-7ACE16D32C35}"/>
              </a:ext>
            </a:extLst>
          </p:cNvPr>
          <p:cNvCxnSpPr/>
          <p:nvPr/>
        </p:nvCxnSpPr>
        <p:spPr>
          <a:xfrm flipH="1">
            <a:off x="363237" y="2857243"/>
            <a:ext cx="32952" cy="369466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EEF9E1-8E49-232B-18A7-BC42E147DB6E}"/>
              </a:ext>
            </a:extLst>
          </p:cNvPr>
          <p:cNvCxnSpPr/>
          <p:nvPr/>
        </p:nvCxnSpPr>
        <p:spPr>
          <a:xfrm>
            <a:off x="302226" y="6542386"/>
            <a:ext cx="3282777" cy="3912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0A04B5F-9A58-8E2E-75FB-174338215CF3}"/>
              </a:ext>
            </a:extLst>
          </p:cNvPr>
          <p:cNvSpPr/>
          <p:nvPr/>
        </p:nvSpPr>
        <p:spPr>
          <a:xfrm>
            <a:off x="373276" y="6204121"/>
            <a:ext cx="3253945" cy="4118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0ABF2-C001-993F-3529-E62934C2D363}"/>
              </a:ext>
            </a:extLst>
          </p:cNvPr>
          <p:cNvSpPr/>
          <p:nvPr/>
        </p:nvSpPr>
        <p:spPr>
          <a:xfrm>
            <a:off x="370702" y="5756188"/>
            <a:ext cx="2965621" cy="4427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DFAAF-E802-9849-5DA0-62E479BB3BD5}"/>
              </a:ext>
            </a:extLst>
          </p:cNvPr>
          <p:cNvSpPr/>
          <p:nvPr/>
        </p:nvSpPr>
        <p:spPr>
          <a:xfrm>
            <a:off x="378424" y="5341723"/>
            <a:ext cx="2667000" cy="4118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0DA5B-4472-9428-EBB8-C2D2D2DE9191}"/>
              </a:ext>
            </a:extLst>
          </p:cNvPr>
          <p:cNvSpPr/>
          <p:nvPr/>
        </p:nvSpPr>
        <p:spPr>
          <a:xfrm>
            <a:off x="378426" y="4978741"/>
            <a:ext cx="2399269" cy="3707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B8DB4-80C3-E41A-97DA-6093A7BF271B}"/>
              </a:ext>
            </a:extLst>
          </p:cNvPr>
          <p:cNvSpPr/>
          <p:nvPr/>
        </p:nvSpPr>
        <p:spPr>
          <a:xfrm>
            <a:off x="378426" y="2908986"/>
            <a:ext cx="741404" cy="3192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04214-F977-01BA-F9F3-1B313A50357D}"/>
              </a:ext>
            </a:extLst>
          </p:cNvPr>
          <p:cNvSpPr/>
          <p:nvPr/>
        </p:nvSpPr>
        <p:spPr>
          <a:xfrm>
            <a:off x="399020" y="3217905"/>
            <a:ext cx="1029729" cy="2883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1F8AA9-E2A9-2C1A-ACF6-452D68EDCDBA}"/>
              </a:ext>
            </a:extLst>
          </p:cNvPr>
          <p:cNvSpPr/>
          <p:nvPr/>
        </p:nvSpPr>
        <p:spPr>
          <a:xfrm>
            <a:off x="370702" y="3506229"/>
            <a:ext cx="1348946" cy="2677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7C3E-60C4-0690-8D3F-EE1C4687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3745427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 </a:t>
            </a:r>
            <a:r>
              <a:rPr lang="en-US" dirty="0" err="1"/>
              <a:t>Ödevi</a:t>
            </a:r>
            <a:r>
              <a:rPr lang="en-US" dirty="0"/>
              <a:t> Soru-3 </a:t>
            </a:r>
            <a:r>
              <a:rPr lang="en-US" dirty="0" err="1"/>
              <a:t>Çözüm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3679-9B3C-707D-6A89-D96307C6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398" y="2255345"/>
            <a:ext cx="12199045" cy="464779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B59C7-A6D9-65DE-BAC9-37E3AAE4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4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E4E7-1F58-F3D1-1DAD-210B556D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" y="-2788"/>
            <a:ext cx="12054884" cy="68678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  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static void Main(string[] 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{</a:t>
            </a:r>
          </a:p>
          <a:p>
            <a:r>
              <a:rPr lang="en-US" dirty="0">
                <a:ea typeface="+mn-lt"/>
                <a:cs typeface="+mn-lt"/>
              </a:rPr>
              <a:t>         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Kısa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uzunluğunu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giriniz</a:t>
            </a:r>
            <a:r>
              <a:rPr lang="en-US" dirty="0">
                <a:ea typeface="+mn-lt"/>
                <a:cs typeface="+mn-lt"/>
              </a:rPr>
              <a:t>: ");</a:t>
            </a:r>
          </a:p>
          <a:p>
            <a:r>
              <a:rPr lang="en-US" dirty="0">
                <a:ea typeface="+mn-lt"/>
                <a:cs typeface="+mn-lt"/>
              </a:rPr>
              <a:t>         int x = Convert.ToInt32(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</a:p>
          <a:p>
            <a:r>
              <a:rPr lang="en-US" dirty="0">
                <a:ea typeface="+mn-lt"/>
                <a:cs typeface="+mn-lt"/>
              </a:rPr>
              <a:t>         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Kağıt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sayısını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giriniz</a:t>
            </a:r>
            <a:r>
              <a:rPr lang="en-US" dirty="0">
                <a:ea typeface="+mn-lt"/>
                <a:cs typeface="+mn-lt"/>
              </a:rPr>
              <a:t>: ");</a:t>
            </a:r>
          </a:p>
          <a:p>
            <a:r>
              <a:rPr lang="en-US" dirty="0">
                <a:ea typeface="+mn-lt"/>
                <a:cs typeface="+mn-lt"/>
              </a:rPr>
              <a:t>         int n = Convert.ToInt32(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</a:p>
          <a:p>
            <a:r>
              <a:rPr lang="en-US" dirty="0">
                <a:ea typeface="+mn-lt"/>
                <a:cs typeface="+mn-lt"/>
              </a:rPr>
              <a:t>   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Toplam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</a:t>
            </a:r>
            <a:r>
              <a:rPr lang="en-US" dirty="0">
                <a:ea typeface="+mn-lt"/>
                <a:cs typeface="+mn-lt"/>
              </a:rPr>
              <a:t>: " + </a:t>
            </a:r>
            <a:r>
              <a:rPr lang="en-US" dirty="0" err="1">
                <a:ea typeface="+mn-lt"/>
                <a:cs typeface="+mn-lt"/>
              </a:rPr>
              <a:t>ToplamAlan</a:t>
            </a:r>
            <a:r>
              <a:rPr lang="en-US" dirty="0">
                <a:ea typeface="+mn-lt"/>
                <a:cs typeface="+mn-lt"/>
              </a:rPr>
              <a:t>(x, n));</a:t>
            </a:r>
          </a:p>
          <a:p>
            <a:r>
              <a:rPr lang="en-US" dirty="0">
                <a:ea typeface="+mn-lt"/>
                <a:cs typeface="+mn-lt"/>
              </a:rPr>
              <a:t>     }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B2FFC-5A03-C25A-A2DA-D4FC456CA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1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8E9F-5CE5-B935-DF4F-080BC0D4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" y="-2787"/>
            <a:ext cx="12178451" cy="68575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public static int </a:t>
            </a:r>
            <a:r>
              <a:rPr lang="en-US" dirty="0" err="1">
                <a:ea typeface="+mn-lt"/>
                <a:cs typeface="+mn-lt"/>
              </a:rPr>
              <a:t>ToplamAlan</a:t>
            </a:r>
            <a:r>
              <a:rPr lang="en-US" dirty="0">
                <a:ea typeface="+mn-lt"/>
                <a:cs typeface="+mn-lt"/>
              </a:rPr>
              <a:t>(int x, int n)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{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 if (n == 1)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 {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 return x * (x + 2);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 }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 else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 {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 return </a:t>
            </a:r>
            <a:r>
              <a:rPr lang="en-US" dirty="0" err="1">
                <a:ea typeface="+mn-lt"/>
                <a:cs typeface="+mn-lt"/>
              </a:rPr>
              <a:t>ToplamAlan</a:t>
            </a:r>
            <a:r>
              <a:rPr lang="en-US" dirty="0">
                <a:ea typeface="+mn-lt"/>
                <a:cs typeface="+mn-lt"/>
              </a:rPr>
              <a:t>(x, n - 1) + (x + 2 * (n - 1)) * x;</a:t>
            </a:r>
          </a:p>
          <a:p>
            <a:r>
              <a:rPr lang="en-US" dirty="0">
                <a:ea typeface="+mn-lt"/>
                <a:cs typeface="+mn-lt"/>
              </a:rPr>
              <a:t>     }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9215-4FD8-2952-78DE-964D08398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2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08C4-9A9A-9BB4-0D02-9B0FF9D0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7" y="134268"/>
            <a:ext cx="12193969" cy="66616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Kullanıcıdan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kısa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uzunluğu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kağıt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sayısı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değerleri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alınır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ToplamAlan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>
                <a:latin typeface="Consolas"/>
              </a:rPr>
              <a:t>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kağıdın</a:t>
            </a:r>
            <a:r>
              <a:rPr lang="en-US" dirty="0">
                <a:ea typeface="+mn-lt"/>
                <a:cs typeface="+mn-lt"/>
              </a:rPr>
              <a:t> alt </a:t>
            </a:r>
            <a:r>
              <a:rPr lang="en-US" dirty="0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konulmasıyla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oluşan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şeklin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hesaplar</a:t>
            </a:r>
            <a:r>
              <a:rPr lang="en-US" dirty="0">
                <a:ea typeface="+mn-lt"/>
                <a:cs typeface="+mn-lt"/>
              </a:rPr>
              <a:t>. Bu </a:t>
            </a:r>
            <a:r>
              <a:rPr lang="en-US" dirty="0" err="1">
                <a:ea typeface="+mn-lt"/>
                <a:cs typeface="+mn-lt"/>
              </a:rPr>
              <a:t>metot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özyinelemeli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onsolas"/>
              </a:rPr>
              <a:t>else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bloğu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özyinelemeli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matrisin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hesaplamak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gereklidir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Eğer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değeri</a:t>
            </a:r>
            <a:r>
              <a:rPr lang="en-US" dirty="0">
                <a:ea typeface="+mn-lt"/>
                <a:cs typeface="+mn-lt"/>
              </a:rPr>
              <a:t> 1’e </a:t>
            </a:r>
            <a:r>
              <a:rPr lang="en-US" dirty="0" err="1">
                <a:ea typeface="+mn-lt"/>
                <a:cs typeface="+mn-lt"/>
              </a:rPr>
              <a:t>eşitse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yani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sadece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hücreden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oluşuyorsa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metot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x * (x + 2)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ifadesini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döndürür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Ancak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>
                <a:latin typeface="Consolas"/>
              </a:rPr>
              <a:t>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değeri</a:t>
            </a:r>
            <a:r>
              <a:rPr lang="en-US" dirty="0">
                <a:ea typeface="+mn-lt"/>
                <a:cs typeface="+mn-lt"/>
              </a:rPr>
              <a:t> 1’den </a:t>
            </a:r>
            <a:r>
              <a:rPr lang="en-US" dirty="0" err="1">
                <a:ea typeface="+mn-lt"/>
                <a:cs typeface="+mn-lt"/>
              </a:rPr>
              <a:t>farklıysa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yani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fazla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hücreden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oluşuyorsa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metot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kendisini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önceki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satırdaki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Tenorite"/>
              </a:rPr>
              <a:t>ToplamAlan</a:t>
            </a:r>
            <a:r>
              <a:rPr lang="en-US" dirty="0">
                <a:latin typeface="Consolas"/>
              </a:rPr>
              <a:t>(x, n - 1)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ifadesiyle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çağırır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sonucuna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(x + 2 * (n - 1)) * x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ifadesini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ekler</a:t>
            </a:r>
            <a:r>
              <a:rPr lang="en-US" dirty="0">
                <a:ea typeface="+mn-lt"/>
                <a:cs typeface="+mn-lt"/>
              </a:rPr>
              <a:t>. Bu </a:t>
            </a:r>
            <a:r>
              <a:rPr lang="en-US" dirty="0" err="1">
                <a:ea typeface="+mn-lt"/>
                <a:cs typeface="+mn-lt"/>
              </a:rPr>
              <a:t>işlem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matrisin</a:t>
            </a:r>
            <a:r>
              <a:rPr lang="en-US" dirty="0">
                <a:ea typeface="+mn-lt"/>
                <a:cs typeface="+mn-lt"/>
              </a:rPr>
              <a:t> her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satırının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hesaplar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sonunda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toplam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döndürür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Program, </a:t>
            </a:r>
            <a:r>
              <a:rPr lang="en-US" dirty="0" err="1">
                <a:ea typeface="+mn-lt"/>
                <a:cs typeface="+mn-lt"/>
              </a:rPr>
              <a:t>hesaplanan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alanı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ekrana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yazdırır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2E6AA-E0E9-2ECC-8DD7-6BA63FE65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3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F5C1-45CE-1A7E-46CF-E32FD082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Ödevi</a:t>
            </a:r>
            <a:r>
              <a:rPr lang="en-US" dirty="0"/>
              <a:t> Soru-4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1F13-11D6-DFCB-33BA-0CE04782C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736" y="2457519"/>
            <a:ext cx="11426749" cy="4239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İngiliz</a:t>
            </a:r>
            <a:r>
              <a:rPr lang="en-US" dirty="0"/>
              <a:t> </a:t>
            </a:r>
            <a:r>
              <a:rPr lang="en-US" dirty="0" err="1"/>
              <a:t>alfabesinde</a:t>
            </a:r>
            <a:r>
              <a:rPr lang="en-US" dirty="0"/>
              <a:t> İ,Ö,Ü,Ç,Ğ,Ş  </a:t>
            </a:r>
            <a:r>
              <a:rPr lang="en-US" dirty="0" err="1"/>
              <a:t>harfleri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alfabemize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Q,W,X </a:t>
            </a:r>
            <a:r>
              <a:rPr lang="en-US" dirty="0" err="1"/>
              <a:t>harfleri</a:t>
            </a:r>
            <a:r>
              <a:rPr lang="en-US" dirty="0"/>
              <a:t> </a:t>
            </a:r>
            <a:r>
              <a:rPr lang="en-US" dirty="0" err="1"/>
              <a:t>fazladan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İngiliz</a:t>
            </a:r>
            <a:r>
              <a:rPr lang="en-US" dirty="0"/>
              <a:t> </a:t>
            </a:r>
            <a:r>
              <a:rPr lang="en-US" dirty="0" err="1"/>
              <a:t>alfabesindeki</a:t>
            </a:r>
            <a:r>
              <a:rPr lang="en-US" dirty="0"/>
              <a:t> </a:t>
            </a:r>
            <a:r>
              <a:rPr lang="en-US" dirty="0" err="1"/>
              <a:t>harfleri</a:t>
            </a:r>
            <a:r>
              <a:rPr lang="en-US" dirty="0"/>
              <a:t> </a:t>
            </a:r>
            <a:r>
              <a:rPr lang="en-US" dirty="0" err="1"/>
              <a:t>alfabetik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sıralandığında</a:t>
            </a:r>
            <a:r>
              <a:rPr lang="en-US" dirty="0"/>
              <a:t> ilk </a:t>
            </a:r>
            <a:r>
              <a:rPr lang="en-US" dirty="0" err="1"/>
              <a:t>haf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sıraya</a:t>
            </a:r>
            <a:r>
              <a:rPr lang="en-US" dirty="0"/>
              <a:t> </a:t>
            </a:r>
            <a:r>
              <a:rPr lang="en-US" dirty="0" err="1"/>
              <a:t>numarası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yazılcaktır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Z </a:t>
            </a:r>
            <a:r>
              <a:rPr lang="en-US" dirty="0" err="1"/>
              <a:t>harfi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 26 </a:t>
            </a:r>
            <a:r>
              <a:rPr lang="en-US" dirty="0" err="1"/>
              <a:t>defa</a:t>
            </a:r>
            <a:r>
              <a:rPr lang="en-US" dirty="0"/>
              <a:t> </a:t>
            </a:r>
            <a:r>
              <a:rPr lang="en-US" dirty="0" err="1"/>
              <a:t>yazılacaktır</a:t>
            </a:r>
            <a:r>
              <a:rPr lang="en-US" dirty="0"/>
              <a:t> , B </a:t>
            </a:r>
            <a:r>
              <a:rPr lang="en-US" dirty="0" err="1"/>
              <a:t>harfide</a:t>
            </a:r>
            <a:r>
              <a:rPr lang="en-US" dirty="0"/>
              <a:t> 2 </a:t>
            </a:r>
            <a:r>
              <a:rPr lang="en-US" dirty="0" err="1"/>
              <a:t>defaa</a:t>
            </a:r>
            <a:r>
              <a:rPr lang="en-US" dirty="0"/>
              <a:t> </a:t>
            </a:r>
            <a:r>
              <a:rPr lang="en-US" dirty="0" err="1"/>
              <a:t>yazılcaktır</a:t>
            </a:r>
            <a:r>
              <a:rPr lang="en-US" dirty="0"/>
              <a:t>, her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satıra</a:t>
            </a:r>
            <a:r>
              <a:rPr lang="en-US" dirty="0"/>
              <a:t> </a:t>
            </a:r>
            <a:r>
              <a:rPr lang="en-US" dirty="0" err="1"/>
              <a:t>yazılcaktır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yeni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karakteri</a:t>
            </a:r>
            <a:r>
              <a:rPr lang="en-US" dirty="0"/>
              <a:t> </a:t>
            </a:r>
            <a:r>
              <a:rPr lang="en-US" dirty="0" err="1"/>
              <a:t>yazılacaktır</a:t>
            </a:r>
            <a:r>
              <a:rPr lang="en-US" dirty="0"/>
              <a:t>. If else() , else if() , switch-case </a:t>
            </a:r>
            <a:r>
              <a:rPr lang="en-US" dirty="0" err="1"/>
              <a:t>komutlarını</a:t>
            </a:r>
            <a:r>
              <a:rPr lang="en-US" dirty="0"/>
              <a:t> </a:t>
            </a:r>
            <a:r>
              <a:rPr lang="en-US" dirty="0" err="1"/>
              <a:t>kullanmadan</a:t>
            </a:r>
            <a:r>
              <a:rPr lang="en-US" dirty="0"/>
              <a:t> </a:t>
            </a:r>
            <a:r>
              <a:rPr lang="en-US" dirty="0" err="1"/>
              <a:t>İngiliz</a:t>
            </a:r>
            <a:r>
              <a:rPr lang="en-US" dirty="0"/>
              <a:t> </a:t>
            </a:r>
            <a:r>
              <a:rPr lang="en-US" dirty="0" err="1"/>
              <a:t>alfabesini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tarzda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yazınız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E1256-1D52-C422-2173-461E7D7B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3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FB18-C2FF-2996-4AD0-DAC60564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3354130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Ödevi</a:t>
            </a:r>
            <a:r>
              <a:rPr lang="en-US" dirty="0"/>
              <a:t> Soru-4 </a:t>
            </a:r>
            <a:r>
              <a:rPr lang="en-US" dirty="0" err="1"/>
              <a:t>Çözümü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C880-794D-8508-7F85-0EF76C83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7D390-CDC7-5D80-51FB-8F7B65D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D927-52C0-4B8A-F3A3-92252D9A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398" y="-67182"/>
            <a:ext cx="12199045" cy="69215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 static void Main(string[] 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string[] </a:t>
            </a:r>
            <a:r>
              <a:rPr lang="en-US" err="1">
                <a:ea typeface="+mn-lt"/>
                <a:cs typeface="+mn-lt"/>
              </a:rPr>
              <a:t>alfabe</a:t>
            </a:r>
            <a:r>
              <a:rPr lang="en-US" dirty="0">
                <a:ea typeface="+mn-lt"/>
                <a:cs typeface="+mn-lt"/>
              </a:rPr>
              <a:t> = { "A", "B", "C", "D", "E", "F", "G", "H", "I", "J", "K", "L", "M", "N", "O", "P", "Q", "R", "S", "T", "U", "V", "W", "X", "Y", "Z" };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 string </a:t>
            </a:r>
            <a:r>
              <a:rPr lang="en-US" dirty="0" err="1">
                <a:ea typeface="+mn-lt"/>
                <a:cs typeface="+mn-lt"/>
              </a:rPr>
              <a:t>fileName</a:t>
            </a:r>
            <a:r>
              <a:rPr lang="en-US" dirty="0">
                <a:ea typeface="+mn-lt"/>
                <a:cs typeface="+mn-lt"/>
              </a:rPr>
              <a:t> = "alphabet.txt";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using (</a:t>
            </a:r>
            <a:r>
              <a:rPr lang="en-US" dirty="0" err="1">
                <a:ea typeface="+mn-lt"/>
                <a:cs typeface="+mn-lt"/>
              </a:rPr>
              <a:t>StreamWriter</a:t>
            </a:r>
            <a:r>
              <a:rPr lang="en-US" dirty="0">
                <a:ea typeface="+mn-lt"/>
                <a:cs typeface="+mn-lt"/>
              </a:rPr>
              <a:t> writer = new </a:t>
            </a:r>
            <a:r>
              <a:rPr lang="en-US" dirty="0" err="1">
                <a:ea typeface="+mn-lt"/>
                <a:cs typeface="+mn-lt"/>
              </a:rPr>
              <a:t>StreamWriter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fileName</a:t>
            </a:r>
            <a:r>
              <a:rPr lang="en-US" dirty="0">
                <a:ea typeface="+mn-lt"/>
                <a:cs typeface="+mn-lt"/>
              </a:rPr>
              <a:t>))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</a:t>
            </a:r>
            <a:r>
              <a:rPr lang="en-US" dirty="0" err="1">
                <a:ea typeface="+mn-lt"/>
                <a:cs typeface="+mn-lt"/>
              </a:rPr>
              <a:t>alfabe.Length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 for (int j = 0; j &lt;=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 </a:t>
            </a:r>
            <a:r>
              <a:rPr lang="en-US" dirty="0" err="1">
                <a:ea typeface="+mn-lt"/>
                <a:cs typeface="+mn-lt"/>
              </a:rPr>
              <a:t>writer.Write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alfabe</a:t>
            </a:r>
            <a:r>
              <a:rPr lang="en-US" dirty="0">
                <a:ea typeface="+mn-lt"/>
                <a:cs typeface="+mn-lt"/>
              </a:rPr>
              <a:t>[j]);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 </a:t>
            </a:r>
            <a:r>
              <a:rPr lang="en-US" dirty="0" err="1">
                <a:ea typeface="+mn-lt"/>
                <a:cs typeface="+mn-lt"/>
              </a:rPr>
              <a:t>writer.WriteLine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("Dosya </a:t>
            </a:r>
            <a:r>
              <a:rPr lang="en-US" dirty="0" err="1">
                <a:ea typeface="+mn-lt"/>
                <a:cs typeface="+mn-lt"/>
              </a:rPr>
              <a:t>başarıyla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oluşturuldu</a:t>
            </a:r>
            <a:r>
              <a:rPr lang="en-US" dirty="0">
                <a:ea typeface="+mn-lt"/>
                <a:cs typeface="+mn-lt"/>
              </a:rPr>
              <a:t>.");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31210-1CAC-F0BD-0E14-6F6FC9509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0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85352"/>
            <a:ext cx="9810074" cy="1181401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Ödevi</a:t>
            </a:r>
            <a:r>
              <a:rPr lang="en-US" dirty="0"/>
              <a:t> Soru-1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" y="1718845"/>
            <a:ext cx="10973667" cy="49525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Çevreden</a:t>
            </a:r>
            <a:r>
              <a:rPr lang="en-US" dirty="0"/>
              <a:t> Alana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Dikdörtgenin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çevre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uzunluğu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karenin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uzunluğu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kullanıcı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tarafından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giriliyor.Buna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dikdörtgenin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hesaplayan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yazınız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C2B4D-8DEA-7C4F-870D-9D6D93B0C0D0}"/>
              </a:ext>
            </a:extLst>
          </p:cNvPr>
          <p:cNvSpPr/>
          <p:nvPr/>
        </p:nvSpPr>
        <p:spPr>
          <a:xfrm>
            <a:off x="1132702" y="2085203"/>
            <a:ext cx="1925593" cy="1235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873D0-8934-F856-B270-F6D0848F649E}"/>
              </a:ext>
            </a:extLst>
          </p:cNvPr>
          <p:cNvSpPr/>
          <p:nvPr/>
        </p:nvSpPr>
        <p:spPr>
          <a:xfrm>
            <a:off x="3063445" y="2085202"/>
            <a:ext cx="1122405" cy="1235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29F8-EC59-416C-3074-FFB67B60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7" y="59141"/>
            <a:ext cx="12193969" cy="68548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    }</a:t>
            </a:r>
          </a:p>
          <a:p>
            <a:r>
              <a:rPr lang="en-US">
                <a:ea typeface="+mn-lt"/>
                <a:cs typeface="+mn-lt"/>
              </a:rPr>
              <a:t>      }</a:t>
            </a:r>
          </a:p>
          <a:p>
            <a:r>
              <a:rPr lang="en-US" dirty="0">
                <a:ea typeface="+mn-lt"/>
                <a:cs typeface="+mn-lt"/>
              </a:rPr>
              <a:t>      </a:t>
            </a:r>
            <a:r>
              <a:rPr lang="en-US" err="1">
                <a:ea typeface="+mn-lt"/>
                <a:cs typeface="+mn-lt"/>
              </a:rPr>
              <a:t>Console.WriteLine</a:t>
            </a:r>
            <a:r>
              <a:rPr lang="en-US">
                <a:ea typeface="+mn-lt"/>
                <a:cs typeface="+mn-lt"/>
              </a:rPr>
              <a:t>("Dosya </a:t>
            </a:r>
            <a:r>
              <a:rPr lang="en-US" err="1">
                <a:ea typeface="+mn-lt"/>
                <a:cs typeface="+mn-lt"/>
              </a:rPr>
              <a:t>başarıyla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oluşturuldu</a:t>
            </a:r>
            <a:r>
              <a:rPr lang="en-US">
                <a:ea typeface="+mn-lt"/>
                <a:cs typeface="+mn-lt"/>
              </a:rPr>
              <a:t>.");</a:t>
            </a:r>
          </a:p>
          <a:p>
            <a:r>
              <a:rPr lang="en-US" dirty="0">
                <a:ea typeface="+mn-lt"/>
                <a:cs typeface="+mn-lt"/>
              </a:rPr>
              <a:t>  }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Bu program, </a:t>
            </a:r>
            <a:r>
              <a:rPr lang="en-US" dirty="0" err="1">
                <a:ea typeface="+mn-lt"/>
                <a:cs typeface="+mn-lt"/>
              </a:rPr>
              <a:t>İngiliz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alfabesini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dosyaya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yazmak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</a:rPr>
              <a:t>StreamWriter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kullanır</a:t>
            </a:r>
            <a:r>
              <a:rPr lang="en-US" dirty="0">
                <a:ea typeface="+mn-lt"/>
                <a:cs typeface="+mn-lt"/>
              </a:rPr>
              <a:t>. Program, </a:t>
            </a:r>
            <a:r>
              <a:rPr lang="en-US" dirty="0">
                <a:latin typeface="Consolas"/>
              </a:rPr>
              <a:t>alphabet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dizisindeki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harfleri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alfabetik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sıralar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her </a:t>
            </a:r>
            <a:r>
              <a:rPr lang="en-US" dirty="0" err="1">
                <a:ea typeface="+mn-lt"/>
                <a:cs typeface="+mn-lt"/>
              </a:rPr>
              <a:t>harfin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dosyaya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yazılması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gereken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sayısını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counts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dizisinde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tutar</a:t>
            </a:r>
            <a:r>
              <a:rPr lang="en-US" dirty="0">
                <a:ea typeface="+mn-lt"/>
                <a:cs typeface="+mn-lt"/>
              </a:rPr>
              <a:t>. Daha </a:t>
            </a:r>
            <a:r>
              <a:rPr lang="en-US" dirty="0" err="1">
                <a:ea typeface="+mn-lt"/>
                <a:cs typeface="+mn-lt"/>
              </a:rPr>
              <a:t>sonra</a:t>
            </a:r>
            <a:r>
              <a:rPr lang="en-US" dirty="0">
                <a:ea typeface="+mn-lt"/>
                <a:cs typeface="+mn-lt"/>
              </a:rPr>
              <a:t>, her </a:t>
            </a:r>
            <a:r>
              <a:rPr lang="en-US" dirty="0" err="1">
                <a:ea typeface="+mn-lt"/>
                <a:cs typeface="+mn-lt"/>
              </a:rPr>
              <a:t>harf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dosyaya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yazılır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her </a:t>
            </a:r>
            <a:r>
              <a:rPr lang="en-US" dirty="0" err="1">
                <a:ea typeface="+mn-lt"/>
                <a:cs typeface="+mn-lt"/>
              </a:rPr>
              <a:t>harfin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ardından</a:t>
            </a:r>
            <a:r>
              <a:rPr lang="en-US" dirty="0">
                <a:ea typeface="+mn-lt"/>
                <a:cs typeface="+mn-lt"/>
              </a:rPr>
              <a:t> yeni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satır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karakteri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eklenir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BFCE5-2927-EA41-6DA1-DB2CE7F99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1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082C-23CC-5EDA-AEA5-17DEDFB0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Ödevi</a:t>
            </a:r>
            <a:r>
              <a:rPr lang="en-US" dirty="0"/>
              <a:t> Soru-5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BC94-D2B4-C708-DF07-9C82F8F1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47" y="2653167"/>
            <a:ext cx="10747128" cy="34364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e</a:t>
            </a:r>
            <a:r>
              <a:rPr lang="en-US" sz="3600" dirty="0">
                <a:ea typeface="+mn-lt"/>
                <a:cs typeface="+mn-lt"/>
              </a:rPr>
              <a:t>×</a:t>
            </a:r>
            <a:r>
              <a:rPr lang="en-US" sz="3600" dirty="0"/>
              <a:t> = 1 + x + + (x</a:t>
            </a:r>
            <a:r>
              <a:rPr lang="en-US" sz="3600" dirty="0">
                <a:ea typeface="+mn-lt"/>
                <a:cs typeface="+mn-lt"/>
              </a:rPr>
              <a:t>² / 2!) + (x³ + 3!) + …. + (x¹° / 10!)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61191-7870-EBB9-F671-845FFC48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4DB79-6DF7-D2BF-0382-566DBA06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35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08EB-FDC1-BE49-87E9-4F657386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 </a:t>
            </a:r>
            <a:r>
              <a:rPr lang="en-US" dirty="0" err="1"/>
              <a:t>Ödevi</a:t>
            </a:r>
            <a:r>
              <a:rPr lang="en-US" dirty="0"/>
              <a:t> Soru-5 </a:t>
            </a:r>
            <a:r>
              <a:rPr lang="en-US" dirty="0" err="1"/>
              <a:t>Çözümü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B939-A29E-4804-34FF-CE0FD2D65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8F61E-A1A2-9DE0-DB7B-2444466A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2377F-4FD5-141D-095C-2355C7BE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26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68FD-152B-83FB-6D21-276A030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69037"/>
            <a:ext cx="9779183" cy="1048551"/>
          </a:xfrm>
        </p:spPr>
        <p:txBody>
          <a:bodyPr/>
          <a:lstStyle/>
          <a:p>
            <a:r>
              <a:rPr lang="en-US" dirty="0"/>
              <a:t>OOP </a:t>
            </a:r>
            <a:r>
              <a:rPr lang="en-US" dirty="0" err="1"/>
              <a:t>ile</a:t>
            </a:r>
            <a:r>
              <a:rPr lang="en-US" dirty="0"/>
              <a:t> Basit Banka </a:t>
            </a:r>
            <a:r>
              <a:rPr lang="en-US" dirty="0" err="1"/>
              <a:t>Otomasyonu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3E2AE-D6D1-52F3-B79C-F6CB70B6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841CF-2278-89DC-964D-409E60468220}"/>
              </a:ext>
            </a:extLst>
          </p:cNvPr>
          <p:cNvSpPr/>
          <p:nvPr/>
        </p:nvSpPr>
        <p:spPr>
          <a:xfrm>
            <a:off x="720811" y="2844628"/>
            <a:ext cx="10359080" cy="2965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Banka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hesabı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adında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sınıf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oluşturulurr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Banka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hesabı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sınıfı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para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yatırma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, para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çekme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ve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bakiye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görüntüleme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özelliklerini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içerir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Main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metodu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içine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yazılan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komutlara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göre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ilgili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banka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hesabı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sınıfındaki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ilgili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işlemleri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yerine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getirir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1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2757-BF20-7719-53F2-B05CF846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960" y="10988"/>
            <a:ext cx="12188748" cy="68420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static void Main(string[] 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{    </a:t>
            </a:r>
            <a:r>
              <a:rPr lang="en-US" dirty="0" err="1">
                <a:ea typeface="+mn-lt"/>
                <a:cs typeface="+mn-lt"/>
              </a:rPr>
              <a:t>BankaHesabi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musteri</a:t>
            </a:r>
            <a:r>
              <a:rPr lang="en-US" dirty="0">
                <a:ea typeface="+mn-lt"/>
                <a:cs typeface="+mn-lt"/>
              </a:rPr>
              <a:t> = new </a:t>
            </a:r>
            <a:r>
              <a:rPr lang="en-US" dirty="0" err="1">
                <a:ea typeface="+mn-lt"/>
                <a:cs typeface="+mn-lt"/>
              </a:rPr>
              <a:t>BankaHesabi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musteri.bakiye</a:t>
            </a:r>
            <a:r>
              <a:rPr lang="en-US" dirty="0">
                <a:ea typeface="+mn-lt"/>
                <a:cs typeface="+mn-lt"/>
              </a:rPr>
              <a:t> = 1000;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Hesaptaki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bakiyeniz</a:t>
            </a:r>
            <a:r>
              <a:rPr lang="en-US" dirty="0">
                <a:ea typeface="+mn-lt"/>
                <a:cs typeface="+mn-lt"/>
              </a:rPr>
              <a:t> : 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musteri.bakiyeGoruntule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Yapmak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istediğiniz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seçin</a:t>
            </a:r>
            <a:r>
              <a:rPr lang="en-US" dirty="0">
                <a:ea typeface="+mn-lt"/>
                <a:cs typeface="+mn-lt"/>
              </a:rPr>
              <a:t>:");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("1 - Para </a:t>
            </a:r>
            <a:r>
              <a:rPr lang="en-US" dirty="0" err="1">
                <a:ea typeface="+mn-lt"/>
                <a:cs typeface="+mn-lt"/>
              </a:rPr>
              <a:t>yatırma</a:t>
            </a:r>
            <a:r>
              <a:rPr lang="en-US" dirty="0">
                <a:ea typeface="+mn-lt"/>
                <a:cs typeface="+mn-lt"/>
              </a:rPr>
              <a:t>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("2 - Para </a:t>
            </a:r>
            <a:r>
              <a:rPr lang="en-US" dirty="0" err="1">
                <a:ea typeface="+mn-lt"/>
                <a:cs typeface="+mn-lt"/>
              </a:rPr>
              <a:t>çekme</a:t>
            </a:r>
            <a:r>
              <a:rPr lang="en-US" dirty="0">
                <a:ea typeface="+mn-lt"/>
                <a:cs typeface="+mn-lt"/>
              </a:rPr>
              <a:t>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("3 - </a:t>
            </a:r>
            <a:r>
              <a:rPr lang="en-US" dirty="0" err="1">
                <a:ea typeface="+mn-lt"/>
                <a:cs typeface="+mn-lt"/>
              </a:rPr>
              <a:t>Bakiye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görüntüleme</a:t>
            </a:r>
            <a:r>
              <a:rPr lang="en-US" dirty="0">
                <a:ea typeface="+mn-lt"/>
                <a:cs typeface="+mn-lt"/>
              </a:rPr>
              <a:t>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 int </a:t>
            </a:r>
            <a:r>
              <a:rPr lang="en-US" dirty="0" err="1">
                <a:ea typeface="+mn-lt"/>
                <a:cs typeface="+mn-lt"/>
              </a:rPr>
              <a:t>secim</a:t>
            </a:r>
            <a:r>
              <a:rPr lang="en-US" dirty="0">
                <a:ea typeface="+mn-lt"/>
                <a:cs typeface="+mn-lt"/>
              </a:rPr>
              <a:t> = Convert.ToInt32(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E992-2E45-8AAC-193E-F89B72AB0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4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7393-2A3F-D0AD-99E4-BFB39B85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7" y="5479"/>
            <a:ext cx="12193969" cy="68655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        switch (</a:t>
            </a:r>
            <a:r>
              <a:rPr lang="en-US" dirty="0" err="1">
                <a:ea typeface="+mn-lt"/>
                <a:cs typeface="+mn-lt"/>
              </a:rPr>
              <a:t>secim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 case 1: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Yatırmak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istediğiniz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girin</a:t>
            </a:r>
            <a:r>
              <a:rPr lang="en-US" dirty="0">
                <a:ea typeface="+mn-lt"/>
                <a:cs typeface="+mn-lt"/>
              </a:rPr>
              <a:t>:");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int </a:t>
            </a:r>
            <a:r>
              <a:rPr lang="en-US" dirty="0" err="1">
                <a:ea typeface="+mn-lt"/>
                <a:cs typeface="+mn-lt"/>
              </a:rPr>
              <a:t>yatirilanMiktar</a:t>
            </a:r>
            <a:r>
              <a:rPr lang="en-US" dirty="0">
                <a:ea typeface="+mn-lt"/>
                <a:cs typeface="+mn-lt"/>
              </a:rPr>
              <a:t> = Convert.ToInt32(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</a:t>
            </a:r>
            <a:r>
              <a:rPr lang="en-US" dirty="0" err="1">
                <a:ea typeface="+mn-lt"/>
                <a:cs typeface="+mn-lt"/>
              </a:rPr>
              <a:t>musteri.paraYatir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yatirilanMiktar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("****************************");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Güncel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Bakiyeniz</a:t>
            </a:r>
            <a:r>
              <a:rPr lang="en-US" dirty="0">
                <a:ea typeface="+mn-lt"/>
                <a:cs typeface="+mn-lt"/>
              </a:rPr>
              <a:t> : 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</a:t>
            </a:r>
            <a:r>
              <a:rPr lang="en-US" dirty="0" err="1">
                <a:ea typeface="+mn-lt"/>
                <a:cs typeface="+mn-lt"/>
              </a:rPr>
              <a:t>musteri.bakiyeGoruntule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 break;</a:t>
            </a:r>
          </a:p>
          <a:p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blok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kullanıcıdan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yatırmak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istediği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alır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</a:rPr>
              <a:t>paraYatir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hesaba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yatırır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latin typeface="Consolas"/>
              </a:rPr>
              <a:t>paraYatir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hesap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bakiyesine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belirtilen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miktarı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ekler</a:t>
            </a:r>
            <a:r>
              <a:rPr lang="en-US" dirty="0">
                <a:ea typeface="+mn-lt"/>
                <a:cs typeface="+mn-lt"/>
              </a:rPr>
              <a:t>. Daha </a:t>
            </a:r>
            <a:r>
              <a:rPr lang="en-US" dirty="0" err="1">
                <a:ea typeface="+mn-lt"/>
                <a:cs typeface="+mn-lt"/>
              </a:rPr>
              <a:t>sonra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güncel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bakiyeyi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</a:rPr>
              <a:t>bakiyeGoruntule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çağrılır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44E70-DCDD-2D99-4A30-98B149D4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1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D33E-2C87-93A7-9078-B32B2641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7" y="-5253"/>
            <a:ext cx="12193969" cy="68655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 case 2: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 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Çekmek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istediğiniz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tutarı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girin</a:t>
            </a:r>
            <a:r>
              <a:rPr lang="en-US" dirty="0">
                <a:ea typeface="+mn-lt"/>
                <a:cs typeface="+mn-lt"/>
              </a:rPr>
              <a:t>:");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 int </a:t>
            </a:r>
            <a:r>
              <a:rPr lang="en-US" dirty="0" err="1">
                <a:ea typeface="+mn-lt"/>
                <a:cs typeface="+mn-lt"/>
              </a:rPr>
              <a:t>cekilenMiktar</a:t>
            </a:r>
            <a:r>
              <a:rPr lang="en-US" dirty="0">
                <a:ea typeface="+mn-lt"/>
                <a:cs typeface="+mn-lt"/>
              </a:rPr>
              <a:t> = Convert.ToInt32(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 </a:t>
            </a:r>
            <a:r>
              <a:rPr lang="en-US" dirty="0" err="1">
                <a:ea typeface="+mn-lt"/>
                <a:cs typeface="+mn-lt"/>
              </a:rPr>
              <a:t>musteri.paraCek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cekilenMiktar</a:t>
            </a:r>
            <a:r>
              <a:rPr lang="en-US" dirty="0">
                <a:ea typeface="+mn-lt"/>
                <a:cs typeface="+mn-lt"/>
              </a:rPr>
              <a:t>);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 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("****************************");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 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Güncel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Bakiyeniz</a:t>
            </a:r>
            <a:r>
              <a:rPr lang="en-US" dirty="0">
                <a:ea typeface="+mn-lt"/>
                <a:cs typeface="+mn-lt"/>
              </a:rPr>
              <a:t> : ");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 </a:t>
            </a:r>
            <a:r>
              <a:rPr lang="en-US" dirty="0" err="1">
                <a:ea typeface="+mn-lt"/>
                <a:cs typeface="+mn-lt"/>
              </a:rPr>
              <a:t>musteri.bakiyeGoruntule</a:t>
            </a:r>
            <a:r>
              <a:rPr lang="en-US" dirty="0">
                <a:ea typeface="+mn-lt"/>
                <a:cs typeface="+mn-lt"/>
              </a:rPr>
              <a:t>();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 break;</a:t>
            </a:r>
          </a:p>
          <a:p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kod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bloğu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kullanıcının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hesaptan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çekme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işlemini</a:t>
            </a:r>
            <a:r>
              <a:rPr lang="en-US" dirty="0">
                <a:ea typeface="+mn-lt"/>
                <a:cs typeface="+mn-lt"/>
              </a:rPr>
              <a:t>  </a:t>
            </a:r>
            <a:r>
              <a:rPr lang="en-US" dirty="0" err="1">
                <a:ea typeface="+mn-lt"/>
                <a:cs typeface="+mn-lt"/>
              </a:rPr>
              <a:t>sağlar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Kullanıcının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çekmek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istediği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durumda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çalıştırılır</a:t>
            </a:r>
            <a:r>
              <a:rPr lang="en-US" dirty="0">
                <a:ea typeface="+mn-lt"/>
                <a:cs typeface="+mn-lt"/>
              </a:rPr>
              <a:t>. Bu </a:t>
            </a:r>
            <a:r>
              <a:rPr lang="en-US" dirty="0" err="1">
                <a:ea typeface="+mn-lt"/>
                <a:cs typeface="+mn-lt"/>
              </a:rPr>
              <a:t>blok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kullanıcıdan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çekmek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istediği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alır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</a:rPr>
              <a:t>paraCek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metodunu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hesaptan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çeker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latin typeface="Consolas"/>
              </a:rPr>
              <a:t>paraCek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hesap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bakiyesinden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belirtilen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miktarı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çıkarır</a:t>
            </a:r>
            <a:r>
              <a:rPr lang="en-US" dirty="0">
                <a:ea typeface="+mn-lt"/>
                <a:cs typeface="+mn-lt"/>
              </a:rPr>
              <a:t>. Daha </a:t>
            </a:r>
            <a:r>
              <a:rPr lang="en-US" dirty="0" err="1">
                <a:ea typeface="+mn-lt"/>
                <a:cs typeface="+mn-lt"/>
              </a:rPr>
              <a:t>sonra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güncel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bakiyeyi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</a:rPr>
              <a:t>bakiyeGoruntule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çalışır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3CDFD-5678-9E3D-5DDC-96EE76473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6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CEAE-A12B-DDCB-E05F-A527A629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7" y="37676"/>
            <a:ext cx="12193969" cy="6822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Segoe UI"/>
                <a:cs typeface="Segoe UI"/>
              </a:rPr>
              <a:t>    case 3:</a:t>
            </a:r>
          </a:p>
          <a:p>
            <a:r>
              <a:rPr lang="en-US" dirty="0">
                <a:latin typeface="Segoe UI"/>
                <a:cs typeface="Segoe UI"/>
              </a:rPr>
              <a:t>                 </a:t>
            </a:r>
            <a:r>
              <a:rPr lang="en-US" dirty="0" err="1">
                <a:latin typeface="Segoe UI"/>
                <a:cs typeface="Segoe UI"/>
              </a:rPr>
              <a:t>Console.Write</a:t>
            </a:r>
            <a:r>
              <a:rPr lang="en-US" dirty="0">
                <a:latin typeface="Segoe UI"/>
                <a:cs typeface="Segoe UI"/>
              </a:rPr>
              <a:t>("</a:t>
            </a:r>
            <a:r>
              <a:rPr lang="en-US" dirty="0" err="1">
                <a:latin typeface="Segoe UI"/>
                <a:cs typeface="Segoe UI"/>
              </a:rPr>
              <a:t>Güncel</a:t>
            </a:r>
            <a:r>
              <a:rPr lang="en-US" dirty="0">
                <a:latin typeface="Segoe UI"/>
                <a:cs typeface="Segoe UI"/>
              </a:rPr>
              <a:t> </a:t>
            </a:r>
            <a:r>
              <a:rPr lang="en-US" dirty="0" err="1">
                <a:latin typeface="Segoe UI"/>
                <a:cs typeface="Segoe UI"/>
              </a:rPr>
              <a:t>Bakiyeniz</a:t>
            </a:r>
            <a:r>
              <a:rPr lang="en-US" dirty="0">
                <a:latin typeface="Segoe UI"/>
                <a:cs typeface="Segoe UI"/>
              </a:rPr>
              <a:t> : ");</a:t>
            </a:r>
          </a:p>
          <a:p>
            <a:r>
              <a:rPr lang="en-US" dirty="0">
                <a:latin typeface="Segoe UI"/>
                <a:cs typeface="Segoe UI"/>
              </a:rPr>
              <a:t>                 </a:t>
            </a:r>
            <a:r>
              <a:rPr lang="en-US" dirty="0" err="1">
                <a:latin typeface="Segoe UI"/>
                <a:cs typeface="Segoe UI"/>
              </a:rPr>
              <a:t>musteri.bakiyeGoruntule</a:t>
            </a:r>
            <a:r>
              <a:rPr lang="en-US" dirty="0">
                <a:latin typeface="Segoe UI"/>
                <a:cs typeface="Segoe UI"/>
              </a:rPr>
              <a:t>();</a:t>
            </a:r>
          </a:p>
          <a:p>
            <a:r>
              <a:rPr lang="en-US" dirty="0">
                <a:latin typeface="Segoe UI"/>
                <a:cs typeface="Segoe UI"/>
              </a:rPr>
              <a:t>                 break;</a:t>
            </a:r>
          </a:p>
          <a:p>
            <a:r>
              <a:rPr lang="en-US" dirty="0">
                <a:latin typeface="Segoe UI"/>
                <a:cs typeface="Segoe UI"/>
              </a:rPr>
              <a:t>             default:</a:t>
            </a:r>
          </a:p>
          <a:p>
            <a:r>
              <a:rPr lang="en-US" dirty="0">
                <a:latin typeface="Segoe UI"/>
                <a:cs typeface="Segoe UI"/>
              </a:rPr>
              <a:t>                 </a:t>
            </a:r>
            <a:r>
              <a:rPr lang="en-US" dirty="0" err="1">
                <a:latin typeface="Segoe UI"/>
                <a:cs typeface="Segoe UI"/>
              </a:rPr>
              <a:t>Console.WriteLine</a:t>
            </a:r>
            <a:r>
              <a:rPr lang="en-US" dirty="0">
                <a:latin typeface="Segoe UI"/>
                <a:cs typeface="Segoe UI"/>
              </a:rPr>
              <a:t>("</a:t>
            </a:r>
            <a:r>
              <a:rPr lang="en-US" dirty="0" err="1">
                <a:latin typeface="Segoe UI"/>
                <a:cs typeface="Segoe UI"/>
              </a:rPr>
              <a:t>Hatalı</a:t>
            </a:r>
            <a:r>
              <a:rPr lang="en-US" dirty="0">
                <a:latin typeface="Segoe UI"/>
                <a:cs typeface="Segoe UI"/>
              </a:rPr>
              <a:t> </a:t>
            </a:r>
            <a:r>
              <a:rPr lang="en-US" dirty="0" err="1">
                <a:latin typeface="Segoe UI"/>
                <a:cs typeface="Segoe UI"/>
              </a:rPr>
              <a:t>seçim</a:t>
            </a:r>
            <a:r>
              <a:rPr lang="en-US" dirty="0">
                <a:latin typeface="Segoe UI"/>
                <a:cs typeface="Segoe UI"/>
              </a:rPr>
              <a:t> </a:t>
            </a:r>
            <a:r>
              <a:rPr lang="en-US" dirty="0" err="1">
                <a:latin typeface="Segoe UI"/>
                <a:cs typeface="Segoe UI"/>
              </a:rPr>
              <a:t>yaptınız</a:t>
            </a:r>
            <a:r>
              <a:rPr lang="en-US" dirty="0">
                <a:latin typeface="Segoe UI"/>
                <a:cs typeface="Segoe UI"/>
              </a:rPr>
              <a:t> ! ");</a:t>
            </a:r>
          </a:p>
          <a:p>
            <a:r>
              <a:rPr lang="en-US" dirty="0">
                <a:latin typeface="Segoe UI"/>
                <a:cs typeface="Segoe UI"/>
              </a:rPr>
              <a:t>                 break;</a:t>
            </a:r>
          </a:p>
          <a:p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kod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bloğu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kullanıcının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görüntülemesini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sağlar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>
                <a:latin typeface="Consolas"/>
              </a:rPr>
              <a:t>case 3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bloğu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kullanıcının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istediği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durumda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çalıştırılır</a:t>
            </a:r>
            <a:r>
              <a:rPr lang="en-US" dirty="0">
                <a:ea typeface="+mn-lt"/>
                <a:cs typeface="+mn-lt"/>
              </a:rPr>
              <a:t>. Bu </a:t>
            </a:r>
            <a:r>
              <a:rPr lang="en-US" dirty="0" err="1">
                <a:ea typeface="+mn-lt"/>
                <a:cs typeface="+mn-lt"/>
              </a:rPr>
              <a:t>blok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bakiyeGoruntule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çağırarak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hesap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>
                <a:latin typeface="Consolas"/>
              </a:rPr>
              <a:t>break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ifadesi</a:t>
            </a:r>
            <a:r>
              <a:rPr lang="en-US" dirty="0">
                <a:ea typeface="+mn-lt"/>
                <a:cs typeface="+mn-lt"/>
              </a:rPr>
              <a:t>, her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case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bloğunun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sonunda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kullanılır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ifade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>
                <a:latin typeface="Consolas"/>
              </a:rPr>
              <a:t>switch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ifadesinden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çıkılmasını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sağlar</a:t>
            </a:r>
            <a:r>
              <a:rPr lang="en-US" dirty="0">
                <a:ea typeface="+mn-lt"/>
                <a:cs typeface="+mn-lt"/>
              </a:rPr>
              <a:t>.  </a:t>
            </a:r>
            <a:r>
              <a:rPr lang="en-US" dirty="0">
                <a:latin typeface="Consolas"/>
              </a:rPr>
              <a:t>default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bloğu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>
                <a:latin typeface="Consolas"/>
              </a:rPr>
              <a:t>switch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ifadesindeki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hiçbir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case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bloğunun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eşleşmediği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durumlarda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çalıştırılır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DAE8-F171-7AED-554E-2B7E6D0ED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98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F3E9-6616-13F8-7E0E-F288EC1F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7" y="48409"/>
            <a:ext cx="12129575" cy="67797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  public class </a:t>
            </a:r>
            <a:r>
              <a:rPr lang="en-US" dirty="0" err="1">
                <a:ea typeface="+mn-lt"/>
                <a:cs typeface="+mn-lt"/>
              </a:rPr>
              <a:t>BankaHesabi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 public int </a:t>
            </a:r>
            <a:r>
              <a:rPr lang="en-US" dirty="0" err="1">
                <a:ea typeface="+mn-lt"/>
                <a:cs typeface="+mn-lt"/>
              </a:rPr>
              <a:t>bakiye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    public void </a:t>
            </a:r>
            <a:r>
              <a:rPr lang="en-US" dirty="0" err="1">
                <a:ea typeface="+mn-lt"/>
                <a:cs typeface="+mn-lt"/>
              </a:rPr>
              <a:t>paraYatir</a:t>
            </a:r>
            <a:r>
              <a:rPr lang="en-US" dirty="0">
                <a:ea typeface="+mn-lt"/>
                <a:cs typeface="+mn-lt"/>
              </a:rPr>
              <a:t>(int </a:t>
            </a:r>
            <a:r>
              <a:rPr lang="en-US" dirty="0" err="1">
                <a:ea typeface="+mn-lt"/>
                <a:cs typeface="+mn-lt"/>
              </a:rPr>
              <a:t>miktar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 </a:t>
            </a:r>
            <a:r>
              <a:rPr lang="en-US" dirty="0" err="1">
                <a:ea typeface="+mn-lt"/>
                <a:cs typeface="+mn-lt"/>
              </a:rPr>
              <a:t>bakiye</a:t>
            </a:r>
            <a:r>
              <a:rPr lang="en-US" dirty="0">
                <a:ea typeface="+mn-lt"/>
                <a:cs typeface="+mn-lt"/>
              </a:rPr>
              <a:t> += </a:t>
            </a:r>
            <a:r>
              <a:rPr lang="en-US" dirty="0" err="1">
                <a:ea typeface="+mn-lt"/>
                <a:cs typeface="+mn-lt"/>
              </a:rPr>
              <a:t>miktar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miktar</a:t>
            </a:r>
            <a:r>
              <a:rPr lang="en-US" dirty="0">
                <a:ea typeface="+mn-lt"/>
                <a:cs typeface="+mn-lt"/>
              </a:rPr>
              <a:t> + " TL </a:t>
            </a:r>
            <a:r>
              <a:rPr lang="en-US" dirty="0" err="1">
                <a:ea typeface="+mn-lt"/>
                <a:cs typeface="+mn-lt"/>
              </a:rPr>
              <a:t>hesaba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yatırıldı</a:t>
            </a:r>
            <a:r>
              <a:rPr lang="en-US" dirty="0">
                <a:ea typeface="+mn-lt"/>
                <a:cs typeface="+mn-lt"/>
              </a:rPr>
              <a:t>.");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 }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D163-5A9A-DBD1-F5D3-15857441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8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27A0-23B5-68F2-D58F-30DBF908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7" y="5479"/>
            <a:ext cx="12151040" cy="68548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           public void </a:t>
            </a:r>
            <a:r>
              <a:rPr lang="en-US" dirty="0" err="1">
                <a:ea typeface="+mn-lt"/>
                <a:cs typeface="+mn-lt"/>
              </a:rPr>
              <a:t>paraCek</a:t>
            </a:r>
            <a:r>
              <a:rPr lang="en-US" dirty="0">
                <a:ea typeface="+mn-lt"/>
                <a:cs typeface="+mn-lt"/>
              </a:rPr>
              <a:t>(int </a:t>
            </a:r>
            <a:r>
              <a:rPr lang="en-US" dirty="0" err="1">
                <a:ea typeface="+mn-lt"/>
                <a:cs typeface="+mn-lt"/>
              </a:rPr>
              <a:t>miktar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{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     if (</a:t>
            </a:r>
            <a:r>
              <a:rPr lang="en-US" dirty="0" err="1">
                <a:ea typeface="+mn-lt"/>
                <a:cs typeface="+mn-lt"/>
              </a:rPr>
              <a:t>bakiye</a:t>
            </a:r>
            <a:r>
              <a:rPr lang="en-US" dirty="0">
                <a:ea typeface="+mn-lt"/>
                <a:cs typeface="+mn-lt"/>
              </a:rPr>
              <a:t> &lt; </a:t>
            </a:r>
            <a:r>
              <a:rPr lang="en-US" dirty="0" err="1">
                <a:ea typeface="+mn-lt"/>
                <a:cs typeface="+mn-lt"/>
              </a:rPr>
              <a:t>miktar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Yetersiz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İşlem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gerçekleştirilemedi</a:t>
            </a:r>
            <a:r>
              <a:rPr lang="en-US" dirty="0">
                <a:ea typeface="+mn-lt"/>
                <a:cs typeface="+mn-lt"/>
              </a:rPr>
              <a:t>.");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else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 </a:t>
            </a:r>
            <a:r>
              <a:rPr lang="en-US" dirty="0" err="1">
                <a:ea typeface="+mn-lt"/>
                <a:cs typeface="+mn-lt"/>
              </a:rPr>
              <a:t>bakiye</a:t>
            </a:r>
            <a:r>
              <a:rPr lang="en-US" dirty="0">
                <a:ea typeface="+mn-lt"/>
                <a:cs typeface="+mn-lt"/>
              </a:rPr>
              <a:t> -= </a:t>
            </a:r>
            <a:r>
              <a:rPr lang="en-US" dirty="0" err="1">
                <a:ea typeface="+mn-lt"/>
                <a:cs typeface="+mn-lt"/>
              </a:rPr>
              <a:t>miktar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miktar</a:t>
            </a:r>
            <a:r>
              <a:rPr lang="en-US" dirty="0">
                <a:ea typeface="+mn-lt"/>
                <a:cs typeface="+mn-lt"/>
              </a:rPr>
              <a:t> + " TL </a:t>
            </a:r>
            <a:r>
              <a:rPr lang="en-US" dirty="0" err="1">
                <a:ea typeface="+mn-lt"/>
                <a:cs typeface="+mn-lt"/>
              </a:rPr>
              <a:t>hesaptan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çekildi</a:t>
            </a:r>
            <a:r>
              <a:rPr lang="en-US" dirty="0">
                <a:ea typeface="+mn-lt"/>
                <a:cs typeface="+mn-lt"/>
              </a:rPr>
              <a:t>.");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}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90137-9854-86BC-0231-C9036845F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DC10-2F9F-9D11-0895-5987E9A5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367"/>
            <a:ext cx="9800647" cy="767478"/>
          </a:xfrm>
        </p:spPr>
        <p:txBody>
          <a:bodyPr/>
          <a:lstStyle/>
          <a:p>
            <a:r>
              <a:rPr lang="en-US" dirty="0" err="1"/>
              <a:t>Algortima</a:t>
            </a:r>
            <a:r>
              <a:rPr lang="en-US" dirty="0"/>
              <a:t> </a:t>
            </a:r>
            <a:r>
              <a:rPr lang="en-US" dirty="0" err="1"/>
              <a:t>Ödevi</a:t>
            </a:r>
            <a:r>
              <a:rPr lang="en-US" dirty="0"/>
              <a:t> Soru-1 </a:t>
            </a:r>
            <a:r>
              <a:rPr lang="en-US" dirty="0" err="1"/>
              <a:t>Çözümü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5C69-21CC-EF0F-7677-6FE6DE5E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07" y="729580"/>
            <a:ext cx="10221965" cy="6029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static void Main(string[] 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int </a:t>
            </a:r>
            <a:r>
              <a:rPr lang="en-US" dirty="0" err="1">
                <a:ea typeface="+mn-lt"/>
                <a:cs typeface="+mn-lt"/>
              </a:rPr>
              <a:t>uzunKenar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cevre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alan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kenar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Dikdörtgenin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çevre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uzunluğunu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girin</a:t>
            </a:r>
            <a:r>
              <a:rPr lang="en-US" dirty="0">
                <a:ea typeface="+mn-lt"/>
                <a:cs typeface="+mn-lt"/>
              </a:rPr>
              <a:t>:");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cevre</a:t>
            </a:r>
            <a:r>
              <a:rPr lang="en-US" dirty="0">
                <a:ea typeface="+mn-lt"/>
                <a:cs typeface="+mn-lt"/>
              </a:rPr>
              <a:t> = Convert.ToInt32(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("Karenin </a:t>
            </a:r>
            <a:r>
              <a:rPr lang="en-US" dirty="0" err="1">
                <a:ea typeface="+mn-lt"/>
                <a:cs typeface="+mn-lt"/>
              </a:rPr>
              <a:t>tek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uzunluğunu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girin</a:t>
            </a:r>
            <a:r>
              <a:rPr lang="en-US" dirty="0">
                <a:ea typeface="+mn-lt"/>
                <a:cs typeface="+mn-lt"/>
              </a:rPr>
              <a:t>:");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kenar</a:t>
            </a:r>
            <a:r>
              <a:rPr lang="en-US" dirty="0">
                <a:ea typeface="+mn-lt"/>
                <a:cs typeface="+mn-lt"/>
              </a:rPr>
              <a:t> = Convert.ToInt32(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uzunKenar</a:t>
            </a:r>
            <a:r>
              <a:rPr lang="en-US" dirty="0">
                <a:ea typeface="+mn-lt"/>
                <a:cs typeface="+mn-lt"/>
              </a:rPr>
              <a:t> = (</a:t>
            </a:r>
            <a:r>
              <a:rPr lang="en-US" dirty="0" err="1">
                <a:ea typeface="+mn-lt"/>
                <a:cs typeface="+mn-lt"/>
              </a:rPr>
              <a:t>cevre</a:t>
            </a:r>
            <a:r>
              <a:rPr lang="en-US" dirty="0">
                <a:ea typeface="+mn-lt"/>
                <a:cs typeface="+mn-lt"/>
              </a:rPr>
              <a:t> - (2 * </a:t>
            </a:r>
            <a:r>
              <a:rPr lang="en-US" dirty="0" err="1">
                <a:ea typeface="+mn-lt"/>
                <a:cs typeface="+mn-lt"/>
              </a:rPr>
              <a:t>kenar</a:t>
            </a:r>
            <a:r>
              <a:rPr lang="en-US" dirty="0">
                <a:ea typeface="+mn-lt"/>
                <a:cs typeface="+mn-lt"/>
              </a:rPr>
              <a:t>)) / 2;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 </a:t>
            </a:r>
            <a:r>
              <a:rPr lang="en-US" dirty="0" err="1">
                <a:ea typeface="+mn-lt"/>
                <a:cs typeface="+mn-lt"/>
              </a:rPr>
              <a:t>alan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uzunKenar</a:t>
            </a:r>
            <a:r>
              <a:rPr lang="en-US" dirty="0">
                <a:ea typeface="+mn-lt"/>
                <a:cs typeface="+mn-lt"/>
              </a:rPr>
              <a:t> * </a:t>
            </a:r>
            <a:r>
              <a:rPr lang="en-US" dirty="0" err="1">
                <a:ea typeface="+mn-lt"/>
                <a:cs typeface="+mn-lt"/>
              </a:rPr>
              <a:t>kenar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</a:t>
            </a:r>
          </a:p>
          <a:p>
            <a:r>
              <a:rPr lang="en-US" dirty="0">
                <a:ea typeface="+mn-lt"/>
                <a:cs typeface="+mn-lt"/>
              </a:rPr>
              <a:t>      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B0201-254C-0C15-F3B9-F87ECF8D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2F7D-82D2-BED7-37E6-361254D3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7" y="37676"/>
            <a:ext cx="12193969" cy="6876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   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 public void </a:t>
            </a:r>
            <a:r>
              <a:rPr lang="en-US" err="1">
                <a:ea typeface="+mn-lt"/>
                <a:cs typeface="+mn-lt"/>
              </a:rPr>
              <a:t>bakiyeGoruntule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bakiye</a:t>
            </a:r>
            <a:r>
              <a:rPr lang="en-US" dirty="0">
                <a:ea typeface="+mn-lt"/>
                <a:cs typeface="+mn-lt"/>
              </a:rPr>
              <a:t> + " TL");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}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Bu </a:t>
            </a:r>
            <a:r>
              <a:rPr lang="en-US" dirty="0" err="1">
                <a:ea typeface="+mn-lt"/>
                <a:cs typeface="+mn-lt"/>
              </a:rPr>
              <a:t>kod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bloğu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kullanıcının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bakiyesini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görüntülemesini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sağlar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66895-1AA2-9246-7643-09D49041A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0D59-E2C6-C9BC-F6AC-B4CD26EEF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08" y="447445"/>
            <a:ext cx="11947123" cy="537183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 err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kod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bloğu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BankaHesabi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içerir</a:t>
            </a:r>
            <a:r>
              <a:rPr lang="en-US" dirty="0">
                <a:ea typeface="+mn-lt"/>
                <a:cs typeface="+mn-lt"/>
              </a:rPr>
              <a:t>. Bu </a:t>
            </a:r>
            <a:r>
              <a:rPr lang="en-US" dirty="0" err="1">
                <a:ea typeface="+mn-lt"/>
                <a:cs typeface="+mn-lt"/>
              </a:rPr>
              <a:t>sınıf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hesabının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özelliklerini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işlevlerini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tanımlar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Kod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paraYatir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paraCek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</a:rPr>
              <a:t>bakiyeGoruntule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üç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içerir</a:t>
            </a:r>
            <a:r>
              <a:rPr lang="en-US" dirty="0">
                <a:ea typeface="+mn-lt"/>
                <a:cs typeface="+mn-lt"/>
              </a:rPr>
              <a:t>. Bu </a:t>
            </a:r>
            <a:r>
              <a:rPr lang="en-US" dirty="0" err="1">
                <a:ea typeface="+mn-lt"/>
                <a:cs typeface="+mn-lt"/>
              </a:rPr>
              <a:t>metodlar</a:t>
            </a:r>
            <a:r>
              <a:rPr lang="en-US" dirty="0">
                <a:ea typeface="+mn-lt"/>
                <a:cs typeface="+mn-lt"/>
              </a:rPr>
              <a:t>, para </a:t>
            </a:r>
            <a:r>
              <a:rPr lang="en-US" dirty="0" err="1">
                <a:ea typeface="+mn-lt"/>
                <a:cs typeface="+mn-lt"/>
              </a:rPr>
              <a:t>yatırma</a:t>
            </a:r>
            <a:r>
              <a:rPr lang="en-US" dirty="0">
                <a:ea typeface="+mn-lt"/>
                <a:cs typeface="+mn-lt"/>
              </a:rPr>
              <a:t>, para </a:t>
            </a:r>
            <a:r>
              <a:rPr lang="en-US" dirty="0" err="1">
                <a:ea typeface="+mn-lt"/>
                <a:cs typeface="+mn-lt"/>
              </a:rPr>
              <a:t>çekme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işlemlerini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gerçekleştirir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latin typeface="Consolas"/>
              </a:rPr>
              <a:t>bakiye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değişken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hesap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tutar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latin typeface="Consolas"/>
              </a:rPr>
              <a:t>paraYatir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yöntemi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hesap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bakiyesine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belirtilen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miktarı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ekler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latin typeface="Consolas"/>
              </a:rPr>
              <a:t>paraCek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yöntemi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hesap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bakiyesinden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belirtilen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miktarı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çıkarır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latin typeface="Consolas"/>
              </a:rPr>
              <a:t>bakiyeGoruntule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yöntemi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hesap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bakiyesini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79CBF-9D4C-2823-D531-64173819E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6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263C-F7CE-6F50-CE66-8DC56987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Soru-1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devamı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B1B8-3667-D809-84EE-72464A00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810073" cy="398465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latin typeface="Segoe UI"/>
              <a:cs typeface="Segoe UI"/>
            </a:endParaRPr>
          </a:p>
          <a:p>
            <a:endParaRPr lang="en-US" dirty="0">
              <a:latin typeface="Segoe UI"/>
              <a:cs typeface="Segoe UI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D6C48-EAE6-0814-AB4A-B911F91DE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8BDAB-31C7-1A16-FB53-0867E5078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257E-5505-D82F-1680-F377D27A6983}"/>
              </a:ext>
            </a:extLst>
          </p:cNvPr>
          <p:cNvSpPr txBox="1"/>
          <p:nvPr/>
        </p:nvSpPr>
        <p:spPr>
          <a:xfrm>
            <a:off x="1451020" y="2331077"/>
            <a:ext cx="815232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Segoe UI"/>
              </a:rPr>
              <a:t>  Console.WriteLine("Dikdörtgenin alanı : " + alan);​</a:t>
            </a:r>
          </a:p>
          <a:p>
            <a:r>
              <a:rPr lang="en-US" sz="2800">
                <a:cs typeface="Segoe UI"/>
              </a:rPr>
              <a:t>​</a:t>
            </a:r>
          </a:p>
          <a:p>
            <a:r>
              <a:rPr lang="en-US" sz="2800">
                <a:cs typeface="Segoe UI"/>
              </a:rPr>
              <a:t>​</a:t>
            </a:r>
          </a:p>
          <a:p>
            <a:r>
              <a:rPr lang="en-US" sz="2800">
                <a:cs typeface="Segoe UI"/>
              </a:rPr>
              <a:t>​</a:t>
            </a:r>
          </a:p>
          <a:p>
            <a:r>
              <a:rPr lang="en-US" sz="2800">
                <a:cs typeface="Segoe UI"/>
              </a:rPr>
              <a:t>}​</a:t>
            </a:r>
          </a:p>
        </p:txBody>
      </p:sp>
    </p:spTree>
    <p:extLst>
      <p:ext uri="{BB962C8B-B14F-4D97-AF65-F5344CB8AC3E}">
        <p14:creationId xmlns:p14="http://schemas.microsoft.com/office/powerpoint/2010/main" val="283941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Ödevi</a:t>
            </a:r>
            <a:r>
              <a:rPr lang="en-US" dirty="0"/>
              <a:t> Soru-2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220681"/>
            <a:ext cx="9779183" cy="4054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Köşegenleri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değiştir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E1AB9-C278-432C-E5D0-923CAE814B4F}"/>
              </a:ext>
            </a:extLst>
          </p:cNvPr>
          <p:cNvSpPr/>
          <p:nvPr/>
        </p:nvSpPr>
        <p:spPr>
          <a:xfrm>
            <a:off x="1372114" y="2808586"/>
            <a:ext cx="679622" cy="422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6A5ECD-7CB5-6284-D2BD-587B3404BE1E}"/>
              </a:ext>
            </a:extLst>
          </p:cNvPr>
          <p:cNvSpPr/>
          <p:nvPr/>
        </p:nvSpPr>
        <p:spPr>
          <a:xfrm>
            <a:off x="2046588" y="2806012"/>
            <a:ext cx="597243" cy="422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71913-6933-9687-99BE-C1A2DF342834}"/>
              </a:ext>
            </a:extLst>
          </p:cNvPr>
          <p:cNvSpPr/>
          <p:nvPr/>
        </p:nvSpPr>
        <p:spPr>
          <a:xfrm>
            <a:off x="2651554" y="2793141"/>
            <a:ext cx="576648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0857F-883F-861C-A719-CF2096EE359D}"/>
              </a:ext>
            </a:extLst>
          </p:cNvPr>
          <p:cNvSpPr/>
          <p:nvPr/>
        </p:nvSpPr>
        <p:spPr>
          <a:xfrm>
            <a:off x="3243648" y="2818885"/>
            <a:ext cx="607540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946208-5F6A-28B2-7C6F-1DC3B5CDF558}"/>
              </a:ext>
            </a:extLst>
          </p:cNvPr>
          <p:cNvSpPr/>
          <p:nvPr/>
        </p:nvSpPr>
        <p:spPr>
          <a:xfrm>
            <a:off x="3848615" y="2816310"/>
            <a:ext cx="545757" cy="442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B7630-6866-4031-A32E-EC3EB47D6008}"/>
              </a:ext>
            </a:extLst>
          </p:cNvPr>
          <p:cNvSpPr/>
          <p:nvPr/>
        </p:nvSpPr>
        <p:spPr>
          <a:xfrm>
            <a:off x="4389223" y="2860074"/>
            <a:ext cx="628135" cy="401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4D96F-A488-3E46-0EF5-992DF6C570D2}"/>
              </a:ext>
            </a:extLst>
          </p:cNvPr>
          <p:cNvSpPr/>
          <p:nvPr/>
        </p:nvSpPr>
        <p:spPr>
          <a:xfrm>
            <a:off x="1403007" y="3256520"/>
            <a:ext cx="607540" cy="494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3C6495-A533-91F1-A8AF-172A732A957F}"/>
              </a:ext>
            </a:extLst>
          </p:cNvPr>
          <p:cNvSpPr/>
          <p:nvPr/>
        </p:nvSpPr>
        <p:spPr>
          <a:xfrm>
            <a:off x="2036290" y="3271966"/>
            <a:ext cx="566351" cy="494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D20BB1-0E8E-F342-D167-A60A7F638573}"/>
              </a:ext>
            </a:extLst>
          </p:cNvPr>
          <p:cNvSpPr/>
          <p:nvPr/>
        </p:nvSpPr>
        <p:spPr>
          <a:xfrm>
            <a:off x="2602642" y="3246223"/>
            <a:ext cx="669324" cy="5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4D6707-C715-E9D0-5118-A22E6763BA5A}"/>
              </a:ext>
            </a:extLst>
          </p:cNvPr>
          <p:cNvSpPr/>
          <p:nvPr/>
        </p:nvSpPr>
        <p:spPr>
          <a:xfrm>
            <a:off x="3277114" y="3259094"/>
            <a:ext cx="566351" cy="5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4B6CBD-FE1A-DEF7-FD17-57B729975FB3}"/>
              </a:ext>
            </a:extLst>
          </p:cNvPr>
          <p:cNvSpPr/>
          <p:nvPr/>
        </p:nvSpPr>
        <p:spPr>
          <a:xfrm>
            <a:off x="3848615" y="3212757"/>
            <a:ext cx="514864" cy="54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E6BCDF-641E-ACDB-FC97-2B0AF948E89D}"/>
              </a:ext>
            </a:extLst>
          </p:cNvPr>
          <p:cNvSpPr/>
          <p:nvPr/>
        </p:nvSpPr>
        <p:spPr>
          <a:xfrm>
            <a:off x="4394371" y="3233351"/>
            <a:ext cx="617837" cy="54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C39E60-7003-A9A3-F844-A5FD110ECD13}"/>
              </a:ext>
            </a:extLst>
          </p:cNvPr>
          <p:cNvSpPr/>
          <p:nvPr/>
        </p:nvSpPr>
        <p:spPr>
          <a:xfrm>
            <a:off x="1441621" y="3771385"/>
            <a:ext cx="607540" cy="556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FF2EE2-7E30-8FC0-4E48-CDA1E982BB61}"/>
              </a:ext>
            </a:extLst>
          </p:cNvPr>
          <p:cNvSpPr/>
          <p:nvPr/>
        </p:nvSpPr>
        <p:spPr>
          <a:xfrm>
            <a:off x="2051737" y="3809999"/>
            <a:ext cx="545755" cy="54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57731-6BC1-F0A1-922C-23503E0875C2}"/>
              </a:ext>
            </a:extLst>
          </p:cNvPr>
          <p:cNvSpPr/>
          <p:nvPr/>
        </p:nvSpPr>
        <p:spPr>
          <a:xfrm>
            <a:off x="2600067" y="3815147"/>
            <a:ext cx="679621" cy="54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F03636-BC07-A18E-A31A-5B4C20A06172}"/>
              </a:ext>
            </a:extLst>
          </p:cNvPr>
          <p:cNvSpPr/>
          <p:nvPr/>
        </p:nvSpPr>
        <p:spPr>
          <a:xfrm>
            <a:off x="3333750" y="3822871"/>
            <a:ext cx="514864" cy="504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A7C51C-4B8D-65FA-F0AB-35F43FECEBED}"/>
              </a:ext>
            </a:extLst>
          </p:cNvPr>
          <p:cNvSpPr/>
          <p:nvPr/>
        </p:nvSpPr>
        <p:spPr>
          <a:xfrm>
            <a:off x="3900101" y="3835743"/>
            <a:ext cx="514864" cy="525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E751C3-3A2D-5331-B856-BD5D42149505}"/>
              </a:ext>
            </a:extLst>
          </p:cNvPr>
          <p:cNvSpPr/>
          <p:nvPr/>
        </p:nvSpPr>
        <p:spPr>
          <a:xfrm>
            <a:off x="4440709" y="3835743"/>
            <a:ext cx="576648" cy="525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0D6CF3-9FA0-7931-C3C3-B28BEF65AEA6}"/>
              </a:ext>
            </a:extLst>
          </p:cNvPr>
          <p:cNvSpPr/>
          <p:nvPr/>
        </p:nvSpPr>
        <p:spPr>
          <a:xfrm>
            <a:off x="1390134" y="4324864"/>
            <a:ext cx="659027" cy="556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BB9EE9-CF16-9611-21C4-02DD2C7230E4}"/>
              </a:ext>
            </a:extLst>
          </p:cNvPr>
          <p:cNvSpPr/>
          <p:nvPr/>
        </p:nvSpPr>
        <p:spPr>
          <a:xfrm>
            <a:off x="2072331" y="4402095"/>
            <a:ext cx="545756" cy="5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E154B0-BB71-5C18-8D05-59303BCE6503}"/>
              </a:ext>
            </a:extLst>
          </p:cNvPr>
          <p:cNvSpPr/>
          <p:nvPr/>
        </p:nvSpPr>
        <p:spPr>
          <a:xfrm>
            <a:off x="2600067" y="4376351"/>
            <a:ext cx="700216" cy="54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EDEA0C-61FA-E0F7-7C09-EE7DE5337996}"/>
              </a:ext>
            </a:extLst>
          </p:cNvPr>
          <p:cNvSpPr/>
          <p:nvPr/>
        </p:nvSpPr>
        <p:spPr>
          <a:xfrm>
            <a:off x="3308006" y="4389223"/>
            <a:ext cx="566351" cy="525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2CCF56-6842-0001-47B9-3148B5F769B5}"/>
              </a:ext>
            </a:extLst>
          </p:cNvPr>
          <p:cNvSpPr/>
          <p:nvPr/>
        </p:nvSpPr>
        <p:spPr>
          <a:xfrm>
            <a:off x="3900101" y="4402094"/>
            <a:ext cx="566351" cy="566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C7E011-954B-1C56-DC58-9509EF152371}"/>
              </a:ext>
            </a:extLst>
          </p:cNvPr>
          <p:cNvSpPr/>
          <p:nvPr/>
        </p:nvSpPr>
        <p:spPr>
          <a:xfrm>
            <a:off x="4505067" y="4414966"/>
            <a:ext cx="576648" cy="556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73E59-F20A-3BD2-59EB-3C289E57FE39}"/>
              </a:ext>
            </a:extLst>
          </p:cNvPr>
          <p:cNvSpPr/>
          <p:nvPr/>
        </p:nvSpPr>
        <p:spPr>
          <a:xfrm>
            <a:off x="1390134" y="4916959"/>
            <a:ext cx="710513" cy="525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80BA90-8107-0DE9-1F56-2645F25E544D}"/>
              </a:ext>
            </a:extLst>
          </p:cNvPr>
          <p:cNvSpPr/>
          <p:nvPr/>
        </p:nvSpPr>
        <p:spPr>
          <a:xfrm>
            <a:off x="2085202" y="4942702"/>
            <a:ext cx="525162" cy="566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C41D50-FE97-06D8-6E38-056528BB8841}"/>
              </a:ext>
            </a:extLst>
          </p:cNvPr>
          <p:cNvSpPr/>
          <p:nvPr/>
        </p:nvSpPr>
        <p:spPr>
          <a:xfrm>
            <a:off x="2612939" y="4916959"/>
            <a:ext cx="700216" cy="597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B23AA5-8146-6698-CBD3-2641C53EC6D2}"/>
              </a:ext>
            </a:extLst>
          </p:cNvPr>
          <p:cNvSpPr/>
          <p:nvPr/>
        </p:nvSpPr>
        <p:spPr>
          <a:xfrm>
            <a:off x="3333750" y="4916959"/>
            <a:ext cx="556054" cy="576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61ACE2-EC07-6A56-C8F5-426D9A5E7AAB}"/>
              </a:ext>
            </a:extLst>
          </p:cNvPr>
          <p:cNvSpPr/>
          <p:nvPr/>
        </p:nvSpPr>
        <p:spPr>
          <a:xfrm>
            <a:off x="3900101" y="4942702"/>
            <a:ext cx="648729" cy="556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14878-D254-E714-65EE-C040E70EE0B1}"/>
              </a:ext>
            </a:extLst>
          </p:cNvPr>
          <p:cNvSpPr/>
          <p:nvPr/>
        </p:nvSpPr>
        <p:spPr>
          <a:xfrm>
            <a:off x="4530810" y="4955573"/>
            <a:ext cx="597243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10945B-0AA7-1C0A-297B-03ED3EAE2C37}"/>
              </a:ext>
            </a:extLst>
          </p:cNvPr>
          <p:cNvSpPr/>
          <p:nvPr/>
        </p:nvSpPr>
        <p:spPr>
          <a:xfrm>
            <a:off x="1415877" y="5418952"/>
            <a:ext cx="659027" cy="617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779486-7EE7-2210-8A8A-0AF6E1D876FE}"/>
              </a:ext>
            </a:extLst>
          </p:cNvPr>
          <p:cNvSpPr/>
          <p:nvPr/>
        </p:nvSpPr>
        <p:spPr>
          <a:xfrm>
            <a:off x="2085202" y="5534796"/>
            <a:ext cx="566351" cy="566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6EE6A0-1171-4A67-98E5-A751D1CB596D}"/>
              </a:ext>
            </a:extLst>
          </p:cNvPr>
          <p:cNvSpPr/>
          <p:nvPr/>
        </p:nvSpPr>
        <p:spPr>
          <a:xfrm>
            <a:off x="2664425" y="5509053"/>
            <a:ext cx="700216" cy="617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14BF3A-7C30-BB26-3CFF-BB526AEE3F5C}"/>
              </a:ext>
            </a:extLst>
          </p:cNvPr>
          <p:cNvSpPr/>
          <p:nvPr/>
        </p:nvSpPr>
        <p:spPr>
          <a:xfrm>
            <a:off x="3362067" y="5511628"/>
            <a:ext cx="535459" cy="586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31F997-1DA1-C366-35F5-23D9B9C11A2F}"/>
              </a:ext>
            </a:extLst>
          </p:cNvPr>
          <p:cNvSpPr/>
          <p:nvPr/>
        </p:nvSpPr>
        <p:spPr>
          <a:xfrm>
            <a:off x="3925844" y="5509054"/>
            <a:ext cx="597243" cy="576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4B252-1460-0D91-B51D-5ABFB0D9E3D3}"/>
              </a:ext>
            </a:extLst>
          </p:cNvPr>
          <p:cNvSpPr/>
          <p:nvPr/>
        </p:nvSpPr>
        <p:spPr>
          <a:xfrm>
            <a:off x="4546256" y="5586283"/>
            <a:ext cx="628134" cy="54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86BD1C-848B-DCB8-F083-7BE3FFE7E7CD}"/>
              </a:ext>
            </a:extLst>
          </p:cNvPr>
          <p:cNvSpPr/>
          <p:nvPr/>
        </p:nvSpPr>
        <p:spPr>
          <a:xfrm>
            <a:off x="5715000" y="2860074"/>
            <a:ext cx="638431" cy="463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AE99F-81D2-EB64-709B-18071187125A}"/>
              </a:ext>
            </a:extLst>
          </p:cNvPr>
          <p:cNvSpPr/>
          <p:nvPr/>
        </p:nvSpPr>
        <p:spPr>
          <a:xfrm>
            <a:off x="6358581" y="3320878"/>
            <a:ext cx="525161" cy="54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0FF417-7C9C-1707-51E6-74702EB89A9A}"/>
              </a:ext>
            </a:extLst>
          </p:cNvPr>
          <p:cNvSpPr/>
          <p:nvPr/>
        </p:nvSpPr>
        <p:spPr>
          <a:xfrm>
            <a:off x="6886317" y="3861486"/>
            <a:ext cx="669324" cy="494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367CBE-D4DF-F0F9-AD78-3A6C130EB6F9}"/>
              </a:ext>
            </a:extLst>
          </p:cNvPr>
          <p:cNvSpPr/>
          <p:nvPr/>
        </p:nvSpPr>
        <p:spPr>
          <a:xfrm>
            <a:off x="7568513" y="4389222"/>
            <a:ext cx="545756" cy="422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22414A-1374-1975-1DA8-A104DD564DB6}"/>
              </a:ext>
            </a:extLst>
          </p:cNvPr>
          <p:cNvSpPr/>
          <p:nvPr/>
        </p:nvSpPr>
        <p:spPr>
          <a:xfrm>
            <a:off x="8111695" y="4816561"/>
            <a:ext cx="494269" cy="556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F1188B-2EE8-C7B3-7927-3FB04BFA42C9}"/>
              </a:ext>
            </a:extLst>
          </p:cNvPr>
          <p:cNvSpPr/>
          <p:nvPr/>
        </p:nvSpPr>
        <p:spPr>
          <a:xfrm>
            <a:off x="8611115" y="5367466"/>
            <a:ext cx="514864" cy="556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8112D-C7BB-B74E-7118-5D7A66ECCA89}"/>
              </a:ext>
            </a:extLst>
          </p:cNvPr>
          <p:cNvSpPr/>
          <p:nvPr/>
        </p:nvSpPr>
        <p:spPr>
          <a:xfrm>
            <a:off x="5714999" y="3372365"/>
            <a:ext cx="648729" cy="5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148FA4-072D-DC5E-AD8F-23E88F1125AE}"/>
              </a:ext>
            </a:extLst>
          </p:cNvPr>
          <p:cNvSpPr/>
          <p:nvPr/>
        </p:nvSpPr>
        <p:spPr>
          <a:xfrm>
            <a:off x="6384324" y="3912973"/>
            <a:ext cx="504567" cy="494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9E4937-D975-0B87-F7A8-4B1C81D45FB1}"/>
              </a:ext>
            </a:extLst>
          </p:cNvPr>
          <p:cNvSpPr/>
          <p:nvPr/>
        </p:nvSpPr>
        <p:spPr>
          <a:xfrm>
            <a:off x="6937803" y="4414966"/>
            <a:ext cx="617837" cy="401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CEEA4-A961-A161-570F-82246749DB49}"/>
              </a:ext>
            </a:extLst>
          </p:cNvPr>
          <p:cNvSpPr/>
          <p:nvPr/>
        </p:nvSpPr>
        <p:spPr>
          <a:xfrm>
            <a:off x="7581385" y="4826858"/>
            <a:ext cx="556054" cy="5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23428D-C201-E5B9-42E4-2DEC77F19643}"/>
              </a:ext>
            </a:extLst>
          </p:cNvPr>
          <p:cNvSpPr/>
          <p:nvPr/>
        </p:nvSpPr>
        <p:spPr>
          <a:xfrm>
            <a:off x="8160607" y="5406081"/>
            <a:ext cx="453081" cy="556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C0A8EA-5252-A5E7-8D6D-BB5E0B00B0B2}"/>
              </a:ext>
            </a:extLst>
          </p:cNvPr>
          <p:cNvSpPr/>
          <p:nvPr/>
        </p:nvSpPr>
        <p:spPr>
          <a:xfrm>
            <a:off x="5753614" y="3887229"/>
            <a:ext cx="648729" cy="525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8D1F1E-000B-0BAA-9535-DAD01714E6FD}"/>
              </a:ext>
            </a:extLst>
          </p:cNvPr>
          <p:cNvSpPr/>
          <p:nvPr/>
        </p:nvSpPr>
        <p:spPr>
          <a:xfrm>
            <a:off x="6410067" y="4453580"/>
            <a:ext cx="525162" cy="391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5A174E-6488-B191-F56A-370CEF666E44}"/>
              </a:ext>
            </a:extLst>
          </p:cNvPr>
          <p:cNvSpPr/>
          <p:nvPr/>
        </p:nvSpPr>
        <p:spPr>
          <a:xfrm>
            <a:off x="6937804" y="4813986"/>
            <a:ext cx="669324" cy="54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01E3B0-FE02-253E-904F-CF670A608455}"/>
              </a:ext>
            </a:extLst>
          </p:cNvPr>
          <p:cNvSpPr/>
          <p:nvPr/>
        </p:nvSpPr>
        <p:spPr>
          <a:xfrm>
            <a:off x="7594257" y="5354594"/>
            <a:ext cx="576648" cy="617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FD1CEF-9A75-22BA-7B7B-DA1BE851AA09}"/>
              </a:ext>
            </a:extLst>
          </p:cNvPr>
          <p:cNvSpPr/>
          <p:nvPr/>
        </p:nvSpPr>
        <p:spPr>
          <a:xfrm>
            <a:off x="5753615" y="4453580"/>
            <a:ext cx="669324" cy="442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59AB43-0E1E-3B26-155D-D0BB98AF97E1}"/>
              </a:ext>
            </a:extLst>
          </p:cNvPr>
          <p:cNvSpPr/>
          <p:nvPr/>
        </p:nvSpPr>
        <p:spPr>
          <a:xfrm>
            <a:off x="6422939" y="4916959"/>
            <a:ext cx="514864" cy="442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94834A-2227-D340-F185-A0A24BA62DEA}"/>
              </a:ext>
            </a:extLst>
          </p:cNvPr>
          <p:cNvSpPr/>
          <p:nvPr/>
        </p:nvSpPr>
        <p:spPr>
          <a:xfrm>
            <a:off x="6937804" y="5393209"/>
            <a:ext cx="669324" cy="566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52E405-D58B-B04B-0788-0F607F0FC8A9}"/>
              </a:ext>
            </a:extLst>
          </p:cNvPr>
          <p:cNvSpPr/>
          <p:nvPr/>
        </p:nvSpPr>
        <p:spPr>
          <a:xfrm>
            <a:off x="5753615" y="4916959"/>
            <a:ext cx="669324" cy="5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FA37CF-09F6-D375-0CAE-56B458CC9297}"/>
              </a:ext>
            </a:extLst>
          </p:cNvPr>
          <p:cNvSpPr/>
          <p:nvPr/>
        </p:nvSpPr>
        <p:spPr>
          <a:xfrm>
            <a:off x="6397196" y="5431824"/>
            <a:ext cx="545756" cy="54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820FD0-0438-E151-D2C1-A7077CD52353}"/>
              </a:ext>
            </a:extLst>
          </p:cNvPr>
          <p:cNvSpPr/>
          <p:nvPr/>
        </p:nvSpPr>
        <p:spPr>
          <a:xfrm>
            <a:off x="5753614" y="5457567"/>
            <a:ext cx="648729" cy="576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E16976-FDA8-7AA4-2647-F4D5F7EE0900}"/>
              </a:ext>
            </a:extLst>
          </p:cNvPr>
          <p:cNvSpPr/>
          <p:nvPr/>
        </p:nvSpPr>
        <p:spPr>
          <a:xfrm>
            <a:off x="6332837" y="2857500"/>
            <a:ext cx="566351" cy="5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CD4A43-42A1-CDE2-A218-DA032C871401}"/>
              </a:ext>
            </a:extLst>
          </p:cNvPr>
          <p:cNvSpPr/>
          <p:nvPr/>
        </p:nvSpPr>
        <p:spPr>
          <a:xfrm>
            <a:off x="6899189" y="3372364"/>
            <a:ext cx="648729" cy="504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A62553-1FB7-0D6F-22BD-53AF20C1EBA8}"/>
              </a:ext>
            </a:extLst>
          </p:cNvPr>
          <p:cNvSpPr/>
          <p:nvPr/>
        </p:nvSpPr>
        <p:spPr>
          <a:xfrm>
            <a:off x="7532473" y="3887229"/>
            <a:ext cx="576647" cy="494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8F1434-4312-BD05-712A-CEE4115DF969}"/>
              </a:ext>
            </a:extLst>
          </p:cNvPr>
          <p:cNvSpPr/>
          <p:nvPr/>
        </p:nvSpPr>
        <p:spPr>
          <a:xfrm>
            <a:off x="8121993" y="4414965"/>
            <a:ext cx="514864" cy="391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E56666C-9A04-B469-93A8-1368F2A5F792}"/>
              </a:ext>
            </a:extLst>
          </p:cNvPr>
          <p:cNvSpPr/>
          <p:nvPr/>
        </p:nvSpPr>
        <p:spPr>
          <a:xfrm>
            <a:off x="8636857" y="4775371"/>
            <a:ext cx="442783" cy="60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8D7D6-0A61-3207-B86F-F9155067D255}"/>
              </a:ext>
            </a:extLst>
          </p:cNvPr>
          <p:cNvSpPr/>
          <p:nvPr/>
        </p:nvSpPr>
        <p:spPr>
          <a:xfrm>
            <a:off x="6912060" y="2857500"/>
            <a:ext cx="617837" cy="576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B790F2-1EC7-4972-DD6F-F12079490130}"/>
              </a:ext>
            </a:extLst>
          </p:cNvPr>
          <p:cNvSpPr/>
          <p:nvPr/>
        </p:nvSpPr>
        <p:spPr>
          <a:xfrm>
            <a:off x="7568513" y="3410979"/>
            <a:ext cx="504567" cy="473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96A6FB-8A46-D449-7E9D-2FBD472963FC}"/>
              </a:ext>
            </a:extLst>
          </p:cNvPr>
          <p:cNvSpPr/>
          <p:nvPr/>
        </p:nvSpPr>
        <p:spPr>
          <a:xfrm>
            <a:off x="8096250" y="3912973"/>
            <a:ext cx="545756" cy="5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49A9BC-9243-E411-3A7B-8C7010840346}"/>
              </a:ext>
            </a:extLst>
          </p:cNvPr>
          <p:cNvSpPr/>
          <p:nvPr/>
        </p:nvSpPr>
        <p:spPr>
          <a:xfrm>
            <a:off x="8636858" y="4414966"/>
            <a:ext cx="525162" cy="401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110970-6AD1-A19D-EED9-60963C3F3EC1}"/>
              </a:ext>
            </a:extLst>
          </p:cNvPr>
          <p:cNvSpPr/>
          <p:nvPr/>
        </p:nvSpPr>
        <p:spPr>
          <a:xfrm>
            <a:off x="7529898" y="2818884"/>
            <a:ext cx="525162" cy="566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27CB65-7C83-283E-8F4E-6CDF0BF5EA7C}"/>
              </a:ext>
            </a:extLst>
          </p:cNvPr>
          <p:cNvSpPr/>
          <p:nvPr/>
        </p:nvSpPr>
        <p:spPr>
          <a:xfrm>
            <a:off x="8070507" y="2793141"/>
            <a:ext cx="514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7EEC25-4FC3-85DF-2154-5660B6316BF5}"/>
              </a:ext>
            </a:extLst>
          </p:cNvPr>
          <p:cNvSpPr/>
          <p:nvPr/>
        </p:nvSpPr>
        <p:spPr>
          <a:xfrm>
            <a:off x="8060209" y="3410979"/>
            <a:ext cx="638432" cy="473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B939ED-AD85-AC9E-D74F-FEF4408313F0}"/>
              </a:ext>
            </a:extLst>
          </p:cNvPr>
          <p:cNvSpPr/>
          <p:nvPr/>
        </p:nvSpPr>
        <p:spPr>
          <a:xfrm>
            <a:off x="8636857" y="2806013"/>
            <a:ext cx="453081" cy="60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B313BF4-D8F3-2D2D-BE35-43485B28A6B8}"/>
              </a:ext>
            </a:extLst>
          </p:cNvPr>
          <p:cNvSpPr/>
          <p:nvPr/>
        </p:nvSpPr>
        <p:spPr>
          <a:xfrm>
            <a:off x="8623986" y="3372364"/>
            <a:ext cx="597243" cy="525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DE9A48-2C56-01DF-0126-C15B8C9DA7C2}"/>
              </a:ext>
            </a:extLst>
          </p:cNvPr>
          <p:cNvSpPr/>
          <p:nvPr/>
        </p:nvSpPr>
        <p:spPr>
          <a:xfrm>
            <a:off x="8662601" y="3912973"/>
            <a:ext cx="545756" cy="5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DBAB-B2DC-B183-6F35-2E31388F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Ödevi</a:t>
            </a:r>
            <a:r>
              <a:rPr lang="en-US" dirty="0"/>
              <a:t> Soru-2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7E741-DE31-C3F9-620B-FFD22AB23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Girilen</a:t>
            </a:r>
            <a:r>
              <a:rPr lang="en-US" dirty="0"/>
              <a:t> N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  N x N </a:t>
            </a:r>
            <a:r>
              <a:rPr lang="en-US" dirty="0" err="1"/>
              <a:t>boyutlu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matrisin</a:t>
            </a:r>
            <a:r>
              <a:rPr lang="en-US" dirty="0"/>
              <a:t> </a:t>
            </a:r>
            <a:r>
              <a:rPr lang="en-US" dirty="0" err="1"/>
              <a:t>hücrelerine</a:t>
            </a:r>
            <a:r>
              <a:rPr lang="en-US" dirty="0"/>
              <a:t> 0-100 </a:t>
            </a:r>
            <a:r>
              <a:rPr lang="en-US" dirty="0" err="1"/>
              <a:t>aralığında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yerleştiriniz</a:t>
            </a:r>
            <a:r>
              <a:rPr lang="en-US" dirty="0"/>
              <a:t>. Daha </a:t>
            </a:r>
            <a:r>
              <a:rPr lang="en-US" dirty="0" err="1"/>
              <a:t>sonra</a:t>
            </a:r>
            <a:r>
              <a:rPr lang="en-US" dirty="0"/>
              <a:t> 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köşegeninde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 </a:t>
            </a:r>
            <a:r>
              <a:rPr lang="en-US" dirty="0" err="1"/>
              <a:t>sayıların</a:t>
            </a:r>
            <a:r>
              <a:rPr lang="en-US" dirty="0"/>
              <a:t> </a:t>
            </a:r>
            <a:r>
              <a:rPr lang="en-US" dirty="0" err="1"/>
              <a:t>yerlerini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 </a:t>
            </a:r>
            <a:r>
              <a:rPr lang="en-US" dirty="0" err="1"/>
              <a:t>ters</a:t>
            </a:r>
            <a:r>
              <a:rPr lang="en-US" dirty="0"/>
              <a:t> </a:t>
            </a:r>
            <a:r>
              <a:rPr lang="en-US" dirty="0" err="1"/>
              <a:t>çeviren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yazınız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8CD9A-2150-CD19-6DC2-E0C00BFD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749F0-82CB-6350-4B27-FB24D87F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2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B774-761D-C2E6-8F54-7453169D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Ödevi</a:t>
            </a:r>
            <a:r>
              <a:rPr lang="en-US" dirty="0"/>
              <a:t> Soru-2 </a:t>
            </a:r>
            <a:r>
              <a:rPr lang="en-US" dirty="0" err="1"/>
              <a:t>Çözümü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DCCE-4AAE-80E4-50E8-616C3889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8" y="2149326"/>
            <a:ext cx="12188749" cy="47121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 static void Main(string[] 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{</a:t>
            </a:r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boyutunu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giriniz</a:t>
            </a:r>
            <a:r>
              <a:rPr lang="en-US" dirty="0">
                <a:ea typeface="+mn-lt"/>
                <a:cs typeface="+mn-lt"/>
              </a:rPr>
              <a:t>: ");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 int n = Convert.ToInt32(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int[,] 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 = new int[n, n];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Random rand = new Random();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n;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   }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D31CE-F3F7-8DE1-A786-9A574CEF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5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51E4-01A9-9E04-44F0-867349A2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7" y="5480"/>
            <a:ext cx="12193969" cy="68548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         for (int j = 0; j &lt; n;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 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, j] = </a:t>
            </a:r>
            <a:r>
              <a:rPr lang="en-US" dirty="0" err="1">
                <a:ea typeface="+mn-lt"/>
                <a:cs typeface="+mn-lt"/>
              </a:rPr>
              <a:t>rand.Next</a:t>
            </a:r>
            <a:r>
              <a:rPr lang="en-US" dirty="0">
                <a:ea typeface="+mn-lt"/>
                <a:cs typeface="+mn-lt"/>
              </a:rPr>
              <a:t>(0, 101);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Rastgele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oluşturulan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:");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n;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 for (int j = 0; j &lt; n;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 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, j] + " 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3A6C2-C41B-E58F-D452-C057F2AB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2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C202-1F49-961D-68C6-BC605F9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6732" y="-3513"/>
            <a:ext cx="12258364" cy="6799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 }</a:t>
            </a:r>
          </a:p>
          <a:p>
            <a:r>
              <a:rPr lang="en-US" dirty="0">
                <a:ea typeface="+mn-lt"/>
                <a:cs typeface="+mn-lt"/>
              </a:rPr>
              <a:t>      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Köşegenleri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ters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çevrilmiş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:");</a:t>
            </a:r>
          </a:p>
          <a:p>
            <a:r>
              <a:rPr lang="en-US" dirty="0">
                <a:ea typeface="+mn-lt"/>
                <a:cs typeface="+mn-lt"/>
              </a:rPr>
              <a:t>      for (int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= 0;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&lt; n;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</a:t>
            </a:r>
          </a:p>
          <a:p>
            <a:r>
              <a:rPr lang="en-US" dirty="0">
                <a:ea typeface="+mn-lt"/>
                <a:cs typeface="+mn-lt"/>
              </a:rPr>
              <a:t>      {</a:t>
            </a:r>
          </a:p>
          <a:p>
            <a:r>
              <a:rPr lang="en-US" dirty="0">
                <a:ea typeface="+mn-lt"/>
                <a:cs typeface="+mn-lt"/>
              </a:rPr>
              <a:t>          for (int j = 0; j &lt; n; 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          {</a:t>
            </a:r>
          </a:p>
          <a:p>
            <a:r>
              <a:rPr lang="en-US" dirty="0">
                <a:ea typeface="+mn-lt"/>
                <a:cs typeface="+mn-lt"/>
              </a:rPr>
              <a:t>              if 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== j ||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+ j == n - 1)</a:t>
            </a:r>
          </a:p>
          <a:p>
            <a:r>
              <a:rPr lang="en-US" dirty="0">
                <a:ea typeface="+mn-lt"/>
                <a:cs typeface="+mn-lt"/>
              </a:rPr>
              <a:t>              {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  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[n - 1 -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, n - 1 - j] + " ");</a:t>
            </a:r>
          </a:p>
          <a:p>
            <a:r>
              <a:rPr lang="en-US" dirty="0">
                <a:ea typeface="+mn-lt"/>
                <a:cs typeface="+mn-lt"/>
              </a:rPr>
              <a:t>              }</a:t>
            </a:r>
          </a:p>
          <a:p>
            <a:r>
              <a:rPr lang="en-US" dirty="0">
                <a:ea typeface="+mn-lt"/>
                <a:cs typeface="+mn-lt"/>
              </a:rPr>
              <a:t>              else</a:t>
            </a:r>
          </a:p>
          <a:p>
            <a:r>
              <a:rPr lang="en-US" dirty="0">
                <a:ea typeface="+mn-lt"/>
                <a:cs typeface="+mn-lt"/>
              </a:rPr>
              <a:t>              {</a:t>
            </a:r>
          </a:p>
          <a:p>
            <a:r>
              <a:rPr lang="en-US" dirty="0">
                <a:ea typeface="+mn-lt"/>
                <a:cs typeface="+mn-lt"/>
              </a:rPr>
              <a:t>                  </a:t>
            </a:r>
            <a:r>
              <a:rPr lang="en-US" dirty="0" err="1">
                <a:ea typeface="+mn-lt"/>
                <a:cs typeface="+mn-lt"/>
              </a:rPr>
              <a:t>Console.Write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matris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, j] + " ");</a:t>
            </a:r>
          </a:p>
          <a:p>
            <a:r>
              <a:rPr lang="en-US" dirty="0">
                <a:ea typeface="+mn-lt"/>
                <a:cs typeface="+mn-lt"/>
              </a:rPr>
              <a:t>              }</a:t>
            </a:r>
          </a:p>
          <a:p>
            <a:r>
              <a:rPr lang="en-US" dirty="0">
                <a:ea typeface="+mn-lt"/>
                <a:cs typeface="+mn-lt"/>
              </a:rPr>
              <a:t>       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99DBB-5683-01DD-2581-0A440D238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DGH BİTİRME PROJESİ</vt:lpstr>
      <vt:lpstr>Algoritma Ödevi Soru-1</vt:lpstr>
      <vt:lpstr>Algortima Ödevi Soru-1 Çözümü</vt:lpstr>
      <vt:lpstr>Soru-1 Çözüm devamı</vt:lpstr>
      <vt:lpstr>Algoritma Ödevi Soru-2</vt:lpstr>
      <vt:lpstr>Algoritma Ödevi Soru-2</vt:lpstr>
      <vt:lpstr>Algoritma Ödevi Soru-2 Çözümü</vt:lpstr>
      <vt:lpstr>PowerPoint Presentation</vt:lpstr>
      <vt:lpstr>PowerPoint Presentation</vt:lpstr>
      <vt:lpstr>Soru-2 Çözüm</vt:lpstr>
      <vt:lpstr>Soru-2 Çözüm</vt:lpstr>
      <vt:lpstr>Algoritma Ödevi Soru-3</vt:lpstr>
      <vt:lpstr>Algoritma Ödevi Soru-3 Çözüm</vt:lpstr>
      <vt:lpstr>PowerPoint Presentation</vt:lpstr>
      <vt:lpstr>PowerPoint Presentation</vt:lpstr>
      <vt:lpstr>PowerPoint Presentation</vt:lpstr>
      <vt:lpstr>Algoritma Ödevi Soru-4</vt:lpstr>
      <vt:lpstr>Algoritma Ödevi Soru-4 Çözümü</vt:lpstr>
      <vt:lpstr>PowerPoint Presentation</vt:lpstr>
      <vt:lpstr>PowerPoint Presentation</vt:lpstr>
      <vt:lpstr>Algoritma Ödevi Soru-5</vt:lpstr>
      <vt:lpstr>Algoritma Ödevi Soru-5 Çözümü</vt:lpstr>
      <vt:lpstr>OOP ile Basit Banka Otomasyonu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696</cp:revision>
  <dcterms:created xsi:type="dcterms:W3CDTF">2024-01-16T10:42:51Z</dcterms:created>
  <dcterms:modified xsi:type="dcterms:W3CDTF">2024-01-18T18:49:46Z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