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9"/>
  </p:notesMasterIdLst>
  <p:sldIdLst>
    <p:sldId id="256" r:id="rId5"/>
    <p:sldId id="276" r:id="rId6"/>
    <p:sldId id="257" r:id="rId7"/>
    <p:sldId id="258" r:id="rId8"/>
    <p:sldId id="259" r:id="rId9"/>
    <p:sldId id="266" r:id="rId10"/>
    <p:sldId id="267" r:id="rId11"/>
    <p:sldId id="275" r:id="rId12"/>
    <p:sldId id="277" r:id="rId13"/>
    <p:sldId id="278" r:id="rId14"/>
    <p:sldId id="279"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44" r:id="rId47"/>
    <p:sldId id="345"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8" r:id="rId62"/>
    <p:sldId id="326"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0CBB8-DEF5-4C0F-A025-04B86747FA27}" v="83" dt="2024-01-18T18:15:24.2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86"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ginpolat.com/csharp-binary-search-tree-ornegi/"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DGH BİTİRME PROJESİ</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dirty="0"/>
              <a:t>ARAŞTIRMA ÖDEVLERİ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E64C-4255-482F-7B31-BACDC27B9A21}"/>
              </a:ext>
            </a:extLst>
          </p:cNvPr>
          <p:cNvSpPr>
            <a:spLocks noGrp="1"/>
          </p:cNvSpPr>
          <p:nvPr>
            <p:ph type="ctrTitle"/>
          </p:nvPr>
        </p:nvSpPr>
        <p:spPr>
          <a:xfrm>
            <a:off x="1167494" y="38392"/>
            <a:ext cx="7121799" cy="895797"/>
          </a:xfrm>
        </p:spPr>
        <p:txBody>
          <a:bodyPr/>
          <a:lstStyle/>
          <a:p>
            <a:r>
              <a:rPr lang="en-US" dirty="0"/>
              <a:t>Binary Tree Örnek</a:t>
            </a:r>
          </a:p>
        </p:txBody>
      </p:sp>
      <p:sp>
        <p:nvSpPr>
          <p:cNvPr id="3" name="Subtitle 2">
            <a:extLst>
              <a:ext uri="{FF2B5EF4-FFF2-40B4-BE49-F238E27FC236}">
                <a16:creationId xmlns:a16="http://schemas.microsoft.com/office/drawing/2014/main" id="{ABBACE30-5F1F-70B2-1D38-EF3A621A80C4}"/>
              </a:ext>
            </a:extLst>
          </p:cNvPr>
          <p:cNvSpPr>
            <a:spLocks noGrp="1"/>
          </p:cNvSpPr>
          <p:nvPr>
            <p:ph type="subTitle" idx="1"/>
          </p:nvPr>
        </p:nvSpPr>
        <p:spPr>
          <a:xfrm>
            <a:off x="-2337" y="1142870"/>
            <a:ext cx="8244782" cy="5713925"/>
          </a:xfrm>
        </p:spPr>
        <p:txBody>
          <a:bodyPr vert="horz" lIns="91440" tIns="45720" rIns="91440" bIns="45720" rtlCol="0" anchor="t">
            <a:noAutofit/>
          </a:bodyPr>
          <a:lstStyle/>
          <a:p>
            <a:r>
              <a:rPr lang="en-US" dirty="0">
                <a:ea typeface="+mn-lt"/>
                <a:cs typeface="+mn-lt"/>
              </a:rPr>
              <a:t>Binary Search Tree (</a:t>
            </a:r>
            <a:r>
              <a:rPr lang="en-US" dirty="0" err="1">
                <a:ea typeface="+mn-lt"/>
                <a:cs typeface="+mn-lt"/>
              </a:rPr>
              <a:t>İkili</a:t>
            </a:r>
            <a:r>
              <a:rPr lang="en-US" dirty="0">
                <a:ea typeface="+mn-lt"/>
                <a:cs typeface="+mn-lt"/>
              </a:rPr>
              <a:t> Arama </a:t>
            </a:r>
            <a:r>
              <a:rPr lang="en-US" dirty="0" err="1">
                <a:ea typeface="+mn-lt"/>
                <a:cs typeface="+mn-lt"/>
              </a:rPr>
              <a:t>Ağacı</a:t>
            </a:r>
            <a:r>
              <a:rPr lang="en-US" dirty="0">
                <a:ea typeface="+mn-lt"/>
                <a:cs typeface="+mn-lt"/>
              </a:rPr>
              <a:t>) </a:t>
            </a:r>
            <a:r>
              <a:rPr lang="en-US" dirty="0" err="1">
                <a:ea typeface="+mn-lt"/>
                <a:cs typeface="+mn-lt"/>
              </a:rPr>
              <a:t>ağaç</a:t>
            </a:r>
            <a:r>
              <a:rPr lang="en-US" dirty="0">
                <a:ea typeface="+mn-lt"/>
                <a:cs typeface="+mn-lt"/>
              </a:rPr>
              <a:t> </a:t>
            </a:r>
            <a:r>
              <a:rPr lang="en-US" dirty="0" err="1">
                <a:ea typeface="+mn-lt"/>
                <a:cs typeface="+mn-lt"/>
              </a:rPr>
              <a:t>şeklindeki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yapısıdır</a:t>
            </a:r>
            <a:r>
              <a:rPr lang="en-US" dirty="0">
                <a:ea typeface="+mn-lt"/>
                <a:cs typeface="+mn-lt"/>
              </a:rPr>
              <a:t>. </a:t>
            </a:r>
            <a:r>
              <a:rPr lang="en-US" dirty="0" err="1">
                <a:ea typeface="+mn-lt"/>
                <a:cs typeface="+mn-lt"/>
              </a:rPr>
              <a:t>Ağaç</a:t>
            </a:r>
            <a:r>
              <a:rPr lang="en-US" dirty="0">
                <a:ea typeface="+mn-lt"/>
                <a:cs typeface="+mn-lt"/>
              </a:rPr>
              <a:t>, </a:t>
            </a:r>
            <a:r>
              <a:rPr lang="en-US" dirty="0" err="1">
                <a:ea typeface="+mn-lt"/>
                <a:cs typeface="+mn-lt"/>
              </a:rPr>
              <a:t>birbirine</a:t>
            </a:r>
            <a:r>
              <a:rPr lang="en-US" dirty="0">
                <a:ea typeface="+mn-lt"/>
                <a:cs typeface="+mn-lt"/>
              </a:rPr>
              <a:t> </a:t>
            </a:r>
            <a:r>
              <a:rPr lang="en-US" dirty="0" err="1">
                <a:ea typeface="+mn-lt"/>
                <a:cs typeface="+mn-lt"/>
              </a:rPr>
              <a:t>bağlı</a:t>
            </a:r>
            <a:r>
              <a:rPr lang="en-US" dirty="0">
                <a:ea typeface="+mn-lt"/>
                <a:cs typeface="+mn-lt"/>
              </a:rPr>
              <a:t> </a:t>
            </a:r>
            <a:r>
              <a:rPr lang="en-US" dirty="0" err="1">
                <a:ea typeface="+mn-lt"/>
                <a:cs typeface="+mn-lt"/>
              </a:rPr>
              <a:t>düğümlerden</a:t>
            </a:r>
            <a:r>
              <a:rPr lang="en-US" dirty="0">
                <a:ea typeface="+mn-lt"/>
                <a:cs typeface="+mn-lt"/>
              </a:rPr>
              <a:t> </a:t>
            </a:r>
            <a:r>
              <a:rPr lang="en-US" dirty="0" err="1">
                <a:ea typeface="+mn-lt"/>
                <a:cs typeface="+mn-lt"/>
              </a:rPr>
              <a:t>oluşur</a:t>
            </a:r>
            <a:r>
              <a:rPr lang="en-US" dirty="0">
                <a:ea typeface="+mn-lt"/>
                <a:cs typeface="+mn-lt"/>
              </a:rPr>
              <a:t> </a:t>
            </a:r>
            <a:r>
              <a:rPr lang="en-US" dirty="0" err="1">
                <a:ea typeface="+mn-lt"/>
                <a:cs typeface="+mn-lt"/>
              </a:rPr>
              <a:t>ve</a:t>
            </a:r>
            <a:r>
              <a:rPr lang="en-US" dirty="0">
                <a:ea typeface="+mn-lt"/>
                <a:cs typeface="+mn-lt"/>
              </a:rPr>
              <a:t> her </a:t>
            </a:r>
            <a:r>
              <a:rPr lang="en-US" dirty="0" err="1">
                <a:ea typeface="+mn-lt"/>
                <a:cs typeface="+mn-lt"/>
              </a:rPr>
              <a:t>düğüm</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fazla</a:t>
            </a:r>
            <a:r>
              <a:rPr lang="en-US" dirty="0">
                <a:ea typeface="+mn-lt"/>
                <a:cs typeface="+mn-lt"/>
              </a:rPr>
              <a:t> alt </a:t>
            </a:r>
            <a:r>
              <a:rPr lang="en-US" dirty="0" err="1">
                <a:ea typeface="+mn-lt"/>
                <a:cs typeface="+mn-lt"/>
              </a:rPr>
              <a:t>düğüme</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olabilir</a:t>
            </a:r>
            <a:r>
              <a:rPr lang="en-US" dirty="0">
                <a:ea typeface="+mn-lt"/>
                <a:cs typeface="+mn-lt"/>
              </a:rPr>
              <a:t>. </a:t>
            </a:r>
            <a:r>
              <a:rPr lang="en-US" dirty="0" err="1">
                <a:ea typeface="+mn-lt"/>
                <a:cs typeface="+mn-lt"/>
              </a:rPr>
              <a:t>İkili</a:t>
            </a:r>
            <a:r>
              <a:rPr lang="en-US" dirty="0">
                <a:ea typeface="+mn-lt"/>
                <a:cs typeface="+mn-lt"/>
              </a:rPr>
              <a:t> </a:t>
            </a:r>
            <a:r>
              <a:rPr lang="en-US" dirty="0" err="1">
                <a:ea typeface="+mn-lt"/>
                <a:cs typeface="+mn-lt"/>
              </a:rPr>
              <a:t>arama</a:t>
            </a:r>
            <a:r>
              <a:rPr lang="en-US" dirty="0">
                <a:ea typeface="+mn-lt"/>
                <a:cs typeface="+mn-lt"/>
              </a:rPr>
              <a:t> </a:t>
            </a:r>
            <a:r>
              <a:rPr lang="en-US" dirty="0" err="1">
                <a:ea typeface="+mn-lt"/>
                <a:cs typeface="+mn-lt"/>
              </a:rPr>
              <a:t>ağacı</a:t>
            </a:r>
            <a:r>
              <a:rPr lang="en-US" dirty="0">
                <a:ea typeface="+mn-lt"/>
                <a:cs typeface="+mn-lt"/>
              </a:rPr>
              <a:t>, her </a:t>
            </a:r>
            <a:r>
              <a:rPr lang="en-US" dirty="0" err="1">
                <a:ea typeface="+mn-lt"/>
                <a:cs typeface="+mn-lt"/>
              </a:rPr>
              <a:t>düğümün</a:t>
            </a:r>
            <a:r>
              <a:rPr lang="en-US" dirty="0">
                <a:ea typeface="+mn-lt"/>
                <a:cs typeface="+mn-lt"/>
              </a:rPr>
              <a:t> </a:t>
            </a:r>
            <a:r>
              <a:rPr lang="en-US" dirty="0" err="1">
                <a:ea typeface="+mn-lt"/>
                <a:cs typeface="+mn-lt"/>
              </a:rPr>
              <a:t>yalnızca</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üst</a:t>
            </a:r>
            <a:r>
              <a:rPr lang="en-US" dirty="0">
                <a:ea typeface="+mn-lt"/>
                <a:cs typeface="+mn-lt"/>
              </a:rPr>
              <a:t> </a:t>
            </a:r>
            <a:r>
              <a:rPr lang="en-US" dirty="0" err="1">
                <a:ea typeface="+mn-lt"/>
                <a:cs typeface="+mn-lt"/>
              </a:rPr>
              <a:t>düğümü</a:t>
            </a:r>
            <a:r>
              <a:rPr lang="en-US" dirty="0">
                <a:ea typeface="+mn-lt"/>
                <a:cs typeface="+mn-lt"/>
              </a:rPr>
              <a:t> </a:t>
            </a:r>
            <a:r>
              <a:rPr lang="en-US" dirty="0" err="1">
                <a:ea typeface="+mn-lt"/>
                <a:cs typeface="+mn-lt"/>
              </a:rPr>
              <a:t>olduğu</a:t>
            </a:r>
            <a:r>
              <a:rPr lang="en-US" dirty="0">
                <a:ea typeface="+mn-lt"/>
                <a:cs typeface="+mn-lt"/>
              </a:rPr>
              <a:t> </a:t>
            </a:r>
            <a:r>
              <a:rPr lang="en-US" dirty="0" err="1">
                <a:ea typeface="+mn-lt"/>
                <a:cs typeface="+mn-lt"/>
              </a:rPr>
              <a:t>ve</a:t>
            </a:r>
            <a:r>
              <a:rPr lang="en-US" dirty="0">
                <a:ea typeface="+mn-lt"/>
                <a:cs typeface="+mn-lt"/>
              </a:rPr>
              <a:t> her </a:t>
            </a:r>
            <a:r>
              <a:rPr lang="en-US" dirty="0" err="1">
                <a:ea typeface="+mn-lt"/>
                <a:cs typeface="+mn-lt"/>
              </a:rPr>
              <a:t>düğümün</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fazla</a:t>
            </a:r>
            <a:r>
              <a:rPr lang="en-US" dirty="0">
                <a:ea typeface="+mn-lt"/>
                <a:cs typeface="+mn-lt"/>
              </a:rPr>
              <a:t> </a:t>
            </a:r>
            <a:r>
              <a:rPr lang="en-US" dirty="0" err="1">
                <a:ea typeface="+mn-lt"/>
                <a:cs typeface="+mn-lt"/>
              </a:rPr>
              <a:t>iki</a:t>
            </a:r>
            <a:r>
              <a:rPr lang="en-US" dirty="0">
                <a:ea typeface="+mn-lt"/>
                <a:cs typeface="+mn-lt"/>
              </a:rPr>
              <a:t> alt </a:t>
            </a:r>
            <a:r>
              <a:rPr lang="en-US" dirty="0" err="1">
                <a:ea typeface="+mn-lt"/>
                <a:cs typeface="+mn-lt"/>
              </a:rPr>
              <a:t>düğümü</a:t>
            </a:r>
            <a:r>
              <a:rPr lang="en-US" dirty="0">
                <a:ea typeface="+mn-lt"/>
                <a:cs typeface="+mn-lt"/>
              </a:rPr>
              <a:t> </a:t>
            </a:r>
            <a:r>
              <a:rPr lang="en-US" dirty="0" err="1">
                <a:ea typeface="+mn-lt"/>
                <a:cs typeface="+mn-lt"/>
              </a:rPr>
              <a:t>olduğu</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ağaçtır</a:t>
            </a:r>
            <a:r>
              <a:rPr lang="en-US" dirty="0">
                <a:ea typeface="+mn-lt"/>
                <a:cs typeface="+mn-lt"/>
              </a:rPr>
              <a:t>. </a:t>
            </a:r>
            <a:r>
              <a:rPr lang="en-US" dirty="0" err="1">
                <a:ea typeface="+mn-lt"/>
                <a:cs typeface="+mn-lt"/>
              </a:rPr>
              <a:t>Aşağıdaki</a:t>
            </a:r>
            <a:r>
              <a:rPr lang="en-US" dirty="0">
                <a:ea typeface="+mn-lt"/>
                <a:cs typeface="+mn-lt"/>
              </a:rPr>
              <a:t> </a:t>
            </a:r>
            <a:r>
              <a:rPr lang="en-US" dirty="0" err="1">
                <a:ea typeface="+mn-lt"/>
                <a:cs typeface="+mn-lt"/>
              </a:rPr>
              <a:t>örnekte</a:t>
            </a:r>
            <a:r>
              <a:rPr lang="en-US" dirty="0">
                <a:ea typeface="+mn-lt"/>
                <a:cs typeface="+mn-lt"/>
              </a:rPr>
              <a:t>, 5, -3, 10, 5, 7, 12, 1, -4, 15, -3, 10, 9, 9, 7, 8 </a:t>
            </a:r>
            <a:r>
              <a:rPr lang="en-US" dirty="0" err="1">
                <a:ea typeface="+mn-lt"/>
                <a:cs typeface="+mn-lt"/>
              </a:rPr>
              <a:t>sayıları</a:t>
            </a:r>
            <a:r>
              <a:rPr lang="en-US" dirty="0">
                <a:ea typeface="+mn-lt"/>
                <a:cs typeface="+mn-lt"/>
              </a:rPr>
              <a:t> Binary Search Tree </a:t>
            </a:r>
            <a:r>
              <a:rPr lang="en-US" dirty="0" err="1">
                <a:ea typeface="+mn-lt"/>
                <a:cs typeface="+mn-lt"/>
              </a:rPr>
              <a:t>ile</a:t>
            </a:r>
            <a:r>
              <a:rPr lang="en-US" dirty="0">
                <a:ea typeface="+mn-lt"/>
                <a:cs typeface="+mn-lt"/>
              </a:rPr>
              <a:t> </a:t>
            </a:r>
            <a:r>
              <a:rPr lang="en-US" dirty="0" err="1">
                <a:ea typeface="+mn-lt"/>
                <a:cs typeface="+mn-lt"/>
              </a:rPr>
              <a:t>gösterilmiştir</a:t>
            </a:r>
            <a:r>
              <a:rPr lang="en-US" dirty="0">
                <a:ea typeface="+mn-lt"/>
                <a:cs typeface="+mn-lt"/>
              </a:rPr>
              <a:t>:</a:t>
            </a:r>
            <a:endParaRPr lang="en-US" dirty="0"/>
          </a:p>
          <a:p>
            <a:r>
              <a:rPr lang="en-US" dirty="0">
                <a:latin typeface="Consolas"/>
              </a:rPr>
              <a:t>       5
      /   \
    -3     10
    / \      \
  -4   1     12
      / \      \
     5   7     15
        / \
       9   9
</a:t>
            </a:r>
            <a:endParaRPr lang="en-US" dirty="0"/>
          </a:p>
          <a:p>
            <a:r>
              <a:rPr lang="en-US" dirty="0" err="1">
                <a:ea typeface="+mn-lt"/>
                <a:cs typeface="+mn-lt"/>
              </a:rPr>
              <a:t>Yukarıdaki</a:t>
            </a:r>
            <a:r>
              <a:rPr lang="en-US" dirty="0">
                <a:ea typeface="+mn-lt"/>
                <a:cs typeface="+mn-lt"/>
              </a:rPr>
              <a:t> </a:t>
            </a:r>
            <a:r>
              <a:rPr lang="en-US" dirty="0" err="1">
                <a:ea typeface="+mn-lt"/>
                <a:cs typeface="+mn-lt"/>
              </a:rPr>
              <a:t>örnekte</a:t>
            </a:r>
            <a:r>
              <a:rPr lang="en-US" dirty="0">
                <a:ea typeface="+mn-lt"/>
                <a:cs typeface="+mn-lt"/>
              </a:rPr>
              <a:t>, </a:t>
            </a:r>
            <a:r>
              <a:rPr lang="en-US" dirty="0" err="1">
                <a:ea typeface="+mn-lt"/>
                <a:cs typeface="+mn-lt"/>
              </a:rPr>
              <a:t>ağacın</a:t>
            </a:r>
            <a:r>
              <a:rPr lang="en-US" dirty="0">
                <a:ea typeface="+mn-lt"/>
                <a:cs typeface="+mn-lt"/>
              </a:rPr>
              <a:t> </a:t>
            </a:r>
            <a:r>
              <a:rPr lang="en-US" dirty="0" err="1">
                <a:ea typeface="+mn-lt"/>
                <a:cs typeface="+mn-lt"/>
              </a:rPr>
              <a:t>seviyesi</a:t>
            </a:r>
            <a:r>
              <a:rPr lang="en-US" dirty="0">
                <a:ea typeface="+mn-lt"/>
                <a:cs typeface="+mn-lt"/>
              </a:rPr>
              <a:t> 7’dir. </a:t>
            </a:r>
            <a:r>
              <a:rPr lang="en-US" dirty="0" err="1">
                <a:ea typeface="+mn-lt"/>
                <a:cs typeface="+mn-lt"/>
              </a:rPr>
              <a:t>Toplamda</a:t>
            </a:r>
            <a:r>
              <a:rPr lang="en-US" dirty="0">
                <a:ea typeface="+mn-lt"/>
                <a:cs typeface="+mn-lt"/>
              </a:rPr>
              <a:t> 5 </a:t>
            </a:r>
            <a:r>
              <a:rPr lang="en-US" dirty="0" err="1">
                <a:ea typeface="+mn-lt"/>
                <a:cs typeface="+mn-lt"/>
              </a:rPr>
              <a:t>tane</a:t>
            </a:r>
            <a:r>
              <a:rPr lang="en-US" dirty="0">
                <a:ea typeface="+mn-lt"/>
                <a:cs typeface="+mn-lt"/>
              </a:rPr>
              <a:t> </a:t>
            </a:r>
            <a:r>
              <a:rPr lang="en-US" dirty="0" err="1">
                <a:ea typeface="+mn-lt"/>
                <a:cs typeface="+mn-lt"/>
              </a:rPr>
              <a:t>düğümlenmiş</a:t>
            </a:r>
            <a:r>
              <a:rPr lang="en-US" dirty="0">
                <a:ea typeface="+mn-lt"/>
                <a:cs typeface="+mn-lt"/>
              </a:rPr>
              <a:t> </a:t>
            </a:r>
            <a:r>
              <a:rPr lang="en-US" dirty="0" err="1">
                <a:ea typeface="+mn-lt"/>
                <a:cs typeface="+mn-lt"/>
              </a:rPr>
              <a:t>yaprak</a:t>
            </a:r>
            <a:r>
              <a:rPr lang="en-US" dirty="0">
                <a:ea typeface="+mn-lt"/>
                <a:cs typeface="+mn-lt"/>
              </a:rPr>
              <a:t> </a:t>
            </a:r>
            <a:r>
              <a:rPr lang="en-US" dirty="0" err="1">
                <a:ea typeface="+mn-lt"/>
                <a:cs typeface="+mn-lt"/>
              </a:rPr>
              <a:t>vardır</a:t>
            </a:r>
            <a:r>
              <a:rPr lang="en-US" dirty="0">
                <a:ea typeface="+mn-lt"/>
                <a:cs typeface="+mn-lt"/>
              </a:rPr>
              <a:t>. 8 </a:t>
            </a:r>
            <a:r>
              <a:rPr lang="en-US" dirty="0" err="1">
                <a:ea typeface="+mn-lt"/>
                <a:cs typeface="+mn-lt"/>
              </a:rPr>
              <a:t>sayısına</a:t>
            </a:r>
            <a:r>
              <a:rPr lang="en-US" dirty="0">
                <a:ea typeface="+mn-lt"/>
                <a:cs typeface="+mn-lt"/>
              </a:rPr>
              <a:t> </a:t>
            </a:r>
            <a:r>
              <a:rPr lang="en-US" dirty="0" err="1">
                <a:ea typeface="+mn-lt"/>
                <a:cs typeface="+mn-lt"/>
              </a:rPr>
              <a:t>ulaşmak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genişlik</a:t>
            </a:r>
            <a:r>
              <a:rPr lang="en-US" dirty="0">
                <a:ea typeface="+mn-lt"/>
                <a:cs typeface="+mn-lt"/>
              </a:rPr>
              <a:t> </a:t>
            </a:r>
            <a:r>
              <a:rPr lang="en-US" dirty="0" err="1">
                <a:ea typeface="+mn-lt"/>
                <a:cs typeface="+mn-lt"/>
              </a:rPr>
              <a:t>yöntemiyle</a:t>
            </a:r>
            <a:r>
              <a:rPr lang="en-US" dirty="0">
                <a:ea typeface="+mn-lt"/>
                <a:cs typeface="+mn-lt"/>
              </a:rPr>
              <a:t> 4 </a:t>
            </a:r>
            <a:r>
              <a:rPr lang="en-US" dirty="0" err="1">
                <a:ea typeface="+mn-lt"/>
                <a:cs typeface="+mn-lt"/>
              </a:rPr>
              <a:t>adım</a:t>
            </a:r>
            <a:r>
              <a:rPr lang="en-US" dirty="0">
                <a:ea typeface="+mn-lt"/>
                <a:cs typeface="+mn-lt"/>
              </a:rPr>
              <a:t>, </a:t>
            </a:r>
            <a:r>
              <a:rPr lang="en-US" dirty="0" err="1">
                <a:ea typeface="+mn-lt"/>
                <a:cs typeface="+mn-lt"/>
              </a:rPr>
              <a:t>derinlik</a:t>
            </a:r>
            <a:r>
              <a:rPr lang="en-US" dirty="0">
                <a:ea typeface="+mn-lt"/>
                <a:cs typeface="+mn-lt"/>
              </a:rPr>
              <a:t> </a:t>
            </a:r>
            <a:r>
              <a:rPr lang="en-US" dirty="0" err="1">
                <a:ea typeface="+mn-lt"/>
                <a:cs typeface="+mn-lt"/>
              </a:rPr>
              <a:t>yöntemiyle</a:t>
            </a:r>
            <a:r>
              <a:rPr lang="en-US" dirty="0">
                <a:ea typeface="+mn-lt"/>
                <a:cs typeface="+mn-lt"/>
              </a:rPr>
              <a:t> </a:t>
            </a:r>
            <a:r>
              <a:rPr lang="en-US" dirty="0" err="1">
                <a:ea typeface="+mn-lt"/>
                <a:cs typeface="+mn-lt"/>
              </a:rPr>
              <a:t>ise</a:t>
            </a:r>
            <a:r>
              <a:rPr lang="en-US" dirty="0">
                <a:ea typeface="+mn-lt"/>
                <a:cs typeface="+mn-lt"/>
              </a:rPr>
              <a:t> 3 </a:t>
            </a:r>
            <a:r>
              <a:rPr lang="en-US" dirty="0" err="1">
                <a:ea typeface="+mn-lt"/>
                <a:cs typeface="+mn-lt"/>
              </a:rPr>
              <a:t>adım</a:t>
            </a:r>
            <a:r>
              <a:rPr lang="en-US" dirty="0">
                <a:ea typeface="+mn-lt"/>
                <a:cs typeface="+mn-lt"/>
              </a:rPr>
              <a:t> </a:t>
            </a:r>
            <a:r>
              <a:rPr lang="en-US" dirty="0" err="1">
                <a:ea typeface="+mn-lt"/>
                <a:cs typeface="+mn-lt"/>
              </a:rPr>
              <a:t>gereklidir</a:t>
            </a:r>
            <a:r>
              <a:rPr lang="en-US" dirty="0">
                <a:ea typeface="+mn-lt"/>
                <a:cs typeface="+mn-lt"/>
              </a:rPr>
              <a:t>. </a:t>
            </a:r>
            <a:r>
              <a:rPr lang="en-US" u="sng" dirty="0">
                <a:ea typeface="+mn-lt"/>
                <a:cs typeface="+mn-lt"/>
                <a:hlinkClick r:id="rId2"/>
              </a:rPr>
              <a:t>-4 sayısına ulaşmak için genişlik yöntemiyle 5 adım, derinlik yöntemiyle ise 3 adım gereklidir</a:t>
            </a:r>
            <a:endParaRPr lang="en-US"/>
          </a:p>
          <a:p>
            <a:endParaRPr lang="en-US" dirty="0"/>
          </a:p>
        </p:txBody>
      </p:sp>
    </p:spTree>
    <p:extLst>
      <p:ext uri="{BB962C8B-B14F-4D97-AF65-F5344CB8AC3E}">
        <p14:creationId xmlns:p14="http://schemas.microsoft.com/office/powerpoint/2010/main" val="145573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B8FD84-58EA-B245-6DFA-FEC587D709E7}"/>
              </a:ext>
            </a:extLst>
          </p:cNvPr>
          <p:cNvSpPr>
            <a:spLocks noGrp="1"/>
          </p:cNvSpPr>
          <p:nvPr>
            <p:ph type="subTitle" idx="1"/>
          </p:nvPr>
        </p:nvSpPr>
        <p:spPr>
          <a:xfrm>
            <a:off x="96575" y="1176"/>
            <a:ext cx="8135573" cy="6774838"/>
          </a:xfrm>
        </p:spPr>
        <p:txBody>
          <a:bodyPr vert="horz" lIns="91440" tIns="45720" rIns="91440" bIns="45720" rtlCol="0" anchor="t">
            <a:noAutofit/>
          </a:bodyPr>
          <a:lstStyle/>
          <a:p>
            <a:r>
              <a:rPr lang="en-US" dirty="0">
                <a:latin typeface="Consolas"/>
              </a:rPr>
              <a:t>   5</a:t>
            </a:r>
            <a:br>
              <a:rPr lang="en-US" dirty="0">
                <a:latin typeface="Consolas"/>
              </a:rPr>
            </a:br>
            <a:r>
              <a:rPr lang="en-US" dirty="0">
                <a:latin typeface="Consolas"/>
              </a:rPr>
              <a:t>      /   \</a:t>
            </a:r>
            <a:br>
              <a:rPr lang="en-US" dirty="0">
                <a:latin typeface="Consolas"/>
              </a:rPr>
            </a:br>
            <a:r>
              <a:rPr lang="en-US" dirty="0">
                <a:latin typeface="Consolas"/>
              </a:rPr>
              <a:t>    -3     10</a:t>
            </a:r>
            <a:br>
              <a:rPr lang="en-US" dirty="0">
                <a:latin typeface="Consolas"/>
              </a:rPr>
            </a:br>
            <a:r>
              <a:rPr lang="en-US" dirty="0">
                <a:latin typeface="Consolas"/>
              </a:rPr>
              <a:t>    / \      \</a:t>
            </a:r>
            <a:br>
              <a:rPr lang="en-US" dirty="0">
                <a:latin typeface="Consolas"/>
              </a:rPr>
            </a:br>
            <a:r>
              <a:rPr lang="en-US" dirty="0">
                <a:latin typeface="Consolas"/>
              </a:rPr>
              <a:t>  -4   1     12</a:t>
            </a:r>
            <a:br>
              <a:rPr lang="en-US" dirty="0">
                <a:latin typeface="Consolas"/>
              </a:rPr>
            </a:br>
            <a:r>
              <a:rPr lang="en-US" dirty="0">
                <a:latin typeface="Consolas"/>
              </a:rPr>
              <a:t>      / \      \</a:t>
            </a:r>
            <a:br>
              <a:rPr lang="en-US" dirty="0">
                <a:latin typeface="Consolas"/>
              </a:rPr>
            </a:br>
            <a:r>
              <a:rPr lang="en-US" dirty="0">
                <a:latin typeface="Consolas"/>
              </a:rPr>
              <a:t>     5   7     15</a:t>
            </a:r>
            <a:br>
              <a:rPr lang="en-US" dirty="0">
                <a:latin typeface="Consolas"/>
              </a:rPr>
            </a:br>
            <a:r>
              <a:rPr lang="en-US" dirty="0">
                <a:latin typeface="Consolas"/>
              </a:rPr>
              <a:t>        / \</a:t>
            </a:r>
            <a:br>
              <a:rPr lang="en-US" dirty="0">
                <a:latin typeface="Consolas"/>
              </a:rPr>
            </a:br>
            <a:r>
              <a:rPr lang="en-US" dirty="0">
                <a:latin typeface="Consolas"/>
              </a:rPr>
              <a:t>       9   9</a:t>
            </a:r>
          </a:p>
          <a:p>
            <a:r>
              <a:rPr lang="en-US" dirty="0" err="1">
                <a:latin typeface="Segoe UI"/>
                <a:cs typeface="Segoe UI"/>
              </a:rPr>
              <a:t>Yukarıdaki</a:t>
            </a:r>
            <a:r>
              <a:rPr lang="en-US" dirty="0">
                <a:latin typeface="Segoe UI"/>
                <a:cs typeface="Segoe UI"/>
              </a:rPr>
              <a:t> </a:t>
            </a:r>
            <a:r>
              <a:rPr lang="en-US" dirty="0" err="1">
                <a:latin typeface="Segoe UI"/>
                <a:cs typeface="Segoe UI"/>
              </a:rPr>
              <a:t>örnekte</a:t>
            </a:r>
            <a:r>
              <a:rPr lang="en-US" dirty="0">
                <a:latin typeface="Segoe UI"/>
                <a:cs typeface="Segoe UI"/>
              </a:rPr>
              <a:t>, </a:t>
            </a:r>
            <a:r>
              <a:rPr lang="en-US" dirty="0" err="1">
                <a:latin typeface="Segoe UI"/>
                <a:cs typeface="Segoe UI"/>
              </a:rPr>
              <a:t>ağacın</a:t>
            </a:r>
            <a:r>
              <a:rPr lang="en-US" dirty="0">
                <a:latin typeface="Segoe UI"/>
                <a:cs typeface="Segoe UI"/>
              </a:rPr>
              <a:t> </a:t>
            </a:r>
            <a:r>
              <a:rPr lang="en-US" dirty="0" err="1">
                <a:latin typeface="Segoe UI"/>
                <a:cs typeface="Segoe UI"/>
              </a:rPr>
              <a:t>seviyesi</a:t>
            </a:r>
            <a:r>
              <a:rPr lang="en-US" dirty="0">
                <a:latin typeface="Segoe UI"/>
                <a:cs typeface="Segoe UI"/>
              </a:rPr>
              <a:t> 7’dir. </a:t>
            </a:r>
            <a:r>
              <a:rPr lang="en-US" dirty="0" err="1">
                <a:latin typeface="Segoe UI"/>
                <a:cs typeface="Segoe UI"/>
              </a:rPr>
              <a:t>Toplamda</a:t>
            </a:r>
            <a:r>
              <a:rPr lang="en-US" dirty="0">
                <a:latin typeface="Segoe UI"/>
                <a:cs typeface="Segoe UI"/>
              </a:rPr>
              <a:t> 5 </a:t>
            </a:r>
            <a:r>
              <a:rPr lang="en-US" dirty="0" err="1">
                <a:latin typeface="Segoe UI"/>
                <a:cs typeface="Segoe UI"/>
              </a:rPr>
              <a:t>tane</a:t>
            </a:r>
            <a:r>
              <a:rPr lang="en-US" dirty="0">
                <a:latin typeface="Segoe UI"/>
                <a:cs typeface="Segoe UI"/>
              </a:rPr>
              <a:t> </a:t>
            </a:r>
            <a:r>
              <a:rPr lang="en-US" dirty="0" err="1">
                <a:latin typeface="Segoe UI"/>
                <a:cs typeface="Segoe UI"/>
              </a:rPr>
              <a:t>düğümlenmiş</a:t>
            </a:r>
            <a:r>
              <a:rPr lang="en-US" dirty="0">
                <a:latin typeface="Segoe UI"/>
                <a:cs typeface="Segoe UI"/>
              </a:rPr>
              <a:t> </a:t>
            </a:r>
            <a:r>
              <a:rPr lang="en-US" dirty="0" err="1">
                <a:latin typeface="Segoe UI"/>
                <a:cs typeface="Segoe UI"/>
              </a:rPr>
              <a:t>yaprak</a:t>
            </a:r>
            <a:r>
              <a:rPr lang="en-US" dirty="0">
                <a:latin typeface="Segoe UI"/>
                <a:cs typeface="Segoe UI"/>
              </a:rPr>
              <a:t> </a:t>
            </a:r>
            <a:r>
              <a:rPr lang="en-US" dirty="0" err="1">
                <a:latin typeface="Segoe UI"/>
                <a:cs typeface="Segoe UI"/>
              </a:rPr>
              <a:t>vardır</a:t>
            </a:r>
            <a:r>
              <a:rPr lang="en-US" dirty="0">
                <a:latin typeface="Segoe UI"/>
                <a:cs typeface="Segoe UI"/>
              </a:rPr>
              <a:t>. 8 </a:t>
            </a:r>
            <a:r>
              <a:rPr lang="en-US" dirty="0" err="1">
                <a:latin typeface="Segoe UI"/>
                <a:cs typeface="Segoe UI"/>
              </a:rPr>
              <a:t>sayısına</a:t>
            </a:r>
            <a:r>
              <a:rPr lang="en-US" dirty="0">
                <a:latin typeface="Segoe UI"/>
                <a:cs typeface="Segoe UI"/>
              </a:rPr>
              <a:t> </a:t>
            </a:r>
            <a:r>
              <a:rPr lang="en-US" dirty="0" err="1">
                <a:latin typeface="Segoe UI"/>
                <a:cs typeface="Segoe UI"/>
              </a:rPr>
              <a:t>ulaşmak</a:t>
            </a:r>
            <a:r>
              <a:rPr lang="en-US" dirty="0">
                <a:latin typeface="Segoe UI"/>
                <a:cs typeface="Segoe UI"/>
              </a:rPr>
              <a:t> </a:t>
            </a:r>
            <a:r>
              <a:rPr lang="en-US" dirty="0" err="1">
                <a:latin typeface="Segoe UI"/>
                <a:cs typeface="Segoe UI"/>
              </a:rPr>
              <a:t>için</a:t>
            </a:r>
            <a:r>
              <a:rPr lang="en-US" dirty="0">
                <a:latin typeface="Segoe UI"/>
                <a:cs typeface="Segoe UI"/>
              </a:rPr>
              <a:t> </a:t>
            </a:r>
            <a:r>
              <a:rPr lang="en-US" dirty="0" err="1">
                <a:latin typeface="Segoe UI"/>
                <a:cs typeface="Segoe UI"/>
              </a:rPr>
              <a:t>genişlik</a:t>
            </a:r>
            <a:r>
              <a:rPr lang="en-US" dirty="0">
                <a:latin typeface="Segoe UI"/>
                <a:cs typeface="Segoe UI"/>
              </a:rPr>
              <a:t> </a:t>
            </a:r>
            <a:r>
              <a:rPr lang="en-US" dirty="0" err="1">
                <a:latin typeface="Segoe UI"/>
                <a:cs typeface="Segoe UI"/>
              </a:rPr>
              <a:t>yöntemiyle</a:t>
            </a:r>
            <a:r>
              <a:rPr lang="en-US" dirty="0">
                <a:latin typeface="Segoe UI"/>
                <a:cs typeface="Segoe UI"/>
              </a:rPr>
              <a:t> 4 </a:t>
            </a:r>
            <a:r>
              <a:rPr lang="en-US" dirty="0" err="1">
                <a:latin typeface="Segoe UI"/>
                <a:cs typeface="Segoe UI"/>
              </a:rPr>
              <a:t>adım</a:t>
            </a:r>
            <a:r>
              <a:rPr lang="en-US" dirty="0">
                <a:latin typeface="Segoe UI"/>
                <a:cs typeface="Segoe UI"/>
              </a:rPr>
              <a:t>, </a:t>
            </a:r>
            <a:r>
              <a:rPr lang="en-US" dirty="0" err="1">
                <a:latin typeface="Segoe UI"/>
                <a:cs typeface="Segoe UI"/>
              </a:rPr>
              <a:t>derinlik</a:t>
            </a:r>
            <a:r>
              <a:rPr lang="en-US" dirty="0">
                <a:latin typeface="Segoe UI"/>
                <a:cs typeface="Segoe UI"/>
              </a:rPr>
              <a:t> </a:t>
            </a:r>
            <a:r>
              <a:rPr lang="en-US" dirty="0" err="1">
                <a:latin typeface="Segoe UI"/>
                <a:cs typeface="Segoe UI"/>
              </a:rPr>
              <a:t>yöntemiyle</a:t>
            </a:r>
            <a:r>
              <a:rPr lang="en-US" dirty="0">
                <a:latin typeface="Segoe UI"/>
                <a:cs typeface="Segoe UI"/>
              </a:rPr>
              <a:t> </a:t>
            </a:r>
            <a:r>
              <a:rPr lang="en-US" dirty="0" err="1">
                <a:latin typeface="Segoe UI"/>
                <a:cs typeface="Segoe UI"/>
              </a:rPr>
              <a:t>ise</a:t>
            </a:r>
            <a:r>
              <a:rPr lang="en-US" dirty="0">
                <a:latin typeface="Segoe UI"/>
                <a:cs typeface="Segoe UI"/>
              </a:rPr>
              <a:t> 3 </a:t>
            </a:r>
            <a:r>
              <a:rPr lang="en-US" dirty="0" err="1">
                <a:latin typeface="Segoe UI"/>
                <a:cs typeface="Segoe UI"/>
              </a:rPr>
              <a:t>adım</a:t>
            </a:r>
            <a:r>
              <a:rPr lang="en-US" dirty="0">
                <a:latin typeface="Segoe UI"/>
                <a:cs typeface="Segoe UI"/>
              </a:rPr>
              <a:t> </a:t>
            </a:r>
            <a:r>
              <a:rPr lang="en-US" dirty="0" err="1">
                <a:latin typeface="Segoe UI"/>
                <a:cs typeface="Segoe UI"/>
              </a:rPr>
              <a:t>gereklidir</a:t>
            </a:r>
            <a:r>
              <a:rPr lang="en-US" dirty="0">
                <a:latin typeface="Segoe UI"/>
                <a:cs typeface="Segoe UI"/>
              </a:rPr>
              <a:t>. -4 </a:t>
            </a:r>
            <a:r>
              <a:rPr lang="en-US" dirty="0" err="1">
                <a:latin typeface="Segoe UI"/>
                <a:cs typeface="Segoe UI"/>
              </a:rPr>
              <a:t>sayısına</a:t>
            </a:r>
            <a:r>
              <a:rPr lang="en-US" dirty="0">
                <a:latin typeface="Segoe UI"/>
                <a:cs typeface="Segoe UI"/>
              </a:rPr>
              <a:t> </a:t>
            </a:r>
            <a:r>
              <a:rPr lang="en-US" dirty="0" err="1">
                <a:latin typeface="Segoe UI"/>
                <a:cs typeface="Segoe UI"/>
              </a:rPr>
              <a:t>ulaşmak</a:t>
            </a:r>
            <a:r>
              <a:rPr lang="en-US" dirty="0">
                <a:latin typeface="Segoe UI"/>
                <a:cs typeface="Segoe UI"/>
              </a:rPr>
              <a:t> </a:t>
            </a:r>
            <a:r>
              <a:rPr lang="en-US" dirty="0" err="1">
                <a:latin typeface="Segoe UI"/>
                <a:cs typeface="Segoe UI"/>
              </a:rPr>
              <a:t>için</a:t>
            </a:r>
            <a:r>
              <a:rPr lang="en-US" dirty="0">
                <a:latin typeface="Segoe UI"/>
                <a:cs typeface="Segoe UI"/>
              </a:rPr>
              <a:t> </a:t>
            </a:r>
            <a:r>
              <a:rPr lang="en-US" dirty="0" err="1">
                <a:latin typeface="Segoe UI"/>
                <a:cs typeface="Segoe UI"/>
              </a:rPr>
              <a:t>genişlik</a:t>
            </a:r>
            <a:r>
              <a:rPr lang="en-US" dirty="0">
                <a:latin typeface="Segoe UI"/>
                <a:cs typeface="Segoe UI"/>
              </a:rPr>
              <a:t> </a:t>
            </a:r>
            <a:r>
              <a:rPr lang="en-US" dirty="0" err="1">
                <a:latin typeface="Segoe UI"/>
                <a:cs typeface="Segoe UI"/>
              </a:rPr>
              <a:t>yöntemiyle</a:t>
            </a:r>
            <a:r>
              <a:rPr lang="en-US" dirty="0">
                <a:latin typeface="Segoe UI"/>
                <a:cs typeface="Segoe UI"/>
              </a:rPr>
              <a:t> 5 </a:t>
            </a:r>
            <a:r>
              <a:rPr lang="en-US" dirty="0" err="1">
                <a:latin typeface="Segoe UI"/>
                <a:cs typeface="Segoe UI"/>
              </a:rPr>
              <a:t>adım</a:t>
            </a:r>
            <a:r>
              <a:rPr lang="en-US" dirty="0">
                <a:latin typeface="Segoe UI"/>
                <a:cs typeface="Segoe UI"/>
              </a:rPr>
              <a:t>, </a:t>
            </a:r>
            <a:r>
              <a:rPr lang="en-US" dirty="0" err="1">
                <a:latin typeface="Segoe UI"/>
                <a:cs typeface="Segoe UI"/>
              </a:rPr>
              <a:t>derinlik</a:t>
            </a:r>
            <a:r>
              <a:rPr lang="en-US" dirty="0">
                <a:latin typeface="Segoe UI"/>
                <a:cs typeface="Segoe UI"/>
              </a:rPr>
              <a:t> </a:t>
            </a:r>
            <a:r>
              <a:rPr lang="en-US" dirty="0" err="1">
                <a:latin typeface="Segoe UI"/>
                <a:cs typeface="Segoe UI"/>
              </a:rPr>
              <a:t>yöntemiyle</a:t>
            </a:r>
            <a:r>
              <a:rPr lang="en-US" dirty="0">
                <a:latin typeface="Segoe UI"/>
                <a:cs typeface="Segoe UI"/>
              </a:rPr>
              <a:t> </a:t>
            </a:r>
            <a:r>
              <a:rPr lang="en-US" dirty="0" err="1">
                <a:latin typeface="Segoe UI"/>
                <a:cs typeface="Segoe UI"/>
              </a:rPr>
              <a:t>ise</a:t>
            </a:r>
            <a:r>
              <a:rPr lang="en-US" dirty="0">
                <a:latin typeface="Segoe UI"/>
                <a:cs typeface="Segoe UI"/>
              </a:rPr>
              <a:t> 3 </a:t>
            </a:r>
            <a:r>
              <a:rPr lang="en-US" dirty="0" err="1">
                <a:latin typeface="Segoe UI"/>
                <a:cs typeface="Segoe UI"/>
              </a:rPr>
              <a:t>adım</a:t>
            </a:r>
            <a:r>
              <a:rPr lang="en-US" dirty="0">
                <a:latin typeface="Segoe UI"/>
                <a:cs typeface="Segoe UI"/>
              </a:rPr>
              <a:t> </a:t>
            </a:r>
            <a:r>
              <a:rPr lang="en-US" dirty="0" err="1">
                <a:latin typeface="Segoe UI"/>
                <a:cs typeface="Segoe UI"/>
              </a:rPr>
              <a:t>gereklidir</a:t>
            </a:r>
          </a:p>
          <a:p>
            <a:endParaRPr lang="en-US" dirty="0">
              <a:latin typeface="Segoe UI"/>
              <a:cs typeface="Segoe UI"/>
            </a:endParaRPr>
          </a:p>
          <a:p>
            <a:endParaRPr lang="en-US" dirty="0"/>
          </a:p>
        </p:txBody>
      </p:sp>
    </p:spTree>
    <p:extLst>
      <p:ext uri="{BB962C8B-B14F-4D97-AF65-F5344CB8AC3E}">
        <p14:creationId xmlns:p14="http://schemas.microsoft.com/office/powerpoint/2010/main" val="22454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ED00-3281-182D-76F4-C8EB941285A1}"/>
              </a:ext>
            </a:extLst>
          </p:cNvPr>
          <p:cNvSpPr>
            <a:spLocks noGrp="1"/>
          </p:cNvSpPr>
          <p:nvPr>
            <p:ph type="title"/>
          </p:nvPr>
        </p:nvSpPr>
        <p:spPr>
          <a:xfrm>
            <a:off x="-2338" y="-37563"/>
            <a:ext cx="10981210" cy="939197"/>
          </a:xfrm>
        </p:spPr>
        <p:txBody>
          <a:bodyPr/>
          <a:lstStyle/>
          <a:p>
            <a:r>
              <a:rPr lang="en-US" dirty="0"/>
              <a:t>5)Domain, Hosting, SSL Nedir?</a:t>
            </a:r>
          </a:p>
        </p:txBody>
      </p:sp>
      <p:sp>
        <p:nvSpPr>
          <p:cNvPr id="3" name="Content Placeholder 2">
            <a:extLst>
              <a:ext uri="{FF2B5EF4-FFF2-40B4-BE49-F238E27FC236}">
                <a16:creationId xmlns:a16="http://schemas.microsoft.com/office/drawing/2014/main" id="{B8C6C844-1A08-5FB7-7FE1-4F77BCF82BC8}"/>
              </a:ext>
            </a:extLst>
          </p:cNvPr>
          <p:cNvSpPr>
            <a:spLocks noGrp="1"/>
          </p:cNvSpPr>
          <p:nvPr>
            <p:ph idx="1"/>
          </p:nvPr>
        </p:nvSpPr>
        <p:spPr>
          <a:xfrm>
            <a:off x="-66731" y="896266"/>
            <a:ext cx="12183235" cy="5899660"/>
          </a:xfrm>
        </p:spPr>
        <p:txBody>
          <a:bodyPr vert="horz" lIns="91440" tIns="45720" rIns="91440" bIns="45720" rtlCol="0" anchor="t">
            <a:noAutofit/>
          </a:bodyPr>
          <a:lstStyle/>
          <a:p>
            <a:r>
              <a:rPr lang="en-US" dirty="0">
                <a:ea typeface="+mn-lt"/>
                <a:cs typeface="+mn-lt"/>
              </a:rPr>
              <a:t>Domain, </a:t>
            </a:r>
            <a:r>
              <a:rPr lang="en-US" dirty="0" err="1">
                <a:ea typeface="+mn-lt"/>
                <a:cs typeface="+mn-lt"/>
              </a:rPr>
              <a:t>Türkçe</a:t>
            </a:r>
            <a:r>
              <a:rPr lang="en-US" dirty="0">
                <a:ea typeface="+mn-lt"/>
                <a:cs typeface="+mn-lt"/>
              </a:rPr>
              <a:t> </a:t>
            </a:r>
            <a:r>
              <a:rPr lang="en-US" dirty="0" err="1">
                <a:ea typeface="+mn-lt"/>
                <a:cs typeface="+mn-lt"/>
              </a:rPr>
              <a:t>karşılığı</a:t>
            </a:r>
            <a:r>
              <a:rPr lang="en-US" dirty="0">
                <a:ea typeface="+mn-lt"/>
                <a:cs typeface="+mn-lt"/>
              </a:rPr>
              <a:t> "</a:t>
            </a:r>
            <a:r>
              <a:rPr lang="en-US" dirty="0" err="1">
                <a:ea typeface="+mn-lt"/>
                <a:cs typeface="+mn-lt"/>
              </a:rPr>
              <a:t>alan</a:t>
            </a:r>
            <a:r>
              <a:rPr lang="en-US" dirty="0">
                <a:ea typeface="+mn-lt"/>
                <a:cs typeface="+mn-lt"/>
              </a:rPr>
              <a:t> </a:t>
            </a:r>
            <a:r>
              <a:rPr lang="en-US" dirty="0" err="1">
                <a:ea typeface="+mn-lt"/>
                <a:cs typeface="+mn-lt"/>
              </a:rPr>
              <a:t>adı</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terimdir</a:t>
            </a:r>
            <a:r>
              <a:rPr lang="en-US" dirty="0">
                <a:ea typeface="+mn-lt"/>
                <a:cs typeface="+mn-lt"/>
              </a:rPr>
              <a:t>. </a:t>
            </a:r>
            <a:r>
              <a:rPr lang="en-US" dirty="0" err="1">
                <a:ea typeface="+mn-lt"/>
                <a:cs typeface="+mn-lt"/>
              </a:rPr>
              <a:t>Herhangi</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sitesine</a:t>
            </a:r>
            <a:r>
              <a:rPr lang="en-US" dirty="0">
                <a:ea typeface="+mn-lt"/>
                <a:cs typeface="+mn-lt"/>
              </a:rPr>
              <a:t> </a:t>
            </a:r>
            <a:r>
              <a:rPr lang="en-US" dirty="0" err="1">
                <a:ea typeface="+mn-lt"/>
                <a:cs typeface="+mn-lt"/>
              </a:rPr>
              <a:t>girerken</a:t>
            </a:r>
            <a:r>
              <a:rPr lang="en-US" dirty="0">
                <a:ea typeface="+mn-lt"/>
                <a:cs typeface="+mn-lt"/>
              </a:rPr>
              <a:t> o web </a:t>
            </a:r>
            <a:r>
              <a:rPr lang="en-US" dirty="0" err="1">
                <a:ea typeface="+mn-lt"/>
                <a:cs typeface="+mn-lt"/>
              </a:rPr>
              <a:t>sitesinin</a:t>
            </a:r>
            <a:r>
              <a:rPr lang="en-US" dirty="0">
                <a:ea typeface="+mn-lt"/>
                <a:cs typeface="+mn-lt"/>
              </a:rPr>
              <a:t> IP </a:t>
            </a:r>
            <a:r>
              <a:rPr lang="en-US" dirty="0" err="1">
                <a:ea typeface="+mn-lt"/>
                <a:cs typeface="+mn-lt"/>
              </a:rPr>
              <a:t>adresi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ilgili</a:t>
            </a:r>
            <a:r>
              <a:rPr lang="en-US" dirty="0">
                <a:ea typeface="+mn-lt"/>
                <a:cs typeface="+mn-lt"/>
              </a:rPr>
              <a:t> </a:t>
            </a:r>
            <a:r>
              <a:rPr lang="en-US" dirty="0" err="1">
                <a:ea typeface="+mn-lt"/>
                <a:cs typeface="+mn-lt"/>
              </a:rPr>
              <a:t>alana</a:t>
            </a:r>
            <a:r>
              <a:rPr lang="en-US" dirty="0">
                <a:ea typeface="+mn-lt"/>
                <a:cs typeface="+mn-lt"/>
              </a:rPr>
              <a:t> </a:t>
            </a:r>
            <a:r>
              <a:rPr lang="en-US" dirty="0" err="1">
                <a:ea typeface="+mn-lt"/>
                <a:cs typeface="+mn-lt"/>
              </a:rPr>
              <a:t>bağlanmanız</a:t>
            </a:r>
            <a:r>
              <a:rPr lang="en-US" dirty="0">
                <a:ea typeface="+mn-lt"/>
                <a:cs typeface="+mn-lt"/>
              </a:rPr>
              <a:t> </a:t>
            </a:r>
            <a:r>
              <a:rPr lang="en-US" dirty="0" err="1">
                <a:ea typeface="+mn-lt"/>
                <a:cs typeface="+mn-lt"/>
              </a:rPr>
              <a:t>gerekir</a:t>
            </a:r>
            <a:r>
              <a:rPr lang="en-US" dirty="0">
                <a:ea typeface="+mn-lt"/>
                <a:cs typeface="+mn-lt"/>
              </a:rPr>
              <a:t>. </a:t>
            </a:r>
            <a:r>
              <a:rPr lang="en-US" dirty="0" err="1">
                <a:ea typeface="+mn-lt"/>
                <a:cs typeface="+mn-lt"/>
              </a:rPr>
              <a:t>Söz</a:t>
            </a:r>
            <a:r>
              <a:rPr lang="en-US" dirty="0">
                <a:ea typeface="+mn-lt"/>
                <a:cs typeface="+mn-lt"/>
              </a:rPr>
              <a:t> </a:t>
            </a:r>
            <a:r>
              <a:rPr lang="en-US" dirty="0" err="1">
                <a:ea typeface="+mn-lt"/>
                <a:cs typeface="+mn-lt"/>
              </a:rPr>
              <a:t>konusu</a:t>
            </a:r>
            <a:r>
              <a:rPr lang="en-US" dirty="0">
                <a:ea typeface="+mn-lt"/>
                <a:cs typeface="+mn-lt"/>
              </a:rPr>
              <a:t> IP </a:t>
            </a:r>
            <a:r>
              <a:rPr lang="en-US" dirty="0" err="1">
                <a:ea typeface="+mn-lt"/>
                <a:cs typeface="+mn-lt"/>
              </a:rPr>
              <a:t>adreslerinin</a:t>
            </a:r>
            <a:r>
              <a:rPr lang="en-US" dirty="0">
                <a:ea typeface="+mn-lt"/>
                <a:cs typeface="+mn-lt"/>
              </a:rPr>
              <a:t> </a:t>
            </a:r>
            <a:r>
              <a:rPr lang="en-US" dirty="0" err="1">
                <a:ea typeface="+mn-lt"/>
                <a:cs typeface="+mn-lt"/>
              </a:rPr>
              <a:t>herkes</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bilinmesi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akılda</a:t>
            </a:r>
            <a:r>
              <a:rPr lang="en-US" dirty="0">
                <a:ea typeface="+mn-lt"/>
                <a:cs typeface="+mn-lt"/>
              </a:rPr>
              <a:t> </a:t>
            </a:r>
            <a:r>
              <a:rPr lang="en-US" dirty="0" err="1">
                <a:ea typeface="+mn-lt"/>
                <a:cs typeface="+mn-lt"/>
              </a:rPr>
              <a:t>tutulması</a:t>
            </a:r>
            <a:r>
              <a:rPr lang="en-US" dirty="0">
                <a:ea typeface="+mn-lt"/>
                <a:cs typeface="+mn-lt"/>
              </a:rPr>
              <a:t> </a:t>
            </a:r>
            <a:r>
              <a:rPr lang="en-US" dirty="0" err="1">
                <a:ea typeface="+mn-lt"/>
                <a:cs typeface="+mn-lt"/>
              </a:rPr>
              <a:t>mümkün</a:t>
            </a:r>
            <a:r>
              <a:rPr lang="en-US" dirty="0">
                <a:ea typeface="+mn-lt"/>
                <a:cs typeface="+mn-lt"/>
              </a:rPr>
              <a:t> </a:t>
            </a:r>
            <a:r>
              <a:rPr lang="en-US" dirty="0" err="1">
                <a:ea typeface="+mn-lt"/>
                <a:cs typeface="+mn-lt"/>
              </a:rPr>
              <a:t>değildir</a:t>
            </a:r>
            <a:r>
              <a:rPr lang="en-US" dirty="0">
                <a:ea typeface="+mn-lt"/>
                <a:cs typeface="+mn-lt"/>
              </a:rPr>
              <a:t>. </a:t>
            </a:r>
            <a:r>
              <a:rPr lang="en-US" dirty="0" err="1">
                <a:ea typeface="+mn-lt"/>
                <a:cs typeface="+mn-lt"/>
              </a:rPr>
              <a:t>Dolayısıyla</a:t>
            </a:r>
            <a:r>
              <a:rPr lang="en-US" dirty="0">
                <a:ea typeface="+mn-lt"/>
                <a:cs typeface="+mn-lt"/>
              </a:rPr>
              <a:t> domain </a:t>
            </a:r>
            <a:r>
              <a:rPr lang="en-US" dirty="0" err="1">
                <a:ea typeface="+mn-lt"/>
                <a:cs typeface="+mn-lt"/>
              </a:rPr>
              <a:t>kavramı</a:t>
            </a:r>
            <a:r>
              <a:rPr lang="en-US" dirty="0">
                <a:ea typeface="+mn-lt"/>
                <a:cs typeface="+mn-lt"/>
              </a:rPr>
              <a:t> </a:t>
            </a:r>
            <a:r>
              <a:rPr lang="en-US" dirty="0" err="1">
                <a:ea typeface="+mn-lt"/>
                <a:cs typeface="+mn-lt"/>
              </a:rPr>
              <a:t>geliştirilmiş</a:t>
            </a:r>
            <a:r>
              <a:rPr lang="en-US" dirty="0">
                <a:ea typeface="+mn-lt"/>
                <a:cs typeface="+mn-lt"/>
              </a:rPr>
              <a:t> </a:t>
            </a:r>
            <a:r>
              <a:rPr lang="en-US" dirty="0" err="1">
                <a:ea typeface="+mn-lt"/>
                <a:cs typeface="+mn-lt"/>
              </a:rPr>
              <a:t>olup</a:t>
            </a:r>
            <a:r>
              <a:rPr lang="en-US" dirty="0">
                <a:ea typeface="+mn-lt"/>
                <a:cs typeface="+mn-lt"/>
              </a:rPr>
              <a:t>, </a:t>
            </a:r>
            <a:r>
              <a:rPr lang="en-US" dirty="0" err="1">
                <a:ea typeface="+mn-lt"/>
                <a:cs typeface="+mn-lt"/>
              </a:rPr>
              <a:t>insanların</a:t>
            </a:r>
            <a:r>
              <a:rPr lang="en-US" dirty="0">
                <a:ea typeface="+mn-lt"/>
                <a:cs typeface="+mn-lt"/>
              </a:rPr>
              <a:t> IP </a:t>
            </a:r>
            <a:r>
              <a:rPr lang="en-US" dirty="0" err="1">
                <a:ea typeface="+mn-lt"/>
                <a:cs typeface="+mn-lt"/>
              </a:rPr>
              <a:t>adresi</a:t>
            </a:r>
            <a:r>
              <a:rPr lang="en-US" dirty="0">
                <a:ea typeface="+mn-lt"/>
                <a:cs typeface="+mn-lt"/>
              </a:rPr>
              <a:t> </a:t>
            </a:r>
            <a:r>
              <a:rPr lang="en-US" dirty="0" err="1">
                <a:ea typeface="+mn-lt"/>
                <a:cs typeface="+mn-lt"/>
              </a:rPr>
              <a:t>yerine</a:t>
            </a:r>
            <a:r>
              <a:rPr lang="en-US" dirty="0">
                <a:ea typeface="+mn-lt"/>
                <a:cs typeface="+mn-lt"/>
              </a:rPr>
              <a:t> domain </a:t>
            </a:r>
            <a:r>
              <a:rPr lang="en-US" dirty="0" err="1">
                <a:ea typeface="+mn-lt"/>
                <a:cs typeface="+mn-lt"/>
              </a:rPr>
              <a:t>ismi</a:t>
            </a:r>
            <a:r>
              <a:rPr lang="en-US" dirty="0">
                <a:ea typeface="+mn-lt"/>
                <a:cs typeface="+mn-lt"/>
              </a:rPr>
              <a:t> </a:t>
            </a:r>
            <a:r>
              <a:rPr lang="en-US" dirty="0" err="1">
                <a:ea typeface="+mn-lt"/>
                <a:cs typeface="+mn-lt"/>
              </a:rPr>
              <a:t>ile</a:t>
            </a:r>
            <a:r>
              <a:rPr lang="en-US" dirty="0">
                <a:ea typeface="+mn-lt"/>
                <a:cs typeface="+mn-lt"/>
              </a:rPr>
              <a:t> web </a:t>
            </a:r>
            <a:r>
              <a:rPr lang="en-US" dirty="0" err="1">
                <a:ea typeface="+mn-lt"/>
                <a:cs typeface="+mn-lt"/>
              </a:rPr>
              <a:t>sitesine</a:t>
            </a:r>
            <a:r>
              <a:rPr lang="en-US" dirty="0">
                <a:ea typeface="+mn-lt"/>
                <a:cs typeface="+mn-lt"/>
              </a:rPr>
              <a:t> </a:t>
            </a:r>
            <a:r>
              <a:rPr lang="en-US" dirty="0" err="1">
                <a:ea typeface="+mn-lt"/>
                <a:cs typeface="+mn-lt"/>
              </a:rPr>
              <a:t>bağlanması</a:t>
            </a:r>
            <a:r>
              <a:rPr lang="en-US" dirty="0">
                <a:ea typeface="+mn-lt"/>
                <a:cs typeface="+mn-lt"/>
              </a:rPr>
              <a:t> </a:t>
            </a:r>
            <a:r>
              <a:rPr lang="en-US" dirty="0" err="1">
                <a:ea typeface="+mn-lt"/>
                <a:cs typeface="+mn-lt"/>
              </a:rPr>
              <a:t>sağlanmıştır</a:t>
            </a:r>
            <a:r>
              <a:rPr lang="en-US" dirty="0">
                <a:ea typeface="+mn-lt"/>
                <a:cs typeface="+mn-lt"/>
              </a:rPr>
              <a:t>.</a:t>
            </a:r>
            <a:endParaRPr lang="en-US" dirty="0"/>
          </a:p>
          <a:p>
            <a:r>
              <a:rPr lang="en-US" dirty="0">
                <a:ea typeface="+mn-lt"/>
                <a:cs typeface="+mn-lt"/>
              </a:rPr>
              <a:t>Domain, </a:t>
            </a:r>
            <a:r>
              <a:rPr lang="en-US" dirty="0" err="1">
                <a:ea typeface="+mn-lt"/>
                <a:cs typeface="+mn-lt"/>
              </a:rPr>
              <a:t>en</a:t>
            </a:r>
            <a:r>
              <a:rPr lang="en-US" dirty="0">
                <a:ea typeface="+mn-lt"/>
                <a:cs typeface="+mn-lt"/>
              </a:rPr>
              <a:t> </a:t>
            </a:r>
            <a:r>
              <a:rPr lang="en-US" dirty="0" err="1">
                <a:ea typeface="+mn-lt"/>
                <a:cs typeface="+mn-lt"/>
              </a:rPr>
              <a:t>genel</a:t>
            </a:r>
            <a:r>
              <a:rPr lang="en-US" dirty="0">
                <a:ea typeface="+mn-lt"/>
                <a:cs typeface="+mn-lt"/>
              </a:rPr>
              <a:t> </a:t>
            </a:r>
            <a:r>
              <a:rPr lang="en-US" dirty="0" err="1">
                <a:ea typeface="+mn-lt"/>
                <a:cs typeface="+mn-lt"/>
              </a:rPr>
              <a:t>ifade</a:t>
            </a:r>
            <a:r>
              <a:rPr lang="en-US" dirty="0">
                <a:ea typeface="+mn-lt"/>
                <a:cs typeface="+mn-lt"/>
              </a:rPr>
              <a:t> </a:t>
            </a:r>
            <a:r>
              <a:rPr lang="en-US" dirty="0" err="1">
                <a:ea typeface="+mn-lt"/>
                <a:cs typeface="+mn-lt"/>
              </a:rPr>
              <a:t>ile</a:t>
            </a:r>
            <a:r>
              <a:rPr lang="en-US" dirty="0">
                <a:ea typeface="+mn-lt"/>
                <a:cs typeface="+mn-lt"/>
              </a:rPr>
              <a:t> web </a:t>
            </a:r>
            <a:r>
              <a:rPr lang="en-US" dirty="0" err="1">
                <a:ea typeface="+mn-lt"/>
                <a:cs typeface="+mn-lt"/>
              </a:rPr>
              <a:t>sitesinin</a:t>
            </a:r>
            <a:r>
              <a:rPr lang="en-US" dirty="0">
                <a:ea typeface="+mn-lt"/>
                <a:cs typeface="+mn-lt"/>
              </a:rPr>
              <a:t> </a:t>
            </a:r>
            <a:r>
              <a:rPr lang="en-US" dirty="0" err="1">
                <a:ea typeface="+mn-lt"/>
                <a:cs typeface="+mn-lt"/>
              </a:rPr>
              <a:t>adı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adresidir</a:t>
            </a:r>
            <a:r>
              <a:rPr lang="en-US" dirty="0">
                <a:ea typeface="+mn-lt"/>
                <a:cs typeface="+mn-lt"/>
              </a:rPr>
              <a:t>. </a:t>
            </a:r>
            <a:r>
              <a:rPr lang="en-US" dirty="0" err="1">
                <a:ea typeface="+mn-lt"/>
                <a:cs typeface="+mn-lt"/>
              </a:rPr>
              <a:t>Kullanıcılar</a:t>
            </a:r>
            <a:r>
              <a:rPr lang="en-US" dirty="0">
                <a:ea typeface="+mn-lt"/>
                <a:cs typeface="+mn-lt"/>
              </a:rPr>
              <a:t> web </a:t>
            </a:r>
            <a:r>
              <a:rPr lang="en-US" dirty="0" err="1">
                <a:ea typeface="+mn-lt"/>
                <a:cs typeface="+mn-lt"/>
              </a:rPr>
              <a:t>sitesini</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alan</a:t>
            </a:r>
            <a:r>
              <a:rPr lang="en-US" dirty="0">
                <a:ea typeface="+mn-lt"/>
                <a:cs typeface="+mn-lt"/>
              </a:rPr>
              <a:t> </a:t>
            </a:r>
            <a:r>
              <a:rPr lang="en-US" dirty="0" err="1">
                <a:ea typeface="+mn-lt"/>
                <a:cs typeface="+mn-lt"/>
              </a:rPr>
              <a:t>adı</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tanırlar</a:t>
            </a:r>
            <a:r>
              <a:rPr lang="en-US" dirty="0">
                <a:ea typeface="+mn-lt"/>
                <a:cs typeface="+mn-lt"/>
              </a:rPr>
              <a:t>. Seçilen </a:t>
            </a:r>
            <a:r>
              <a:rPr lang="en-US" dirty="0" err="1">
                <a:ea typeface="+mn-lt"/>
                <a:cs typeface="+mn-lt"/>
              </a:rPr>
              <a:t>alan</a:t>
            </a:r>
            <a:r>
              <a:rPr lang="en-US" dirty="0">
                <a:ea typeface="+mn-lt"/>
                <a:cs typeface="+mn-lt"/>
              </a:rPr>
              <a:t> </a:t>
            </a:r>
            <a:r>
              <a:rPr lang="en-US" dirty="0" err="1">
                <a:ea typeface="+mn-lt"/>
                <a:cs typeface="+mn-lt"/>
              </a:rPr>
              <a:t>adının</a:t>
            </a:r>
            <a:r>
              <a:rPr lang="en-US" dirty="0">
                <a:ea typeface="+mn-lt"/>
                <a:cs typeface="+mn-lt"/>
              </a:rPr>
              <a:t>; "</a:t>
            </a:r>
            <a:r>
              <a:rPr lang="en-US" dirty="0" err="1">
                <a:ea typeface="+mn-lt"/>
                <a:cs typeface="+mn-lt"/>
              </a:rPr>
              <a:t>alanadi</a:t>
            </a:r>
            <a:r>
              <a:rPr lang="en-US" dirty="0">
                <a:ea typeface="+mn-lt"/>
                <a:cs typeface="+mn-lt"/>
              </a:rPr>
              <a:t>" </a:t>
            </a:r>
            <a:r>
              <a:rPr lang="en-US" dirty="0" err="1">
                <a:ea typeface="+mn-lt"/>
                <a:cs typeface="+mn-lt"/>
              </a:rPr>
              <a:t>olduğunu</a:t>
            </a:r>
            <a:r>
              <a:rPr lang="en-US" dirty="0">
                <a:ea typeface="+mn-lt"/>
                <a:cs typeface="+mn-lt"/>
              </a:rPr>
              <a:t> </a:t>
            </a:r>
            <a:r>
              <a:rPr lang="en-US" dirty="0" err="1">
                <a:ea typeface="+mn-lt"/>
                <a:cs typeface="+mn-lt"/>
              </a:rPr>
              <a:t>düşünürseniz</a:t>
            </a:r>
            <a:r>
              <a:rPr lang="en-US" dirty="0">
                <a:ea typeface="+mn-lt"/>
                <a:cs typeface="+mn-lt"/>
              </a:rPr>
              <a:t>, domain de "alanadi.com" </a:t>
            </a:r>
            <a:r>
              <a:rPr lang="en-US" dirty="0" err="1">
                <a:ea typeface="+mn-lt"/>
                <a:cs typeface="+mn-lt"/>
              </a:rPr>
              <a:t>ya</a:t>
            </a:r>
            <a:r>
              <a:rPr lang="en-US" dirty="0">
                <a:ea typeface="+mn-lt"/>
                <a:cs typeface="+mn-lt"/>
              </a:rPr>
              <a:t> da "alanadi.net" </a:t>
            </a:r>
            <a:r>
              <a:rPr lang="en-US" dirty="0" err="1">
                <a:ea typeface="+mn-lt"/>
                <a:cs typeface="+mn-lt"/>
              </a:rPr>
              <a:t>gibi</a:t>
            </a:r>
            <a:r>
              <a:rPr lang="en-US" dirty="0">
                <a:ea typeface="+mn-lt"/>
                <a:cs typeface="+mn-lt"/>
              </a:rPr>
              <a:t> web </a:t>
            </a:r>
            <a:r>
              <a:rPr lang="en-US" dirty="0" err="1">
                <a:ea typeface="+mn-lt"/>
                <a:cs typeface="+mn-lt"/>
              </a:rPr>
              <a:t>sitesine</a:t>
            </a:r>
            <a:r>
              <a:rPr lang="en-US" dirty="0">
                <a:ea typeface="+mn-lt"/>
                <a:cs typeface="+mn-lt"/>
              </a:rPr>
              <a:t> </a:t>
            </a:r>
            <a:r>
              <a:rPr lang="en-US" dirty="0" err="1">
                <a:ea typeface="+mn-lt"/>
                <a:cs typeface="+mn-lt"/>
              </a:rPr>
              <a:t>yönlendiren</a:t>
            </a:r>
            <a:r>
              <a:rPr lang="en-US" dirty="0">
                <a:ea typeface="+mn-lt"/>
                <a:cs typeface="+mn-lt"/>
              </a:rPr>
              <a:t> </a:t>
            </a:r>
            <a:r>
              <a:rPr lang="en-US" dirty="0" err="1">
                <a:ea typeface="+mn-lt"/>
                <a:cs typeface="+mn-lt"/>
              </a:rPr>
              <a:t>adreslerdir</a:t>
            </a:r>
            <a:r>
              <a:rPr lang="en-US" dirty="0">
                <a:ea typeface="+mn-lt"/>
                <a:cs typeface="+mn-lt"/>
              </a:rPr>
              <a:t>.</a:t>
            </a:r>
            <a:endParaRPr lang="en-US" dirty="0"/>
          </a:p>
          <a:p>
            <a:endParaRPr lang="en-US" dirty="0"/>
          </a:p>
        </p:txBody>
      </p:sp>
      <p:sp>
        <p:nvSpPr>
          <p:cNvPr id="4" name="Footer Placeholder 3">
            <a:extLst>
              <a:ext uri="{FF2B5EF4-FFF2-40B4-BE49-F238E27FC236}">
                <a16:creationId xmlns:a16="http://schemas.microsoft.com/office/drawing/2014/main" id="{87FD15B3-C5EA-D794-9CF4-A56C5BF1ACA5}"/>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CFA0651-541B-79F1-D87A-264040E0CF43}"/>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6469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CDF2-F796-B25B-166F-0F85F25175D8}"/>
              </a:ext>
            </a:extLst>
          </p:cNvPr>
          <p:cNvSpPr>
            <a:spLocks noGrp="1"/>
          </p:cNvSpPr>
          <p:nvPr>
            <p:ph type="title"/>
          </p:nvPr>
        </p:nvSpPr>
        <p:spPr>
          <a:xfrm>
            <a:off x="3898" y="-4785"/>
            <a:ext cx="10985271" cy="839560"/>
          </a:xfrm>
        </p:spPr>
        <p:txBody>
          <a:bodyPr/>
          <a:lstStyle/>
          <a:p>
            <a:r>
              <a:rPr lang="en-US" dirty="0"/>
              <a:t>Hosting Nedir?</a:t>
            </a:r>
          </a:p>
        </p:txBody>
      </p:sp>
      <p:sp>
        <p:nvSpPr>
          <p:cNvPr id="3" name="Content Placeholder 2">
            <a:extLst>
              <a:ext uri="{FF2B5EF4-FFF2-40B4-BE49-F238E27FC236}">
                <a16:creationId xmlns:a16="http://schemas.microsoft.com/office/drawing/2014/main" id="{C86A33BD-FBFF-E1F8-B243-42FC5EBF3CD5}"/>
              </a:ext>
            </a:extLst>
          </p:cNvPr>
          <p:cNvSpPr>
            <a:spLocks noGrp="1"/>
          </p:cNvSpPr>
          <p:nvPr>
            <p:ph idx="1"/>
          </p:nvPr>
        </p:nvSpPr>
        <p:spPr>
          <a:xfrm>
            <a:off x="1723" y="781403"/>
            <a:ext cx="12039655" cy="5951577"/>
          </a:xfrm>
        </p:spPr>
        <p:txBody>
          <a:bodyPr vert="horz" lIns="91440" tIns="45720" rIns="91440" bIns="45720" rtlCol="0" anchor="t">
            <a:noAutofit/>
          </a:bodyPr>
          <a:lstStyle/>
          <a:p>
            <a:r>
              <a:rPr lang="en-US" dirty="0">
                <a:ea typeface="+mn-lt"/>
                <a:cs typeface="+mn-lt"/>
              </a:rPr>
              <a:t>İnternet </a:t>
            </a:r>
            <a:r>
              <a:rPr lang="en-US" dirty="0" err="1">
                <a:ea typeface="+mn-lt"/>
                <a:cs typeface="+mn-lt"/>
              </a:rPr>
              <a:t>siteleri</a:t>
            </a:r>
            <a:r>
              <a:rPr lang="en-US" dirty="0">
                <a:ea typeface="+mn-lt"/>
                <a:cs typeface="+mn-lt"/>
              </a:rPr>
              <a:t> de </a:t>
            </a:r>
            <a:r>
              <a:rPr lang="en-US" dirty="0" err="1">
                <a:ea typeface="+mn-lt"/>
                <a:cs typeface="+mn-lt"/>
              </a:rPr>
              <a:t>tıpkı</a:t>
            </a:r>
            <a:r>
              <a:rPr lang="en-US" dirty="0">
                <a:ea typeface="+mn-lt"/>
                <a:cs typeface="+mn-lt"/>
              </a:rPr>
              <a:t> </a:t>
            </a:r>
            <a:r>
              <a:rPr lang="en-US" dirty="0" err="1">
                <a:ea typeface="+mn-lt"/>
                <a:cs typeface="+mn-lt"/>
              </a:rPr>
              <a:t>gerçek</a:t>
            </a:r>
            <a:r>
              <a:rPr lang="en-US" dirty="0">
                <a:ea typeface="+mn-lt"/>
                <a:cs typeface="+mn-lt"/>
              </a:rPr>
              <a:t> </a:t>
            </a:r>
            <a:r>
              <a:rPr lang="en-US" dirty="0" err="1">
                <a:ea typeface="+mn-lt"/>
                <a:cs typeface="+mn-lt"/>
              </a:rPr>
              <a:t>hayattaki</a:t>
            </a:r>
            <a:r>
              <a:rPr lang="en-US" dirty="0">
                <a:ea typeface="+mn-lt"/>
                <a:cs typeface="+mn-lt"/>
              </a:rPr>
              <a:t> </a:t>
            </a:r>
            <a:r>
              <a:rPr lang="en-US" dirty="0" err="1">
                <a:ea typeface="+mn-lt"/>
                <a:cs typeface="+mn-lt"/>
              </a:rPr>
              <a:t>siteler</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arazi</a:t>
            </a:r>
            <a:r>
              <a:rPr lang="en-US" dirty="0">
                <a:ea typeface="+mn-lt"/>
                <a:cs typeface="+mn-lt"/>
              </a:rPr>
              <a:t> </a:t>
            </a:r>
            <a:r>
              <a:rPr lang="en-US" dirty="0" err="1">
                <a:ea typeface="+mn-lt"/>
                <a:cs typeface="+mn-lt"/>
              </a:rPr>
              <a:t>üzerine</a:t>
            </a:r>
            <a:r>
              <a:rPr lang="en-US" dirty="0">
                <a:ea typeface="+mn-lt"/>
                <a:cs typeface="+mn-lt"/>
              </a:rPr>
              <a:t> </a:t>
            </a:r>
            <a:r>
              <a:rPr lang="en-US" dirty="0" err="1">
                <a:ea typeface="+mn-lt"/>
                <a:cs typeface="+mn-lt"/>
              </a:rPr>
              <a:t>kurulurlar</a:t>
            </a:r>
            <a:r>
              <a:rPr lang="en-US" dirty="0">
                <a:ea typeface="+mn-lt"/>
                <a:cs typeface="+mn-lt"/>
              </a:rPr>
              <a:t>. Bir internet </a:t>
            </a:r>
            <a:r>
              <a:rPr lang="en-US" dirty="0" err="1">
                <a:ea typeface="+mn-lt"/>
                <a:cs typeface="+mn-lt"/>
              </a:rPr>
              <a:t>sitesini</a:t>
            </a:r>
            <a:r>
              <a:rPr lang="en-US" dirty="0">
                <a:ea typeface="+mn-lt"/>
                <a:cs typeface="+mn-lt"/>
              </a:rPr>
              <a:t> </a:t>
            </a:r>
            <a:r>
              <a:rPr lang="en-US" dirty="0" err="1">
                <a:ea typeface="+mn-lt"/>
                <a:cs typeface="+mn-lt"/>
              </a:rPr>
              <a:t>yayınlamak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gerekli</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sanal</a:t>
            </a:r>
            <a:r>
              <a:rPr lang="en-US" dirty="0">
                <a:ea typeface="+mn-lt"/>
                <a:cs typeface="+mn-lt"/>
              </a:rPr>
              <a:t> </a:t>
            </a:r>
            <a:r>
              <a:rPr lang="en-US" dirty="0" err="1">
                <a:ea typeface="+mn-lt"/>
                <a:cs typeface="+mn-lt"/>
              </a:rPr>
              <a:t>araziye</a:t>
            </a:r>
            <a:r>
              <a:rPr lang="en-US" dirty="0">
                <a:ea typeface="+mn-lt"/>
                <a:cs typeface="+mn-lt"/>
              </a:rPr>
              <a:t> “hosting” </a:t>
            </a:r>
            <a:r>
              <a:rPr lang="en-US" dirty="0" err="1">
                <a:ea typeface="+mn-lt"/>
                <a:cs typeface="+mn-lt"/>
              </a:rPr>
              <a:t>adı</a:t>
            </a:r>
            <a:r>
              <a:rPr lang="en-US" dirty="0">
                <a:ea typeface="+mn-lt"/>
                <a:cs typeface="+mn-lt"/>
              </a:rPr>
              <a:t> </a:t>
            </a:r>
            <a:r>
              <a:rPr lang="en-US" dirty="0" err="1">
                <a:ea typeface="+mn-lt"/>
                <a:cs typeface="+mn-lt"/>
              </a:rPr>
              <a:t>verilir</a:t>
            </a:r>
            <a:r>
              <a:rPr lang="en-US" dirty="0">
                <a:ea typeface="+mn-lt"/>
                <a:cs typeface="+mn-lt"/>
              </a:rPr>
              <a:t>. </a:t>
            </a:r>
            <a:r>
              <a:rPr lang="en-US" dirty="0" err="1">
                <a:ea typeface="+mn-lt"/>
                <a:cs typeface="+mn-lt"/>
              </a:rPr>
              <a:t>İngilizce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terim</a:t>
            </a:r>
            <a:r>
              <a:rPr lang="en-US" dirty="0">
                <a:ea typeface="+mn-lt"/>
                <a:cs typeface="+mn-lt"/>
              </a:rPr>
              <a:t> </a:t>
            </a:r>
            <a:r>
              <a:rPr lang="en-US" dirty="0" err="1">
                <a:ea typeface="+mn-lt"/>
                <a:cs typeface="+mn-lt"/>
              </a:rPr>
              <a:t>olan</a:t>
            </a:r>
            <a:r>
              <a:rPr lang="en-US" dirty="0">
                <a:ea typeface="+mn-lt"/>
                <a:cs typeface="+mn-lt"/>
              </a:rPr>
              <a:t> hosting, </a:t>
            </a:r>
            <a:r>
              <a:rPr lang="en-US" dirty="0" err="1">
                <a:ea typeface="+mn-lt"/>
                <a:cs typeface="+mn-lt"/>
              </a:rPr>
              <a:t>dilimize</a:t>
            </a:r>
            <a:r>
              <a:rPr lang="en-US" dirty="0">
                <a:ea typeface="+mn-lt"/>
                <a:cs typeface="+mn-lt"/>
              </a:rPr>
              <a:t> “web </a:t>
            </a:r>
            <a:r>
              <a:rPr lang="en-US" dirty="0" err="1">
                <a:ea typeface="+mn-lt"/>
                <a:cs typeface="+mn-lt"/>
              </a:rPr>
              <a:t>barındırma</a:t>
            </a:r>
            <a:r>
              <a:rPr lang="en-US" dirty="0">
                <a:ea typeface="+mn-lt"/>
                <a:cs typeface="+mn-lt"/>
              </a:rPr>
              <a:t> </a:t>
            </a:r>
            <a:r>
              <a:rPr lang="en-US" dirty="0" err="1">
                <a:ea typeface="+mn-lt"/>
                <a:cs typeface="+mn-lt"/>
              </a:rPr>
              <a:t>alanı</a:t>
            </a:r>
            <a:r>
              <a:rPr lang="en-US" dirty="0">
                <a:ea typeface="+mn-lt"/>
                <a:cs typeface="+mn-lt"/>
              </a:rPr>
              <a:t>” </a:t>
            </a:r>
            <a:r>
              <a:rPr lang="en-US" dirty="0" err="1">
                <a:ea typeface="+mn-lt"/>
                <a:cs typeface="+mn-lt"/>
              </a:rPr>
              <a:t>ya</a:t>
            </a:r>
            <a:r>
              <a:rPr lang="en-US" dirty="0">
                <a:ea typeface="+mn-lt"/>
                <a:cs typeface="+mn-lt"/>
              </a:rPr>
              <a:t> da “</a:t>
            </a:r>
            <a:r>
              <a:rPr lang="en-US" dirty="0" err="1">
                <a:ea typeface="+mn-lt"/>
                <a:cs typeface="+mn-lt"/>
              </a:rPr>
              <a:t>barındırma</a:t>
            </a:r>
            <a:r>
              <a:rPr lang="en-US" dirty="0">
                <a:ea typeface="+mn-lt"/>
                <a:cs typeface="+mn-lt"/>
              </a:rPr>
              <a:t> </a:t>
            </a:r>
            <a:r>
              <a:rPr lang="en-US" dirty="0" err="1">
                <a:ea typeface="+mn-lt"/>
                <a:cs typeface="+mn-lt"/>
              </a:rPr>
              <a:t>alanı</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çevrilebilir</a:t>
            </a:r>
            <a:r>
              <a:rPr lang="en-US" dirty="0">
                <a:ea typeface="+mn-lt"/>
                <a:cs typeface="+mn-lt"/>
              </a:rPr>
              <a:t>.</a:t>
            </a:r>
            <a:endParaRPr lang="en-US" dirty="0"/>
          </a:p>
          <a:p>
            <a:r>
              <a:rPr lang="en-US" dirty="0">
                <a:ea typeface="+mn-lt"/>
                <a:cs typeface="+mn-lt"/>
              </a:rPr>
              <a:t>Hosting; web </a:t>
            </a:r>
            <a:r>
              <a:rPr lang="en-US" dirty="0" err="1">
                <a:ea typeface="+mn-lt"/>
                <a:cs typeface="+mn-lt"/>
              </a:rPr>
              <a:t>sayfanıza</a:t>
            </a:r>
            <a:r>
              <a:rPr lang="en-US" dirty="0">
                <a:ea typeface="+mn-lt"/>
                <a:cs typeface="+mn-lt"/>
              </a:rPr>
              <a:t> </a:t>
            </a:r>
            <a:r>
              <a:rPr lang="en-US" dirty="0" err="1">
                <a:ea typeface="+mn-lt"/>
                <a:cs typeface="+mn-lt"/>
              </a:rPr>
              <a:t>ait</a:t>
            </a:r>
            <a:r>
              <a:rPr lang="en-US" dirty="0">
                <a:ea typeface="+mn-lt"/>
                <a:cs typeface="+mn-lt"/>
              </a:rPr>
              <a:t> </a:t>
            </a:r>
            <a:r>
              <a:rPr lang="en-US" dirty="0" err="1">
                <a:ea typeface="+mn-lt"/>
                <a:cs typeface="+mn-lt"/>
              </a:rPr>
              <a:t>tüm</a:t>
            </a:r>
            <a:r>
              <a:rPr lang="en-US" dirty="0">
                <a:ea typeface="+mn-lt"/>
                <a:cs typeface="+mn-lt"/>
              </a:rPr>
              <a:t> </a:t>
            </a:r>
            <a:r>
              <a:rPr lang="en-US" dirty="0" err="1">
                <a:ea typeface="+mn-lt"/>
                <a:cs typeface="+mn-lt"/>
              </a:rPr>
              <a:t>dosyaların</a:t>
            </a:r>
            <a:r>
              <a:rPr lang="en-US" dirty="0">
                <a:ea typeface="+mn-lt"/>
                <a:cs typeface="+mn-lt"/>
              </a:rPr>
              <a:t>, </a:t>
            </a:r>
            <a:r>
              <a:rPr lang="en-US" dirty="0" err="1">
                <a:ea typeface="+mn-lt"/>
                <a:cs typeface="+mn-lt"/>
              </a:rPr>
              <a:t>yılın</a:t>
            </a:r>
            <a:r>
              <a:rPr lang="en-US" dirty="0">
                <a:ea typeface="+mn-lt"/>
                <a:cs typeface="+mn-lt"/>
              </a:rPr>
              <a:t> 365 </a:t>
            </a:r>
            <a:r>
              <a:rPr lang="en-US" dirty="0" err="1">
                <a:ea typeface="+mn-lt"/>
                <a:cs typeface="+mn-lt"/>
              </a:rPr>
              <a:t>günü</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bilgisayarda</a:t>
            </a:r>
            <a:r>
              <a:rPr lang="en-US" dirty="0">
                <a:ea typeface="+mn-lt"/>
                <a:cs typeface="+mn-lt"/>
              </a:rPr>
              <a:t> </a:t>
            </a:r>
            <a:r>
              <a:rPr lang="en-US" dirty="0" err="1">
                <a:ea typeface="+mn-lt"/>
                <a:cs typeface="+mn-lt"/>
              </a:rPr>
              <a:t>saklanması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erişime</a:t>
            </a:r>
            <a:r>
              <a:rPr lang="en-US" dirty="0">
                <a:ea typeface="+mn-lt"/>
                <a:cs typeface="+mn-lt"/>
              </a:rPr>
              <a:t> </a:t>
            </a:r>
            <a:r>
              <a:rPr lang="en-US" dirty="0" err="1">
                <a:ea typeface="+mn-lt"/>
                <a:cs typeface="+mn-lt"/>
              </a:rPr>
              <a:t>açık</a:t>
            </a:r>
            <a:r>
              <a:rPr lang="en-US" dirty="0">
                <a:ea typeface="+mn-lt"/>
                <a:cs typeface="+mn-lt"/>
              </a:rPr>
              <a:t> </a:t>
            </a:r>
            <a:r>
              <a:rPr lang="en-US" dirty="0" err="1">
                <a:ea typeface="+mn-lt"/>
                <a:cs typeface="+mn-lt"/>
              </a:rPr>
              <a:t>tutulması</a:t>
            </a:r>
            <a:r>
              <a:rPr lang="en-US" dirty="0">
                <a:ea typeface="+mn-lt"/>
                <a:cs typeface="+mn-lt"/>
              </a:rPr>
              <a:t> </a:t>
            </a:r>
            <a:r>
              <a:rPr lang="en-US" dirty="0" err="1">
                <a:ea typeface="+mn-lt"/>
                <a:cs typeface="+mn-lt"/>
              </a:rPr>
              <a:t>hizmetidir</a:t>
            </a:r>
            <a:r>
              <a:rPr lang="en-US" dirty="0">
                <a:ea typeface="+mn-lt"/>
                <a:cs typeface="+mn-lt"/>
              </a:rPr>
              <a:t>. Bu </a:t>
            </a:r>
            <a:r>
              <a:rPr lang="en-US" dirty="0" err="1">
                <a:ea typeface="+mn-lt"/>
                <a:cs typeface="+mn-lt"/>
              </a:rPr>
              <a:t>bilgisayarlara</a:t>
            </a:r>
            <a:r>
              <a:rPr lang="en-US" dirty="0">
                <a:ea typeface="+mn-lt"/>
                <a:cs typeface="+mn-lt"/>
              </a:rPr>
              <a:t> </a:t>
            </a:r>
            <a:r>
              <a:rPr lang="en-US" dirty="0" err="1">
                <a:ea typeface="+mn-lt"/>
                <a:cs typeface="+mn-lt"/>
              </a:rPr>
              <a:t>ise</a:t>
            </a:r>
            <a:r>
              <a:rPr lang="en-US" dirty="0">
                <a:ea typeface="+mn-lt"/>
                <a:cs typeface="+mn-lt"/>
              </a:rPr>
              <a:t> “server” </a:t>
            </a:r>
            <a:r>
              <a:rPr lang="en-US" dirty="0" err="1">
                <a:ea typeface="+mn-lt"/>
                <a:cs typeface="+mn-lt"/>
              </a:rPr>
              <a:t>veya</a:t>
            </a:r>
            <a:r>
              <a:rPr lang="en-US" dirty="0">
                <a:ea typeface="+mn-lt"/>
                <a:cs typeface="+mn-lt"/>
              </a:rPr>
              <a:t> “web </a:t>
            </a:r>
            <a:r>
              <a:rPr lang="en-US" dirty="0" err="1">
                <a:ea typeface="+mn-lt"/>
                <a:cs typeface="+mn-lt"/>
              </a:rPr>
              <a:t>sunucusu</a:t>
            </a:r>
            <a:r>
              <a:rPr lang="en-US" dirty="0">
                <a:ea typeface="+mn-lt"/>
                <a:cs typeface="+mn-lt"/>
              </a:rPr>
              <a:t>” </a:t>
            </a:r>
            <a:r>
              <a:rPr lang="en-US" dirty="0" err="1">
                <a:ea typeface="+mn-lt"/>
                <a:cs typeface="+mn-lt"/>
              </a:rPr>
              <a:t>adı</a:t>
            </a:r>
            <a:r>
              <a:rPr lang="en-US" dirty="0">
                <a:ea typeface="+mn-lt"/>
                <a:cs typeface="+mn-lt"/>
              </a:rPr>
              <a:t> </a:t>
            </a:r>
            <a:r>
              <a:rPr lang="en-US" dirty="0" err="1">
                <a:ea typeface="+mn-lt"/>
                <a:cs typeface="+mn-lt"/>
              </a:rPr>
              <a:t>verilir</a:t>
            </a:r>
            <a:r>
              <a:rPr lang="en-US" dirty="0">
                <a:ea typeface="+mn-lt"/>
                <a:cs typeface="+mn-lt"/>
              </a:rPr>
              <a:t>.</a:t>
            </a:r>
            <a:endParaRPr lang="en-US" dirty="0"/>
          </a:p>
          <a:p>
            <a:r>
              <a:rPr lang="en-US" dirty="0">
                <a:ea typeface="+mn-lt"/>
                <a:cs typeface="+mn-lt"/>
              </a:rPr>
              <a:t>Web </a:t>
            </a:r>
            <a:r>
              <a:rPr lang="en-US" dirty="0" err="1">
                <a:ea typeface="+mn-lt"/>
                <a:cs typeface="+mn-lt"/>
              </a:rPr>
              <a:t>sunucuları</a:t>
            </a:r>
            <a:r>
              <a:rPr lang="en-US" dirty="0">
                <a:ea typeface="+mn-lt"/>
                <a:cs typeface="+mn-lt"/>
              </a:rPr>
              <a:t>, </a:t>
            </a:r>
            <a:r>
              <a:rPr lang="en-US" dirty="0" err="1">
                <a:ea typeface="+mn-lt"/>
                <a:cs typeface="+mn-lt"/>
              </a:rPr>
              <a:t>evinizde</a:t>
            </a:r>
            <a:r>
              <a:rPr lang="en-US" dirty="0">
                <a:ea typeface="+mn-lt"/>
                <a:cs typeface="+mn-lt"/>
              </a:rPr>
              <a:t> </a:t>
            </a:r>
            <a:r>
              <a:rPr lang="en-US" dirty="0" err="1">
                <a:ea typeface="+mn-lt"/>
                <a:cs typeface="+mn-lt"/>
              </a:rPr>
              <a:t>ya</a:t>
            </a:r>
            <a:r>
              <a:rPr lang="en-US" dirty="0">
                <a:ea typeface="+mn-lt"/>
                <a:cs typeface="+mn-lt"/>
              </a:rPr>
              <a:t> da </a:t>
            </a:r>
            <a:r>
              <a:rPr lang="en-US" dirty="0" err="1">
                <a:ea typeface="+mn-lt"/>
                <a:cs typeface="+mn-lt"/>
              </a:rPr>
              <a:t>ofisinizde</a:t>
            </a:r>
            <a:r>
              <a:rPr lang="en-US" dirty="0">
                <a:ea typeface="+mn-lt"/>
                <a:cs typeface="+mn-lt"/>
              </a:rPr>
              <a:t> </a:t>
            </a:r>
            <a:r>
              <a:rPr lang="en-US" dirty="0" err="1">
                <a:ea typeface="+mn-lt"/>
                <a:cs typeface="+mn-lt"/>
              </a:rPr>
              <a:t>bulunan</a:t>
            </a:r>
            <a:r>
              <a:rPr lang="en-US" dirty="0">
                <a:ea typeface="+mn-lt"/>
                <a:cs typeface="+mn-lt"/>
              </a:rPr>
              <a:t> </a:t>
            </a:r>
            <a:r>
              <a:rPr lang="en-US" dirty="0" err="1">
                <a:ea typeface="+mn-lt"/>
                <a:cs typeface="+mn-lt"/>
              </a:rPr>
              <a:t>bilgisayarlardan</a:t>
            </a:r>
            <a:r>
              <a:rPr lang="en-US" dirty="0">
                <a:ea typeface="+mn-lt"/>
                <a:cs typeface="+mn-lt"/>
              </a:rPr>
              <a:t> </a:t>
            </a:r>
            <a:r>
              <a:rPr lang="en-US" dirty="0" err="1">
                <a:ea typeface="+mn-lt"/>
                <a:cs typeface="+mn-lt"/>
              </a:rPr>
              <a:t>donanımsal</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özellikli</a:t>
            </a:r>
            <a:r>
              <a:rPr lang="en-US" dirty="0">
                <a:ea typeface="+mn-lt"/>
                <a:cs typeface="+mn-lt"/>
              </a:rPr>
              <a:t> </a:t>
            </a:r>
            <a:r>
              <a:rPr lang="en-US" dirty="0" err="1">
                <a:ea typeface="+mn-lt"/>
                <a:cs typeface="+mn-lt"/>
              </a:rPr>
              <a:t>makinalardır</a:t>
            </a:r>
            <a:r>
              <a:rPr lang="en-US" dirty="0">
                <a:ea typeface="+mn-lt"/>
                <a:cs typeface="+mn-lt"/>
              </a:rPr>
              <a:t>. </a:t>
            </a:r>
            <a:r>
              <a:rPr lang="en-US" dirty="0" err="1">
                <a:ea typeface="+mn-lt"/>
                <a:cs typeface="+mn-lt"/>
              </a:rPr>
              <a:t>Serverlar</a:t>
            </a:r>
            <a:r>
              <a:rPr lang="en-US" dirty="0">
                <a:ea typeface="+mn-lt"/>
                <a:cs typeface="+mn-lt"/>
              </a:rPr>
              <a:t>; “datacenter” </a:t>
            </a:r>
            <a:r>
              <a:rPr lang="en-US" dirty="0" err="1">
                <a:ea typeface="+mn-lt"/>
                <a:cs typeface="+mn-lt"/>
              </a:rPr>
              <a:t>veya</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merkezi</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adlandırılan</a:t>
            </a:r>
            <a:r>
              <a:rPr lang="en-US" dirty="0">
                <a:ea typeface="+mn-lt"/>
                <a:cs typeface="+mn-lt"/>
              </a:rPr>
              <a:t> </a:t>
            </a:r>
            <a:r>
              <a:rPr lang="en-US" dirty="0" err="1">
                <a:ea typeface="+mn-lt"/>
                <a:cs typeface="+mn-lt"/>
              </a:rPr>
              <a:t>yerlerde</a:t>
            </a:r>
            <a:r>
              <a:rPr lang="en-US" dirty="0">
                <a:ea typeface="+mn-lt"/>
                <a:cs typeface="+mn-lt"/>
              </a:rPr>
              <a:t> </a:t>
            </a:r>
            <a:r>
              <a:rPr lang="en-US" dirty="0" err="1">
                <a:ea typeface="+mn-lt"/>
                <a:cs typeface="+mn-lt"/>
              </a:rPr>
              <a:t>barındırılırlar</a:t>
            </a:r>
            <a:r>
              <a:rPr lang="en-US" dirty="0">
                <a:ea typeface="+mn-lt"/>
                <a:cs typeface="+mn-lt"/>
              </a:rPr>
              <a:t>. Veri </a:t>
            </a:r>
            <a:r>
              <a:rPr lang="en-US" dirty="0" err="1">
                <a:ea typeface="+mn-lt"/>
                <a:cs typeface="+mn-lt"/>
              </a:rPr>
              <a:t>merkezleri</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yüksek</a:t>
            </a:r>
            <a:r>
              <a:rPr lang="en-US" dirty="0">
                <a:ea typeface="+mn-lt"/>
                <a:cs typeface="+mn-lt"/>
              </a:rPr>
              <a:t> </a:t>
            </a:r>
            <a:r>
              <a:rPr lang="en-US" dirty="0" err="1">
                <a:ea typeface="+mn-lt"/>
                <a:cs typeface="+mn-lt"/>
              </a:rPr>
              <a:t>hızlı</a:t>
            </a:r>
            <a:r>
              <a:rPr lang="en-US" dirty="0">
                <a:ea typeface="+mn-lt"/>
                <a:cs typeface="+mn-lt"/>
              </a:rPr>
              <a:t> internet </a:t>
            </a:r>
            <a:r>
              <a:rPr lang="en-US" dirty="0" err="1">
                <a:ea typeface="+mn-lt"/>
                <a:cs typeface="+mn-lt"/>
              </a:rPr>
              <a:t>bağlantısına</a:t>
            </a:r>
            <a:r>
              <a:rPr lang="en-US" dirty="0">
                <a:ea typeface="+mn-lt"/>
                <a:cs typeface="+mn-lt"/>
              </a:rPr>
              <a:t> </a:t>
            </a:r>
            <a:r>
              <a:rPr lang="en-US" dirty="0" err="1">
                <a:ea typeface="+mn-lt"/>
                <a:cs typeface="+mn-lt"/>
              </a:rPr>
              <a:t>sahiptir</a:t>
            </a:r>
            <a:r>
              <a:rPr lang="en-US" dirty="0">
                <a:ea typeface="+mn-lt"/>
                <a:cs typeface="+mn-lt"/>
              </a:rPr>
              <a:t>, </a:t>
            </a:r>
            <a:r>
              <a:rPr lang="en-US" dirty="0" err="1">
                <a:ea typeface="+mn-lt"/>
                <a:cs typeface="+mn-lt"/>
              </a:rPr>
              <a:t>elektrik</a:t>
            </a:r>
            <a:r>
              <a:rPr lang="en-US" dirty="0">
                <a:ea typeface="+mn-lt"/>
                <a:cs typeface="+mn-lt"/>
              </a:rPr>
              <a:t> </a:t>
            </a:r>
            <a:r>
              <a:rPr lang="en-US" dirty="0" err="1">
                <a:ea typeface="+mn-lt"/>
                <a:cs typeface="+mn-lt"/>
              </a:rPr>
              <a:t>kesintileri</a:t>
            </a:r>
            <a:r>
              <a:rPr lang="en-US" dirty="0">
                <a:ea typeface="+mn-lt"/>
                <a:cs typeface="+mn-lt"/>
              </a:rPr>
              <a:t> </a:t>
            </a:r>
            <a:r>
              <a:rPr lang="en-US" dirty="0" err="1">
                <a:ea typeface="+mn-lt"/>
                <a:cs typeface="+mn-lt"/>
              </a:rPr>
              <a:t>yaşanmaz</a:t>
            </a:r>
            <a:r>
              <a:rPr lang="en-US" dirty="0">
                <a:ea typeface="+mn-lt"/>
                <a:cs typeface="+mn-lt"/>
              </a:rPr>
              <a:t>, </a:t>
            </a:r>
            <a:r>
              <a:rPr lang="en-US" dirty="0" err="1">
                <a:ea typeface="+mn-lt"/>
                <a:cs typeface="+mn-lt"/>
              </a:rPr>
              <a:t>sel</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deprem</a:t>
            </a:r>
            <a:r>
              <a:rPr lang="en-US" dirty="0">
                <a:ea typeface="+mn-lt"/>
                <a:cs typeface="+mn-lt"/>
              </a:rPr>
              <a:t> </a:t>
            </a:r>
            <a:r>
              <a:rPr lang="en-US" dirty="0" err="1">
                <a:ea typeface="+mn-lt"/>
                <a:cs typeface="+mn-lt"/>
              </a:rPr>
              <a:t>benzeri</a:t>
            </a:r>
            <a:r>
              <a:rPr lang="en-US" dirty="0">
                <a:ea typeface="+mn-lt"/>
                <a:cs typeface="+mn-lt"/>
              </a:rPr>
              <a:t> </a:t>
            </a:r>
            <a:r>
              <a:rPr lang="en-US" dirty="0" err="1">
                <a:ea typeface="+mn-lt"/>
                <a:cs typeface="+mn-lt"/>
              </a:rPr>
              <a:t>doğal</a:t>
            </a:r>
            <a:r>
              <a:rPr lang="en-US" dirty="0">
                <a:ea typeface="+mn-lt"/>
                <a:cs typeface="+mn-lt"/>
              </a:rPr>
              <a:t> </a:t>
            </a:r>
            <a:r>
              <a:rPr lang="en-US" dirty="0" err="1">
                <a:ea typeface="+mn-lt"/>
                <a:cs typeface="+mn-lt"/>
              </a:rPr>
              <a:t>afetlere</a:t>
            </a:r>
            <a:r>
              <a:rPr lang="en-US" dirty="0">
                <a:ea typeface="+mn-lt"/>
                <a:cs typeface="+mn-lt"/>
              </a:rPr>
              <a:t> </a:t>
            </a:r>
            <a:r>
              <a:rPr lang="en-US" dirty="0" err="1">
                <a:ea typeface="+mn-lt"/>
                <a:cs typeface="+mn-lt"/>
              </a:rPr>
              <a:t>karşı</a:t>
            </a:r>
            <a:r>
              <a:rPr lang="en-US" dirty="0">
                <a:ea typeface="+mn-lt"/>
                <a:cs typeface="+mn-lt"/>
              </a:rPr>
              <a:t> </a:t>
            </a:r>
            <a:r>
              <a:rPr lang="en-US" dirty="0" err="1">
                <a:ea typeface="+mn-lt"/>
                <a:cs typeface="+mn-lt"/>
              </a:rPr>
              <a:t>korunaklıdır</a:t>
            </a:r>
            <a:r>
              <a:rPr lang="en-US" dirty="0">
                <a:ea typeface="+mn-lt"/>
                <a:cs typeface="+mn-lt"/>
              </a:rPr>
              <a:t>. Bu </a:t>
            </a:r>
            <a:r>
              <a:rPr lang="en-US" dirty="0" err="1">
                <a:ea typeface="+mn-lt"/>
                <a:cs typeface="+mn-lt"/>
              </a:rPr>
              <a:t>sebeple</a:t>
            </a:r>
            <a:r>
              <a:rPr lang="en-US" dirty="0">
                <a:ea typeface="+mn-lt"/>
                <a:cs typeface="+mn-lt"/>
              </a:rPr>
              <a:t>, </a:t>
            </a:r>
            <a:r>
              <a:rPr lang="en-US" dirty="0" err="1">
                <a:ea typeface="+mn-lt"/>
                <a:cs typeface="+mn-lt"/>
              </a:rPr>
              <a:t>siteleriniz</a:t>
            </a:r>
            <a:r>
              <a:rPr lang="en-US" dirty="0">
                <a:ea typeface="+mn-lt"/>
                <a:cs typeface="+mn-lt"/>
              </a:rPr>
              <a:t> her </a:t>
            </a:r>
            <a:r>
              <a:rPr lang="en-US" dirty="0" err="1">
                <a:ea typeface="+mn-lt"/>
                <a:cs typeface="+mn-lt"/>
              </a:rPr>
              <a:t>koşulda</a:t>
            </a:r>
            <a:r>
              <a:rPr lang="en-US" dirty="0">
                <a:ea typeface="+mn-lt"/>
                <a:cs typeface="+mn-lt"/>
              </a:rPr>
              <a:t> </a:t>
            </a:r>
            <a:r>
              <a:rPr lang="en-US" dirty="0" err="1">
                <a:ea typeface="+mn-lt"/>
                <a:cs typeface="+mn-lt"/>
              </a:rPr>
              <a:t>ziyaretçilerinin</a:t>
            </a:r>
            <a:r>
              <a:rPr lang="en-US" dirty="0">
                <a:ea typeface="+mn-lt"/>
                <a:cs typeface="+mn-lt"/>
              </a:rPr>
              <a:t> </a:t>
            </a:r>
            <a:r>
              <a:rPr lang="en-US" dirty="0" err="1">
                <a:ea typeface="+mn-lt"/>
                <a:cs typeface="+mn-lt"/>
              </a:rPr>
              <a:t>erişimine</a:t>
            </a:r>
            <a:r>
              <a:rPr lang="en-US" dirty="0">
                <a:ea typeface="+mn-lt"/>
                <a:cs typeface="+mn-lt"/>
              </a:rPr>
              <a:t> </a:t>
            </a:r>
            <a:r>
              <a:rPr lang="en-US" dirty="0" err="1">
                <a:ea typeface="+mn-lt"/>
                <a:cs typeface="+mn-lt"/>
              </a:rPr>
              <a:t>açık</a:t>
            </a:r>
            <a:r>
              <a:rPr lang="en-US" dirty="0">
                <a:ea typeface="+mn-lt"/>
                <a:cs typeface="+mn-lt"/>
              </a:rPr>
              <a:t> </a:t>
            </a:r>
            <a:r>
              <a:rPr lang="en-US" dirty="0" err="1">
                <a:ea typeface="+mn-lt"/>
                <a:cs typeface="+mn-lt"/>
              </a:rPr>
              <a:t>olur</a:t>
            </a:r>
            <a:r>
              <a:rPr lang="en-US" dirty="0">
                <a:ea typeface="+mn-lt"/>
                <a:cs typeface="+mn-lt"/>
              </a:rPr>
              <a:t>.</a:t>
            </a:r>
            <a:endParaRPr lang="en-US" dirty="0"/>
          </a:p>
          <a:p>
            <a:endParaRPr lang="en-US" dirty="0"/>
          </a:p>
        </p:txBody>
      </p:sp>
      <p:sp>
        <p:nvSpPr>
          <p:cNvPr id="4" name="Footer Placeholder 3">
            <a:extLst>
              <a:ext uri="{FF2B5EF4-FFF2-40B4-BE49-F238E27FC236}">
                <a16:creationId xmlns:a16="http://schemas.microsoft.com/office/drawing/2014/main" id="{98BFE5FA-BC3B-1671-87A0-6F5C5791873D}"/>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5966D2E-FDBA-D27E-B9F7-83F1B4A3FE0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44121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E167-6453-8D46-2AD1-2CE5901B5B5E}"/>
              </a:ext>
            </a:extLst>
          </p:cNvPr>
          <p:cNvSpPr>
            <a:spLocks noGrp="1"/>
          </p:cNvSpPr>
          <p:nvPr>
            <p:ph type="title"/>
          </p:nvPr>
        </p:nvSpPr>
        <p:spPr>
          <a:xfrm>
            <a:off x="3897" y="1"/>
            <a:ext cx="9789480" cy="1026941"/>
          </a:xfrm>
        </p:spPr>
        <p:txBody>
          <a:bodyPr/>
          <a:lstStyle/>
          <a:p>
            <a:r>
              <a:rPr lang="en-US" dirty="0"/>
              <a:t>SSL Nedir?</a:t>
            </a:r>
          </a:p>
        </p:txBody>
      </p:sp>
      <p:sp>
        <p:nvSpPr>
          <p:cNvPr id="3" name="Content Placeholder 2">
            <a:extLst>
              <a:ext uri="{FF2B5EF4-FFF2-40B4-BE49-F238E27FC236}">
                <a16:creationId xmlns:a16="http://schemas.microsoft.com/office/drawing/2014/main" id="{CA310149-D2FE-C68C-DFCB-9BABED351744}"/>
              </a:ext>
            </a:extLst>
          </p:cNvPr>
          <p:cNvSpPr>
            <a:spLocks noGrp="1"/>
          </p:cNvSpPr>
          <p:nvPr>
            <p:ph idx="1"/>
          </p:nvPr>
        </p:nvSpPr>
        <p:spPr>
          <a:xfrm>
            <a:off x="96575" y="851886"/>
            <a:ext cx="11993099" cy="5735192"/>
          </a:xfrm>
        </p:spPr>
        <p:txBody>
          <a:bodyPr vert="horz" lIns="91440" tIns="45720" rIns="91440" bIns="45720" rtlCol="0" anchor="t">
            <a:noAutofit/>
          </a:bodyPr>
          <a:lstStyle/>
          <a:p>
            <a:endParaRPr lang="en-US" sz="1100" dirty="0">
              <a:solidFill>
                <a:srgbClr val="666666"/>
              </a:solidFill>
            </a:endParaRPr>
          </a:p>
          <a:p>
            <a:r>
              <a:rPr lang="en-US" dirty="0">
                <a:ea typeface="+mn-lt"/>
                <a:cs typeface="+mn-lt"/>
              </a:rPr>
              <a:t>SSL internet </a:t>
            </a:r>
            <a:r>
              <a:rPr lang="en-US" dirty="0" err="1">
                <a:ea typeface="+mn-lt"/>
                <a:cs typeface="+mn-lt"/>
              </a:rPr>
              <a:t>ortamında</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karşılaşılan</a:t>
            </a:r>
            <a:r>
              <a:rPr lang="en-US" dirty="0">
                <a:ea typeface="+mn-lt"/>
                <a:cs typeface="+mn-lt"/>
              </a:rPr>
              <a:t> </a:t>
            </a:r>
            <a:r>
              <a:rPr lang="en-US" dirty="0" err="1">
                <a:ea typeface="+mn-lt"/>
                <a:cs typeface="+mn-lt"/>
              </a:rPr>
              <a:t>kavramlardan</a:t>
            </a:r>
            <a:r>
              <a:rPr lang="en-US" dirty="0">
                <a:ea typeface="+mn-lt"/>
                <a:cs typeface="+mn-lt"/>
              </a:rPr>
              <a:t> </a:t>
            </a:r>
            <a:r>
              <a:rPr lang="en-US" dirty="0" err="1">
                <a:ea typeface="+mn-lt"/>
                <a:cs typeface="+mn-lt"/>
              </a:rPr>
              <a:t>biridir</a:t>
            </a:r>
            <a:r>
              <a:rPr lang="en-US" dirty="0">
                <a:ea typeface="+mn-lt"/>
                <a:cs typeface="+mn-lt"/>
              </a:rPr>
              <a:t>. </a:t>
            </a:r>
            <a:r>
              <a:rPr lang="en-US" dirty="0" err="1">
                <a:ea typeface="+mn-lt"/>
                <a:cs typeface="+mn-lt"/>
              </a:rPr>
              <a:t>Genellikle</a:t>
            </a:r>
            <a:r>
              <a:rPr lang="en-US" dirty="0">
                <a:ea typeface="+mn-lt"/>
                <a:cs typeface="+mn-lt"/>
              </a:rPr>
              <a:t> </a:t>
            </a:r>
            <a:r>
              <a:rPr lang="en-US" dirty="0" err="1">
                <a:ea typeface="+mn-lt"/>
                <a:cs typeface="+mn-lt"/>
              </a:rPr>
              <a:t>alışveriş</a:t>
            </a:r>
            <a:r>
              <a:rPr lang="en-US" dirty="0">
                <a:ea typeface="+mn-lt"/>
                <a:cs typeface="+mn-lt"/>
              </a:rPr>
              <a:t> </a:t>
            </a:r>
            <a:r>
              <a:rPr lang="en-US" dirty="0" err="1">
                <a:ea typeface="+mn-lt"/>
                <a:cs typeface="+mn-lt"/>
              </a:rPr>
              <a:t>sitelerinde</a:t>
            </a:r>
            <a:r>
              <a:rPr lang="en-US" dirty="0">
                <a:ea typeface="+mn-lt"/>
                <a:cs typeface="+mn-lt"/>
              </a:rPr>
              <a:t> </a:t>
            </a:r>
            <a:r>
              <a:rPr lang="en-US" dirty="0" err="1">
                <a:ea typeface="+mn-lt"/>
                <a:cs typeface="+mn-lt"/>
              </a:rPr>
              <a:t>oldukça</a:t>
            </a:r>
            <a:r>
              <a:rPr lang="en-US" dirty="0">
                <a:ea typeface="+mn-lt"/>
                <a:cs typeface="+mn-lt"/>
              </a:rPr>
              <a:t> </a:t>
            </a:r>
            <a:r>
              <a:rPr lang="en-US" dirty="0" err="1">
                <a:ea typeface="+mn-lt"/>
                <a:cs typeface="+mn-lt"/>
              </a:rPr>
              <a:t>sık</a:t>
            </a:r>
            <a:r>
              <a:rPr lang="en-US" dirty="0">
                <a:ea typeface="+mn-lt"/>
                <a:cs typeface="+mn-lt"/>
              </a:rPr>
              <a:t> </a:t>
            </a:r>
            <a:r>
              <a:rPr lang="en-US" dirty="0" err="1">
                <a:ea typeface="+mn-lt"/>
                <a:cs typeface="+mn-lt"/>
              </a:rPr>
              <a:t>rastlanmaktadır</a:t>
            </a:r>
            <a:r>
              <a:rPr lang="en-US" dirty="0">
                <a:ea typeface="+mn-lt"/>
                <a:cs typeface="+mn-lt"/>
              </a:rPr>
              <a:t>. </a:t>
            </a:r>
            <a:r>
              <a:rPr lang="en-US" dirty="0" err="1">
                <a:ea typeface="+mn-lt"/>
                <a:cs typeface="+mn-lt"/>
              </a:rPr>
              <a:t>SSL’in</a:t>
            </a:r>
            <a:r>
              <a:rPr lang="en-US" dirty="0">
                <a:ea typeface="+mn-lt"/>
                <a:cs typeface="+mn-lt"/>
              </a:rPr>
              <a:t> </a:t>
            </a:r>
            <a:r>
              <a:rPr lang="en-US" dirty="0" err="1">
                <a:ea typeface="+mn-lt"/>
                <a:cs typeface="+mn-lt"/>
              </a:rPr>
              <a:t>açılımı</a:t>
            </a:r>
            <a:r>
              <a:rPr lang="en-US" dirty="0">
                <a:ea typeface="+mn-lt"/>
                <a:cs typeface="+mn-lt"/>
              </a:rPr>
              <a:t> </a:t>
            </a:r>
            <a:r>
              <a:rPr lang="en-US" b="1" dirty="0">
                <a:ea typeface="+mn-lt"/>
                <a:cs typeface="+mn-lt"/>
              </a:rPr>
              <a:t>Secure Socket </a:t>
            </a:r>
            <a:r>
              <a:rPr lang="en-US" b="1" dirty="0" err="1">
                <a:ea typeface="+mn-lt"/>
                <a:cs typeface="+mn-lt"/>
              </a:rPr>
              <a:t>Layer</a:t>
            </a:r>
            <a:r>
              <a:rPr lang="en-US" dirty="0" err="1">
                <a:ea typeface="+mn-lt"/>
                <a:cs typeface="+mn-lt"/>
              </a:rPr>
              <a:t>‘dır</a:t>
            </a:r>
            <a:r>
              <a:rPr lang="en-US" dirty="0">
                <a:ea typeface="+mn-lt"/>
                <a:cs typeface="+mn-lt"/>
              </a:rPr>
              <a:t>. </a:t>
            </a:r>
            <a:r>
              <a:rPr lang="en-US" dirty="0" err="1">
                <a:ea typeface="+mn-lt"/>
                <a:cs typeface="+mn-lt"/>
              </a:rPr>
              <a:t>Türkçe</a:t>
            </a:r>
            <a:r>
              <a:rPr lang="en-US" dirty="0">
                <a:ea typeface="+mn-lt"/>
                <a:cs typeface="+mn-lt"/>
              </a:rPr>
              <a:t> </a:t>
            </a:r>
            <a:r>
              <a:rPr lang="en-US" dirty="0" err="1">
                <a:ea typeface="+mn-lt"/>
                <a:cs typeface="+mn-lt"/>
              </a:rPr>
              <a:t>anlamıysa</a:t>
            </a:r>
            <a:r>
              <a:rPr lang="en-US" dirty="0">
                <a:ea typeface="+mn-lt"/>
                <a:cs typeface="+mn-lt"/>
              </a:rPr>
              <a:t> </a:t>
            </a:r>
            <a:r>
              <a:rPr lang="en-US" b="1" dirty="0" err="1">
                <a:ea typeface="+mn-lt"/>
                <a:cs typeface="+mn-lt"/>
              </a:rPr>
              <a:t>Güvenli</a:t>
            </a:r>
            <a:r>
              <a:rPr lang="en-US" b="1" dirty="0">
                <a:ea typeface="+mn-lt"/>
                <a:cs typeface="+mn-lt"/>
              </a:rPr>
              <a:t> </a:t>
            </a:r>
            <a:r>
              <a:rPr lang="en-US" b="1" dirty="0" err="1">
                <a:ea typeface="+mn-lt"/>
                <a:cs typeface="+mn-lt"/>
              </a:rPr>
              <a:t>Giriş</a:t>
            </a:r>
            <a:r>
              <a:rPr lang="en-US" b="1" dirty="0">
                <a:ea typeface="+mn-lt"/>
                <a:cs typeface="+mn-lt"/>
              </a:rPr>
              <a:t> </a:t>
            </a:r>
            <a:r>
              <a:rPr lang="en-US" b="1" dirty="0" err="1">
                <a:ea typeface="+mn-lt"/>
                <a:cs typeface="+mn-lt"/>
              </a:rPr>
              <a:t>Katmanı</a:t>
            </a:r>
            <a:r>
              <a:rPr lang="en-US" dirty="0" err="1">
                <a:ea typeface="+mn-lt"/>
                <a:cs typeface="+mn-lt"/>
              </a:rPr>
              <a:t>‘dır</a:t>
            </a:r>
            <a:r>
              <a:rPr lang="en-US" dirty="0">
                <a:ea typeface="+mn-lt"/>
                <a:cs typeface="+mn-lt"/>
              </a:rPr>
              <a:t>. SSL </a:t>
            </a:r>
            <a:r>
              <a:rPr lang="en-US" dirty="0" err="1">
                <a:ea typeface="+mn-lt"/>
                <a:cs typeface="+mn-lt"/>
              </a:rPr>
              <a:t>kişisel</a:t>
            </a:r>
            <a:r>
              <a:rPr lang="en-US" dirty="0">
                <a:ea typeface="+mn-lt"/>
                <a:cs typeface="+mn-lt"/>
              </a:rPr>
              <a:t> </a:t>
            </a:r>
            <a:r>
              <a:rPr lang="en-US" dirty="0" err="1">
                <a:ea typeface="+mn-lt"/>
                <a:cs typeface="+mn-lt"/>
              </a:rPr>
              <a:t>gizlilik</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güvenilirlik</a:t>
            </a:r>
            <a:r>
              <a:rPr lang="en-US" dirty="0">
                <a:ea typeface="+mn-lt"/>
                <a:cs typeface="+mn-lt"/>
              </a:rPr>
              <a:t> </a:t>
            </a:r>
            <a:r>
              <a:rPr lang="en-US" dirty="0" err="1">
                <a:ea typeface="+mn-lt"/>
                <a:cs typeface="+mn-lt"/>
              </a:rPr>
              <a:t>sağlayan</a:t>
            </a:r>
            <a:r>
              <a:rPr lang="en-US" dirty="0">
                <a:ea typeface="+mn-lt"/>
                <a:cs typeface="+mn-lt"/>
              </a:rPr>
              <a:t>, network </a:t>
            </a:r>
            <a:r>
              <a:rPr lang="en-US" dirty="0" err="1">
                <a:ea typeface="+mn-lt"/>
                <a:cs typeface="+mn-lt"/>
              </a:rPr>
              <a:t>üzerindeki</a:t>
            </a:r>
            <a:r>
              <a:rPr lang="en-US" dirty="0">
                <a:ea typeface="+mn-lt"/>
                <a:cs typeface="+mn-lt"/>
              </a:rPr>
              <a:t> </a:t>
            </a:r>
            <a:r>
              <a:rPr lang="en-US" dirty="0" err="1">
                <a:ea typeface="+mn-lt"/>
                <a:cs typeface="+mn-lt"/>
              </a:rPr>
              <a:t>bilgi</a:t>
            </a:r>
            <a:r>
              <a:rPr lang="en-US" dirty="0">
                <a:ea typeface="+mn-lt"/>
                <a:cs typeface="+mn-lt"/>
              </a:rPr>
              <a:t> </a:t>
            </a:r>
            <a:r>
              <a:rPr lang="en-US" dirty="0" err="1">
                <a:ea typeface="+mn-lt"/>
                <a:cs typeface="+mn-lt"/>
              </a:rPr>
              <a:t>transferi</a:t>
            </a:r>
            <a:r>
              <a:rPr lang="en-US" dirty="0">
                <a:ea typeface="+mn-lt"/>
                <a:cs typeface="+mn-lt"/>
              </a:rPr>
              <a:t> </a:t>
            </a:r>
            <a:r>
              <a:rPr lang="en-US" dirty="0" err="1">
                <a:ea typeface="+mn-lt"/>
                <a:cs typeface="+mn-lt"/>
              </a:rPr>
              <a:t>sırasında</a:t>
            </a:r>
            <a:r>
              <a:rPr lang="en-US" dirty="0">
                <a:ea typeface="+mn-lt"/>
                <a:cs typeface="+mn-lt"/>
              </a:rPr>
              <a:t> </a:t>
            </a:r>
            <a:r>
              <a:rPr lang="en-US" dirty="0" err="1">
                <a:ea typeface="+mn-lt"/>
                <a:cs typeface="+mn-lt"/>
              </a:rPr>
              <a:t>bilginin</a:t>
            </a:r>
            <a:r>
              <a:rPr lang="en-US" dirty="0">
                <a:ea typeface="+mn-lt"/>
                <a:cs typeface="+mn-lt"/>
              </a:rPr>
              <a:t> </a:t>
            </a:r>
            <a:r>
              <a:rPr lang="en-US" dirty="0" err="1">
                <a:ea typeface="+mn-lt"/>
                <a:cs typeface="+mn-lt"/>
              </a:rPr>
              <a:t>bütünlüğü</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gizliliği</a:t>
            </a:r>
            <a:r>
              <a:rPr lang="en-US" dirty="0">
                <a:ea typeface="+mn-lt"/>
                <a:cs typeface="+mn-lt"/>
              </a:rPr>
              <a:t> (</a:t>
            </a:r>
            <a:r>
              <a:rPr lang="en-US" i="1" dirty="0">
                <a:ea typeface="+mn-lt"/>
                <a:cs typeface="+mn-lt"/>
              </a:rPr>
              <a:t>data protection</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sunucu</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istemci</a:t>
            </a:r>
            <a:r>
              <a:rPr lang="en-US" dirty="0">
                <a:ea typeface="+mn-lt"/>
                <a:cs typeface="+mn-lt"/>
              </a:rPr>
              <a:t> </a:t>
            </a:r>
            <a:r>
              <a:rPr lang="en-US" dirty="0" err="1">
                <a:ea typeface="+mn-lt"/>
                <a:cs typeface="+mn-lt"/>
              </a:rPr>
              <a:t>arasındaki</a:t>
            </a:r>
            <a:r>
              <a:rPr lang="en-US" dirty="0">
                <a:ea typeface="+mn-lt"/>
                <a:cs typeface="+mn-lt"/>
              </a:rPr>
              <a:t> </a:t>
            </a:r>
            <a:r>
              <a:rPr lang="en-US" dirty="0" err="1">
                <a:ea typeface="+mn-lt"/>
                <a:cs typeface="+mn-lt"/>
              </a:rPr>
              <a:t>iletişimin</a:t>
            </a:r>
            <a:r>
              <a:rPr lang="en-US" dirty="0">
                <a:ea typeface="+mn-lt"/>
                <a:cs typeface="+mn-lt"/>
              </a:rPr>
              <a:t> </a:t>
            </a:r>
            <a:r>
              <a:rPr lang="en-US" dirty="0" err="1">
                <a:ea typeface="+mn-lt"/>
                <a:cs typeface="+mn-lt"/>
              </a:rPr>
              <a:t>şifrelenmiş</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yapılabilmesine</a:t>
            </a:r>
            <a:r>
              <a:rPr lang="en-US" dirty="0">
                <a:ea typeface="+mn-lt"/>
                <a:cs typeface="+mn-lt"/>
              </a:rPr>
              <a:t> </a:t>
            </a:r>
            <a:r>
              <a:rPr lang="en-US" dirty="0" err="1">
                <a:ea typeface="+mn-lt"/>
                <a:cs typeface="+mn-lt"/>
              </a:rPr>
              <a:t>imkan</a:t>
            </a:r>
            <a:r>
              <a:rPr lang="en-US" dirty="0">
                <a:ea typeface="+mn-lt"/>
                <a:cs typeface="+mn-lt"/>
              </a:rPr>
              <a:t> </a:t>
            </a:r>
            <a:r>
              <a:rPr lang="en-US" dirty="0" err="1">
                <a:ea typeface="+mn-lt"/>
                <a:cs typeface="+mn-lt"/>
              </a:rPr>
              <a:t>veren</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sayede</a:t>
            </a:r>
            <a:r>
              <a:rPr lang="en-US" dirty="0">
                <a:ea typeface="+mn-lt"/>
                <a:cs typeface="+mn-lt"/>
              </a:rPr>
              <a:t> </a:t>
            </a:r>
            <a:r>
              <a:rPr lang="en-US" dirty="0" err="1">
                <a:ea typeface="+mn-lt"/>
                <a:cs typeface="+mn-lt"/>
              </a:rPr>
              <a:t>gizliliğinin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bütünlüğün</a:t>
            </a:r>
            <a:r>
              <a:rPr lang="en-US" dirty="0">
                <a:ea typeface="+mn-lt"/>
                <a:cs typeface="+mn-lt"/>
              </a:rPr>
              <a:t> </a:t>
            </a:r>
            <a:r>
              <a:rPr lang="en-US" dirty="0" err="1">
                <a:ea typeface="+mn-lt"/>
                <a:cs typeface="+mn-lt"/>
              </a:rPr>
              <a:t>korunmasını</a:t>
            </a:r>
            <a:r>
              <a:rPr lang="en-US" dirty="0">
                <a:ea typeface="+mn-lt"/>
                <a:cs typeface="+mn-lt"/>
              </a:rPr>
              <a:t> </a:t>
            </a:r>
            <a:r>
              <a:rPr lang="en-US" dirty="0" err="1">
                <a:ea typeface="+mn-lt"/>
                <a:cs typeface="+mn-lt"/>
              </a:rPr>
              <a:t>sağlayan</a:t>
            </a:r>
            <a:r>
              <a:rPr lang="en-US" dirty="0">
                <a:ea typeface="+mn-lt"/>
                <a:cs typeface="+mn-lt"/>
              </a:rPr>
              <a:t> </a:t>
            </a:r>
            <a:r>
              <a:rPr lang="en-US" b="1" dirty="0">
                <a:ea typeface="+mn-lt"/>
                <a:cs typeface="+mn-lt"/>
              </a:rPr>
              <a:t>Netscape</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geliştirilmiş</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güvenlik</a:t>
            </a:r>
            <a:r>
              <a:rPr lang="en-US" dirty="0">
                <a:ea typeface="+mn-lt"/>
                <a:cs typeface="+mn-lt"/>
              </a:rPr>
              <a:t> </a:t>
            </a:r>
            <a:r>
              <a:rPr lang="en-US" dirty="0" err="1">
                <a:ea typeface="+mn-lt"/>
                <a:cs typeface="+mn-lt"/>
              </a:rPr>
              <a:t>protokolüdür</a:t>
            </a:r>
            <a:r>
              <a:rPr lang="en-US" dirty="0">
                <a:ea typeface="+mn-lt"/>
                <a:cs typeface="+mn-lt"/>
              </a:rPr>
              <a:t> </a:t>
            </a:r>
            <a:r>
              <a:rPr lang="en-US" dirty="0" err="1">
                <a:ea typeface="+mn-lt"/>
                <a:cs typeface="+mn-lt"/>
              </a:rPr>
              <a:t>diye</a:t>
            </a:r>
            <a:r>
              <a:rPr lang="en-US" dirty="0">
                <a:ea typeface="+mn-lt"/>
                <a:cs typeface="+mn-lt"/>
              </a:rPr>
              <a:t> </a:t>
            </a:r>
            <a:r>
              <a:rPr lang="en-US" dirty="0" err="1">
                <a:ea typeface="+mn-lt"/>
                <a:cs typeface="+mn-lt"/>
              </a:rPr>
              <a:t>tanımlayabiliriz</a:t>
            </a:r>
            <a:r>
              <a:rPr lang="en-US" dirty="0">
                <a:ea typeface="+mn-lt"/>
                <a:cs typeface="+mn-lt"/>
              </a:rPr>
              <a:t>.</a:t>
            </a:r>
            <a:endParaRPr lang="en-US" dirty="0"/>
          </a:p>
          <a:p>
            <a:r>
              <a:rPr lang="en-US" dirty="0">
                <a:ea typeface="+mn-lt"/>
                <a:cs typeface="+mn-lt"/>
              </a:rPr>
              <a:t>SSL </a:t>
            </a:r>
            <a:r>
              <a:rPr lang="en-US" dirty="0" err="1">
                <a:ea typeface="+mn-lt"/>
                <a:cs typeface="+mn-lt"/>
              </a:rPr>
              <a:t>protokolü</a:t>
            </a:r>
            <a:r>
              <a:rPr lang="en-US" dirty="0">
                <a:ea typeface="+mn-lt"/>
                <a:cs typeface="+mn-lt"/>
              </a:rPr>
              <a:t> </a:t>
            </a:r>
            <a:r>
              <a:rPr lang="en-US" dirty="0" err="1">
                <a:ea typeface="+mn-lt"/>
                <a:cs typeface="+mn-lt"/>
              </a:rPr>
              <a:t>bütün</a:t>
            </a:r>
            <a:r>
              <a:rPr lang="en-US" dirty="0">
                <a:ea typeface="+mn-lt"/>
                <a:cs typeface="+mn-lt"/>
              </a:rPr>
              <a:t> </a:t>
            </a:r>
            <a:r>
              <a:rPr lang="en-US" dirty="0" err="1">
                <a:ea typeface="+mn-lt"/>
                <a:cs typeface="+mn-lt"/>
              </a:rPr>
              <a:t>yaygın</a:t>
            </a:r>
            <a:r>
              <a:rPr lang="en-US" dirty="0">
                <a:ea typeface="+mn-lt"/>
                <a:cs typeface="+mn-lt"/>
              </a:rPr>
              <a:t> </a:t>
            </a:r>
            <a:r>
              <a:rPr lang="en-US" b="1" dirty="0">
                <a:ea typeface="+mn-lt"/>
                <a:cs typeface="+mn-lt"/>
              </a:rPr>
              <a:t>web </a:t>
            </a:r>
            <a:r>
              <a:rPr lang="en-US" b="1" dirty="0" err="1">
                <a:ea typeface="+mn-lt"/>
                <a:cs typeface="+mn-lt"/>
              </a:rPr>
              <a:t>sunucuları</a:t>
            </a:r>
            <a:r>
              <a:rPr lang="en-US" dirty="0">
                <a:ea typeface="+mn-lt"/>
                <a:cs typeface="+mn-lt"/>
              </a:rPr>
              <a:t> (server) </a:t>
            </a:r>
            <a:r>
              <a:rPr lang="en-US" dirty="0" err="1">
                <a:ea typeface="+mn-lt"/>
                <a:cs typeface="+mn-lt"/>
              </a:rPr>
              <a:t>ve</a:t>
            </a:r>
            <a:r>
              <a:rPr lang="en-US" dirty="0">
                <a:ea typeface="+mn-lt"/>
                <a:cs typeface="+mn-lt"/>
              </a:rPr>
              <a:t> </a:t>
            </a:r>
            <a:r>
              <a:rPr lang="en-US" b="1" dirty="0" err="1">
                <a:ea typeface="+mn-lt"/>
                <a:cs typeface="+mn-lt"/>
              </a:rPr>
              <a:t>tarayıcıları</a:t>
            </a:r>
            <a:r>
              <a:rPr lang="en-US" dirty="0">
                <a:ea typeface="+mn-lt"/>
                <a:cs typeface="+mn-lt"/>
              </a:rPr>
              <a:t> (browser) </a:t>
            </a:r>
            <a:r>
              <a:rPr lang="en-US" dirty="0" err="1">
                <a:ea typeface="+mn-lt"/>
                <a:cs typeface="+mn-lt"/>
              </a:rPr>
              <a:t>tarafından</a:t>
            </a:r>
            <a:r>
              <a:rPr lang="en-US" dirty="0">
                <a:ea typeface="+mn-lt"/>
                <a:cs typeface="+mn-lt"/>
              </a:rPr>
              <a:t> </a:t>
            </a:r>
            <a:r>
              <a:rPr lang="en-US" dirty="0" err="1">
                <a:ea typeface="+mn-lt"/>
                <a:cs typeface="+mn-lt"/>
              </a:rPr>
              <a:t>desteklenen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protokoldür</a:t>
            </a:r>
            <a:r>
              <a:rPr lang="en-US" dirty="0">
                <a:ea typeface="+mn-lt"/>
                <a:cs typeface="+mn-lt"/>
              </a:rPr>
              <a:t>. SSL, </a:t>
            </a:r>
            <a:r>
              <a:rPr lang="en-US" dirty="0" err="1">
                <a:ea typeface="+mn-lt"/>
                <a:cs typeface="+mn-lt"/>
              </a:rPr>
              <a:t>standart</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algoritmadır</a:t>
            </a:r>
            <a:r>
              <a:rPr lang="en-US" dirty="0">
                <a:ea typeface="+mn-lt"/>
                <a:cs typeface="+mn-lt"/>
              </a:rPr>
              <a:t>. </a:t>
            </a:r>
            <a:r>
              <a:rPr lang="en-US" dirty="0" err="1">
                <a:ea typeface="+mn-lt"/>
                <a:cs typeface="+mn-lt"/>
              </a:rPr>
              <a:t>Milyonlarca</a:t>
            </a:r>
            <a:r>
              <a:rPr lang="en-US" dirty="0">
                <a:ea typeface="+mn-lt"/>
                <a:cs typeface="+mn-lt"/>
              </a:rPr>
              <a:t> web </a:t>
            </a:r>
            <a:r>
              <a:rPr lang="en-US" dirty="0" err="1">
                <a:ea typeface="+mn-lt"/>
                <a:cs typeface="+mn-lt"/>
              </a:rPr>
              <a:t>sitesinde</a:t>
            </a:r>
            <a:r>
              <a:rPr lang="en-US" dirty="0">
                <a:ea typeface="+mn-lt"/>
                <a:cs typeface="+mn-lt"/>
              </a:rPr>
              <a:t> </a:t>
            </a:r>
            <a:r>
              <a:rPr lang="en-US" dirty="0" err="1">
                <a:ea typeface="+mn-lt"/>
                <a:cs typeface="+mn-lt"/>
              </a:rPr>
              <a:t>güvenli</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iletişimi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kullanılmaktadır</a:t>
            </a:r>
            <a:r>
              <a:rPr lang="en-US" dirty="0">
                <a:ea typeface="+mn-lt"/>
                <a:cs typeface="+mn-lt"/>
              </a:rPr>
              <a:t>. SSL </a:t>
            </a:r>
            <a:r>
              <a:rPr lang="en-US" dirty="0" err="1">
                <a:ea typeface="+mn-lt"/>
                <a:cs typeface="+mn-lt"/>
              </a:rPr>
              <a:t>fonksiyonun</a:t>
            </a:r>
            <a:r>
              <a:rPr lang="en-US" dirty="0">
                <a:ea typeface="+mn-lt"/>
                <a:cs typeface="+mn-lt"/>
              </a:rPr>
              <a:t> </a:t>
            </a:r>
            <a:r>
              <a:rPr lang="en-US" dirty="0" err="1">
                <a:ea typeface="+mn-lt"/>
                <a:cs typeface="+mn-lt"/>
              </a:rPr>
              <a:t>çalışabilmesi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sunucu</a:t>
            </a:r>
            <a:r>
              <a:rPr lang="en-US" dirty="0">
                <a:ea typeface="+mn-lt"/>
                <a:cs typeface="+mn-lt"/>
              </a:rPr>
              <a:t> </a:t>
            </a:r>
            <a:r>
              <a:rPr lang="en-US" dirty="0" err="1">
                <a:ea typeface="+mn-lt"/>
                <a:cs typeface="+mn-lt"/>
              </a:rPr>
              <a:t>tarafında</a:t>
            </a:r>
            <a:r>
              <a:rPr lang="en-US" dirty="0">
                <a:ea typeface="+mn-lt"/>
                <a:cs typeface="+mn-lt"/>
              </a:rPr>
              <a:t> </a:t>
            </a:r>
            <a:r>
              <a:rPr lang="en-US" dirty="0" err="1">
                <a:ea typeface="+mn-lt"/>
                <a:cs typeface="+mn-lt"/>
              </a:rPr>
              <a:t>bir</a:t>
            </a:r>
            <a:r>
              <a:rPr lang="en-US" dirty="0">
                <a:ea typeface="+mn-lt"/>
                <a:cs typeface="+mn-lt"/>
              </a:rPr>
              <a:t> </a:t>
            </a:r>
            <a:r>
              <a:rPr lang="en-US" b="1" dirty="0" err="1">
                <a:ea typeface="+mn-lt"/>
                <a:cs typeface="+mn-lt"/>
              </a:rPr>
              <a:t>anahtar</a:t>
            </a:r>
            <a:r>
              <a:rPr lang="en-US" b="1" dirty="0">
                <a:ea typeface="+mn-lt"/>
                <a:cs typeface="+mn-lt"/>
              </a:rPr>
              <a:t> </a:t>
            </a:r>
            <a:r>
              <a:rPr lang="en-US" dirty="0">
                <a:ea typeface="+mn-lt"/>
                <a:cs typeface="+mn-lt"/>
              </a:rPr>
              <a:t>(private key) </a:t>
            </a:r>
            <a:r>
              <a:rPr lang="en-US" dirty="0" err="1">
                <a:ea typeface="+mn-lt"/>
                <a:cs typeface="+mn-lt"/>
              </a:rPr>
              <a:t>ve</a:t>
            </a:r>
            <a:r>
              <a:rPr lang="en-US" dirty="0">
                <a:ea typeface="+mn-lt"/>
                <a:cs typeface="+mn-lt"/>
              </a:rPr>
              <a:t> </a:t>
            </a:r>
            <a:r>
              <a:rPr lang="en-US" dirty="0" err="1">
                <a:ea typeface="+mn-lt"/>
                <a:cs typeface="+mn-lt"/>
              </a:rPr>
              <a:t>istemci</a:t>
            </a:r>
            <a:r>
              <a:rPr lang="en-US" dirty="0">
                <a:ea typeface="+mn-lt"/>
                <a:cs typeface="+mn-lt"/>
              </a:rPr>
              <a:t> </a:t>
            </a:r>
            <a:r>
              <a:rPr lang="en-US" dirty="0" err="1">
                <a:ea typeface="+mn-lt"/>
                <a:cs typeface="+mn-lt"/>
              </a:rPr>
              <a:t>tarafında</a:t>
            </a:r>
            <a:r>
              <a:rPr lang="en-US" dirty="0">
                <a:ea typeface="+mn-lt"/>
                <a:cs typeface="+mn-lt"/>
              </a:rPr>
              <a:t> </a:t>
            </a:r>
            <a:r>
              <a:rPr lang="en-US" dirty="0" err="1">
                <a:ea typeface="+mn-lt"/>
                <a:cs typeface="+mn-lt"/>
              </a:rPr>
              <a:t>çalışacak</a:t>
            </a:r>
            <a:r>
              <a:rPr lang="en-US" dirty="0">
                <a:ea typeface="+mn-lt"/>
                <a:cs typeface="+mn-lt"/>
              </a:rPr>
              <a:t> </a:t>
            </a:r>
            <a:r>
              <a:rPr lang="en-US" dirty="0" err="1">
                <a:ea typeface="+mn-lt"/>
                <a:cs typeface="+mn-lt"/>
              </a:rPr>
              <a:t>bir</a:t>
            </a:r>
            <a:r>
              <a:rPr lang="en-US" dirty="0">
                <a:ea typeface="+mn-lt"/>
                <a:cs typeface="+mn-lt"/>
              </a:rPr>
              <a:t> </a:t>
            </a:r>
            <a:r>
              <a:rPr lang="en-US" b="1" dirty="0" err="1">
                <a:ea typeface="+mn-lt"/>
                <a:cs typeface="+mn-lt"/>
              </a:rPr>
              <a:t>sertifikaya</a:t>
            </a:r>
            <a:r>
              <a:rPr lang="en-US" dirty="0">
                <a:ea typeface="+mn-lt"/>
                <a:cs typeface="+mn-lt"/>
              </a:rPr>
              <a:t> (Public Key) </a:t>
            </a:r>
            <a:r>
              <a:rPr lang="en-US" dirty="0" err="1">
                <a:ea typeface="+mn-lt"/>
                <a:cs typeface="+mn-lt"/>
              </a:rPr>
              <a:t>ihtiyaç</a:t>
            </a:r>
            <a:r>
              <a:rPr lang="en-US" dirty="0">
                <a:ea typeface="+mn-lt"/>
                <a:cs typeface="+mn-lt"/>
              </a:rPr>
              <a:t> </a:t>
            </a:r>
            <a:r>
              <a:rPr lang="en-US" dirty="0" err="1">
                <a:ea typeface="+mn-lt"/>
                <a:cs typeface="+mn-lt"/>
              </a:rPr>
              <a:t>duyulmaktadır</a:t>
            </a:r>
            <a:r>
              <a:rPr lang="en-US" dirty="0">
                <a:ea typeface="+mn-lt"/>
                <a:cs typeface="+mn-lt"/>
              </a:rPr>
              <a:t>.</a:t>
            </a:r>
            <a:endParaRPr lang="en-US" dirty="0"/>
          </a:p>
          <a:p>
            <a:endParaRPr lang="en-US" dirty="0"/>
          </a:p>
        </p:txBody>
      </p:sp>
      <p:sp>
        <p:nvSpPr>
          <p:cNvPr id="4" name="Footer Placeholder 3">
            <a:extLst>
              <a:ext uri="{FF2B5EF4-FFF2-40B4-BE49-F238E27FC236}">
                <a16:creationId xmlns:a16="http://schemas.microsoft.com/office/drawing/2014/main" id="{AAE1D99B-F183-6526-67EA-8C39C8BFBEB6}"/>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62ECC00-4751-0CC2-6B9E-CE474681F187}"/>
              </a:ext>
            </a:extLst>
          </p:cNvPr>
          <p:cNvSpPr>
            <a:spLocks noGrp="1"/>
          </p:cNvSpPr>
          <p:nvPr>
            <p:ph type="sldNum" sz="quarter" idx="4"/>
          </p:nvPr>
        </p:nvSpPr>
        <p:spPr/>
        <p:txBody>
          <a:bodyPr/>
          <a:lstStyle/>
          <a:p>
            <a:fld id="{294A09A9-5501-47C1-A89A-A340965A2BE2}" type="slidenum">
              <a:rPr lang="en-US" dirty="0" smtClean="0"/>
              <a:pPr/>
              <a:t>14</a:t>
            </a:fld>
            <a:endParaRPr lang="en-US" dirty="0"/>
          </a:p>
        </p:txBody>
      </p:sp>
    </p:spTree>
    <p:extLst>
      <p:ext uri="{BB962C8B-B14F-4D97-AF65-F5344CB8AC3E}">
        <p14:creationId xmlns:p14="http://schemas.microsoft.com/office/powerpoint/2010/main" val="408043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7E20-6C21-5B82-0AF3-AC32FF2BCA20}"/>
              </a:ext>
            </a:extLst>
          </p:cNvPr>
          <p:cNvSpPr>
            <a:spLocks noGrp="1"/>
          </p:cNvSpPr>
          <p:nvPr>
            <p:ph type="title"/>
          </p:nvPr>
        </p:nvSpPr>
        <p:spPr>
          <a:xfrm>
            <a:off x="1167492" y="48296"/>
            <a:ext cx="9779183" cy="756746"/>
          </a:xfrm>
        </p:spPr>
        <p:txBody>
          <a:bodyPr/>
          <a:lstStyle/>
          <a:p>
            <a:r>
              <a:rPr lang="en-US" dirty="0"/>
              <a:t>6) MVC Nedir?</a:t>
            </a:r>
          </a:p>
        </p:txBody>
      </p:sp>
      <p:sp>
        <p:nvSpPr>
          <p:cNvPr id="3" name="Text Placeholder 2">
            <a:extLst>
              <a:ext uri="{FF2B5EF4-FFF2-40B4-BE49-F238E27FC236}">
                <a16:creationId xmlns:a16="http://schemas.microsoft.com/office/drawing/2014/main" id="{613988B5-2AAD-C48F-813B-9A2EA00D85F8}"/>
              </a:ext>
            </a:extLst>
          </p:cNvPr>
          <p:cNvSpPr>
            <a:spLocks noGrp="1"/>
          </p:cNvSpPr>
          <p:nvPr>
            <p:ph type="body" idx="1"/>
          </p:nvPr>
        </p:nvSpPr>
        <p:spPr>
          <a:xfrm>
            <a:off x="8395" y="2309731"/>
            <a:ext cx="12054449" cy="4498990"/>
          </a:xfrm>
        </p:spPr>
        <p:txBody>
          <a:bodyPr vert="horz" lIns="91440" tIns="45720" rIns="91440" bIns="45720" rtlCol="0" anchor="t">
            <a:noAutofit/>
          </a:bodyPr>
          <a:lstStyle/>
          <a:p>
            <a:r>
              <a:rPr lang="en-US" dirty="0">
                <a:ea typeface="+mn-lt"/>
                <a:cs typeface="+mn-lt"/>
              </a:rPr>
              <a:t>MVC, </a:t>
            </a:r>
            <a:r>
              <a:rPr lang="en-US" dirty="0" err="1">
                <a:ea typeface="+mn-lt"/>
                <a:cs typeface="+mn-lt"/>
              </a:rPr>
              <a:t>Yazılım</a:t>
            </a:r>
            <a:r>
              <a:rPr lang="en-US" dirty="0">
                <a:ea typeface="+mn-lt"/>
                <a:cs typeface="+mn-lt"/>
              </a:rPr>
              <a:t> </a:t>
            </a:r>
            <a:r>
              <a:rPr lang="en-US" dirty="0" err="1">
                <a:ea typeface="+mn-lt"/>
                <a:cs typeface="+mn-lt"/>
              </a:rPr>
              <a:t>Mühendisliği’nde</a:t>
            </a:r>
            <a:r>
              <a:rPr lang="en-US" dirty="0">
                <a:ea typeface="+mn-lt"/>
                <a:cs typeface="+mn-lt"/>
              </a:rPr>
              <a:t> </a:t>
            </a:r>
            <a:r>
              <a:rPr lang="en-US" dirty="0" err="1">
                <a:ea typeface="+mn-lt"/>
                <a:cs typeface="+mn-lt"/>
              </a:rPr>
              <a:t>önemli</a:t>
            </a:r>
            <a:r>
              <a:rPr lang="en-US" dirty="0">
                <a:ea typeface="+mn-lt"/>
                <a:cs typeface="+mn-lt"/>
              </a:rPr>
              <a:t> </a:t>
            </a:r>
            <a:r>
              <a:rPr lang="en-US" dirty="0" err="1">
                <a:ea typeface="+mn-lt"/>
                <a:cs typeface="+mn-lt"/>
              </a:rPr>
              <a:t>bir</a:t>
            </a:r>
            <a:r>
              <a:rPr lang="en-US" dirty="0">
                <a:ea typeface="+mn-lt"/>
                <a:cs typeface="+mn-lt"/>
              </a:rPr>
              <a:t> yere </a:t>
            </a:r>
            <a:r>
              <a:rPr lang="en-US" dirty="0" err="1">
                <a:ea typeface="+mn-lt"/>
                <a:cs typeface="+mn-lt"/>
              </a:rPr>
              <a:t>sahip</a:t>
            </a:r>
            <a:r>
              <a:rPr lang="en-US" dirty="0">
                <a:ea typeface="+mn-lt"/>
                <a:cs typeface="+mn-lt"/>
              </a:rPr>
              <a:t> architectural patterns (</a:t>
            </a:r>
            <a:r>
              <a:rPr lang="en-US" dirty="0" err="1">
                <a:ea typeface="+mn-lt"/>
                <a:cs typeface="+mn-lt"/>
              </a:rPr>
              <a:t>yazılım</a:t>
            </a:r>
            <a:r>
              <a:rPr lang="en-US" dirty="0">
                <a:ea typeface="+mn-lt"/>
                <a:cs typeface="+mn-lt"/>
              </a:rPr>
              <a:t> </a:t>
            </a:r>
            <a:r>
              <a:rPr lang="en-US" dirty="0" err="1">
                <a:ea typeface="+mn-lt"/>
                <a:cs typeface="+mn-lt"/>
              </a:rPr>
              <a:t>mimari</a:t>
            </a:r>
            <a:r>
              <a:rPr lang="en-US" dirty="0">
                <a:ea typeface="+mn-lt"/>
                <a:cs typeface="+mn-lt"/>
              </a:rPr>
              <a:t> </a:t>
            </a:r>
            <a:r>
              <a:rPr lang="en-US" dirty="0" err="1">
                <a:ea typeface="+mn-lt"/>
                <a:cs typeface="+mn-lt"/>
              </a:rPr>
              <a:t>desenleri</a:t>
            </a:r>
            <a:r>
              <a:rPr lang="en-US" dirty="0">
                <a:ea typeface="+mn-lt"/>
                <a:cs typeface="+mn-lt"/>
              </a:rPr>
              <a:t>)’</a:t>
            </a:r>
            <a:r>
              <a:rPr lang="en-US" dirty="0" err="1">
                <a:ea typeface="+mn-lt"/>
                <a:cs typeface="+mn-lt"/>
              </a:rPr>
              <a:t>ın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parçasıdır</a:t>
            </a:r>
            <a:r>
              <a:rPr lang="en-US" dirty="0">
                <a:ea typeface="+mn-lt"/>
                <a:cs typeface="+mn-lt"/>
              </a:rPr>
              <a:t>. Model, View </a:t>
            </a:r>
            <a:r>
              <a:rPr lang="en-US" dirty="0" err="1">
                <a:ea typeface="+mn-lt"/>
                <a:cs typeface="+mn-lt"/>
              </a:rPr>
              <a:t>ve</a:t>
            </a:r>
            <a:r>
              <a:rPr lang="en-US" dirty="0">
                <a:ea typeface="+mn-lt"/>
                <a:cs typeface="+mn-lt"/>
              </a:rPr>
              <a:t> Controller </a:t>
            </a:r>
            <a:r>
              <a:rPr lang="en-US" dirty="0" err="1">
                <a:ea typeface="+mn-lt"/>
                <a:cs typeface="+mn-lt"/>
              </a:rPr>
              <a:t>kelimelerinin</a:t>
            </a:r>
            <a:r>
              <a:rPr lang="en-US" dirty="0">
                <a:ea typeface="+mn-lt"/>
                <a:cs typeface="+mn-lt"/>
              </a:rPr>
              <a:t> </a:t>
            </a:r>
            <a:r>
              <a:rPr lang="en-US" dirty="0" err="1">
                <a:ea typeface="+mn-lt"/>
                <a:cs typeface="+mn-lt"/>
              </a:rPr>
              <a:t>baş</a:t>
            </a:r>
            <a:r>
              <a:rPr lang="en-US" dirty="0">
                <a:ea typeface="+mn-lt"/>
                <a:cs typeface="+mn-lt"/>
              </a:rPr>
              <a:t> </a:t>
            </a:r>
            <a:r>
              <a:rPr lang="en-US" dirty="0" err="1">
                <a:ea typeface="+mn-lt"/>
                <a:cs typeface="+mn-lt"/>
              </a:rPr>
              <a:t>harflerinden</a:t>
            </a:r>
            <a:r>
              <a:rPr lang="en-US" dirty="0">
                <a:ea typeface="+mn-lt"/>
                <a:cs typeface="+mn-lt"/>
              </a:rPr>
              <a:t> </a:t>
            </a:r>
            <a:r>
              <a:rPr lang="en-US" dirty="0" err="1">
                <a:ea typeface="+mn-lt"/>
                <a:cs typeface="+mn-lt"/>
              </a:rPr>
              <a:t>oluşan</a:t>
            </a:r>
            <a:r>
              <a:rPr lang="en-US" dirty="0">
                <a:ea typeface="+mn-lt"/>
                <a:cs typeface="+mn-lt"/>
              </a:rPr>
              <a:t> MVC (Model-View-Controller), 1979 </a:t>
            </a:r>
            <a:r>
              <a:rPr lang="en-US" dirty="0" err="1">
                <a:ea typeface="+mn-lt"/>
                <a:cs typeface="+mn-lt"/>
              </a:rPr>
              <a:t>yılında</a:t>
            </a:r>
            <a:r>
              <a:rPr lang="en-US" dirty="0">
                <a:ea typeface="+mn-lt"/>
                <a:cs typeface="+mn-lt"/>
              </a:rPr>
              <a:t> </a:t>
            </a:r>
            <a:r>
              <a:rPr lang="en-US" dirty="0" err="1">
                <a:ea typeface="+mn-lt"/>
                <a:cs typeface="+mn-lt"/>
              </a:rPr>
              <a:t>Tygve</a:t>
            </a:r>
            <a:r>
              <a:rPr lang="en-US" dirty="0">
                <a:ea typeface="+mn-lt"/>
                <a:cs typeface="+mn-lt"/>
              </a:rPr>
              <a:t> </a:t>
            </a:r>
            <a:r>
              <a:rPr lang="en-US" dirty="0" err="1">
                <a:ea typeface="+mn-lt"/>
                <a:cs typeface="+mn-lt"/>
              </a:rPr>
              <a:t>Reeskaug</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oluşturulmuş</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yazılım</a:t>
            </a:r>
            <a:r>
              <a:rPr lang="en-US" dirty="0">
                <a:ea typeface="+mn-lt"/>
                <a:cs typeface="+mn-lt"/>
              </a:rPr>
              <a:t> </a:t>
            </a:r>
            <a:r>
              <a:rPr lang="en-US" dirty="0" err="1">
                <a:ea typeface="+mn-lt"/>
                <a:cs typeface="+mn-lt"/>
              </a:rPr>
              <a:t>gelişmede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projede</a:t>
            </a:r>
            <a:r>
              <a:rPr lang="en-US" dirty="0">
                <a:ea typeface="+mn-lt"/>
                <a:cs typeface="+mn-lt"/>
              </a:rPr>
              <a:t> </a:t>
            </a:r>
            <a:r>
              <a:rPr lang="en-US" dirty="0" err="1">
                <a:ea typeface="+mn-lt"/>
                <a:cs typeface="+mn-lt"/>
              </a:rPr>
              <a:t>kullanılmıştır</a:t>
            </a:r>
            <a:r>
              <a:rPr lang="en-US" dirty="0">
                <a:ea typeface="+mn-lt"/>
                <a:cs typeface="+mn-lt"/>
              </a:rPr>
              <a:t>. Son </a:t>
            </a:r>
            <a:r>
              <a:rPr lang="en-US" dirty="0" err="1">
                <a:ea typeface="+mn-lt"/>
                <a:cs typeface="+mn-lt"/>
              </a:rPr>
              <a:t>dönemlerde</a:t>
            </a:r>
            <a:r>
              <a:rPr lang="en-US" dirty="0">
                <a:ea typeface="+mn-lt"/>
                <a:cs typeface="+mn-lt"/>
              </a:rPr>
              <a:t> </a:t>
            </a:r>
            <a:r>
              <a:rPr lang="en-US" dirty="0" err="1">
                <a:ea typeface="+mn-lt"/>
                <a:cs typeface="+mn-lt"/>
              </a:rPr>
              <a:t>Microsoft’un</a:t>
            </a:r>
            <a:r>
              <a:rPr lang="en-US" dirty="0">
                <a:ea typeface="+mn-lt"/>
                <a:cs typeface="+mn-lt"/>
              </a:rPr>
              <a:t> MVC </a:t>
            </a:r>
            <a:r>
              <a:rPr lang="en-US" dirty="0" err="1">
                <a:ea typeface="+mn-lt"/>
                <a:cs typeface="+mn-lt"/>
              </a:rPr>
              <a:t>desenini</a:t>
            </a:r>
            <a:r>
              <a:rPr lang="en-US" dirty="0">
                <a:ea typeface="+mn-lt"/>
                <a:cs typeface="+mn-lt"/>
              </a:rPr>
              <a:t> </a:t>
            </a:r>
            <a:r>
              <a:rPr lang="en-US" dirty="0" err="1">
                <a:ea typeface="+mn-lt"/>
                <a:cs typeface="+mn-lt"/>
              </a:rPr>
              <a:t>Asp.Net</a:t>
            </a:r>
            <a:r>
              <a:rPr lang="en-US" dirty="0">
                <a:ea typeface="+mn-lt"/>
                <a:cs typeface="+mn-lt"/>
              </a:rPr>
              <a:t> </a:t>
            </a:r>
            <a:r>
              <a:rPr lang="en-US" dirty="0" err="1">
                <a:ea typeface="+mn-lt"/>
                <a:cs typeface="+mn-lt"/>
              </a:rPr>
              <a:t>teknolojisi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birleştirmesi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popülaritesi</a:t>
            </a:r>
            <a:r>
              <a:rPr lang="en-US" dirty="0">
                <a:ea typeface="+mn-lt"/>
                <a:cs typeface="+mn-lt"/>
              </a:rPr>
              <a:t> </a:t>
            </a:r>
            <a:r>
              <a:rPr lang="en-US" dirty="0" err="1">
                <a:ea typeface="+mn-lt"/>
                <a:cs typeface="+mn-lt"/>
              </a:rPr>
              <a:t>daha</a:t>
            </a:r>
            <a:r>
              <a:rPr lang="en-US" dirty="0">
                <a:ea typeface="+mn-lt"/>
                <a:cs typeface="+mn-lt"/>
              </a:rPr>
              <a:t> da </a:t>
            </a:r>
            <a:r>
              <a:rPr lang="en-US" dirty="0" err="1">
                <a:ea typeface="+mn-lt"/>
                <a:cs typeface="+mn-lt"/>
              </a:rPr>
              <a:t>artmıştır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35CD660D-914A-64B8-EAC5-F17E0EA0DAA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0F17BBE-92D4-0ADA-FA60-8ADDFE42009C}"/>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01561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B18-F3D4-9214-71ED-D30C783E256C}"/>
              </a:ext>
            </a:extLst>
          </p:cNvPr>
          <p:cNvSpPr>
            <a:spLocks noGrp="1"/>
          </p:cNvSpPr>
          <p:nvPr>
            <p:ph type="title"/>
          </p:nvPr>
        </p:nvSpPr>
        <p:spPr/>
        <p:txBody>
          <a:bodyPr/>
          <a:lstStyle/>
          <a:p>
            <a:r>
              <a:rPr lang="en-US" dirty="0"/>
              <a:t>MVC Nedir?</a:t>
            </a:r>
          </a:p>
        </p:txBody>
      </p:sp>
      <p:sp>
        <p:nvSpPr>
          <p:cNvPr id="3" name="Text Placeholder 2">
            <a:extLst>
              <a:ext uri="{FF2B5EF4-FFF2-40B4-BE49-F238E27FC236}">
                <a16:creationId xmlns:a16="http://schemas.microsoft.com/office/drawing/2014/main" id="{597732F9-8154-6630-3BF0-624D20C2CCB7}"/>
              </a:ext>
            </a:extLst>
          </p:cNvPr>
          <p:cNvSpPr>
            <a:spLocks noGrp="1"/>
          </p:cNvSpPr>
          <p:nvPr>
            <p:ph type="body" idx="1"/>
          </p:nvPr>
        </p:nvSpPr>
        <p:spPr>
          <a:xfrm>
            <a:off x="220141" y="2653167"/>
            <a:ext cx="10726534" cy="3436483"/>
          </a:xfrm>
        </p:spPr>
        <p:txBody>
          <a:bodyPr vert="horz" lIns="91440" tIns="45720" rIns="91440" bIns="45720" rtlCol="0" anchor="t">
            <a:noAutofit/>
          </a:bodyPr>
          <a:lstStyle/>
          <a:p>
            <a:r>
              <a:rPr lang="en-US" dirty="0">
                <a:ea typeface="+mn-lt"/>
                <a:cs typeface="+mn-lt"/>
              </a:rPr>
              <a:t>MVC, </a:t>
            </a:r>
            <a:r>
              <a:rPr lang="en-US" dirty="0" err="1">
                <a:ea typeface="+mn-lt"/>
                <a:cs typeface="+mn-lt"/>
              </a:rPr>
              <a:t>Yazılım</a:t>
            </a:r>
            <a:r>
              <a:rPr lang="en-US" dirty="0">
                <a:ea typeface="+mn-lt"/>
                <a:cs typeface="+mn-lt"/>
              </a:rPr>
              <a:t> </a:t>
            </a:r>
            <a:r>
              <a:rPr lang="en-US" dirty="0" err="1">
                <a:ea typeface="+mn-lt"/>
                <a:cs typeface="+mn-lt"/>
              </a:rPr>
              <a:t>Mühendisliği’nde</a:t>
            </a:r>
            <a:r>
              <a:rPr lang="en-US" dirty="0">
                <a:ea typeface="+mn-lt"/>
                <a:cs typeface="+mn-lt"/>
              </a:rPr>
              <a:t> </a:t>
            </a:r>
            <a:r>
              <a:rPr lang="en-US" dirty="0" err="1">
                <a:ea typeface="+mn-lt"/>
                <a:cs typeface="+mn-lt"/>
              </a:rPr>
              <a:t>önemli</a:t>
            </a:r>
            <a:r>
              <a:rPr lang="en-US" dirty="0">
                <a:ea typeface="+mn-lt"/>
                <a:cs typeface="+mn-lt"/>
              </a:rPr>
              <a:t> </a:t>
            </a:r>
            <a:r>
              <a:rPr lang="en-US" dirty="0" err="1">
                <a:ea typeface="+mn-lt"/>
                <a:cs typeface="+mn-lt"/>
              </a:rPr>
              <a:t>bir</a:t>
            </a:r>
            <a:r>
              <a:rPr lang="en-US" dirty="0">
                <a:ea typeface="+mn-lt"/>
                <a:cs typeface="+mn-lt"/>
              </a:rPr>
              <a:t> yere </a:t>
            </a:r>
            <a:r>
              <a:rPr lang="en-US" dirty="0" err="1">
                <a:ea typeface="+mn-lt"/>
                <a:cs typeface="+mn-lt"/>
              </a:rPr>
              <a:t>sahip</a:t>
            </a:r>
            <a:r>
              <a:rPr lang="en-US" dirty="0">
                <a:ea typeface="+mn-lt"/>
                <a:cs typeface="+mn-lt"/>
              </a:rPr>
              <a:t> architectural patterns (</a:t>
            </a:r>
            <a:r>
              <a:rPr lang="en-US" dirty="0" err="1">
                <a:ea typeface="+mn-lt"/>
                <a:cs typeface="+mn-lt"/>
              </a:rPr>
              <a:t>yazılım</a:t>
            </a:r>
            <a:r>
              <a:rPr lang="en-US" dirty="0">
                <a:ea typeface="+mn-lt"/>
                <a:cs typeface="+mn-lt"/>
              </a:rPr>
              <a:t> </a:t>
            </a:r>
            <a:r>
              <a:rPr lang="en-US" dirty="0" err="1">
                <a:ea typeface="+mn-lt"/>
                <a:cs typeface="+mn-lt"/>
              </a:rPr>
              <a:t>mimari</a:t>
            </a:r>
            <a:r>
              <a:rPr lang="en-US" dirty="0">
                <a:ea typeface="+mn-lt"/>
                <a:cs typeface="+mn-lt"/>
              </a:rPr>
              <a:t> </a:t>
            </a:r>
            <a:r>
              <a:rPr lang="en-US" dirty="0" err="1">
                <a:ea typeface="+mn-lt"/>
                <a:cs typeface="+mn-lt"/>
              </a:rPr>
              <a:t>desenleri</a:t>
            </a:r>
            <a:r>
              <a:rPr lang="en-US" dirty="0">
                <a:ea typeface="+mn-lt"/>
                <a:cs typeface="+mn-lt"/>
              </a:rPr>
              <a:t>)’</a:t>
            </a:r>
            <a:r>
              <a:rPr lang="en-US" dirty="0" err="1">
                <a:ea typeface="+mn-lt"/>
                <a:cs typeface="+mn-lt"/>
              </a:rPr>
              <a:t>ın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parçasıdır</a:t>
            </a:r>
            <a:r>
              <a:rPr lang="en-US" dirty="0">
                <a:ea typeface="+mn-lt"/>
                <a:cs typeface="+mn-lt"/>
              </a:rPr>
              <a:t>. Model, View </a:t>
            </a:r>
            <a:r>
              <a:rPr lang="en-US" dirty="0" err="1">
                <a:ea typeface="+mn-lt"/>
                <a:cs typeface="+mn-lt"/>
              </a:rPr>
              <a:t>ve</a:t>
            </a:r>
            <a:r>
              <a:rPr lang="en-US" dirty="0">
                <a:ea typeface="+mn-lt"/>
                <a:cs typeface="+mn-lt"/>
              </a:rPr>
              <a:t> Controller </a:t>
            </a:r>
            <a:r>
              <a:rPr lang="en-US" dirty="0" err="1">
                <a:ea typeface="+mn-lt"/>
                <a:cs typeface="+mn-lt"/>
              </a:rPr>
              <a:t>kelimelerinin</a:t>
            </a:r>
            <a:r>
              <a:rPr lang="en-US" dirty="0">
                <a:ea typeface="+mn-lt"/>
                <a:cs typeface="+mn-lt"/>
              </a:rPr>
              <a:t> </a:t>
            </a:r>
            <a:r>
              <a:rPr lang="en-US" dirty="0" err="1">
                <a:ea typeface="+mn-lt"/>
                <a:cs typeface="+mn-lt"/>
              </a:rPr>
              <a:t>baş</a:t>
            </a:r>
            <a:r>
              <a:rPr lang="en-US" dirty="0">
                <a:ea typeface="+mn-lt"/>
                <a:cs typeface="+mn-lt"/>
              </a:rPr>
              <a:t> </a:t>
            </a:r>
            <a:r>
              <a:rPr lang="en-US" dirty="0" err="1">
                <a:ea typeface="+mn-lt"/>
                <a:cs typeface="+mn-lt"/>
              </a:rPr>
              <a:t>harflerinden</a:t>
            </a:r>
            <a:r>
              <a:rPr lang="en-US" dirty="0">
                <a:ea typeface="+mn-lt"/>
                <a:cs typeface="+mn-lt"/>
              </a:rPr>
              <a:t> </a:t>
            </a:r>
            <a:r>
              <a:rPr lang="en-US" dirty="0" err="1">
                <a:ea typeface="+mn-lt"/>
                <a:cs typeface="+mn-lt"/>
              </a:rPr>
              <a:t>oluşan</a:t>
            </a:r>
            <a:r>
              <a:rPr lang="en-US" dirty="0">
                <a:ea typeface="+mn-lt"/>
                <a:cs typeface="+mn-lt"/>
              </a:rPr>
              <a:t> MVC (Model-View-Controller), 1979 </a:t>
            </a:r>
            <a:r>
              <a:rPr lang="en-US" dirty="0" err="1">
                <a:ea typeface="+mn-lt"/>
                <a:cs typeface="+mn-lt"/>
              </a:rPr>
              <a:t>yılında</a:t>
            </a:r>
            <a:r>
              <a:rPr lang="en-US" dirty="0">
                <a:ea typeface="+mn-lt"/>
                <a:cs typeface="+mn-lt"/>
              </a:rPr>
              <a:t> </a:t>
            </a:r>
            <a:r>
              <a:rPr lang="en-US" dirty="0" err="1">
                <a:ea typeface="+mn-lt"/>
                <a:cs typeface="+mn-lt"/>
              </a:rPr>
              <a:t>Tygve</a:t>
            </a:r>
            <a:r>
              <a:rPr lang="en-US" dirty="0">
                <a:ea typeface="+mn-lt"/>
                <a:cs typeface="+mn-lt"/>
              </a:rPr>
              <a:t> </a:t>
            </a:r>
            <a:r>
              <a:rPr lang="en-US" dirty="0" err="1">
                <a:ea typeface="+mn-lt"/>
                <a:cs typeface="+mn-lt"/>
              </a:rPr>
              <a:t>Reeskaug</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oluşturulmuş</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yazılım</a:t>
            </a:r>
            <a:r>
              <a:rPr lang="en-US" dirty="0">
                <a:ea typeface="+mn-lt"/>
                <a:cs typeface="+mn-lt"/>
              </a:rPr>
              <a:t> </a:t>
            </a:r>
            <a:r>
              <a:rPr lang="en-US" dirty="0" err="1">
                <a:ea typeface="+mn-lt"/>
                <a:cs typeface="+mn-lt"/>
              </a:rPr>
              <a:t>gelişmede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projede</a:t>
            </a:r>
            <a:r>
              <a:rPr lang="en-US" dirty="0">
                <a:ea typeface="+mn-lt"/>
                <a:cs typeface="+mn-lt"/>
              </a:rPr>
              <a:t> </a:t>
            </a:r>
            <a:r>
              <a:rPr lang="en-US" dirty="0" err="1">
                <a:ea typeface="+mn-lt"/>
                <a:cs typeface="+mn-lt"/>
              </a:rPr>
              <a:t>kullanılmıştır</a:t>
            </a:r>
            <a:r>
              <a:rPr lang="en-US" dirty="0">
                <a:ea typeface="+mn-lt"/>
                <a:cs typeface="+mn-lt"/>
              </a:rPr>
              <a:t>. Son </a:t>
            </a:r>
            <a:r>
              <a:rPr lang="en-US" dirty="0" err="1">
                <a:ea typeface="+mn-lt"/>
                <a:cs typeface="+mn-lt"/>
              </a:rPr>
              <a:t>dönemlerde</a:t>
            </a:r>
            <a:r>
              <a:rPr lang="en-US" dirty="0">
                <a:ea typeface="+mn-lt"/>
                <a:cs typeface="+mn-lt"/>
              </a:rPr>
              <a:t> </a:t>
            </a:r>
            <a:r>
              <a:rPr lang="en-US" dirty="0" err="1">
                <a:ea typeface="+mn-lt"/>
                <a:cs typeface="+mn-lt"/>
              </a:rPr>
              <a:t>Microsoft’un</a:t>
            </a:r>
            <a:r>
              <a:rPr lang="en-US" dirty="0">
                <a:ea typeface="+mn-lt"/>
                <a:cs typeface="+mn-lt"/>
              </a:rPr>
              <a:t> MVC </a:t>
            </a:r>
            <a:r>
              <a:rPr lang="en-US" dirty="0" err="1">
                <a:ea typeface="+mn-lt"/>
                <a:cs typeface="+mn-lt"/>
              </a:rPr>
              <a:t>desenini</a:t>
            </a:r>
            <a:r>
              <a:rPr lang="en-US" dirty="0">
                <a:ea typeface="+mn-lt"/>
                <a:cs typeface="+mn-lt"/>
              </a:rPr>
              <a:t> </a:t>
            </a:r>
            <a:r>
              <a:rPr lang="en-US" dirty="0" err="1">
                <a:ea typeface="+mn-lt"/>
                <a:cs typeface="+mn-lt"/>
              </a:rPr>
              <a:t>Asp.Net</a:t>
            </a:r>
            <a:r>
              <a:rPr lang="en-US" dirty="0">
                <a:ea typeface="+mn-lt"/>
                <a:cs typeface="+mn-lt"/>
              </a:rPr>
              <a:t> </a:t>
            </a:r>
            <a:r>
              <a:rPr lang="en-US" dirty="0" err="1">
                <a:ea typeface="+mn-lt"/>
                <a:cs typeface="+mn-lt"/>
              </a:rPr>
              <a:t>teknolojisi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birleştirmesi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popülaritesi</a:t>
            </a:r>
            <a:r>
              <a:rPr lang="en-US" dirty="0">
                <a:ea typeface="+mn-lt"/>
                <a:cs typeface="+mn-lt"/>
              </a:rPr>
              <a:t> </a:t>
            </a:r>
            <a:r>
              <a:rPr lang="en-US" dirty="0" err="1">
                <a:ea typeface="+mn-lt"/>
                <a:cs typeface="+mn-lt"/>
              </a:rPr>
              <a:t>daha</a:t>
            </a:r>
            <a:r>
              <a:rPr lang="en-US" dirty="0">
                <a:ea typeface="+mn-lt"/>
                <a:cs typeface="+mn-lt"/>
              </a:rPr>
              <a:t> da </a:t>
            </a:r>
            <a:r>
              <a:rPr lang="en-US" dirty="0" err="1">
                <a:ea typeface="+mn-lt"/>
                <a:cs typeface="+mn-lt"/>
              </a:rPr>
              <a:t>artmıştır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40781EB1-494C-3836-6FBD-EF7C572106CA}"/>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4208451-36C0-C050-08BA-B8AC467ED6F4}"/>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30941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A81E-C346-2C37-BDEC-408295D80649}"/>
              </a:ext>
            </a:extLst>
          </p:cNvPr>
          <p:cNvSpPr>
            <a:spLocks noGrp="1"/>
          </p:cNvSpPr>
          <p:nvPr>
            <p:ph type="title"/>
          </p:nvPr>
        </p:nvSpPr>
        <p:spPr/>
        <p:txBody>
          <a:bodyPr/>
          <a:lstStyle/>
          <a:p>
            <a:r>
              <a:rPr lang="en-US" dirty="0"/>
              <a:t>MVC</a:t>
            </a:r>
          </a:p>
        </p:txBody>
      </p:sp>
      <p:sp>
        <p:nvSpPr>
          <p:cNvPr id="3" name="Text Placeholder 2">
            <a:extLst>
              <a:ext uri="{FF2B5EF4-FFF2-40B4-BE49-F238E27FC236}">
                <a16:creationId xmlns:a16="http://schemas.microsoft.com/office/drawing/2014/main" id="{CE37CEE3-0F63-0C2C-C0A2-6B8313DEA143}"/>
              </a:ext>
            </a:extLst>
          </p:cNvPr>
          <p:cNvSpPr>
            <a:spLocks noGrp="1"/>
          </p:cNvSpPr>
          <p:nvPr>
            <p:ph type="body" idx="1"/>
          </p:nvPr>
        </p:nvSpPr>
        <p:spPr>
          <a:xfrm>
            <a:off x="-56000" y="2653167"/>
            <a:ext cx="12247633" cy="4037497"/>
          </a:xfrm>
        </p:spPr>
        <p:txBody>
          <a:bodyPr/>
          <a:lstStyle/>
          <a:p>
            <a:endParaRPr lang="en-US"/>
          </a:p>
        </p:txBody>
      </p:sp>
      <p:sp>
        <p:nvSpPr>
          <p:cNvPr id="4" name="Footer Placeholder 3">
            <a:extLst>
              <a:ext uri="{FF2B5EF4-FFF2-40B4-BE49-F238E27FC236}">
                <a16:creationId xmlns:a16="http://schemas.microsoft.com/office/drawing/2014/main" id="{27F575E1-494C-73E6-DD1F-C428FE6664B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48B1AF0-7DB2-2BEE-42FE-B312E8CDAC82}"/>
              </a:ext>
            </a:extLst>
          </p:cNvPr>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6" name="Picture 5" descr="A diagram of a model&#10;&#10;Description automatically generated">
            <a:extLst>
              <a:ext uri="{FF2B5EF4-FFF2-40B4-BE49-F238E27FC236}">
                <a16:creationId xmlns:a16="http://schemas.microsoft.com/office/drawing/2014/main" id="{523367A9-5AA1-5243-57E2-43CA19A1F70B}"/>
              </a:ext>
            </a:extLst>
          </p:cNvPr>
          <p:cNvPicPr>
            <a:picLocks noChangeAspect="1"/>
          </p:cNvPicPr>
          <p:nvPr/>
        </p:nvPicPr>
        <p:blipFill>
          <a:blip r:embed="rId2"/>
          <a:stretch>
            <a:fillRect/>
          </a:stretch>
        </p:blipFill>
        <p:spPr>
          <a:xfrm>
            <a:off x="2279292" y="2649560"/>
            <a:ext cx="6667500" cy="4038063"/>
          </a:xfrm>
          <a:prstGeom prst="rect">
            <a:avLst/>
          </a:prstGeom>
        </p:spPr>
      </p:pic>
    </p:spTree>
    <p:extLst>
      <p:ext uri="{BB962C8B-B14F-4D97-AF65-F5344CB8AC3E}">
        <p14:creationId xmlns:p14="http://schemas.microsoft.com/office/powerpoint/2010/main" val="3637995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C124-8FEA-F63B-F22F-16E719DD1055}"/>
              </a:ext>
            </a:extLst>
          </p:cNvPr>
          <p:cNvSpPr>
            <a:spLocks noGrp="1"/>
          </p:cNvSpPr>
          <p:nvPr>
            <p:ph type="title"/>
          </p:nvPr>
        </p:nvSpPr>
        <p:spPr/>
        <p:txBody>
          <a:bodyPr/>
          <a:lstStyle/>
          <a:p>
            <a:r>
              <a:rPr lang="en-US" dirty="0"/>
              <a:t>MVC</a:t>
            </a:r>
          </a:p>
        </p:txBody>
      </p:sp>
      <p:sp>
        <p:nvSpPr>
          <p:cNvPr id="3" name="Text Placeholder 2">
            <a:extLst>
              <a:ext uri="{FF2B5EF4-FFF2-40B4-BE49-F238E27FC236}">
                <a16:creationId xmlns:a16="http://schemas.microsoft.com/office/drawing/2014/main" id="{34E5AC43-0E2F-1951-0343-6E1A2F3F7FC8}"/>
              </a:ext>
            </a:extLst>
          </p:cNvPr>
          <p:cNvSpPr>
            <a:spLocks noGrp="1"/>
          </p:cNvSpPr>
          <p:nvPr>
            <p:ph type="body" idx="1"/>
          </p:nvPr>
        </p:nvSpPr>
        <p:spPr>
          <a:xfrm>
            <a:off x="83520" y="2245337"/>
            <a:ext cx="11850534" cy="4606313"/>
          </a:xfrm>
        </p:spPr>
        <p:txBody>
          <a:bodyPr vert="horz" lIns="91440" tIns="45720" rIns="91440" bIns="45720" rtlCol="0" anchor="t">
            <a:noAutofit/>
          </a:bodyPr>
          <a:lstStyle/>
          <a:p>
            <a:r>
              <a:rPr lang="en-US" b="1"/>
              <a:t>Model Nedir?</a:t>
            </a:r>
            <a:endParaRPr lang="en-US"/>
          </a:p>
          <a:p>
            <a:r>
              <a:rPr lang="en-US">
                <a:ea typeface="+mn-lt"/>
                <a:cs typeface="+mn-lt"/>
              </a:rPr>
              <a:t>Model, </a:t>
            </a:r>
            <a:r>
              <a:rPr lang="en-US" err="1">
                <a:ea typeface="+mn-lt"/>
                <a:cs typeface="+mn-lt"/>
              </a:rPr>
              <a:t>MVC’de</a:t>
            </a:r>
            <a:r>
              <a:rPr lang="en-US">
                <a:ea typeface="+mn-lt"/>
                <a:cs typeface="+mn-lt"/>
              </a:rPr>
              <a:t> </a:t>
            </a:r>
            <a:r>
              <a:rPr lang="en-US" err="1">
                <a:ea typeface="+mn-lt"/>
                <a:cs typeface="+mn-lt"/>
              </a:rPr>
              <a:t>projenin</a:t>
            </a:r>
            <a:r>
              <a:rPr lang="en-US">
                <a:ea typeface="+mn-lt"/>
                <a:cs typeface="+mn-lt"/>
              </a:rPr>
              <a:t> iş mantığının (business logic) oluşturulduğu bölümdür. İş mantığıyla beraber doğrulama (validation) ve veri erişim (data access) işlemleri de bu bölümde gerçekleştirilmektedir.</a:t>
            </a:r>
            <a:endParaRPr lang="en-US"/>
          </a:p>
          <a:p>
            <a:r>
              <a:rPr lang="en-US">
                <a:ea typeface="+mn-lt"/>
                <a:cs typeface="+mn-lt"/>
              </a:rPr>
              <a:t>Model </a:t>
            </a:r>
            <a:r>
              <a:rPr lang="en-US" err="1">
                <a:ea typeface="+mn-lt"/>
                <a:cs typeface="+mn-lt"/>
              </a:rPr>
              <a:t>tek</a:t>
            </a:r>
            <a:r>
              <a:rPr lang="en-US">
                <a:ea typeface="+mn-lt"/>
                <a:cs typeface="+mn-lt"/>
              </a:rPr>
              <a:t> </a:t>
            </a:r>
            <a:r>
              <a:rPr lang="en-US" err="1">
                <a:ea typeface="+mn-lt"/>
                <a:cs typeface="+mn-lt"/>
              </a:rPr>
              <a:t>katmandan</a:t>
            </a:r>
            <a:r>
              <a:rPr lang="en-US">
                <a:ea typeface="+mn-lt"/>
                <a:cs typeface="+mn-lt"/>
              </a:rPr>
              <a:t> oluşabileceği gibi kendi içinde birden fazla katmandan da oluşabilir. İç yapılandırma projenin büyüklüğü ile yazılım geliştiricinin planlamasına kalmış bir durumdur. Eğer proje büyük çaplı ise modeli birden çok katmana ayırmak projenin yönetimi açısından faydalı olacaktır.</a:t>
            </a:r>
            <a:endParaRPr lang="en-US"/>
          </a:p>
          <a:p>
            <a:endParaRPr lang="en-US" dirty="0"/>
          </a:p>
        </p:txBody>
      </p:sp>
      <p:sp>
        <p:nvSpPr>
          <p:cNvPr id="4" name="Footer Placeholder 3">
            <a:extLst>
              <a:ext uri="{FF2B5EF4-FFF2-40B4-BE49-F238E27FC236}">
                <a16:creationId xmlns:a16="http://schemas.microsoft.com/office/drawing/2014/main" id="{47596D80-88C1-5D0E-887F-783D3EC3F47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41FC614-F38A-8FB5-3671-E49EACF23AD6}"/>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04260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B6C2-1161-F5E8-3DD1-52058F4667A4}"/>
              </a:ext>
            </a:extLst>
          </p:cNvPr>
          <p:cNvSpPr>
            <a:spLocks noGrp="1"/>
          </p:cNvSpPr>
          <p:nvPr>
            <p:ph type="title"/>
          </p:nvPr>
        </p:nvSpPr>
        <p:spPr>
          <a:xfrm>
            <a:off x="1167492" y="-713704"/>
            <a:ext cx="9779183" cy="1679731"/>
          </a:xfrm>
        </p:spPr>
        <p:txBody>
          <a:bodyPr/>
          <a:lstStyle/>
          <a:p>
            <a:r>
              <a:rPr lang="en-US" dirty="0"/>
              <a:t>MVC</a:t>
            </a:r>
          </a:p>
        </p:txBody>
      </p:sp>
      <p:sp>
        <p:nvSpPr>
          <p:cNvPr id="3" name="Text Placeholder 2">
            <a:extLst>
              <a:ext uri="{FF2B5EF4-FFF2-40B4-BE49-F238E27FC236}">
                <a16:creationId xmlns:a16="http://schemas.microsoft.com/office/drawing/2014/main" id="{5D09D908-2487-EF41-232C-BE2118EE9973}"/>
              </a:ext>
            </a:extLst>
          </p:cNvPr>
          <p:cNvSpPr>
            <a:spLocks noGrp="1"/>
          </p:cNvSpPr>
          <p:nvPr>
            <p:ph type="body" idx="1"/>
          </p:nvPr>
        </p:nvSpPr>
        <p:spPr>
          <a:xfrm>
            <a:off x="83520" y="957450"/>
            <a:ext cx="12151041" cy="5765411"/>
          </a:xfrm>
        </p:spPr>
        <p:txBody>
          <a:bodyPr vert="horz" lIns="91440" tIns="45720" rIns="91440" bIns="45720" rtlCol="0" anchor="t">
            <a:noAutofit/>
          </a:bodyPr>
          <a:lstStyle/>
          <a:p>
            <a:r>
              <a:rPr lang="en-US" b="1"/>
              <a:t>View Nedir?</a:t>
            </a:r>
            <a:endParaRPr lang="en-US"/>
          </a:p>
          <a:p>
            <a:r>
              <a:rPr lang="en-US">
                <a:ea typeface="+mn-lt"/>
                <a:cs typeface="+mn-lt"/>
              </a:rPr>
              <a:t>View, </a:t>
            </a:r>
            <a:r>
              <a:rPr lang="en-US" err="1">
                <a:ea typeface="+mn-lt"/>
                <a:cs typeface="+mn-lt"/>
              </a:rPr>
              <a:t>MVC’de</a:t>
            </a:r>
            <a:r>
              <a:rPr lang="en-US">
                <a:ea typeface="+mn-lt"/>
                <a:cs typeface="+mn-lt"/>
              </a:rPr>
              <a:t> </a:t>
            </a:r>
            <a:r>
              <a:rPr lang="en-US" err="1">
                <a:ea typeface="+mn-lt"/>
                <a:cs typeface="+mn-lt"/>
              </a:rPr>
              <a:t>projenin</a:t>
            </a:r>
            <a:r>
              <a:rPr lang="en-US">
                <a:ea typeface="+mn-lt"/>
                <a:cs typeface="+mn-lt"/>
              </a:rPr>
              <a:t> arayüzlerinin oluşturulduğu bölümdür. Bu bölümde projenin kullanıcılara sunulacak olan HTML dosyaları yer almaktadır. Projenin geliştirildiği yazılım dillerine göre dosya uzantıları da değişebilmektedir. Projelerin büyüklüğüne göre dikkat edilmesi gereken bir nokta ise, klasörlemedir.</a:t>
            </a:r>
            <a:endParaRPr lang="en-US"/>
          </a:p>
          <a:p>
            <a:r>
              <a:rPr lang="en-US" err="1">
                <a:ea typeface="+mn-lt"/>
                <a:cs typeface="+mn-lt"/>
              </a:rPr>
              <a:t>Eğer</a:t>
            </a:r>
            <a:r>
              <a:rPr lang="en-US">
                <a:ea typeface="+mn-lt"/>
                <a:cs typeface="+mn-lt"/>
              </a:rPr>
              <a:t> </a:t>
            </a:r>
            <a:r>
              <a:rPr lang="en-US" err="1">
                <a:ea typeface="+mn-lt"/>
                <a:cs typeface="+mn-lt"/>
              </a:rPr>
              <a:t>bir</a:t>
            </a:r>
            <a:r>
              <a:rPr lang="en-US">
                <a:ea typeface="+mn-lt"/>
                <a:cs typeface="+mn-lt"/>
              </a:rPr>
              <a:t> web projesi geliştiriyorsanız, projenin View’larının yer aldığı klasörlerinin hiyerarşisi, ilerleyen dönemlerde karmaşıklığa sebep olmaması için dikkatli yapılmalıdır. Kimi yazılım geliştiriciler web projelerinde HTML dosyaları ile Javascript, CSS ve resim dosyalarını aynı klasör içinde barındırmaktadır. Ufak bir ayrıntı gibi görünse de projenin ilerleyen dönemlerinde ciddi problemler oluşturmaktadır.</a:t>
            </a:r>
            <a:endParaRPr lang="en-US"/>
          </a:p>
          <a:p>
            <a:endParaRPr lang="en-US" dirty="0"/>
          </a:p>
        </p:txBody>
      </p:sp>
      <p:sp>
        <p:nvSpPr>
          <p:cNvPr id="4" name="Footer Placeholder 3">
            <a:extLst>
              <a:ext uri="{FF2B5EF4-FFF2-40B4-BE49-F238E27FC236}">
                <a16:creationId xmlns:a16="http://schemas.microsoft.com/office/drawing/2014/main" id="{FA5B293E-C04A-1DDC-1397-339F3885D79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9509A7B-DC4D-42D0-1490-062B6BCCDB7C}"/>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0091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6646-8EDA-8674-2DD6-E42B2B1DA7B9}"/>
              </a:ext>
            </a:extLst>
          </p:cNvPr>
          <p:cNvSpPr>
            <a:spLocks noGrp="1"/>
          </p:cNvSpPr>
          <p:nvPr>
            <p:ph type="title"/>
          </p:nvPr>
        </p:nvSpPr>
        <p:spPr/>
        <p:txBody>
          <a:bodyPr/>
          <a:lstStyle/>
          <a:p>
            <a:r>
              <a:rPr lang="en-US" dirty="0"/>
              <a:t>1) C# NEDİR?</a:t>
            </a:r>
          </a:p>
        </p:txBody>
      </p:sp>
      <p:sp>
        <p:nvSpPr>
          <p:cNvPr id="3" name="Content Placeholder 2">
            <a:extLst>
              <a:ext uri="{FF2B5EF4-FFF2-40B4-BE49-F238E27FC236}">
                <a16:creationId xmlns:a16="http://schemas.microsoft.com/office/drawing/2014/main" id="{3627055E-E8EE-BFCA-89D5-BC6A19B944EF}"/>
              </a:ext>
            </a:extLst>
          </p:cNvPr>
          <p:cNvSpPr>
            <a:spLocks noGrp="1"/>
          </p:cNvSpPr>
          <p:nvPr>
            <p:ph idx="1"/>
          </p:nvPr>
        </p:nvSpPr>
        <p:spPr>
          <a:xfrm>
            <a:off x="1167493" y="2017467"/>
            <a:ext cx="9811379" cy="3087772"/>
          </a:xfrm>
        </p:spPr>
        <p:txBody>
          <a:bodyPr vert="horz" lIns="91440" tIns="45720" rIns="91440" bIns="45720" rtlCol="0" anchor="t">
            <a:noAutofit/>
          </a:bodyPr>
          <a:lstStyle/>
          <a:p>
            <a:r>
              <a:rPr lang="en-US" sz="1400" b="1" dirty="0">
                <a:latin typeface="Segoe UI"/>
                <a:cs typeface="Segoe UI"/>
              </a:rPr>
              <a:t>C#</a:t>
            </a:r>
            <a:r>
              <a:rPr lang="en-US" sz="1400" dirty="0">
                <a:latin typeface="Segoe UI"/>
                <a:cs typeface="Segoe UI"/>
              </a:rPr>
              <a:t> </a:t>
            </a:r>
            <a:r>
              <a:rPr lang="en-US" sz="1400" dirty="0" err="1">
                <a:latin typeface="Segoe UI"/>
                <a:cs typeface="Segoe UI"/>
              </a:rPr>
              <a:t>yani</a:t>
            </a:r>
            <a:r>
              <a:rPr lang="en-US" sz="1400" dirty="0">
                <a:latin typeface="Segoe UI"/>
                <a:cs typeface="Segoe UI"/>
              </a:rPr>
              <a:t> </a:t>
            </a:r>
            <a:r>
              <a:rPr lang="en-US" sz="1400" dirty="0" err="1">
                <a:latin typeface="Segoe UI"/>
                <a:cs typeface="Segoe UI"/>
              </a:rPr>
              <a:t>diğer</a:t>
            </a:r>
            <a:r>
              <a:rPr lang="en-US" sz="1400" dirty="0">
                <a:latin typeface="Segoe UI"/>
                <a:cs typeface="Segoe UI"/>
              </a:rPr>
              <a:t> </a:t>
            </a:r>
            <a:r>
              <a:rPr lang="en-US" sz="1400" dirty="0" err="1">
                <a:latin typeface="Segoe UI"/>
                <a:cs typeface="Segoe UI"/>
              </a:rPr>
              <a:t>bir</a:t>
            </a:r>
            <a:r>
              <a:rPr lang="en-US" sz="1400" dirty="0">
                <a:latin typeface="Segoe UI"/>
                <a:cs typeface="Segoe UI"/>
              </a:rPr>
              <a:t> </a:t>
            </a:r>
            <a:r>
              <a:rPr lang="en-US" sz="1400" dirty="0" err="1">
                <a:latin typeface="Segoe UI"/>
                <a:cs typeface="Segoe UI"/>
              </a:rPr>
              <a:t>adıyla</a:t>
            </a:r>
            <a:r>
              <a:rPr lang="en-US" sz="1400" b="1" dirty="0">
                <a:latin typeface="Segoe UI"/>
                <a:cs typeface="Segoe UI"/>
              </a:rPr>
              <a:t> C Sharp</a:t>
            </a:r>
            <a:r>
              <a:rPr lang="en-US" sz="1400" dirty="0">
                <a:latin typeface="Segoe UI"/>
                <a:cs typeface="Segoe UI"/>
              </a:rPr>
              <a:t>, Microsoft </a:t>
            </a:r>
            <a:r>
              <a:rPr lang="en-US" sz="1400" dirty="0" err="1">
                <a:latin typeface="Segoe UI"/>
                <a:cs typeface="Segoe UI"/>
              </a:rPr>
              <a:t>tarafından</a:t>
            </a:r>
            <a:r>
              <a:rPr lang="en-US" sz="1400" dirty="0">
                <a:latin typeface="Segoe UI"/>
                <a:cs typeface="Segoe UI"/>
              </a:rPr>
              <a:t> </a:t>
            </a:r>
            <a:r>
              <a:rPr lang="en-US" sz="1400" dirty="0" err="1">
                <a:latin typeface="Segoe UI"/>
                <a:cs typeface="Segoe UI"/>
              </a:rPr>
              <a:t>geliştirilen</a:t>
            </a:r>
            <a:r>
              <a:rPr lang="en-US" sz="1400" dirty="0">
                <a:latin typeface="Segoe UI"/>
                <a:cs typeface="Segoe UI"/>
              </a:rPr>
              <a:t> </a:t>
            </a:r>
            <a:r>
              <a:rPr lang="en-US" sz="1400" dirty="0" err="1">
                <a:latin typeface="Segoe UI"/>
                <a:cs typeface="Segoe UI"/>
              </a:rPr>
              <a:t>sunucu</a:t>
            </a:r>
            <a:r>
              <a:rPr lang="en-US" sz="1400" dirty="0">
                <a:latin typeface="Segoe UI"/>
                <a:cs typeface="Segoe UI"/>
              </a:rPr>
              <a:t> </a:t>
            </a:r>
            <a:r>
              <a:rPr lang="en-US" sz="1400" dirty="0" err="1">
                <a:latin typeface="Segoe UI"/>
                <a:cs typeface="Segoe UI"/>
              </a:rPr>
              <a:t>ve</a:t>
            </a:r>
            <a:r>
              <a:rPr lang="en-US" sz="1400" dirty="0">
                <a:latin typeface="Segoe UI"/>
                <a:cs typeface="Segoe UI"/>
              </a:rPr>
              <a:t> </a:t>
            </a:r>
            <a:r>
              <a:rPr lang="en-US" sz="1400" dirty="0" err="1">
                <a:latin typeface="Segoe UI"/>
                <a:cs typeface="Segoe UI"/>
              </a:rPr>
              <a:t>gömülü</a:t>
            </a:r>
            <a:r>
              <a:rPr lang="en-US" sz="1400" dirty="0">
                <a:latin typeface="Segoe UI"/>
                <a:cs typeface="Segoe UI"/>
              </a:rPr>
              <a:t> </a:t>
            </a:r>
            <a:r>
              <a:rPr lang="en-US" sz="1400" dirty="0" err="1">
                <a:latin typeface="Segoe UI"/>
                <a:cs typeface="Segoe UI"/>
              </a:rPr>
              <a:t>sistemleri</a:t>
            </a:r>
            <a:r>
              <a:rPr lang="en-US" sz="1400" dirty="0">
                <a:latin typeface="Segoe UI"/>
                <a:cs typeface="Segoe UI"/>
              </a:rPr>
              <a:t> </a:t>
            </a:r>
            <a:r>
              <a:rPr lang="en-US" sz="1400" dirty="0" err="1">
                <a:latin typeface="Segoe UI"/>
                <a:cs typeface="Segoe UI"/>
              </a:rPr>
              <a:t>çalıştırmak</a:t>
            </a:r>
            <a:r>
              <a:rPr lang="en-US" sz="1400" dirty="0">
                <a:latin typeface="Segoe UI"/>
                <a:cs typeface="Segoe UI"/>
              </a:rPr>
              <a:t> </a:t>
            </a:r>
            <a:r>
              <a:rPr lang="en-US" sz="1400" dirty="0" err="1">
                <a:latin typeface="Segoe UI"/>
                <a:cs typeface="Segoe UI"/>
              </a:rPr>
              <a:t>için</a:t>
            </a:r>
            <a:r>
              <a:rPr lang="en-US" sz="1400" dirty="0">
                <a:latin typeface="Segoe UI"/>
                <a:cs typeface="Segoe UI"/>
              </a:rPr>
              <a:t> </a:t>
            </a:r>
            <a:r>
              <a:rPr lang="en-US" sz="1400" dirty="0" err="1">
                <a:latin typeface="Segoe UI"/>
                <a:cs typeface="Segoe UI"/>
              </a:rPr>
              <a:t>tasarlanmış</a:t>
            </a:r>
            <a:r>
              <a:rPr lang="en-US" sz="1400" dirty="0">
                <a:latin typeface="Segoe UI"/>
                <a:cs typeface="Segoe UI"/>
              </a:rPr>
              <a:t> </a:t>
            </a:r>
            <a:r>
              <a:rPr lang="en-US" sz="1400" dirty="0" err="1">
                <a:latin typeface="Segoe UI"/>
                <a:cs typeface="Segoe UI"/>
              </a:rPr>
              <a:t>programlama</a:t>
            </a:r>
            <a:r>
              <a:rPr lang="en-US" sz="1400" dirty="0">
                <a:latin typeface="Segoe UI"/>
                <a:cs typeface="Segoe UI"/>
              </a:rPr>
              <a:t> </a:t>
            </a:r>
            <a:r>
              <a:rPr lang="en-US" sz="1400" dirty="0" err="1">
                <a:latin typeface="Segoe UI"/>
                <a:cs typeface="Segoe UI"/>
              </a:rPr>
              <a:t>dilidir</a:t>
            </a:r>
            <a:r>
              <a:rPr lang="en-US" sz="1400" dirty="0">
                <a:latin typeface="Segoe UI"/>
                <a:cs typeface="Segoe UI"/>
              </a:rPr>
              <a:t>.</a:t>
            </a:r>
            <a:r>
              <a:rPr lang="en-US" sz="1400" b="1" dirty="0">
                <a:latin typeface="Segoe UI"/>
                <a:cs typeface="Segoe UI"/>
              </a:rPr>
              <a:t> .NET Framework</a:t>
            </a:r>
            <a:r>
              <a:rPr lang="en-US" sz="1400" dirty="0">
                <a:latin typeface="Segoe UI"/>
                <a:cs typeface="Segoe UI"/>
              </a:rPr>
              <a:t> </a:t>
            </a:r>
            <a:r>
              <a:rPr lang="en-US" sz="1400" dirty="0" err="1">
                <a:latin typeface="Segoe UI"/>
                <a:cs typeface="Segoe UI"/>
              </a:rPr>
              <a:t>ortamında</a:t>
            </a:r>
            <a:r>
              <a:rPr lang="en-US" sz="1400" dirty="0">
                <a:latin typeface="Segoe UI"/>
                <a:cs typeface="Segoe UI"/>
              </a:rPr>
              <a:t> </a:t>
            </a:r>
            <a:r>
              <a:rPr lang="en-US" sz="1400" dirty="0" err="1">
                <a:latin typeface="Segoe UI"/>
                <a:cs typeface="Segoe UI"/>
              </a:rPr>
              <a:t>kullanılmak</a:t>
            </a:r>
            <a:r>
              <a:rPr lang="en-US" sz="1400" dirty="0">
                <a:latin typeface="Segoe UI"/>
                <a:cs typeface="Segoe UI"/>
              </a:rPr>
              <a:t> </a:t>
            </a:r>
            <a:r>
              <a:rPr lang="en-US" sz="1400" dirty="0" err="1">
                <a:latin typeface="Segoe UI"/>
                <a:cs typeface="Segoe UI"/>
              </a:rPr>
              <a:t>üzere</a:t>
            </a:r>
            <a:r>
              <a:rPr lang="en-US" sz="1400" dirty="0">
                <a:latin typeface="Segoe UI"/>
                <a:cs typeface="Segoe UI"/>
              </a:rPr>
              <a:t> </a:t>
            </a:r>
            <a:r>
              <a:rPr lang="en-US" sz="1400" dirty="0" err="1">
                <a:latin typeface="Segoe UI"/>
                <a:cs typeface="Segoe UI"/>
              </a:rPr>
              <a:t>geliştirilmiş</a:t>
            </a:r>
            <a:r>
              <a:rPr lang="en-US" sz="1400" dirty="0">
                <a:latin typeface="Segoe UI"/>
                <a:cs typeface="Segoe UI"/>
              </a:rPr>
              <a:t> </a:t>
            </a:r>
            <a:r>
              <a:rPr lang="en-US" sz="1400" dirty="0" err="1">
                <a:latin typeface="Segoe UI"/>
                <a:cs typeface="Segoe UI"/>
              </a:rPr>
              <a:t>nesne</a:t>
            </a:r>
            <a:r>
              <a:rPr lang="en-US" sz="1400" dirty="0">
                <a:latin typeface="Segoe UI"/>
                <a:cs typeface="Segoe UI"/>
              </a:rPr>
              <a:t> </a:t>
            </a:r>
            <a:r>
              <a:rPr lang="en-US" sz="1400" dirty="0" err="1">
                <a:latin typeface="Segoe UI"/>
                <a:cs typeface="Segoe UI"/>
              </a:rPr>
              <a:t>tabanlı</a:t>
            </a:r>
            <a:r>
              <a:rPr lang="en-US" sz="1400" dirty="0">
                <a:latin typeface="Segoe UI"/>
                <a:cs typeface="Segoe UI"/>
              </a:rPr>
              <a:t> </a:t>
            </a:r>
            <a:r>
              <a:rPr lang="en-US" sz="1400" dirty="0" err="1">
                <a:latin typeface="Segoe UI"/>
                <a:cs typeface="Segoe UI"/>
              </a:rPr>
              <a:t>programlama</a:t>
            </a:r>
            <a:r>
              <a:rPr lang="en-US" sz="1400" dirty="0">
                <a:latin typeface="Segoe UI"/>
                <a:cs typeface="Segoe UI"/>
              </a:rPr>
              <a:t> </a:t>
            </a:r>
            <a:r>
              <a:rPr lang="en-US" sz="1400" dirty="0" err="1">
                <a:latin typeface="Segoe UI"/>
                <a:cs typeface="Segoe UI"/>
              </a:rPr>
              <a:t>dillerinden</a:t>
            </a:r>
            <a:r>
              <a:rPr lang="en-US" sz="1400" dirty="0">
                <a:latin typeface="Segoe UI"/>
                <a:cs typeface="Segoe UI"/>
              </a:rPr>
              <a:t> </a:t>
            </a:r>
            <a:r>
              <a:rPr lang="en-US" sz="1400" dirty="0" err="1">
                <a:latin typeface="Segoe UI"/>
                <a:cs typeface="Segoe UI"/>
              </a:rPr>
              <a:t>birisidir</a:t>
            </a:r>
            <a:r>
              <a:rPr lang="en-US" sz="1400" dirty="0">
                <a:latin typeface="Segoe UI"/>
                <a:cs typeface="Segoe UI"/>
              </a:rPr>
              <a:t>.</a:t>
            </a:r>
          </a:p>
          <a:p>
            <a:r>
              <a:rPr lang="en-US" sz="1400" b="1" dirty="0">
                <a:latin typeface="Segoe UI"/>
                <a:cs typeface="Segoe UI"/>
              </a:rPr>
              <a:t>C# </a:t>
            </a:r>
            <a:r>
              <a:rPr lang="en-US" sz="1400" b="1" dirty="0" err="1">
                <a:latin typeface="Segoe UI"/>
                <a:cs typeface="Segoe UI"/>
              </a:rPr>
              <a:t>programlama</a:t>
            </a:r>
            <a:r>
              <a:rPr lang="en-US" sz="1400" b="1" dirty="0">
                <a:latin typeface="Segoe UI"/>
                <a:cs typeface="Segoe UI"/>
              </a:rPr>
              <a:t> </a:t>
            </a:r>
            <a:r>
              <a:rPr lang="en-US" sz="1400" b="1" dirty="0" err="1">
                <a:latin typeface="Segoe UI"/>
                <a:cs typeface="Segoe UI"/>
              </a:rPr>
              <a:t>dili</a:t>
            </a:r>
            <a:r>
              <a:rPr lang="en-US" sz="1400" dirty="0">
                <a:latin typeface="Segoe UI"/>
                <a:cs typeface="Segoe UI"/>
              </a:rPr>
              <a:t> </a:t>
            </a:r>
            <a:r>
              <a:rPr lang="en-US" sz="1400" dirty="0" err="1">
                <a:latin typeface="Segoe UI"/>
                <a:cs typeface="Segoe UI"/>
              </a:rPr>
              <a:t>ile</a:t>
            </a:r>
            <a:r>
              <a:rPr lang="en-US" sz="1400" dirty="0">
                <a:latin typeface="Segoe UI"/>
                <a:cs typeface="Segoe UI"/>
              </a:rPr>
              <a:t> web </a:t>
            </a:r>
            <a:r>
              <a:rPr lang="en-US" sz="1400" dirty="0" err="1">
                <a:latin typeface="Segoe UI"/>
                <a:cs typeface="Segoe UI"/>
              </a:rPr>
              <a:t>programlama</a:t>
            </a:r>
            <a:r>
              <a:rPr lang="en-US" sz="1400" dirty="0">
                <a:latin typeface="Segoe UI"/>
                <a:cs typeface="Segoe UI"/>
              </a:rPr>
              <a:t> </a:t>
            </a:r>
            <a:r>
              <a:rPr lang="en-US" sz="1400" dirty="0" err="1">
                <a:latin typeface="Segoe UI"/>
                <a:cs typeface="Segoe UI"/>
              </a:rPr>
              <a:t>konusunda</a:t>
            </a:r>
            <a:r>
              <a:rPr lang="en-US" sz="1400" dirty="0">
                <a:latin typeface="Segoe UI"/>
                <a:cs typeface="Segoe UI"/>
              </a:rPr>
              <a:t> </a:t>
            </a:r>
            <a:r>
              <a:rPr lang="en-US" sz="1400" dirty="0" err="1">
                <a:latin typeface="Segoe UI"/>
                <a:cs typeface="Segoe UI"/>
              </a:rPr>
              <a:t>güçlü</a:t>
            </a:r>
            <a:r>
              <a:rPr lang="en-US" sz="1400" dirty="0">
                <a:latin typeface="Segoe UI"/>
                <a:cs typeface="Segoe UI"/>
              </a:rPr>
              <a:t> </a:t>
            </a:r>
            <a:r>
              <a:rPr lang="en-US" sz="1400" dirty="0" err="1">
                <a:latin typeface="Segoe UI"/>
                <a:cs typeface="Segoe UI"/>
              </a:rPr>
              <a:t>projeler</a:t>
            </a:r>
            <a:r>
              <a:rPr lang="en-US" sz="1400" dirty="0">
                <a:latin typeface="Segoe UI"/>
                <a:cs typeface="Segoe UI"/>
              </a:rPr>
              <a:t> </a:t>
            </a:r>
            <a:r>
              <a:rPr lang="en-US" sz="1400" dirty="0" err="1">
                <a:latin typeface="Segoe UI"/>
                <a:cs typeface="Segoe UI"/>
              </a:rPr>
              <a:t>geliştirilir</a:t>
            </a:r>
            <a:r>
              <a:rPr lang="en-US" sz="1400" dirty="0">
                <a:latin typeface="Segoe UI"/>
                <a:cs typeface="Segoe UI"/>
              </a:rPr>
              <a:t>. </a:t>
            </a:r>
            <a:r>
              <a:rPr lang="en-US" sz="1400" dirty="0" err="1">
                <a:latin typeface="Segoe UI"/>
                <a:cs typeface="Segoe UI"/>
              </a:rPr>
              <a:t>Kullanımı</a:t>
            </a:r>
            <a:r>
              <a:rPr lang="en-US" sz="1400" dirty="0">
                <a:latin typeface="Segoe UI"/>
                <a:cs typeface="Segoe UI"/>
              </a:rPr>
              <a:t> </a:t>
            </a:r>
            <a:r>
              <a:rPr lang="en-US" sz="1400" dirty="0" err="1">
                <a:latin typeface="Segoe UI"/>
                <a:cs typeface="Segoe UI"/>
              </a:rPr>
              <a:t>kolay</a:t>
            </a:r>
            <a:r>
              <a:rPr lang="en-US" sz="1400" dirty="0">
                <a:latin typeface="Segoe UI"/>
                <a:cs typeface="Segoe UI"/>
              </a:rPr>
              <a:t> modern </a:t>
            </a:r>
            <a:r>
              <a:rPr lang="en-US" sz="1400" dirty="0" err="1">
                <a:latin typeface="Segoe UI"/>
                <a:cs typeface="Segoe UI"/>
              </a:rPr>
              <a:t>bir</a:t>
            </a:r>
            <a:r>
              <a:rPr lang="en-US" sz="1400" dirty="0">
                <a:latin typeface="Segoe UI"/>
                <a:cs typeface="Segoe UI"/>
              </a:rPr>
              <a:t> </a:t>
            </a:r>
            <a:r>
              <a:rPr lang="en-US" sz="1400" dirty="0" err="1">
                <a:latin typeface="Segoe UI"/>
                <a:cs typeface="Segoe UI"/>
              </a:rPr>
              <a:t>dildir</a:t>
            </a:r>
            <a:r>
              <a:rPr lang="en-US" sz="1400" dirty="0">
                <a:latin typeface="Segoe UI"/>
                <a:cs typeface="Segoe UI"/>
              </a:rPr>
              <a:t>. C# </a:t>
            </a:r>
            <a:r>
              <a:rPr lang="en-US" sz="1400" dirty="0" err="1">
                <a:latin typeface="Segoe UI"/>
                <a:cs typeface="Segoe UI"/>
              </a:rPr>
              <a:t>ile</a:t>
            </a:r>
            <a:r>
              <a:rPr lang="en-US" sz="1400" dirty="0">
                <a:latin typeface="Segoe UI"/>
                <a:cs typeface="Segoe UI"/>
              </a:rPr>
              <a:t> </a:t>
            </a:r>
            <a:r>
              <a:rPr lang="en-US" sz="1400" dirty="0" err="1">
                <a:latin typeface="Segoe UI"/>
                <a:cs typeface="Segoe UI"/>
              </a:rPr>
              <a:t>uygulama</a:t>
            </a:r>
            <a:r>
              <a:rPr lang="en-US" sz="1400" dirty="0">
                <a:latin typeface="Segoe UI"/>
                <a:cs typeface="Segoe UI"/>
              </a:rPr>
              <a:t> </a:t>
            </a:r>
            <a:r>
              <a:rPr lang="en-US" sz="1400" dirty="0" err="1">
                <a:latin typeface="Segoe UI"/>
                <a:cs typeface="Segoe UI"/>
              </a:rPr>
              <a:t>geliştirilirken</a:t>
            </a:r>
            <a:r>
              <a:rPr lang="en-US" sz="1400" dirty="0">
                <a:latin typeface="Segoe UI"/>
                <a:cs typeface="Segoe UI"/>
              </a:rPr>
              <a:t> </a:t>
            </a:r>
            <a:r>
              <a:rPr lang="en-US" sz="1400" dirty="0" err="1">
                <a:latin typeface="Segoe UI"/>
                <a:cs typeface="Segoe UI"/>
              </a:rPr>
              <a:t>kullanılan</a:t>
            </a:r>
            <a:r>
              <a:rPr lang="en-US" sz="1400" dirty="0">
                <a:latin typeface="Segoe UI"/>
                <a:cs typeface="Segoe UI"/>
              </a:rPr>
              <a:t> platform </a:t>
            </a:r>
            <a:r>
              <a:rPr lang="en-US" sz="1400" b="1" dirty="0">
                <a:latin typeface="Segoe UI"/>
                <a:cs typeface="Segoe UI"/>
              </a:rPr>
              <a:t>Visual Studio </a:t>
            </a:r>
            <a:r>
              <a:rPr lang="en-US" sz="1400" b="1" dirty="0" err="1">
                <a:latin typeface="Segoe UI"/>
                <a:cs typeface="Segoe UI"/>
              </a:rPr>
              <a:t>IDE</a:t>
            </a:r>
            <a:r>
              <a:rPr lang="en-US" sz="1400" dirty="0" err="1">
                <a:latin typeface="Segoe UI"/>
                <a:cs typeface="Segoe UI"/>
              </a:rPr>
              <a:t>’dir</a:t>
            </a:r>
            <a:r>
              <a:rPr lang="en-US" sz="1400" dirty="0">
                <a:latin typeface="Segoe UI"/>
                <a:cs typeface="Segoe UI"/>
              </a:rPr>
              <a:t>. Visual Studio </a:t>
            </a:r>
            <a:r>
              <a:rPr lang="en-US" sz="1400" dirty="0" err="1">
                <a:latin typeface="Segoe UI"/>
                <a:cs typeface="Segoe UI"/>
              </a:rPr>
              <a:t>birçok</a:t>
            </a:r>
            <a:r>
              <a:rPr lang="en-US" sz="1400" dirty="0">
                <a:latin typeface="Segoe UI"/>
                <a:cs typeface="Segoe UI"/>
              </a:rPr>
              <a:t> </a:t>
            </a:r>
            <a:r>
              <a:rPr lang="en-US" sz="1400" dirty="0" err="1">
                <a:latin typeface="Segoe UI"/>
                <a:cs typeface="Segoe UI"/>
              </a:rPr>
              <a:t>işletim</a:t>
            </a:r>
            <a:r>
              <a:rPr lang="en-US" sz="1400" dirty="0">
                <a:latin typeface="Segoe UI"/>
                <a:cs typeface="Segoe UI"/>
              </a:rPr>
              <a:t> </a:t>
            </a:r>
            <a:r>
              <a:rPr lang="en-US" sz="1400" dirty="0" err="1">
                <a:latin typeface="Segoe UI"/>
                <a:cs typeface="Segoe UI"/>
              </a:rPr>
              <a:t>sistemlerinde</a:t>
            </a:r>
            <a:r>
              <a:rPr lang="en-US" sz="1400" dirty="0">
                <a:latin typeface="Segoe UI"/>
                <a:cs typeface="Segoe UI"/>
              </a:rPr>
              <a:t> </a:t>
            </a:r>
            <a:r>
              <a:rPr lang="en-US" sz="1400" dirty="0" err="1">
                <a:latin typeface="Segoe UI"/>
                <a:cs typeface="Segoe UI"/>
              </a:rPr>
              <a:t>kullanılmaktadır</a:t>
            </a:r>
            <a:r>
              <a:rPr lang="en-US" sz="1400" dirty="0">
                <a:latin typeface="Segoe UI"/>
                <a:cs typeface="Segoe UI"/>
              </a:rPr>
              <a:t>.</a:t>
            </a:r>
          </a:p>
          <a:p>
            <a:r>
              <a:rPr lang="en-US" sz="1400" dirty="0">
                <a:latin typeface="Segoe UI"/>
                <a:cs typeface="Segoe UI"/>
              </a:rPr>
              <a:t>C# </a:t>
            </a:r>
            <a:r>
              <a:rPr lang="en-US" sz="1400" dirty="0" err="1">
                <a:latin typeface="Segoe UI"/>
                <a:cs typeface="Segoe UI"/>
              </a:rPr>
              <a:t>programlama</a:t>
            </a:r>
            <a:r>
              <a:rPr lang="en-US" sz="1400" dirty="0">
                <a:latin typeface="Segoe UI"/>
                <a:cs typeface="Segoe UI"/>
              </a:rPr>
              <a:t> </a:t>
            </a:r>
            <a:r>
              <a:rPr lang="en-US" sz="1400" dirty="0" err="1">
                <a:latin typeface="Segoe UI"/>
                <a:cs typeface="Segoe UI"/>
              </a:rPr>
              <a:t>dili</a:t>
            </a:r>
            <a:r>
              <a:rPr lang="en-US" sz="1400" dirty="0">
                <a:latin typeface="Segoe UI"/>
                <a:cs typeface="Segoe UI"/>
              </a:rPr>
              <a:t> </a:t>
            </a:r>
            <a:r>
              <a:rPr lang="en-US" sz="1400" b="1" dirty="0">
                <a:latin typeface="Segoe UI"/>
                <a:cs typeface="Segoe UI"/>
              </a:rPr>
              <a:t>C </a:t>
            </a:r>
            <a:r>
              <a:rPr lang="en-US" sz="1400" dirty="0" err="1">
                <a:latin typeface="Segoe UI"/>
                <a:cs typeface="Segoe UI"/>
              </a:rPr>
              <a:t>ve</a:t>
            </a:r>
            <a:r>
              <a:rPr lang="en-US" sz="1400" dirty="0">
                <a:latin typeface="Segoe UI"/>
                <a:cs typeface="Segoe UI"/>
              </a:rPr>
              <a:t> </a:t>
            </a:r>
            <a:r>
              <a:rPr lang="en-US" sz="1400" b="1" dirty="0">
                <a:latin typeface="Segoe UI"/>
                <a:cs typeface="Segoe UI"/>
              </a:rPr>
              <a:t>C++</a:t>
            </a:r>
            <a:r>
              <a:rPr lang="en-US" sz="1400" dirty="0">
                <a:latin typeface="Segoe UI"/>
                <a:cs typeface="Segoe UI"/>
              </a:rPr>
              <a:t> </a:t>
            </a:r>
            <a:r>
              <a:rPr lang="en-US" sz="1400" dirty="0" err="1">
                <a:latin typeface="Segoe UI"/>
                <a:cs typeface="Segoe UI"/>
              </a:rPr>
              <a:t>programlama</a:t>
            </a:r>
            <a:r>
              <a:rPr lang="en-US" sz="1400" dirty="0">
                <a:latin typeface="Segoe UI"/>
                <a:cs typeface="Segoe UI"/>
              </a:rPr>
              <a:t> </a:t>
            </a:r>
            <a:r>
              <a:rPr lang="en-US" sz="1400" dirty="0" err="1">
                <a:latin typeface="Segoe UI"/>
                <a:cs typeface="Segoe UI"/>
              </a:rPr>
              <a:t>dillerinden</a:t>
            </a:r>
            <a:r>
              <a:rPr lang="en-US" sz="1400" dirty="0">
                <a:latin typeface="Segoe UI"/>
                <a:cs typeface="Segoe UI"/>
              </a:rPr>
              <a:t> </a:t>
            </a:r>
            <a:r>
              <a:rPr lang="en-US" sz="1400" dirty="0" err="1">
                <a:latin typeface="Segoe UI"/>
                <a:cs typeface="Segoe UI"/>
              </a:rPr>
              <a:t>türemiştir</a:t>
            </a:r>
            <a:r>
              <a:rPr lang="en-US" sz="1400" dirty="0">
                <a:latin typeface="Segoe UI"/>
                <a:cs typeface="Segoe UI"/>
              </a:rPr>
              <a:t>. C,</a:t>
            </a:r>
            <a:r>
              <a:rPr lang="en-US" sz="1400" b="1" dirty="0">
                <a:latin typeface="Segoe UI"/>
                <a:cs typeface="Segoe UI"/>
              </a:rPr>
              <a:t> Java</a:t>
            </a:r>
            <a:r>
              <a:rPr lang="en-US" sz="1400" dirty="0">
                <a:latin typeface="Segoe UI"/>
                <a:cs typeface="Segoe UI"/>
              </a:rPr>
              <a:t> </a:t>
            </a:r>
            <a:r>
              <a:rPr lang="en-US" sz="1400" dirty="0" err="1">
                <a:latin typeface="Segoe UI"/>
                <a:cs typeface="Segoe UI"/>
              </a:rPr>
              <a:t>veya</a:t>
            </a:r>
            <a:r>
              <a:rPr lang="en-US" sz="1400" dirty="0">
                <a:latin typeface="Segoe UI"/>
                <a:cs typeface="Segoe UI"/>
              </a:rPr>
              <a:t> </a:t>
            </a:r>
            <a:r>
              <a:rPr lang="en-US" sz="1400" b="1" dirty="0">
                <a:latin typeface="Segoe UI"/>
                <a:cs typeface="Segoe UI"/>
              </a:rPr>
              <a:t>C++</a:t>
            </a:r>
            <a:r>
              <a:rPr lang="en-US" sz="1400" dirty="0">
                <a:latin typeface="Segoe UI"/>
                <a:cs typeface="Segoe UI"/>
              </a:rPr>
              <a:t> </a:t>
            </a:r>
            <a:r>
              <a:rPr lang="en-US" sz="1400" dirty="0" err="1">
                <a:latin typeface="Segoe UI"/>
                <a:cs typeface="Segoe UI"/>
              </a:rPr>
              <a:t>dillerinden</a:t>
            </a:r>
            <a:r>
              <a:rPr lang="en-US" sz="1400" dirty="0">
                <a:latin typeface="Segoe UI"/>
                <a:cs typeface="Segoe UI"/>
              </a:rPr>
              <a:t> </a:t>
            </a:r>
            <a:r>
              <a:rPr lang="en-US" sz="1400" dirty="0" err="1">
                <a:latin typeface="Segoe UI"/>
                <a:cs typeface="Segoe UI"/>
              </a:rPr>
              <a:t>biri</a:t>
            </a:r>
            <a:r>
              <a:rPr lang="en-US" sz="1400" dirty="0">
                <a:latin typeface="Segoe UI"/>
                <a:cs typeface="Segoe UI"/>
              </a:rPr>
              <a:t> </a:t>
            </a:r>
            <a:r>
              <a:rPr lang="en-US" sz="1400" dirty="0" err="1">
                <a:latin typeface="Segoe UI"/>
                <a:cs typeface="Segoe UI"/>
              </a:rPr>
              <a:t>ile</a:t>
            </a:r>
            <a:r>
              <a:rPr lang="en-US" sz="1400" dirty="0">
                <a:latin typeface="Segoe UI"/>
                <a:cs typeface="Segoe UI"/>
              </a:rPr>
              <a:t> </a:t>
            </a:r>
            <a:r>
              <a:rPr lang="en-US" sz="1400" dirty="0" err="1">
                <a:latin typeface="Segoe UI"/>
                <a:cs typeface="Segoe UI"/>
              </a:rPr>
              <a:t>ilgilenmiş</a:t>
            </a:r>
            <a:r>
              <a:rPr lang="en-US" sz="1400" dirty="0">
                <a:latin typeface="Segoe UI"/>
                <a:cs typeface="Segoe UI"/>
              </a:rPr>
              <a:t> </a:t>
            </a:r>
            <a:r>
              <a:rPr lang="en-US" sz="1400" dirty="0" err="1">
                <a:latin typeface="Segoe UI"/>
                <a:cs typeface="Segoe UI"/>
              </a:rPr>
              <a:t>yazılım</a:t>
            </a:r>
            <a:r>
              <a:rPr lang="en-US" sz="1400" dirty="0">
                <a:latin typeface="Segoe UI"/>
                <a:cs typeface="Segoe UI"/>
              </a:rPr>
              <a:t> </a:t>
            </a:r>
            <a:r>
              <a:rPr lang="en-US" sz="1400" dirty="0" err="1">
                <a:latin typeface="Segoe UI"/>
                <a:cs typeface="Segoe UI"/>
              </a:rPr>
              <a:t>geliştiriciler</a:t>
            </a:r>
            <a:r>
              <a:rPr lang="en-US" sz="1400" dirty="0">
                <a:latin typeface="Segoe UI"/>
                <a:cs typeface="Segoe UI"/>
              </a:rPr>
              <a:t> C#’</a:t>
            </a:r>
            <a:r>
              <a:rPr lang="en-US" sz="1400" dirty="0" err="1">
                <a:latin typeface="Segoe UI"/>
                <a:cs typeface="Segoe UI"/>
              </a:rPr>
              <a:t>ın</a:t>
            </a:r>
            <a:r>
              <a:rPr lang="en-US" sz="1400" dirty="0">
                <a:latin typeface="Segoe UI"/>
                <a:cs typeface="Segoe UI"/>
              </a:rPr>
              <a:t> </a:t>
            </a:r>
            <a:r>
              <a:rPr lang="en-US" sz="1400" dirty="0" err="1">
                <a:latin typeface="Segoe UI"/>
                <a:cs typeface="Segoe UI"/>
              </a:rPr>
              <a:t>kurallarına</a:t>
            </a:r>
            <a:r>
              <a:rPr lang="en-US" sz="1400" dirty="0">
                <a:latin typeface="Segoe UI"/>
                <a:cs typeface="Segoe UI"/>
              </a:rPr>
              <a:t> </a:t>
            </a:r>
            <a:r>
              <a:rPr lang="en-US" sz="1400" dirty="0" err="1">
                <a:latin typeface="Segoe UI"/>
                <a:cs typeface="Segoe UI"/>
              </a:rPr>
              <a:t>kolayca</a:t>
            </a:r>
            <a:r>
              <a:rPr lang="en-US" sz="1400" dirty="0">
                <a:latin typeface="Segoe UI"/>
                <a:cs typeface="Segoe UI"/>
              </a:rPr>
              <a:t> </a:t>
            </a:r>
            <a:r>
              <a:rPr lang="en-US" sz="1400" dirty="0" err="1">
                <a:latin typeface="Segoe UI"/>
                <a:cs typeface="Segoe UI"/>
              </a:rPr>
              <a:t>uyum</a:t>
            </a:r>
            <a:r>
              <a:rPr lang="en-US" sz="1400" dirty="0">
                <a:latin typeface="Segoe UI"/>
                <a:cs typeface="Segoe UI"/>
              </a:rPr>
              <a:t> </a:t>
            </a:r>
            <a:r>
              <a:rPr lang="en-US" sz="1400" dirty="0" err="1">
                <a:latin typeface="Segoe UI"/>
                <a:cs typeface="Segoe UI"/>
              </a:rPr>
              <a:t>sağlayabilirler</a:t>
            </a:r>
            <a:r>
              <a:rPr lang="en-US" sz="1400" dirty="0">
                <a:latin typeface="Segoe UI"/>
                <a:cs typeface="Segoe UI"/>
              </a:rPr>
              <a:t>.</a:t>
            </a:r>
            <a:r>
              <a:rPr lang="en-US" sz="1400" b="1" dirty="0">
                <a:latin typeface="Segoe UI"/>
                <a:cs typeface="Segoe UI"/>
              </a:rPr>
              <a:t> Debugger</a:t>
            </a:r>
            <a:r>
              <a:rPr lang="en-US" sz="1400" dirty="0">
                <a:latin typeface="Segoe UI"/>
                <a:cs typeface="Segoe UI"/>
              </a:rPr>
              <a:t> </a:t>
            </a:r>
            <a:r>
              <a:rPr lang="en-US" sz="1400" dirty="0" err="1">
                <a:latin typeface="Segoe UI"/>
                <a:cs typeface="Segoe UI"/>
              </a:rPr>
              <a:t>özelliği</a:t>
            </a:r>
            <a:r>
              <a:rPr lang="en-US" sz="1400" dirty="0">
                <a:latin typeface="Segoe UI"/>
                <a:cs typeface="Segoe UI"/>
              </a:rPr>
              <a:t> </a:t>
            </a:r>
            <a:r>
              <a:rPr lang="en-US" sz="1400" dirty="0" err="1">
                <a:latin typeface="Segoe UI"/>
                <a:cs typeface="Segoe UI"/>
              </a:rPr>
              <a:t>yani</a:t>
            </a:r>
            <a:r>
              <a:rPr lang="en-US" sz="1400" dirty="0">
                <a:latin typeface="Segoe UI"/>
                <a:cs typeface="Segoe UI"/>
              </a:rPr>
              <a:t> </a:t>
            </a:r>
            <a:r>
              <a:rPr lang="en-US" sz="1400" dirty="0" err="1">
                <a:latin typeface="Segoe UI"/>
                <a:cs typeface="Segoe UI"/>
              </a:rPr>
              <a:t>gelişmiş</a:t>
            </a:r>
            <a:r>
              <a:rPr lang="en-US" sz="1400" dirty="0">
                <a:latin typeface="Segoe UI"/>
                <a:cs typeface="Segoe UI"/>
              </a:rPr>
              <a:t> </a:t>
            </a:r>
            <a:r>
              <a:rPr lang="en-US" sz="1400" dirty="0" err="1">
                <a:latin typeface="Segoe UI"/>
                <a:cs typeface="Segoe UI"/>
              </a:rPr>
              <a:t>hata</a:t>
            </a:r>
            <a:r>
              <a:rPr lang="en-US" sz="1400" dirty="0">
                <a:latin typeface="Segoe UI"/>
                <a:cs typeface="Segoe UI"/>
              </a:rPr>
              <a:t> </a:t>
            </a:r>
            <a:r>
              <a:rPr lang="en-US" sz="1400" dirty="0" err="1">
                <a:latin typeface="Segoe UI"/>
                <a:cs typeface="Segoe UI"/>
              </a:rPr>
              <a:t>giderme</a:t>
            </a:r>
            <a:r>
              <a:rPr lang="en-US" sz="1400" dirty="0">
                <a:latin typeface="Segoe UI"/>
                <a:cs typeface="Segoe UI"/>
              </a:rPr>
              <a:t> </a:t>
            </a:r>
            <a:r>
              <a:rPr lang="en-US" sz="1400" dirty="0" err="1">
                <a:latin typeface="Segoe UI"/>
                <a:cs typeface="Segoe UI"/>
              </a:rPr>
              <a:t>özelliği</a:t>
            </a:r>
            <a:r>
              <a:rPr lang="en-US" sz="1400" dirty="0">
                <a:latin typeface="Segoe UI"/>
                <a:cs typeface="Segoe UI"/>
              </a:rPr>
              <a:t> </a:t>
            </a:r>
            <a:r>
              <a:rPr lang="en-US" sz="1400" dirty="0" err="1">
                <a:latin typeface="Segoe UI"/>
                <a:cs typeface="Segoe UI"/>
              </a:rPr>
              <a:t>ile</a:t>
            </a:r>
            <a:r>
              <a:rPr lang="en-US" sz="1400" dirty="0">
                <a:latin typeface="Segoe UI"/>
                <a:cs typeface="Segoe UI"/>
              </a:rPr>
              <a:t> </a:t>
            </a:r>
            <a:r>
              <a:rPr lang="en-US" sz="1400" dirty="0" err="1">
                <a:latin typeface="Segoe UI"/>
                <a:cs typeface="Segoe UI"/>
              </a:rPr>
              <a:t>yazılımcıların</a:t>
            </a:r>
            <a:r>
              <a:rPr lang="en-US" sz="1400" dirty="0">
                <a:latin typeface="Segoe UI"/>
                <a:cs typeface="Segoe UI"/>
              </a:rPr>
              <a:t> </a:t>
            </a:r>
            <a:r>
              <a:rPr lang="en-US" sz="1400" dirty="0" err="1">
                <a:latin typeface="Segoe UI"/>
                <a:cs typeface="Segoe UI"/>
              </a:rPr>
              <a:t>işlerini</a:t>
            </a:r>
            <a:r>
              <a:rPr lang="en-US" sz="1400" dirty="0">
                <a:latin typeface="Segoe UI"/>
                <a:cs typeface="Segoe UI"/>
              </a:rPr>
              <a:t> </a:t>
            </a:r>
            <a:r>
              <a:rPr lang="en-US" sz="1400" dirty="0" err="1">
                <a:latin typeface="Segoe UI"/>
                <a:cs typeface="Segoe UI"/>
              </a:rPr>
              <a:t>kolaylaştırır</a:t>
            </a:r>
            <a:r>
              <a:rPr lang="en-US" sz="1400" dirty="0">
                <a:latin typeface="Segoe UI"/>
                <a:cs typeface="Segoe UI"/>
              </a:rPr>
              <a:t>. Bu </a:t>
            </a:r>
            <a:r>
              <a:rPr lang="en-US" sz="1400" dirty="0" err="1">
                <a:latin typeface="Segoe UI"/>
                <a:cs typeface="Segoe UI"/>
              </a:rPr>
              <a:t>özellik</a:t>
            </a:r>
            <a:r>
              <a:rPr lang="en-US" sz="1400" dirty="0">
                <a:latin typeface="Segoe UI"/>
                <a:cs typeface="Segoe UI"/>
              </a:rPr>
              <a:t> </a:t>
            </a:r>
            <a:r>
              <a:rPr lang="en-US" sz="1400" dirty="0" err="1">
                <a:latin typeface="Segoe UI"/>
                <a:cs typeface="Segoe UI"/>
              </a:rPr>
              <a:t>ile</a:t>
            </a:r>
            <a:r>
              <a:rPr lang="en-US" sz="1400" dirty="0">
                <a:latin typeface="Segoe UI"/>
                <a:cs typeface="Segoe UI"/>
              </a:rPr>
              <a:t> </a:t>
            </a:r>
            <a:r>
              <a:rPr lang="en-US" sz="1400" b="1" dirty="0">
                <a:latin typeface="Segoe UI"/>
                <a:cs typeface="Segoe UI"/>
              </a:rPr>
              <a:t>“syntax”</a:t>
            </a:r>
            <a:r>
              <a:rPr lang="en-US" sz="1400" dirty="0">
                <a:latin typeface="Segoe UI"/>
                <a:cs typeface="Segoe UI"/>
              </a:rPr>
              <a:t> </a:t>
            </a:r>
            <a:r>
              <a:rPr lang="en-US" sz="1400" dirty="0" err="1">
                <a:latin typeface="Segoe UI"/>
                <a:cs typeface="Segoe UI"/>
              </a:rPr>
              <a:t>hatalarını</a:t>
            </a:r>
            <a:r>
              <a:rPr lang="en-US" sz="1400" dirty="0">
                <a:latin typeface="Segoe UI"/>
                <a:cs typeface="Segoe UI"/>
              </a:rPr>
              <a:t> </a:t>
            </a:r>
            <a:r>
              <a:rPr lang="en-US" sz="1400" dirty="0" err="1">
                <a:latin typeface="Segoe UI"/>
                <a:cs typeface="Segoe UI"/>
              </a:rPr>
              <a:t>kolayca</a:t>
            </a:r>
            <a:r>
              <a:rPr lang="en-US" sz="1400" dirty="0">
                <a:latin typeface="Segoe UI"/>
                <a:cs typeface="Segoe UI"/>
              </a:rPr>
              <a:t> </a:t>
            </a:r>
            <a:r>
              <a:rPr lang="en-US" sz="1400" dirty="0" err="1">
                <a:latin typeface="Segoe UI"/>
                <a:cs typeface="Segoe UI"/>
              </a:rPr>
              <a:t>tespit</a:t>
            </a:r>
            <a:r>
              <a:rPr lang="en-US" sz="1400" dirty="0">
                <a:latin typeface="Segoe UI"/>
                <a:cs typeface="Segoe UI"/>
              </a:rPr>
              <a:t> </a:t>
            </a:r>
            <a:r>
              <a:rPr lang="en-US" sz="1400" dirty="0" err="1">
                <a:latin typeface="Segoe UI"/>
                <a:cs typeface="Segoe UI"/>
              </a:rPr>
              <a:t>eder</a:t>
            </a:r>
            <a:r>
              <a:rPr lang="en-US" sz="1400" dirty="0">
                <a:latin typeface="Segoe UI"/>
                <a:cs typeface="Segoe UI"/>
              </a:rPr>
              <a:t>. </a:t>
            </a:r>
            <a:r>
              <a:rPr lang="en-US" sz="1400" dirty="0" err="1">
                <a:latin typeface="Segoe UI"/>
                <a:cs typeface="Segoe UI"/>
              </a:rPr>
              <a:t>Dizinlerdeki</a:t>
            </a:r>
            <a:r>
              <a:rPr lang="en-US" sz="1400" dirty="0">
                <a:latin typeface="Segoe UI"/>
                <a:cs typeface="Segoe UI"/>
              </a:rPr>
              <a:t> </a:t>
            </a:r>
            <a:r>
              <a:rPr lang="en-US" sz="1400" dirty="0" err="1">
                <a:latin typeface="Segoe UI"/>
                <a:cs typeface="Segoe UI"/>
              </a:rPr>
              <a:t>hataları</a:t>
            </a:r>
            <a:r>
              <a:rPr lang="en-US" sz="1400" dirty="0">
                <a:latin typeface="Segoe UI"/>
                <a:cs typeface="Segoe UI"/>
              </a:rPr>
              <a:t> </a:t>
            </a:r>
            <a:r>
              <a:rPr lang="en-US" sz="1400" dirty="0" err="1">
                <a:latin typeface="Segoe UI"/>
                <a:cs typeface="Segoe UI"/>
              </a:rPr>
              <a:t>yazılımcıya</a:t>
            </a:r>
            <a:r>
              <a:rPr lang="en-US" sz="1400" dirty="0">
                <a:latin typeface="Segoe UI"/>
                <a:cs typeface="Segoe UI"/>
              </a:rPr>
              <a:t> </a:t>
            </a:r>
            <a:r>
              <a:rPr lang="en-US" sz="1400" dirty="0" err="1">
                <a:latin typeface="Segoe UI"/>
                <a:cs typeface="Segoe UI"/>
              </a:rPr>
              <a:t>ayrı</a:t>
            </a:r>
            <a:r>
              <a:rPr lang="en-US" sz="1400" dirty="0">
                <a:latin typeface="Segoe UI"/>
                <a:cs typeface="Segoe UI"/>
              </a:rPr>
              <a:t> </a:t>
            </a:r>
            <a:r>
              <a:rPr lang="en-US" sz="1400" dirty="0" err="1">
                <a:latin typeface="Segoe UI"/>
                <a:cs typeface="Segoe UI"/>
              </a:rPr>
              <a:t>bir</a:t>
            </a:r>
            <a:r>
              <a:rPr lang="en-US" sz="1400" dirty="0">
                <a:latin typeface="Segoe UI"/>
                <a:cs typeface="Segoe UI"/>
              </a:rPr>
              <a:t> </a:t>
            </a:r>
            <a:r>
              <a:rPr lang="en-US" sz="1400" dirty="0" err="1">
                <a:latin typeface="Segoe UI"/>
                <a:cs typeface="Segoe UI"/>
              </a:rPr>
              <a:t>ekranda</a:t>
            </a:r>
            <a:r>
              <a:rPr lang="en-US" sz="1400" dirty="0">
                <a:latin typeface="Segoe UI"/>
                <a:cs typeface="Segoe UI"/>
              </a:rPr>
              <a:t> </a:t>
            </a:r>
            <a:r>
              <a:rPr lang="en-US" sz="1400" dirty="0" err="1">
                <a:latin typeface="Segoe UI"/>
                <a:cs typeface="Segoe UI"/>
              </a:rPr>
              <a:t>göstererek</a:t>
            </a:r>
            <a:r>
              <a:rPr lang="en-US" sz="1400" dirty="0">
                <a:latin typeface="Segoe UI"/>
                <a:cs typeface="Segoe UI"/>
              </a:rPr>
              <a:t> </a:t>
            </a:r>
            <a:r>
              <a:rPr lang="en-US" sz="1400" dirty="0" err="1">
                <a:latin typeface="Segoe UI"/>
                <a:cs typeface="Segoe UI"/>
              </a:rPr>
              <a:t>yazılımcının</a:t>
            </a:r>
            <a:r>
              <a:rPr lang="en-US" sz="1400" dirty="0">
                <a:latin typeface="Segoe UI"/>
                <a:cs typeface="Segoe UI"/>
              </a:rPr>
              <a:t> </a:t>
            </a:r>
            <a:r>
              <a:rPr lang="en-US" sz="1400" dirty="0" err="1">
                <a:latin typeface="Segoe UI"/>
                <a:cs typeface="Segoe UI"/>
              </a:rPr>
              <a:t>bu</a:t>
            </a:r>
            <a:r>
              <a:rPr lang="en-US" sz="1400" dirty="0">
                <a:latin typeface="Segoe UI"/>
                <a:cs typeface="Segoe UI"/>
              </a:rPr>
              <a:t> </a:t>
            </a:r>
            <a:r>
              <a:rPr lang="en-US" sz="1400" dirty="0" err="1">
                <a:latin typeface="Segoe UI"/>
                <a:cs typeface="Segoe UI"/>
              </a:rPr>
              <a:t>hataları</a:t>
            </a:r>
            <a:r>
              <a:rPr lang="en-US" sz="1400" dirty="0">
                <a:latin typeface="Segoe UI"/>
                <a:cs typeface="Segoe UI"/>
              </a:rPr>
              <a:t> </a:t>
            </a:r>
            <a:r>
              <a:rPr lang="en-US" sz="1400" dirty="0" err="1">
                <a:latin typeface="Segoe UI"/>
                <a:cs typeface="Segoe UI"/>
              </a:rPr>
              <a:t>kolayca</a:t>
            </a:r>
            <a:r>
              <a:rPr lang="en-US" sz="1400" dirty="0">
                <a:latin typeface="Segoe UI"/>
                <a:cs typeface="Segoe UI"/>
              </a:rPr>
              <a:t> </a:t>
            </a:r>
            <a:r>
              <a:rPr lang="en-US" sz="1400" dirty="0" err="1">
                <a:latin typeface="Segoe UI"/>
                <a:cs typeface="Segoe UI"/>
              </a:rPr>
              <a:t>tespit</a:t>
            </a:r>
            <a:r>
              <a:rPr lang="en-US" sz="1400" dirty="0">
                <a:latin typeface="Segoe UI"/>
                <a:cs typeface="Segoe UI"/>
              </a:rPr>
              <a:t> </a:t>
            </a:r>
            <a:r>
              <a:rPr lang="en-US" sz="1400" dirty="0" err="1">
                <a:latin typeface="Segoe UI"/>
                <a:cs typeface="Segoe UI"/>
              </a:rPr>
              <a:t>etmesini</a:t>
            </a:r>
            <a:r>
              <a:rPr lang="en-US" sz="1400" dirty="0">
                <a:latin typeface="Segoe UI"/>
                <a:cs typeface="Segoe UI"/>
              </a:rPr>
              <a:t> </a:t>
            </a:r>
            <a:r>
              <a:rPr lang="en-US" sz="1400" dirty="0" err="1">
                <a:latin typeface="Segoe UI"/>
                <a:cs typeface="Segoe UI"/>
              </a:rPr>
              <a:t>sağlar</a:t>
            </a:r>
            <a:r>
              <a:rPr lang="en-US" sz="1400" dirty="0">
                <a:latin typeface="Segoe UI"/>
                <a:cs typeface="Segoe UI"/>
              </a:rPr>
              <a:t>. Bu </a:t>
            </a:r>
            <a:r>
              <a:rPr lang="en-US" sz="1400" dirty="0" err="1">
                <a:latin typeface="Segoe UI"/>
                <a:cs typeface="Segoe UI"/>
              </a:rPr>
              <a:t>özellikleri</a:t>
            </a:r>
            <a:r>
              <a:rPr lang="en-US" sz="1400" dirty="0">
                <a:latin typeface="Segoe UI"/>
                <a:cs typeface="Segoe UI"/>
              </a:rPr>
              <a:t> </a:t>
            </a:r>
            <a:r>
              <a:rPr lang="en-US" sz="1400" dirty="0" err="1">
                <a:latin typeface="Segoe UI"/>
                <a:cs typeface="Segoe UI"/>
              </a:rPr>
              <a:t>sonucunda</a:t>
            </a:r>
            <a:r>
              <a:rPr lang="en-US" sz="1400" dirty="0">
                <a:latin typeface="Segoe UI"/>
                <a:cs typeface="Segoe UI"/>
              </a:rPr>
              <a:t> </a:t>
            </a:r>
            <a:r>
              <a:rPr lang="en-US" sz="1400" b="1" dirty="0">
                <a:latin typeface="Segoe UI"/>
                <a:cs typeface="Segoe UI"/>
              </a:rPr>
              <a:t>Backend </a:t>
            </a:r>
            <a:r>
              <a:rPr lang="en-US" sz="1400" b="1" dirty="0" err="1">
                <a:latin typeface="Segoe UI"/>
                <a:cs typeface="Segoe UI"/>
              </a:rPr>
              <a:t>Developer</a:t>
            </a:r>
            <a:r>
              <a:rPr lang="en-US" sz="1400" dirty="0" err="1">
                <a:latin typeface="Segoe UI"/>
                <a:cs typeface="Segoe UI"/>
              </a:rPr>
              <a:t>’lar</a:t>
            </a:r>
            <a:r>
              <a:rPr lang="en-US" sz="1400" dirty="0">
                <a:latin typeface="Segoe UI"/>
                <a:cs typeface="Segoe UI"/>
              </a:rPr>
              <a:t> </a:t>
            </a:r>
            <a:r>
              <a:rPr lang="en-US" sz="1400" dirty="0" err="1">
                <a:latin typeface="Segoe UI"/>
                <a:cs typeface="Segoe UI"/>
              </a:rPr>
              <a:t>tarafından</a:t>
            </a:r>
            <a:r>
              <a:rPr lang="en-US" sz="1400" dirty="0">
                <a:latin typeface="Segoe UI"/>
                <a:cs typeface="Segoe UI"/>
              </a:rPr>
              <a:t> </a:t>
            </a:r>
            <a:r>
              <a:rPr lang="en-US" sz="1400" dirty="0" err="1">
                <a:latin typeface="Segoe UI"/>
                <a:cs typeface="Segoe UI"/>
              </a:rPr>
              <a:t>yaygın</a:t>
            </a:r>
            <a:r>
              <a:rPr lang="en-US" sz="1400" dirty="0">
                <a:latin typeface="Segoe UI"/>
                <a:cs typeface="Segoe UI"/>
              </a:rPr>
              <a:t> </a:t>
            </a:r>
            <a:r>
              <a:rPr lang="en-US" sz="1400" dirty="0" err="1">
                <a:latin typeface="Segoe UI"/>
                <a:cs typeface="Segoe UI"/>
              </a:rPr>
              <a:t>kullanılan</a:t>
            </a:r>
            <a:r>
              <a:rPr lang="en-US" sz="1400" dirty="0">
                <a:latin typeface="Segoe UI"/>
                <a:cs typeface="Segoe UI"/>
              </a:rPr>
              <a:t> </a:t>
            </a:r>
            <a:r>
              <a:rPr lang="en-US" sz="1400" dirty="0" err="1">
                <a:latin typeface="Segoe UI"/>
                <a:cs typeface="Segoe UI"/>
              </a:rPr>
              <a:t>bir</a:t>
            </a:r>
            <a:r>
              <a:rPr lang="en-US" sz="1400" dirty="0">
                <a:latin typeface="Segoe UI"/>
                <a:cs typeface="Segoe UI"/>
              </a:rPr>
              <a:t> </a:t>
            </a:r>
            <a:r>
              <a:rPr lang="en-US" sz="1400" dirty="0" err="1">
                <a:latin typeface="Segoe UI"/>
                <a:cs typeface="Segoe UI"/>
              </a:rPr>
              <a:t>programlama</a:t>
            </a:r>
            <a:r>
              <a:rPr lang="en-US" sz="1400" dirty="0">
                <a:latin typeface="Segoe UI"/>
                <a:cs typeface="Segoe UI"/>
              </a:rPr>
              <a:t> </a:t>
            </a:r>
            <a:r>
              <a:rPr lang="en-US" sz="1400" dirty="0" err="1">
                <a:latin typeface="Segoe UI"/>
                <a:cs typeface="Segoe UI"/>
              </a:rPr>
              <a:t>dili</a:t>
            </a:r>
            <a:r>
              <a:rPr lang="en-US" sz="1400" dirty="0">
                <a:latin typeface="Segoe UI"/>
                <a:cs typeface="Segoe UI"/>
              </a:rPr>
              <a:t> </a:t>
            </a:r>
            <a:r>
              <a:rPr lang="en-US" sz="1400" dirty="0" err="1">
                <a:latin typeface="Segoe UI"/>
                <a:cs typeface="Segoe UI"/>
              </a:rPr>
              <a:t>haline</a:t>
            </a:r>
            <a:r>
              <a:rPr lang="en-US" sz="1400" dirty="0">
                <a:latin typeface="Segoe UI"/>
                <a:cs typeface="Segoe UI"/>
              </a:rPr>
              <a:t> </a:t>
            </a:r>
            <a:r>
              <a:rPr lang="en-US" sz="1400" dirty="0" err="1">
                <a:latin typeface="Segoe UI"/>
                <a:cs typeface="Segoe UI"/>
              </a:rPr>
              <a:t>gelmiştir</a:t>
            </a:r>
            <a:r>
              <a:rPr lang="en-US" sz="1400" dirty="0">
                <a:latin typeface="Segoe UI"/>
                <a:cs typeface="Segoe UI"/>
              </a:rPr>
              <a:t>.</a:t>
            </a:r>
            <a:endParaRPr lang="en-US" dirty="0"/>
          </a:p>
          <a:p>
            <a:br>
              <a:rPr lang="en-US" dirty="0"/>
            </a:br>
            <a:endParaRPr lang="en-US" dirty="0"/>
          </a:p>
        </p:txBody>
      </p:sp>
      <p:sp>
        <p:nvSpPr>
          <p:cNvPr id="4" name="Footer Placeholder 3">
            <a:extLst>
              <a:ext uri="{FF2B5EF4-FFF2-40B4-BE49-F238E27FC236}">
                <a16:creationId xmlns:a16="http://schemas.microsoft.com/office/drawing/2014/main" id="{9EEFE29A-3F21-2C73-CDA4-EA193ECB4010}"/>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82CDFFE-872D-1402-CA19-D88F9863F6E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87907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74FC-BEE5-9F7C-0276-821410D05AB3}"/>
              </a:ext>
            </a:extLst>
          </p:cNvPr>
          <p:cNvSpPr>
            <a:spLocks noGrp="1"/>
          </p:cNvSpPr>
          <p:nvPr>
            <p:ph type="title"/>
          </p:nvPr>
        </p:nvSpPr>
        <p:spPr/>
        <p:txBody>
          <a:bodyPr/>
          <a:lstStyle/>
          <a:p>
            <a:r>
              <a:rPr lang="en-US" dirty="0"/>
              <a:t>MVC</a:t>
            </a:r>
          </a:p>
        </p:txBody>
      </p:sp>
      <p:sp>
        <p:nvSpPr>
          <p:cNvPr id="3" name="Text Placeholder 2">
            <a:extLst>
              <a:ext uri="{FF2B5EF4-FFF2-40B4-BE49-F238E27FC236}">
                <a16:creationId xmlns:a16="http://schemas.microsoft.com/office/drawing/2014/main" id="{020B553B-78C7-4361-C8ED-2E313295E8DF}"/>
              </a:ext>
            </a:extLst>
          </p:cNvPr>
          <p:cNvSpPr>
            <a:spLocks noGrp="1"/>
          </p:cNvSpPr>
          <p:nvPr>
            <p:ph type="body" idx="1"/>
          </p:nvPr>
        </p:nvSpPr>
        <p:spPr>
          <a:xfrm>
            <a:off x="-2338" y="2341928"/>
            <a:ext cx="12193970" cy="4520454"/>
          </a:xfrm>
        </p:spPr>
        <p:txBody>
          <a:bodyPr vert="horz" lIns="91440" tIns="45720" rIns="91440" bIns="45720" rtlCol="0" anchor="t">
            <a:noAutofit/>
          </a:bodyPr>
          <a:lstStyle/>
          <a:p>
            <a:r>
              <a:rPr lang="en-US" b="1"/>
              <a:t>Controller Nedir?</a:t>
            </a:r>
            <a:endParaRPr lang="en-US"/>
          </a:p>
          <a:p>
            <a:r>
              <a:rPr lang="en-US">
                <a:ea typeface="+mn-lt"/>
                <a:cs typeface="+mn-lt"/>
              </a:rPr>
              <a:t>Controller, </a:t>
            </a:r>
            <a:r>
              <a:rPr lang="en-US" err="1">
                <a:ea typeface="+mn-lt"/>
                <a:cs typeface="+mn-lt"/>
              </a:rPr>
              <a:t>MVC’de</a:t>
            </a:r>
            <a:r>
              <a:rPr lang="en-US">
                <a:ea typeface="+mn-lt"/>
                <a:cs typeface="+mn-lt"/>
              </a:rPr>
              <a:t> </a:t>
            </a:r>
            <a:r>
              <a:rPr lang="en-US" err="1">
                <a:ea typeface="+mn-lt"/>
                <a:cs typeface="+mn-lt"/>
              </a:rPr>
              <a:t>projenin</a:t>
            </a:r>
            <a:r>
              <a:rPr lang="en-US">
                <a:ea typeface="+mn-lt"/>
                <a:cs typeface="+mn-lt"/>
              </a:rPr>
              <a:t> iç süreçlerini kontrol eden bölümdür. Bu bölümde View ile Model arasındaki bağlantı kurulur. Kullanıcılardan gelen istekler (request) Controller’larda değerlendirilir, isteğin detayına göre hangi işlemlerin yapılacağı ve kullanıcıya hangi View’ın döneceği (response) belirtilir.</a:t>
            </a:r>
            <a:endParaRPr lang="en-US"/>
          </a:p>
          <a:p>
            <a:endParaRPr lang="en-US" dirty="0"/>
          </a:p>
        </p:txBody>
      </p:sp>
      <p:sp>
        <p:nvSpPr>
          <p:cNvPr id="4" name="Footer Placeholder 3">
            <a:extLst>
              <a:ext uri="{FF2B5EF4-FFF2-40B4-BE49-F238E27FC236}">
                <a16:creationId xmlns:a16="http://schemas.microsoft.com/office/drawing/2014/main" id="{F846196F-C103-EDBD-3FC4-9AEBE4AF78B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4449BDA-6E0F-E44B-BC9E-CDF138D050F8}"/>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68600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10B6-B82C-56C6-D578-246E0F688E7D}"/>
              </a:ext>
            </a:extLst>
          </p:cNvPr>
          <p:cNvSpPr>
            <a:spLocks noGrp="1"/>
          </p:cNvSpPr>
          <p:nvPr>
            <p:ph type="title"/>
          </p:nvPr>
        </p:nvSpPr>
        <p:spPr>
          <a:xfrm>
            <a:off x="1167492" y="59029"/>
            <a:ext cx="9811380" cy="692353"/>
          </a:xfrm>
        </p:spPr>
        <p:txBody>
          <a:bodyPr/>
          <a:lstStyle/>
          <a:p>
            <a:r>
              <a:rPr lang="en-US" dirty="0"/>
              <a:t>7) </a:t>
            </a:r>
            <a:r>
              <a:rPr lang="en-US" dirty="0" err="1"/>
              <a:t>PostegreSql</a:t>
            </a:r>
            <a:r>
              <a:rPr lang="en-US" dirty="0"/>
              <a:t>, Docker Nedir?</a:t>
            </a:r>
          </a:p>
        </p:txBody>
      </p:sp>
      <p:sp>
        <p:nvSpPr>
          <p:cNvPr id="3" name="Content Placeholder 2">
            <a:extLst>
              <a:ext uri="{FF2B5EF4-FFF2-40B4-BE49-F238E27FC236}">
                <a16:creationId xmlns:a16="http://schemas.microsoft.com/office/drawing/2014/main" id="{E4ACC673-C82C-05D3-0D24-EA1C26CCC480}"/>
              </a:ext>
            </a:extLst>
          </p:cNvPr>
          <p:cNvSpPr>
            <a:spLocks noGrp="1"/>
          </p:cNvSpPr>
          <p:nvPr>
            <p:ph idx="1"/>
          </p:nvPr>
        </p:nvSpPr>
        <p:spPr>
          <a:xfrm>
            <a:off x="86277" y="735282"/>
            <a:ext cx="12106805" cy="6119526"/>
          </a:xfrm>
        </p:spPr>
        <p:txBody>
          <a:bodyPr vert="horz" lIns="91440" tIns="45720" rIns="91440" bIns="45720" rtlCol="0" anchor="t">
            <a:noAutofit/>
          </a:bodyPr>
          <a:lstStyle/>
          <a:p>
            <a:r>
              <a:rPr lang="en-US" b="1" dirty="0">
                <a:ea typeface="+mn-lt"/>
                <a:cs typeface="+mn-lt"/>
              </a:rPr>
              <a:t>PostgreSQL</a:t>
            </a:r>
            <a:r>
              <a:rPr lang="en-US" dirty="0">
                <a:ea typeface="+mn-lt"/>
                <a:cs typeface="+mn-lt"/>
              </a:rPr>
              <a:t>, </a:t>
            </a:r>
            <a:r>
              <a:rPr lang="en-US" dirty="0" err="1">
                <a:ea typeface="+mn-lt"/>
                <a:cs typeface="+mn-lt"/>
              </a:rPr>
              <a:t>açık</a:t>
            </a:r>
            <a:r>
              <a:rPr lang="en-US" dirty="0">
                <a:ea typeface="+mn-lt"/>
                <a:cs typeface="+mn-lt"/>
              </a:rPr>
              <a:t> </a:t>
            </a:r>
            <a:r>
              <a:rPr lang="en-US" dirty="0" err="1">
                <a:ea typeface="+mn-lt"/>
                <a:cs typeface="+mn-lt"/>
              </a:rPr>
              <a:t>kaynak</a:t>
            </a:r>
            <a:r>
              <a:rPr lang="en-US" dirty="0">
                <a:ea typeface="+mn-lt"/>
                <a:cs typeface="+mn-lt"/>
              </a:rPr>
              <a:t> </a:t>
            </a:r>
            <a:r>
              <a:rPr lang="en-US" dirty="0" err="1">
                <a:ea typeface="+mn-lt"/>
                <a:cs typeface="+mn-lt"/>
              </a:rPr>
              <a:t>kodlu</a:t>
            </a:r>
            <a:r>
              <a:rPr lang="en-US" dirty="0">
                <a:ea typeface="+mn-lt"/>
                <a:cs typeface="+mn-lt"/>
              </a:rPr>
              <a:t>, </a:t>
            </a:r>
            <a:r>
              <a:rPr lang="en-US" dirty="0" err="1">
                <a:ea typeface="+mn-lt"/>
                <a:cs typeface="+mn-lt"/>
              </a:rPr>
              <a:t>ilişkisel</a:t>
            </a:r>
            <a:r>
              <a:rPr lang="en-US" dirty="0">
                <a:ea typeface="+mn-lt"/>
                <a:cs typeface="+mn-lt"/>
              </a:rPr>
              <a:t> </a:t>
            </a:r>
            <a:r>
              <a:rPr lang="en-US" dirty="0" err="1">
                <a:ea typeface="+mn-lt"/>
                <a:cs typeface="+mn-lt"/>
              </a:rPr>
              <a:t>veritabanı</a:t>
            </a:r>
            <a:r>
              <a:rPr lang="en-US" dirty="0">
                <a:ea typeface="+mn-lt"/>
                <a:cs typeface="+mn-lt"/>
              </a:rPr>
              <a:t> </a:t>
            </a:r>
            <a:r>
              <a:rPr lang="en-US" dirty="0" err="1">
                <a:ea typeface="+mn-lt"/>
                <a:cs typeface="+mn-lt"/>
              </a:rPr>
              <a:t>yönetim</a:t>
            </a:r>
            <a:r>
              <a:rPr lang="en-US" dirty="0">
                <a:ea typeface="+mn-lt"/>
                <a:cs typeface="+mn-lt"/>
              </a:rPr>
              <a:t> </a:t>
            </a:r>
            <a:r>
              <a:rPr lang="en-US" dirty="0" err="1">
                <a:ea typeface="+mn-lt"/>
                <a:cs typeface="+mn-lt"/>
              </a:rPr>
              <a:t>sistemidir</a:t>
            </a:r>
            <a:r>
              <a:rPr lang="en-US" dirty="0">
                <a:ea typeface="+mn-lt"/>
                <a:cs typeface="+mn-lt"/>
              </a:rPr>
              <a:t>. </a:t>
            </a:r>
            <a:r>
              <a:rPr lang="en-US" u="sng" dirty="0">
                <a:ea typeface="+mn-lt"/>
                <a:cs typeface="+mn-lt"/>
              </a:rPr>
              <a:t>SQL </a:t>
            </a:r>
            <a:r>
              <a:rPr lang="en-US" u="sng" dirty="0" err="1">
                <a:ea typeface="+mn-lt"/>
                <a:cs typeface="+mn-lt"/>
              </a:rPr>
              <a:t>dilini</a:t>
            </a:r>
            <a:r>
              <a:rPr lang="en-US" u="sng" dirty="0">
                <a:ea typeface="+mn-lt"/>
                <a:cs typeface="+mn-lt"/>
              </a:rPr>
              <a:t>, </a:t>
            </a:r>
            <a:r>
              <a:rPr lang="en-US" u="sng" dirty="0" err="1">
                <a:ea typeface="+mn-lt"/>
                <a:cs typeface="+mn-lt"/>
              </a:rPr>
              <a:t>karmaşık</a:t>
            </a:r>
            <a:r>
              <a:rPr lang="en-US" u="sng" dirty="0">
                <a:ea typeface="+mn-lt"/>
                <a:cs typeface="+mn-lt"/>
              </a:rPr>
              <a:t> </a:t>
            </a:r>
            <a:r>
              <a:rPr lang="en-US" u="sng" dirty="0" err="1">
                <a:ea typeface="+mn-lt"/>
                <a:cs typeface="+mn-lt"/>
              </a:rPr>
              <a:t>veri</a:t>
            </a:r>
            <a:r>
              <a:rPr lang="en-US" u="sng" dirty="0">
                <a:ea typeface="+mn-lt"/>
                <a:cs typeface="+mn-lt"/>
              </a:rPr>
              <a:t> </a:t>
            </a:r>
            <a:r>
              <a:rPr lang="en-US" u="sng" dirty="0" err="1">
                <a:ea typeface="+mn-lt"/>
                <a:cs typeface="+mn-lt"/>
              </a:rPr>
              <a:t>iş</a:t>
            </a:r>
            <a:r>
              <a:rPr lang="en-US" u="sng" dirty="0">
                <a:ea typeface="+mn-lt"/>
                <a:cs typeface="+mn-lt"/>
              </a:rPr>
              <a:t> </a:t>
            </a:r>
            <a:r>
              <a:rPr lang="en-US" u="sng" dirty="0" err="1">
                <a:ea typeface="+mn-lt"/>
                <a:cs typeface="+mn-lt"/>
              </a:rPr>
              <a:t>yüklerini</a:t>
            </a:r>
            <a:r>
              <a:rPr lang="en-US" u="sng" dirty="0">
                <a:ea typeface="+mn-lt"/>
                <a:cs typeface="+mn-lt"/>
              </a:rPr>
              <a:t> </a:t>
            </a:r>
            <a:r>
              <a:rPr lang="en-US" u="sng" dirty="0" err="1">
                <a:ea typeface="+mn-lt"/>
                <a:cs typeface="+mn-lt"/>
              </a:rPr>
              <a:t>yüksek</a:t>
            </a:r>
            <a:r>
              <a:rPr lang="en-US" u="sng" dirty="0">
                <a:ea typeface="+mn-lt"/>
                <a:cs typeface="+mn-lt"/>
              </a:rPr>
              <a:t> </a:t>
            </a:r>
            <a:r>
              <a:rPr lang="en-US" u="sng" dirty="0" err="1">
                <a:ea typeface="+mn-lt"/>
                <a:cs typeface="+mn-lt"/>
              </a:rPr>
              <a:t>verimlilikle</a:t>
            </a:r>
            <a:r>
              <a:rPr lang="en-US" u="sng" dirty="0">
                <a:ea typeface="+mn-lt"/>
                <a:cs typeface="+mn-lt"/>
              </a:rPr>
              <a:t> </a:t>
            </a:r>
            <a:r>
              <a:rPr lang="en-US" u="sng" dirty="0" err="1">
                <a:ea typeface="+mn-lt"/>
                <a:cs typeface="+mn-lt"/>
              </a:rPr>
              <a:t>işlemesini</a:t>
            </a:r>
            <a:r>
              <a:rPr lang="en-US" u="sng" dirty="0">
                <a:ea typeface="+mn-lt"/>
                <a:cs typeface="+mn-lt"/>
              </a:rPr>
              <a:t> </a:t>
            </a:r>
            <a:r>
              <a:rPr lang="en-US" u="sng" dirty="0" err="1">
                <a:ea typeface="+mn-lt"/>
                <a:cs typeface="+mn-lt"/>
              </a:rPr>
              <a:t>sağlayan</a:t>
            </a:r>
            <a:r>
              <a:rPr lang="en-US" u="sng" dirty="0">
                <a:ea typeface="+mn-lt"/>
                <a:cs typeface="+mn-lt"/>
              </a:rPr>
              <a:t> ek </a:t>
            </a:r>
            <a:r>
              <a:rPr lang="en-US" u="sng" dirty="0" err="1">
                <a:ea typeface="+mn-lt"/>
                <a:cs typeface="+mn-lt"/>
              </a:rPr>
              <a:t>özelliklerle</a:t>
            </a:r>
            <a:r>
              <a:rPr lang="en-US" u="sng" dirty="0">
                <a:ea typeface="+mn-lt"/>
                <a:cs typeface="+mn-lt"/>
              </a:rPr>
              <a:t> </a:t>
            </a:r>
            <a:r>
              <a:rPr lang="en-US" u="sng" dirty="0" err="1">
                <a:ea typeface="+mn-lt"/>
                <a:cs typeface="+mn-lt"/>
              </a:rPr>
              <a:t>kullanır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genişletir</a:t>
            </a:r>
            <a:r>
              <a:rPr lang="en-US" u="sng" dirty="0">
                <a:ea typeface="+mn-lt"/>
                <a:cs typeface="+mn-lt"/>
              </a:rPr>
              <a:t> </a:t>
            </a:r>
            <a:r>
              <a:rPr lang="en-US" dirty="0">
                <a:ea typeface="+mn-lt"/>
                <a:cs typeface="+mn-lt"/>
              </a:rPr>
              <a:t>. </a:t>
            </a:r>
            <a:r>
              <a:rPr lang="en-US" u="sng" dirty="0">
                <a:ea typeface="+mn-lt"/>
                <a:cs typeface="+mn-lt"/>
              </a:rPr>
              <a:t>PostgreSQL, </a:t>
            </a:r>
            <a:r>
              <a:rPr lang="en-US" u="sng" dirty="0" err="1">
                <a:ea typeface="+mn-lt"/>
                <a:cs typeface="+mn-lt"/>
              </a:rPr>
              <a:t>güvenilirliği</a:t>
            </a:r>
            <a:r>
              <a:rPr lang="en-US" u="sng" dirty="0">
                <a:ea typeface="+mn-lt"/>
                <a:cs typeface="+mn-lt"/>
              </a:rPr>
              <a:t>, </a:t>
            </a:r>
            <a:r>
              <a:rPr lang="en-US" u="sng" dirty="0" err="1">
                <a:ea typeface="+mn-lt"/>
                <a:cs typeface="+mn-lt"/>
              </a:rPr>
              <a:t>ölçeklenebilirliği</a:t>
            </a:r>
            <a:r>
              <a:rPr lang="en-US" u="sng" dirty="0">
                <a:ea typeface="+mn-lt"/>
                <a:cs typeface="+mn-lt"/>
              </a:rPr>
              <a:t>, </a:t>
            </a:r>
            <a:r>
              <a:rPr lang="en-US" u="sng" dirty="0" err="1">
                <a:ea typeface="+mn-lt"/>
                <a:cs typeface="+mn-lt"/>
              </a:rPr>
              <a:t>kararlılığı</a:t>
            </a:r>
            <a:r>
              <a:rPr lang="en-US" u="sng" dirty="0">
                <a:ea typeface="+mn-lt"/>
                <a:cs typeface="+mn-lt"/>
              </a:rPr>
              <a:t> </a:t>
            </a:r>
            <a:r>
              <a:rPr lang="en-US" u="sng" dirty="0" err="1">
                <a:ea typeface="+mn-lt"/>
                <a:cs typeface="+mn-lt"/>
              </a:rPr>
              <a:t>ve</a:t>
            </a:r>
            <a:r>
              <a:rPr lang="en-US" u="sng" dirty="0">
                <a:ea typeface="+mn-lt"/>
                <a:cs typeface="+mn-lt"/>
              </a:rPr>
              <a:t> güvenliği ile en gelişmiş ve </a:t>
            </a:r>
            <a:r>
              <a:rPr lang="en-US" u="sng" dirty="0" err="1">
                <a:ea typeface="+mn-lt"/>
                <a:cs typeface="+mn-lt"/>
              </a:rPr>
              <a:t>profesyonelce</a:t>
            </a:r>
            <a:r>
              <a:rPr lang="en-US" u="sng" dirty="0">
                <a:ea typeface="+mn-lt"/>
                <a:cs typeface="+mn-lt"/>
              </a:rPr>
              <a:t> </a:t>
            </a:r>
            <a:r>
              <a:rPr lang="en-US" u="sng" dirty="0" err="1">
                <a:ea typeface="+mn-lt"/>
                <a:cs typeface="+mn-lt"/>
              </a:rPr>
              <a:t>kullanılan</a:t>
            </a:r>
            <a:r>
              <a:rPr lang="en-US" u="sng" dirty="0">
                <a:ea typeface="+mn-lt"/>
                <a:cs typeface="+mn-lt"/>
              </a:rPr>
              <a:t> </a:t>
            </a:r>
            <a:r>
              <a:rPr lang="en-US" u="sng" dirty="0" err="1">
                <a:ea typeface="+mn-lt"/>
                <a:cs typeface="+mn-lt"/>
              </a:rPr>
              <a:t>açık</a:t>
            </a:r>
            <a:r>
              <a:rPr lang="en-US" u="sng" dirty="0">
                <a:ea typeface="+mn-lt"/>
                <a:cs typeface="+mn-lt"/>
              </a:rPr>
              <a:t> </a:t>
            </a:r>
            <a:r>
              <a:rPr lang="en-US" u="sng" dirty="0" err="1">
                <a:ea typeface="+mn-lt"/>
                <a:cs typeface="+mn-lt"/>
              </a:rPr>
              <a:t>kaynaklı</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veri</a:t>
            </a:r>
            <a:r>
              <a:rPr lang="en-US" u="sng" dirty="0">
                <a:ea typeface="+mn-lt"/>
                <a:cs typeface="+mn-lt"/>
              </a:rPr>
              <a:t> </a:t>
            </a:r>
            <a:r>
              <a:rPr lang="en-US" u="sng" dirty="0" err="1">
                <a:ea typeface="+mn-lt"/>
                <a:cs typeface="+mn-lt"/>
              </a:rPr>
              <a:t>tabanı</a:t>
            </a:r>
            <a:r>
              <a:rPr lang="en-US" u="sng" dirty="0">
                <a:ea typeface="+mn-lt"/>
                <a:cs typeface="+mn-lt"/>
              </a:rPr>
              <a:t> </a:t>
            </a:r>
            <a:r>
              <a:rPr lang="en-US" u="sng" dirty="0" err="1">
                <a:ea typeface="+mn-lt"/>
                <a:cs typeface="+mn-lt"/>
              </a:rPr>
              <a:t>yönetim</a:t>
            </a:r>
            <a:r>
              <a:rPr lang="en-US" u="sng" dirty="0">
                <a:ea typeface="+mn-lt"/>
                <a:cs typeface="+mn-lt"/>
              </a:rPr>
              <a:t> </a:t>
            </a:r>
            <a:r>
              <a:rPr lang="en-US" u="sng" dirty="0" err="1">
                <a:ea typeface="+mn-lt"/>
                <a:cs typeface="+mn-lt"/>
              </a:rPr>
              <a:t>sistemidir</a:t>
            </a:r>
            <a:r>
              <a:rPr lang="en-US" u="sng" dirty="0">
                <a:ea typeface="+mn-lt"/>
                <a:cs typeface="+mn-lt"/>
              </a:rPr>
              <a:t> </a:t>
            </a:r>
            <a:r>
              <a:rPr lang="en-US" dirty="0">
                <a:ea typeface="+mn-lt"/>
                <a:cs typeface="+mn-lt"/>
              </a:rPr>
              <a:t>. </a:t>
            </a:r>
            <a:r>
              <a:rPr lang="en-US" u="sng" dirty="0">
                <a:ea typeface="+mn-lt"/>
                <a:cs typeface="+mn-lt"/>
              </a:rPr>
              <a:t>PostgreSQL, </a:t>
            </a:r>
            <a:r>
              <a:rPr lang="en-US" u="sng" dirty="0" err="1">
                <a:ea typeface="+mn-lt"/>
                <a:cs typeface="+mn-lt"/>
              </a:rPr>
              <a:t>çoğu</a:t>
            </a:r>
            <a:r>
              <a:rPr lang="en-US" u="sng" dirty="0">
                <a:ea typeface="+mn-lt"/>
                <a:cs typeface="+mn-lt"/>
              </a:rPr>
              <a:t> </a:t>
            </a:r>
            <a:r>
              <a:rPr lang="en-US" u="sng" dirty="0" err="1">
                <a:ea typeface="+mn-lt"/>
                <a:cs typeface="+mn-lt"/>
              </a:rPr>
              <a:t>işletme</a:t>
            </a:r>
            <a:r>
              <a:rPr lang="en-US" u="sng" dirty="0">
                <a:ea typeface="+mn-lt"/>
                <a:cs typeface="+mn-lt"/>
              </a:rPr>
              <a:t> tarafından özellikle backend geliştirmeler için kullanılan en popüler ve güvenilir veri tabanı sistemlerinden biridir </a:t>
            </a:r>
            <a:r>
              <a:rPr lang="en-US" dirty="0">
                <a:ea typeface="+mn-lt"/>
                <a:cs typeface="+mn-lt"/>
              </a:rPr>
              <a:t>. </a:t>
            </a:r>
            <a:r>
              <a:rPr lang="en-US" u="sng" dirty="0">
                <a:ea typeface="+mn-lt"/>
                <a:cs typeface="+mn-lt"/>
              </a:rPr>
              <a:t>PostgreSQL, hem ilişkisel (SQL) hem de ilişkisel olmayan (JSON) sorgulamayı destekleyen açık kaynaklı, kurumsal sınıf ve gelişmiş bir nesne-ilişkisel veri tabanı sistemidir </a:t>
            </a:r>
            <a:r>
              <a:rPr lang="en-US" dirty="0">
                <a:ea typeface="+mn-lt"/>
                <a:cs typeface="+mn-lt"/>
              </a:rPr>
              <a:t>. PostgreSQL, Windows, macOS, Linux, UNIX vb. </a:t>
            </a:r>
            <a:r>
              <a:rPr lang="en-US" u="sng" dirty="0">
                <a:ea typeface="+mn-lt"/>
                <a:cs typeface="+mn-lt"/>
              </a:rPr>
              <a:t>gibi önde gelen tüm </a:t>
            </a:r>
            <a:r>
              <a:rPr lang="en-US" u="sng" dirty="0" err="1">
                <a:ea typeface="+mn-lt"/>
                <a:cs typeface="+mn-lt"/>
              </a:rPr>
              <a:t>işletim</a:t>
            </a:r>
            <a:r>
              <a:rPr lang="en-US" u="sng" dirty="0">
                <a:ea typeface="+mn-lt"/>
                <a:cs typeface="+mn-lt"/>
              </a:rPr>
              <a:t> </a:t>
            </a:r>
            <a:r>
              <a:rPr lang="en-US" u="sng" dirty="0" err="1">
                <a:ea typeface="+mn-lt"/>
                <a:cs typeface="+mn-lt"/>
              </a:rPr>
              <a:t>sistemleriyle</a:t>
            </a:r>
            <a:r>
              <a:rPr lang="en-US" u="sng" dirty="0">
                <a:ea typeface="+mn-lt"/>
                <a:cs typeface="+mn-lt"/>
              </a:rPr>
              <a:t> </a:t>
            </a:r>
            <a:r>
              <a:rPr lang="en-US" u="sng" dirty="0" err="1">
                <a:ea typeface="+mn-lt"/>
                <a:cs typeface="+mn-lt"/>
              </a:rPr>
              <a:t>uyumludur</a:t>
            </a:r>
            <a:r>
              <a:rPr lang="en-US" u="sng" dirty="0">
                <a:ea typeface="+mn-lt"/>
                <a:cs typeface="+mn-lt"/>
              </a:rPr>
              <a:t> </a:t>
            </a:r>
            <a:r>
              <a:rPr lang="en-US" dirty="0">
                <a:ea typeface="+mn-lt"/>
                <a:cs typeface="+mn-lt"/>
              </a:rPr>
              <a:t>. </a:t>
            </a:r>
            <a:r>
              <a:rPr lang="en-US" u="sng" dirty="0">
                <a:ea typeface="+mn-lt"/>
                <a:cs typeface="+mn-lt"/>
              </a:rPr>
              <a:t>PostgreSQL, </a:t>
            </a:r>
            <a:r>
              <a:rPr lang="en-US" u="sng" dirty="0" err="1">
                <a:ea typeface="+mn-lt"/>
                <a:cs typeface="+mn-lt"/>
              </a:rPr>
              <a:t>belirli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noktadan</a:t>
            </a:r>
            <a:r>
              <a:rPr lang="en-US" u="sng" dirty="0">
                <a:ea typeface="+mn-lt"/>
                <a:cs typeface="+mn-lt"/>
              </a:rPr>
              <a:t> </a:t>
            </a:r>
            <a:r>
              <a:rPr lang="en-US" u="sng" dirty="0" err="1">
                <a:ea typeface="+mn-lt"/>
                <a:cs typeface="+mn-lt"/>
              </a:rPr>
              <a:t>sonra</a:t>
            </a:r>
            <a:r>
              <a:rPr lang="en-US" u="sng" dirty="0">
                <a:ea typeface="+mn-lt"/>
                <a:cs typeface="+mn-lt"/>
              </a:rPr>
              <a:t> </a:t>
            </a:r>
            <a:r>
              <a:rPr lang="en-US" u="sng" dirty="0" err="1">
                <a:ea typeface="+mn-lt"/>
                <a:cs typeface="+mn-lt"/>
              </a:rPr>
              <a:t>kurtarma</a:t>
            </a:r>
            <a:r>
              <a:rPr lang="en-US" u="sng" dirty="0">
                <a:ea typeface="+mn-lt"/>
                <a:cs typeface="+mn-lt"/>
              </a:rPr>
              <a:t>, </a:t>
            </a:r>
            <a:r>
              <a:rPr lang="en-US" u="sng" dirty="0" err="1">
                <a:ea typeface="+mn-lt"/>
                <a:cs typeface="+mn-lt"/>
              </a:rPr>
              <a:t>eşzamansız</a:t>
            </a:r>
            <a:r>
              <a:rPr lang="en-US" u="sng" dirty="0">
                <a:ea typeface="+mn-lt"/>
                <a:cs typeface="+mn-lt"/>
              </a:rPr>
              <a:t> </a:t>
            </a:r>
            <a:r>
              <a:rPr lang="en-US" u="sng" dirty="0" err="1">
                <a:ea typeface="+mn-lt"/>
                <a:cs typeface="+mn-lt"/>
              </a:rPr>
              <a:t>çoğaltma</a:t>
            </a:r>
            <a:r>
              <a:rPr lang="en-US" u="sng" dirty="0">
                <a:ea typeface="+mn-lt"/>
                <a:cs typeface="+mn-lt"/>
              </a:rPr>
              <a:t>, </a:t>
            </a:r>
            <a:r>
              <a:rPr lang="en-US" u="sng" dirty="0" err="1">
                <a:ea typeface="+mn-lt"/>
                <a:cs typeface="+mn-lt"/>
              </a:rPr>
              <a:t>Çok</a:t>
            </a:r>
            <a:r>
              <a:rPr lang="en-US" u="sng" dirty="0">
                <a:ea typeface="+mn-lt"/>
                <a:cs typeface="+mn-lt"/>
              </a:rPr>
              <a:t> </a:t>
            </a:r>
            <a:r>
              <a:rPr lang="en-US" u="sng" dirty="0" err="1">
                <a:ea typeface="+mn-lt"/>
                <a:cs typeface="+mn-lt"/>
              </a:rPr>
              <a:t>Sürümlü</a:t>
            </a:r>
            <a:r>
              <a:rPr lang="en-US" u="sng" dirty="0">
                <a:ea typeface="+mn-lt"/>
                <a:cs typeface="+mn-lt"/>
              </a:rPr>
              <a:t> </a:t>
            </a:r>
            <a:r>
              <a:rPr lang="en-US" u="sng" dirty="0" err="1">
                <a:ea typeface="+mn-lt"/>
                <a:cs typeface="+mn-lt"/>
              </a:rPr>
              <a:t>Eşzamanlılık</a:t>
            </a:r>
            <a:r>
              <a:rPr lang="en-US" u="sng" dirty="0">
                <a:ea typeface="+mn-lt"/>
                <a:cs typeface="+mn-lt"/>
              </a:rPr>
              <a:t> </a:t>
            </a:r>
            <a:r>
              <a:rPr lang="en-US" u="sng" dirty="0" err="1">
                <a:ea typeface="+mn-lt"/>
                <a:cs typeface="+mn-lt"/>
              </a:rPr>
              <a:t>Kontrolü</a:t>
            </a:r>
            <a:r>
              <a:rPr lang="en-US" u="sng" dirty="0">
                <a:ea typeface="+mn-lt"/>
                <a:cs typeface="+mn-lt"/>
              </a:rPr>
              <a:t> – Multi-Version Concurrency Control (MVCC), </a:t>
            </a:r>
            <a:r>
              <a:rPr lang="en-US" u="sng" dirty="0" err="1">
                <a:ea typeface="+mn-lt"/>
                <a:cs typeface="+mn-lt"/>
              </a:rPr>
              <a:t>iç</a:t>
            </a:r>
            <a:r>
              <a:rPr lang="en-US" u="sng" dirty="0">
                <a:ea typeface="+mn-lt"/>
                <a:cs typeface="+mn-lt"/>
              </a:rPr>
              <a:t> </a:t>
            </a:r>
            <a:r>
              <a:rPr lang="en-US" u="sng" dirty="0" err="1">
                <a:ea typeface="+mn-lt"/>
                <a:cs typeface="+mn-lt"/>
              </a:rPr>
              <a:t>içe</a:t>
            </a:r>
            <a:r>
              <a:rPr lang="en-US" u="sng" dirty="0">
                <a:ea typeface="+mn-lt"/>
                <a:cs typeface="+mn-lt"/>
              </a:rPr>
              <a:t> </a:t>
            </a:r>
            <a:r>
              <a:rPr lang="en-US" u="sng" dirty="0" err="1">
                <a:ea typeface="+mn-lt"/>
                <a:cs typeface="+mn-lt"/>
              </a:rPr>
              <a:t>işlemler</a:t>
            </a:r>
            <a:r>
              <a:rPr lang="en-US" u="sng" dirty="0">
                <a:ea typeface="+mn-lt"/>
                <a:cs typeface="+mn-lt"/>
              </a:rPr>
              <a:t>, </a:t>
            </a:r>
            <a:r>
              <a:rPr lang="en-US" u="sng" dirty="0" err="1">
                <a:ea typeface="+mn-lt"/>
                <a:cs typeface="+mn-lt"/>
              </a:rPr>
              <a:t>tablo</a:t>
            </a:r>
            <a:r>
              <a:rPr lang="en-US" u="sng" dirty="0">
                <a:ea typeface="+mn-lt"/>
                <a:cs typeface="+mn-lt"/>
              </a:rPr>
              <a:t> </a:t>
            </a:r>
            <a:r>
              <a:rPr lang="en-US" u="sng" dirty="0" err="1">
                <a:ea typeface="+mn-lt"/>
                <a:cs typeface="+mn-lt"/>
              </a:rPr>
              <a:t>bölümleme</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fazlasını</a:t>
            </a:r>
            <a:r>
              <a:rPr lang="en-US" u="sng" dirty="0">
                <a:ea typeface="+mn-lt"/>
                <a:cs typeface="+mn-lt"/>
              </a:rPr>
              <a:t> </a:t>
            </a:r>
            <a:r>
              <a:rPr lang="en-US" u="sng" dirty="0" err="1">
                <a:ea typeface="+mn-lt"/>
                <a:cs typeface="+mn-lt"/>
              </a:rPr>
              <a:t>içeren</a:t>
            </a:r>
            <a:r>
              <a:rPr lang="en-US" u="sng" dirty="0">
                <a:ea typeface="+mn-lt"/>
                <a:cs typeface="+mn-lt"/>
              </a:rPr>
              <a:t> </a:t>
            </a:r>
            <a:r>
              <a:rPr lang="en-US" u="sng" dirty="0" err="1">
                <a:ea typeface="+mn-lt"/>
                <a:cs typeface="+mn-lt"/>
              </a:rPr>
              <a:t>tonlarca</a:t>
            </a:r>
            <a:r>
              <a:rPr lang="en-US" u="sng" dirty="0">
                <a:ea typeface="+mn-lt"/>
                <a:cs typeface="+mn-lt"/>
              </a:rPr>
              <a:t> </a:t>
            </a:r>
            <a:r>
              <a:rPr lang="en-US" u="sng" dirty="0" err="1">
                <a:ea typeface="+mn-lt"/>
                <a:cs typeface="+mn-lt"/>
              </a:rPr>
              <a:t>özellik</a:t>
            </a:r>
            <a:r>
              <a:rPr lang="en-US" u="sng" dirty="0">
                <a:ea typeface="+mn-lt"/>
                <a:cs typeface="+mn-lt"/>
              </a:rPr>
              <a:t> </a:t>
            </a:r>
            <a:r>
              <a:rPr lang="en-US" u="sng" dirty="0" err="1">
                <a:ea typeface="+mn-lt"/>
                <a:cs typeface="+mn-lt"/>
              </a:rPr>
              <a:t>sunar</a:t>
            </a:r>
            <a:r>
              <a:rPr lang="en-US" u="sng" dirty="0">
                <a:ea typeface="+mn-lt"/>
                <a:cs typeface="+mn-lt"/>
              </a:rPr>
              <a:t> </a:t>
            </a:r>
            <a:endParaRPr lang="en-US" dirty="0"/>
          </a:p>
        </p:txBody>
      </p:sp>
      <p:sp>
        <p:nvSpPr>
          <p:cNvPr id="4" name="Footer Placeholder 3">
            <a:extLst>
              <a:ext uri="{FF2B5EF4-FFF2-40B4-BE49-F238E27FC236}">
                <a16:creationId xmlns:a16="http://schemas.microsoft.com/office/drawing/2014/main" id="{BE698FF6-974F-0A45-3C7F-BA328E24D4D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70DCC86-1F9B-2726-CA0A-92ECE3C2F9AD}"/>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707637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91EE-7AF5-1A78-2693-D2E8C863C043}"/>
              </a:ext>
            </a:extLst>
          </p:cNvPr>
          <p:cNvSpPr>
            <a:spLocks noGrp="1"/>
          </p:cNvSpPr>
          <p:nvPr>
            <p:ph type="title"/>
          </p:nvPr>
        </p:nvSpPr>
        <p:spPr/>
        <p:txBody>
          <a:bodyPr/>
          <a:lstStyle/>
          <a:p>
            <a:r>
              <a:rPr lang="en-US" dirty="0"/>
              <a:t>Docker Nedir?</a:t>
            </a:r>
          </a:p>
        </p:txBody>
      </p:sp>
      <p:sp>
        <p:nvSpPr>
          <p:cNvPr id="3" name="Content Placeholder 2">
            <a:extLst>
              <a:ext uri="{FF2B5EF4-FFF2-40B4-BE49-F238E27FC236}">
                <a16:creationId xmlns:a16="http://schemas.microsoft.com/office/drawing/2014/main" id="{91981107-1306-909D-8DB9-B9E3188D0D0C}"/>
              </a:ext>
            </a:extLst>
          </p:cNvPr>
          <p:cNvSpPr>
            <a:spLocks noGrp="1"/>
          </p:cNvSpPr>
          <p:nvPr>
            <p:ph idx="1"/>
          </p:nvPr>
        </p:nvSpPr>
        <p:spPr>
          <a:xfrm>
            <a:off x="1060170" y="1754859"/>
            <a:ext cx="10444589" cy="5105460"/>
          </a:xfrm>
        </p:spPr>
        <p:txBody>
          <a:bodyPr vert="horz" lIns="91440" tIns="45720" rIns="91440" bIns="45720" rtlCol="0" anchor="t">
            <a:noAutofit/>
          </a:bodyPr>
          <a:lstStyle/>
          <a:p>
            <a:r>
              <a:rPr lang="en-US" b="1" u="sng" dirty="0">
                <a:ea typeface="+mn-lt"/>
                <a:cs typeface="+mn-lt"/>
              </a:rPr>
              <a:t>Docker</a:t>
            </a:r>
            <a:r>
              <a:rPr lang="en-US" u="sng" dirty="0">
                <a:ea typeface="+mn-lt"/>
                <a:cs typeface="+mn-lt"/>
              </a:rPr>
              <a:t>, </a:t>
            </a:r>
            <a:r>
              <a:rPr lang="en-US" u="sng" dirty="0" err="1">
                <a:ea typeface="+mn-lt"/>
                <a:cs typeface="+mn-lt"/>
              </a:rPr>
              <a:t>uygulamaların</a:t>
            </a:r>
            <a:r>
              <a:rPr lang="en-US" u="sng" dirty="0">
                <a:ea typeface="+mn-lt"/>
                <a:cs typeface="+mn-lt"/>
              </a:rPr>
              <a:t> </a:t>
            </a:r>
            <a:r>
              <a:rPr lang="en-US" u="sng" dirty="0" err="1">
                <a:ea typeface="+mn-lt"/>
                <a:cs typeface="+mn-lt"/>
              </a:rPr>
              <a:t>hızla</a:t>
            </a:r>
            <a:r>
              <a:rPr lang="en-US" u="sng" dirty="0">
                <a:ea typeface="+mn-lt"/>
                <a:cs typeface="+mn-lt"/>
              </a:rPr>
              <a:t> </a:t>
            </a:r>
            <a:r>
              <a:rPr lang="en-US" u="sng" dirty="0" err="1">
                <a:ea typeface="+mn-lt"/>
                <a:cs typeface="+mn-lt"/>
              </a:rPr>
              <a:t>derlenmesini</a:t>
            </a:r>
            <a:r>
              <a:rPr lang="en-US" u="sng" dirty="0">
                <a:ea typeface="+mn-lt"/>
                <a:cs typeface="+mn-lt"/>
              </a:rPr>
              <a:t>, test </a:t>
            </a:r>
            <a:r>
              <a:rPr lang="en-US" u="sng" dirty="0" err="1">
                <a:ea typeface="+mn-lt"/>
                <a:cs typeface="+mn-lt"/>
              </a:rPr>
              <a:t>edilmesini</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dağıtılmasını</a:t>
            </a:r>
            <a:r>
              <a:rPr lang="en-US" u="sng" dirty="0">
                <a:ea typeface="+mn-lt"/>
                <a:cs typeface="+mn-lt"/>
              </a:rPr>
              <a:t> </a:t>
            </a:r>
            <a:r>
              <a:rPr lang="en-US" u="sng" dirty="0" err="1">
                <a:ea typeface="+mn-lt"/>
                <a:cs typeface="+mn-lt"/>
              </a:rPr>
              <a:t>sağlayan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platformudur</a:t>
            </a:r>
            <a:r>
              <a:rPr lang="en-US" u="sng" dirty="0">
                <a:ea typeface="+mn-lt"/>
                <a:cs typeface="+mn-lt"/>
              </a:rPr>
              <a:t> </a:t>
            </a:r>
            <a:r>
              <a:rPr lang="en-US" dirty="0">
                <a:ea typeface="+mn-lt"/>
                <a:cs typeface="+mn-lt"/>
              </a:rPr>
              <a:t>. </a:t>
            </a:r>
            <a:r>
              <a:rPr lang="en-US" u="sng" dirty="0">
                <a:ea typeface="+mn-lt"/>
                <a:cs typeface="+mn-lt"/>
              </a:rPr>
              <a:t>Docker, </a:t>
            </a:r>
            <a:r>
              <a:rPr lang="en-US" u="sng" dirty="0" err="1">
                <a:ea typeface="+mn-lt"/>
                <a:cs typeface="+mn-lt"/>
              </a:rPr>
              <a:t>yazılımları</a:t>
            </a:r>
            <a:r>
              <a:rPr lang="en-US" u="sng" dirty="0">
                <a:ea typeface="+mn-lt"/>
                <a:cs typeface="+mn-lt"/>
              </a:rPr>
              <a:t> </a:t>
            </a:r>
            <a:r>
              <a:rPr lang="en-US" u="sng" dirty="0" err="1">
                <a:ea typeface="+mn-lt"/>
                <a:cs typeface="+mn-lt"/>
              </a:rPr>
              <a:t>kitaplıklar</a:t>
            </a:r>
            <a:r>
              <a:rPr lang="en-US" u="sng" dirty="0">
                <a:ea typeface="+mn-lt"/>
                <a:cs typeface="+mn-lt"/>
              </a:rPr>
              <a:t>, </a:t>
            </a:r>
            <a:r>
              <a:rPr lang="en-US" u="sng" dirty="0" err="1">
                <a:ea typeface="+mn-lt"/>
                <a:cs typeface="+mn-lt"/>
              </a:rPr>
              <a:t>sistem</a:t>
            </a:r>
            <a:r>
              <a:rPr lang="en-US" u="sng" dirty="0">
                <a:ea typeface="+mn-lt"/>
                <a:cs typeface="+mn-lt"/>
              </a:rPr>
              <a:t> </a:t>
            </a:r>
            <a:r>
              <a:rPr lang="en-US" u="sng" dirty="0" err="1">
                <a:ea typeface="+mn-lt"/>
                <a:cs typeface="+mn-lt"/>
              </a:rPr>
              <a:t>araçları</a:t>
            </a:r>
            <a:r>
              <a:rPr lang="en-US" u="sng" dirty="0">
                <a:ea typeface="+mn-lt"/>
                <a:cs typeface="+mn-lt"/>
              </a:rPr>
              <a:t>, </a:t>
            </a:r>
            <a:r>
              <a:rPr lang="en-US" u="sng" dirty="0" err="1">
                <a:ea typeface="+mn-lt"/>
                <a:cs typeface="+mn-lt"/>
              </a:rPr>
              <a:t>kod</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çalışma</a:t>
            </a:r>
            <a:r>
              <a:rPr lang="en-US" u="sng" dirty="0">
                <a:ea typeface="+mn-lt"/>
                <a:cs typeface="+mn-lt"/>
              </a:rPr>
              <a:t> </a:t>
            </a:r>
            <a:r>
              <a:rPr lang="en-US" u="sng" dirty="0" err="1">
                <a:ea typeface="+mn-lt"/>
                <a:cs typeface="+mn-lt"/>
              </a:rPr>
              <a:t>zamanı</a:t>
            </a:r>
            <a:r>
              <a:rPr lang="en-US" u="sng" dirty="0">
                <a:ea typeface="+mn-lt"/>
                <a:cs typeface="+mn-lt"/>
              </a:rPr>
              <a:t> </a:t>
            </a:r>
            <a:r>
              <a:rPr lang="en-US" u="sng" dirty="0" err="1">
                <a:ea typeface="+mn-lt"/>
                <a:cs typeface="+mn-lt"/>
              </a:rPr>
              <a:t>dahil</a:t>
            </a:r>
            <a:r>
              <a:rPr lang="en-US" u="sng" dirty="0">
                <a:ea typeface="+mn-lt"/>
                <a:cs typeface="+mn-lt"/>
              </a:rPr>
              <a:t> </a:t>
            </a:r>
            <a:r>
              <a:rPr lang="en-US" u="sng" dirty="0" err="1">
                <a:ea typeface="+mn-lt"/>
                <a:cs typeface="+mn-lt"/>
              </a:rPr>
              <a:t>olmak</a:t>
            </a:r>
            <a:r>
              <a:rPr lang="en-US" u="sng" dirty="0">
                <a:ea typeface="+mn-lt"/>
                <a:cs typeface="+mn-lt"/>
              </a:rPr>
              <a:t> </a:t>
            </a:r>
            <a:r>
              <a:rPr lang="en-US" u="sng" dirty="0" err="1">
                <a:ea typeface="+mn-lt"/>
                <a:cs typeface="+mn-lt"/>
              </a:rPr>
              <a:t>üzere</a:t>
            </a:r>
            <a:r>
              <a:rPr lang="en-US" u="sng" dirty="0">
                <a:ea typeface="+mn-lt"/>
                <a:cs typeface="+mn-lt"/>
              </a:rPr>
              <a:t> </a:t>
            </a:r>
            <a:r>
              <a:rPr lang="en-US" u="sng" dirty="0" err="1">
                <a:ea typeface="+mn-lt"/>
                <a:cs typeface="+mn-lt"/>
              </a:rPr>
              <a:t>yazılımların</a:t>
            </a:r>
            <a:r>
              <a:rPr lang="en-US" u="sng" dirty="0">
                <a:ea typeface="+mn-lt"/>
                <a:cs typeface="+mn-lt"/>
              </a:rPr>
              <a:t> </a:t>
            </a:r>
            <a:r>
              <a:rPr lang="en-US" u="sng" dirty="0" err="1">
                <a:ea typeface="+mn-lt"/>
                <a:cs typeface="+mn-lt"/>
              </a:rPr>
              <a:t>çalışması</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gerekli</a:t>
            </a:r>
            <a:r>
              <a:rPr lang="en-US" u="sng" dirty="0">
                <a:ea typeface="+mn-lt"/>
                <a:cs typeface="+mn-lt"/>
              </a:rPr>
              <a:t> her </a:t>
            </a:r>
            <a:r>
              <a:rPr lang="en-US" u="sng" dirty="0" err="1">
                <a:ea typeface="+mn-lt"/>
                <a:cs typeface="+mn-lt"/>
              </a:rPr>
              <a:t>şeyi</a:t>
            </a:r>
            <a:r>
              <a:rPr lang="en-US" u="sng" dirty="0">
                <a:ea typeface="+mn-lt"/>
                <a:cs typeface="+mn-lt"/>
              </a:rPr>
              <a:t> </a:t>
            </a:r>
            <a:r>
              <a:rPr lang="en-US" u="sng" dirty="0" err="1">
                <a:ea typeface="+mn-lt"/>
                <a:cs typeface="+mn-lt"/>
              </a:rPr>
              <a:t>içeren</a:t>
            </a:r>
            <a:r>
              <a:rPr lang="en-US" u="sng" dirty="0">
                <a:ea typeface="+mn-lt"/>
                <a:cs typeface="+mn-lt"/>
              </a:rPr>
              <a:t> </a:t>
            </a:r>
            <a:r>
              <a:rPr lang="en-US" b="1" u="sng" dirty="0">
                <a:ea typeface="+mn-lt"/>
                <a:cs typeface="+mn-lt"/>
              </a:rPr>
              <a:t>container</a:t>
            </a:r>
            <a:r>
              <a:rPr lang="en-US" u="sng" dirty="0">
                <a:ea typeface="+mn-lt"/>
                <a:cs typeface="+mn-lt"/>
              </a:rPr>
              <a:t> </a:t>
            </a:r>
            <a:r>
              <a:rPr lang="en-US" u="sng" dirty="0" err="1">
                <a:ea typeface="+mn-lt"/>
                <a:cs typeface="+mn-lt"/>
              </a:rPr>
              <a:t>adlı</a:t>
            </a:r>
            <a:r>
              <a:rPr lang="en-US" u="sng" dirty="0">
                <a:ea typeface="+mn-lt"/>
                <a:cs typeface="+mn-lt"/>
              </a:rPr>
              <a:t> </a:t>
            </a:r>
            <a:r>
              <a:rPr lang="en-US" u="sng" dirty="0" err="1">
                <a:ea typeface="+mn-lt"/>
                <a:cs typeface="+mn-lt"/>
              </a:rPr>
              <a:t>standartlaştırılmış</a:t>
            </a:r>
            <a:r>
              <a:rPr lang="en-US" u="sng" dirty="0">
                <a:ea typeface="+mn-lt"/>
                <a:cs typeface="+mn-lt"/>
              </a:rPr>
              <a:t> </a:t>
            </a:r>
            <a:r>
              <a:rPr lang="en-US" u="sng" dirty="0" err="1">
                <a:ea typeface="+mn-lt"/>
                <a:cs typeface="+mn-lt"/>
              </a:rPr>
              <a:t>birimler</a:t>
            </a:r>
            <a:r>
              <a:rPr lang="en-US" u="sng" dirty="0">
                <a:ea typeface="+mn-lt"/>
                <a:cs typeface="+mn-lt"/>
              </a:rPr>
              <a:t> </a:t>
            </a:r>
            <a:r>
              <a:rPr lang="en-US" u="sng" dirty="0" err="1">
                <a:ea typeface="+mn-lt"/>
                <a:cs typeface="+mn-lt"/>
              </a:rPr>
              <a:t>halinde</a:t>
            </a:r>
            <a:r>
              <a:rPr lang="en-US" u="sng" dirty="0">
                <a:ea typeface="+mn-lt"/>
                <a:cs typeface="+mn-lt"/>
              </a:rPr>
              <a:t> </a:t>
            </a:r>
            <a:r>
              <a:rPr lang="en-US" u="sng" dirty="0" err="1">
                <a:ea typeface="+mn-lt"/>
                <a:cs typeface="+mn-lt"/>
              </a:rPr>
              <a:t>paketler</a:t>
            </a:r>
            <a:r>
              <a:rPr lang="en-US" u="sng" dirty="0">
                <a:ea typeface="+mn-lt"/>
                <a:cs typeface="+mn-lt"/>
              </a:rPr>
              <a:t> </a:t>
            </a:r>
            <a:r>
              <a:rPr lang="en-US" dirty="0">
                <a:ea typeface="+mn-lt"/>
                <a:cs typeface="+mn-lt"/>
              </a:rPr>
              <a:t>. Docker, </a:t>
            </a:r>
            <a:r>
              <a:rPr lang="en-US" dirty="0" err="1">
                <a:ea typeface="+mn-lt"/>
                <a:cs typeface="+mn-lt"/>
              </a:rPr>
              <a:t>bir</a:t>
            </a:r>
            <a:r>
              <a:rPr lang="en-US" dirty="0">
                <a:ea typeface="+mn-lt"/>
                <a:cs typeface="+mn-lt"/>
              </a:rPr>
              <a:t> </a:t>
            </a:r>
            <a:r>
              <a:rPr lang="en-US" b="1" dirty="0" err="1">
                <a:ea typeface="+mn-lt"/>
                <a:cs typeface="+mn-lt"/>
              </a:rPr>
              <a:t>konteynerleştirme</a:t>
            </a:r>
            <a:r>
              <a:rPr lang="en-US" b="1" dirty="0">
                <a:ea typeface="+mn-lt"/>
                <a:cs typeface="+mn-lt"/>
              </a:rPr>
              <a:t> </a:t>
            </a:r>
            <a:r>
              <a:rPr lang="en-US" b="1" dirty="0" err="1">
                <a:ea typeface="+mn-lt"/>
                <a:cs typeface="+mn-lt"/>
              </a:rPr>
              <a:t>teknolojisi</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adlandırılır</a:t>
            </a:r>
            <a:r>
              <a:rPr lang="en-US" dirty="0">
                <a:ea typeface="+mn-lt"/>
                <a:cs typeface="+mn-lt"/>
              </a:rPr>
              <a:t>. </a:t>
            </a:r>
            <a:r>
              <a:rPr lang="en-US" u="sng" dirty="0" err="1">
                <a:ea typeface="+mn-lt"/>
                <a:cs typeface="+mn-lt"/>
              </a:rPr>
              <a:t>Konteynerler</a:t>
            </a:r>
            <a:r>
              <a:rPr lang="en-US" u="sng" dirty="0">
                <a:ea typeface="+mn-lt"/>
                <a:cs typeface="+mn-lt"/>
              </a:rPr>
              <a:t>, </a:t>
            </a:r>
            <a:r>
              <a:rPr lang="en-US" u="sng" dirty="0" err="1">
                <a:ea typeface="+mn-lt"/>
                <a:cs typeface="+mn-lt"/>
              </a:rPr>
              <a:t>uygulamaları</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onların</a:t>
            </a:r>
            <a:r>
              <a:rPr lang="en-US" u="sng" dirty="0">
                <a:ea typeface="+mn-lt"/>
                <a:cs typeface="+mn-lt"/>
              </a:rPr>
              <a:t> </a:t>
            </a:r>
            <a:r>
              <a:rPr lang="en-US" u="sng" dirty="0" err="1">
                <a:ea typeface="+mn-lt"/>
                <a:cs typeface="+mn-lt"/>
              </a:rPr>
              <a:t>bağımlılıklarını</a:t>
            </a:r>
            <a:r>
              <a:rPr lang="en-US" u="sng" dirty="0">
                <a:ea typeface="+mn-lt"/>
                <a:cs typeface="+mn-lt"/>
              </a:rPr>
              <a:t> </a:t>
            </a:r>
            <a:r>
              <a:rPr lang="en-US" u="sng" dirty="0" err="1">
                <a:ea typeface="+mn-lt"/>
                <a:cs typeface="+mn-lt"/>
              </a:rPr>
              <a:t>bağımsız</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izole</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ortamda</a:t>
            </a:r>
            <a:r>
              <a:rPr lang="en-US" u="sng" dirty="0">
                <a:ea typeface="+mn-lt"/>
                <a:cs typeface="+mn-lt"/>
              </a:rPr>
              <a:t> </a:t>
            </a:r>
            <a:r>
              <a:rPr lang="en-US" u="sng" dirty="0" err="1">
                <a:ea typeface="+mn-lt"/>
                <a:cs typeface="+mn-lt"/>
              </a:rPr>
              <a:t>çalıştırmak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u="sng" dirty="0">
                <a:ea typeface="+mn-lt"/>
                <a:cs typeface="+mn-lt"/>
              </a:rPr>
              <a:t>Bir Docker konteyneri, tüm uygulama </a:t>
            </a:r>
            <a:r>
              <a:rPr lang="en-US" u="sng" dirty="0" err="1">
                <a:ea typeface="+mn-lt"/>
                <a:cs typeface="+mn-lt"/>
              </a:rPr>
              <a:t>kodunu</a:t>
            </a:r>
            <a:r>
              <a:rPr lang="en-US" u="sng" dirty="0">
                <a:ea typeface="+mn-lt"/>
                <a:cs typeface="+mn-lt"/>
              </a:rPr>
              <a:t>, </a:t>
            </a:r>
            <a:r>
              <a:rPr lang="en-US" u="sng" dirty="0" err="1">
                <a:ea typeface="+mn-lt"/>
                <a:cs typeface="+mn-lt"/>
              </a:rPr>
              <a:t>kütüphaneleri</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konfigürasyon</a:t>
            </a:r>
            <a:r>
              <a:rPr lang="en-US" u="sng" dirty="0">
                <a:ea typeface="+mn-lt"/>
                <a:cs typeface="+mn-lt"/>
              </a:rPr>
              <a:t> </a:t>
            </a:r>
            <a:r>
              <a:rPr lang="en-US" u="sng" dirty="0" err="1">
                <a:ea typeface="+mn-lt"/>
                <a:cs typeface="+mn-lt"/>
              </a:rPr>
              <a:t>dosyalarını</a:t>
            </a:r>
            <a:r>
              <a:rPr lang="en-US" u="sng" dirty="0">
                <a:ea typeface="+mn-lt"/>
                <a:cs typeface="+mn-lt"/>
              </a:rPr>
              <a:t> </a:t>
            </a:r>
            <a:r>
              <a:rPr lang="en-US" u="sng" dirty="0" err="1">
                <a:ea typeface="+mn-lt"/>
                <a:cs typeface="+mn-lt"/>
              </a:rPr>
              <a:t>içerir</a:t>
            </a:r>
            <a:r>
              <a:rPr lang="en-US" u="sng" dirty="0">
                <a:ea typeface="+mn-lt"/>
                <a:cs typeface="+mn-lt"/>
              </a:rPr>
              <a:t> </a:t>
            </a:r>
            <a:r>
              <a:rPr lang="en-US" dirty="0">
                <a:ea typeface="+mn-lt"/>
                <a:cs typeface="+mn-lt"/>
              </a:rPr>
              <a:t>. </a:t>
            </a:r>
            <a:r>
              <a:rPr lang="en-US" u="sng" dirty="0">
                <a:ea typeface="+mn-lt"/>
                <a:cs typeface="+mn-lt"/>
              </a:rPr>
              <a:t>Docker, </a:t>
            </a:r>
            <a:r>
              <a:rPr lang="en-US" u="sng" dirty="0" err="1">
                <a:ea typeface="+mn-lt"/>
                <a:cs typeface="+mn-lt"/>
              </a:rPr>
              <a:t>yazılım</a:t>
            </a:r>
            <a:r>
              <a:rPr lang="en-US" u="sng" dirty="0">
                <a:ea typeface="+mn-lt"/>
                <a:cs typeface="+mn-lt"/>
              </a:rPr>
              <a:t> </a:t>
            </a:r>
            <a:r>
              <a:rPr lang="en-US" u="sng" dirty="0" err="1">
                <a:ea typeface="+mn-lt"/>
                <a:cs typeface="+mn-lt"/>
              </a:rPr>
              <a:t>geliştiricilerin</a:t>
            </a:r>
            <a:r>
              <a:rPr lang="en-US" u="sng" dirty="0">
                <a:ea typeface="+mn-lt"/>
                <a:cs typeface="+mn-lt"/>
              </a:rPr>
              <a:t> </a:t>
            </a:r>
            <a:r>
              <a:rPr lang="en-US" u="sng" dirty="0" err="1">
                <a:ea typeface="+mn-lt"/>
                <a:cs typeface="+mn-lt"/>
              </a:rPr>
              <a:t>uygulamalarını</a:t>
            </a:r>
            <a:r>
              <a:rPr lang="en-US" u="sng" dirty="0">
                <a:ea typeface="+mn-lt"/>
                <a:cs typeface="+mn-lt"/>
              </a:rPr>
              <a:t> </a:t>
            </a:r>
            <a:r>
              <a:rPr lang="en-US" u="sng" dirty="0" err="1">
                <a:ea typeface="+mn-lt"/>
                <a:cs typeface="+mn-lt"/>
              </a:rPr>
              <a:t>hızlı</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şekilde</a:t>
            </a:r>
            <a:r>
              <a:rPr lang="en-US" u="sng" dirty="0">
                <a:ea typeface="+mn-lt"/>
                <a:cs typeface="+mn-lt"/>
              </a:rPr>
              <a:t> </a:t>
            </a:r>
            <a:r>
              <a:rPr lang="en-US" u="sng" dirty="0" err="1">
                <a:ea typeface="+mn-lt"/>
                <a:cs typeface="+mn-lt"/>
              </a:rPr>
              <a:t>dağıtmalarına</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çalıştırmalarına</a:t>
            </a:r>
            <a:r>
              <a:rPr lang="en-US" u="sng" dirty="0">
                <a:ea typeface="+mn-lt"/>
                <a:cs typeface="+mn-lt"/>
              </a:rPr>
              <a:t> </a:t>
            </a:r>
            <a:r>
              <a:rPr lang="en-US" u="sng" dirty="0" err="1">
                <a:ea typeface="+mn-lt"/>
                <a:cs typeface="+mn-lt"/>
              </a:rPr>
              <a:t>olanak</a:t>
            </a:r>
            <a:r>
              <a:rPr lang="en-US" u="sng" dirty="0">
                <a:ea typeface="+mn-lt"/>
                <a:cs typeface="+mn-lt"/>
              </a:rPr>
              <a:t> </a:t>
            </a:r>
            <a:r>
              <a:rPr lang="en-US" u="sng" dirty="0" err="1">
                <a:ea typeface="+mn-lt"/>
                <a:cs typeface="+mn-lt"/>
              </a:rPr>
              <a:t>tanır</a:t>
            </a:r>
            <a:endParaRPr lang="en-US" dirty="0" err="1"/>
          </a:p>
        </p:txBody>
      </p:sp>
      <p:sp>
        <p:nvSpPr>
          <p:cNvPr id="4" name="Footer Placeholder 3">
            <a:extLst>
              <a:ext uri="{FF2B5EF4-FFF2-40B4-BE49-F238E27FC236}">
                <a16:creationId xmlns:a16="http://schemas.microsoft.com/office/drawing/2014/main" id="{54100B00-E0D2-CAB8-3756-8ABEE10AE0A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566C7C7-6A17-46D6-80E4-C25555EB2EBE}"/>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192185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4322-E7CC-F46B-3D15-E12CDFD7A5CB}"/>
              </a:ext>
            </a:extLst>
          </p:cNvPr>
          <p:cNvSpPr>
            <a:spLocks noGrp="1"/>
          </p:cNvSpPr>
          <p:nvPr>
            <p:ph type="title"/>
          </p:nvPr>
        </p:nvSpPr>
        <p:spPr/>
        <p:txBody>
          <a:bodyPr/>
          <a:lstStyle/>
          <a:p>
            <a:r>
              <a:rPr lang="en-US" dirty="0"/>
              <a:t>8) </a:t>
            </a:r>
            <a:r>
              <a:rPr lang="en-US" dirty="0" err="1"/>
              <a:t>Algoritma</a:t>
            </a:r>
            <a:r>
              <a:rPr lang="en-US" dirty="0"/>
              <a:t> Nedir?</a:t>
            </a:r>
          </a:p>
        </p:txBody>
      </p:sp>
      <p:sp>
        <p:nvSpPr>
          <p:cNvPr id="3" name="Content Placeholder 2">
            <a:extLst>
              <a:ext uri="{FF2B5EF4-FFF2-40B4-BE49-F238E27FC236}">
                <a16:creationId xmlns:a16="http://schemas.microsoft.com/office/drawing/2014/main" id="{BFD01330-593E-1032-7BB8-95051F9387A5}"/>
              </a:ext>
            </a:extLst>
          </p:cNvPr>
          <p:cNvSpPr>
            <a:spLocks noGrp="1"/>
          </p:cNvSpPr>
          <p:nvPr>
            <p:ph idx="1"/>
          </p:nvPr>
        </p:nvSpPr>
        <p:spPr>
          <a:xfrm>
            <a:off x="1167493" y="2087561"/>
            <a:ext cx="9811379" cy="3774645"/>
          </a:xfrm>
        </p:spPr>
        <p:txBody>
          <a:bodyPr vert="horz" lIns="91440" tIns="45720" rIns="91440" bIns="45720" rtlCol="0" anchor="t">
            <a:noAutofit/>
          </a:bodyPr>
          <a:lstStyle/>
          <a:p>
            <a:pPr algn="just"/>
            <a:r>
              <a:rPr lang="en-US" b="1" err="1">
                <a:ea typeface="+mn-lt"/>
                <a:cs typeface="+mn-lt"/>
              </a:rPr>
              <a:t>Algoritma</a:t>
            </a:r>
            <a:r>
              <a:rPr lang="en-US" b="1">
                <a:ea typeface="+mn-lt"/>
                <a:cs typeface="+mn-lt"/>
              </a:rPr>
              <a:t>,</a:t>
            </a:r>
            <a:r>
              <a:rPr lang="en-US">
                <a:ea typeface="+mn-lt"/>
                <a:cs typeface="+mn-lt"/>
              </a:rPr>
              <a:t> belli </a:t>
            </a:r>
            <a:r>
              <a:rPr lang="en-US" err="1">
                <a:ea typeface="+mn-lt"/>
                <a:cs typeface="+mn-lt"/>
              </a:rPr>
              <a:t>bir</a:t>
            </a:r>
            <a:r>
              <a:rPr lang="en-US">
                <a:ea typeface="+mn-lt"/>
                <a:cs typeface="+mn-lt"/>
              </a:rPr>
              <a:t> </a:t>
            </a:r>
            <a:r>
              <a:rPr lang="en-US" err="1">
                <a:ea typeface="+mn-lt"/>
                <a:cs typeface="+mn-lt"/>
              </a:rPr>
              <a:t>problemi</a:t>
            </a:r>
            <a:r>
              <a:rPr lang="en-US">
                <a:ea typeface="+mn-lt"/>
                <a:cs typeface="+mn-lt"/>
              </a:rPr>
              <a:t> </a:t>
            </a:r>
            <a:r>
              <a:rPr lang="en-US" err="1">
                <a:ea typeface="+mn-lt"/>
                <a:cs typeface="+mn-lt"/>
              </a:rPr>
              <a:t>çözmek</a:t>
            </a:r>
            <a:r>
              <a:rPr lang="en-US">
                <a:ea typeface="+mn-lt"/>
                <a:cs typeface="+mn-lt"/>
              </a:rPr>
              <a:t> </a:t>
            </a:r>
            <a:r>
              <a:rPr lang="en-US" err="1">
                <a:ea typeface="+mn-lt"/>
                <a:cs typeface="+mn-lt"/>
              </a:rPr>
              <a:t>veya</a:t>
            </a:r>
            <a:r>
              <a:rPr lang="en-US">
                <a:ea typeface="+mn-lt"/>
                <a:cs typeface="+mn-lt"/>
              </a:rPr>
              <a:t> </a:t>
            </a:r>
            <a:r>
              <a:rPr lang="en-US" err="1">
                <a:ea typeface="+mn-lt"/>
                <a:cs typeface="+mn-lt"/>
              </a:rPr>
              <a:t>belirli</a:t>
            </a:r>
            <a:r>
              <a:rPr lang="en-US">
                <a:ea typeface="+mn-lt"/>
                <a:cs typeface="+mn-lt"/>
              </a:rPr>
              <a:t> </a:t>
            </a:r>
            <a:r>
              <a:rPr lang="en-US" err="1">
                <a:ea typeface="+mn-lt"/>
                <a:cs typeface="+mn-lt"/>
              </a:rPr>
              <a:t>bir</a:t>
            </a:r>
            <a:r>
              <a:rPr lang="en-US">
                <a:ea typeface="+mn-lt"/>
                <a:cs typeface="+mn-lt"/>
              </a:rPr>
              <a:t> </a:t>
            </a:r>
            <a:r>
              <a:rPr lang="en-US" err="1">
                <a:ea typeface="+mn-lt"/>
                <a:cs typeface="+mn-lt"/>
              </a:rPr>
              <a:t>amaca</a:t>
            </a:r>
            <a:r>
              <a:rPr lang="en-US">
                <a:ea typeface="+mn-lt"/>
                <a:cs typeface="+mn-lt"/>
              </a:rPr>
              <a:t> </a:t>
            </a:r>
            <a:r>
              <a:rPr lang="en-US" err="1">
                <a:ea typeface="+mn-lt"/>
                <a:cs typeface="+mn-lt"/>
              </a:rPr>
              <a:t>ulaşmak</a:t>
            </a:r>
            <a:r>
              <a:rPr lang="en-US">
                <a:ea typeface="+mn-lt"/>
                <a:cs typeface="+mn-lt"/>
              </a:rPr>
              <a:t> </a:t>
            </a:r>
            <a:r>
              <a:rPr lang="en-US" err="1">
                <a:ea typeface="+mn-lt"/>
                <a:cs typeface="+mn-lt"/>
              </a:rPr>
              <a:t>için</a:t>
            </a:r>
            <a:r>
              <a:rPr lang="en-US">
                <a:ea typeface="+mn-lt"/>
                <a:cs typeface="+mn-lt"/>
              </a:rPr>
              <a:t> </a:t>
            </a:r>
            <a:r>
              <a:rPr lang="en-US" err="1">
                <a:ea typeface="+mn-lt"/>
                <a:cs typeface="+mn-lt"/>
              </a:rPr>
              <a:t>tasarlanan</a:t>
            </a:r>
            <a:r>
              <a:rPr lang="en-US">
                <a:ea typeface="+mn-lt"/>
                <a:cs typeface="+mn-lt"/>
              </a:rPr>
              <a:t> </a:t>
            </a:r>
            <a:r>
              <a:rPr lang="en-US" err="1">
                <a:ea typeface="+mn-lt"/>
                <a:cs typeface="+mn-lt"/>
              </a:rPr>
              <a:t>yol</a:t>
            </a:r>
            <a:r>
              <a:rPr lang="en-US">
                <a:ea typeface="+mn-lt"/>
                <a:cs typeface="+mn-lt"/>
              </a:rPr>
              <a:t> </a:t>
            </a:r>
            <a:r>
              <a:rPr lang="en-US" err="1">
                <a:ea typeface="+mn-lt"/>
                <a:cs typeface="+mn-lt"/>
              </a:rPr>
              <a:t>anlamına</a:t>
            </a:r>
            <a:r>
              <a:rPr lang="en-US">
                <a:ea typeface="+mn-lt"/>
                <a:cs typeface="+mn-lt"/>
              </a:rPr>
              <a:t> </a:t>
            </a:r>
            <a:r>
              <a:rPr lang="en-US" err="1">
                <a:ea typeface="+mn-lt"/>
                <a:cs typeface="+mn-lt"/>
              </a:rPr>
              <a:t>gelir</a:t>
            </a:r>
            <a:r>
              <a:rPr lang="en-US">
                <a:ea typeface="+mn-lt"/>
                <a:cs typeface="+mn-lt"/>
              </a:rPr>
              <a:t>, </a:t>
            </a:r>
            <a:r>
              <a:rPr lang="en-US" err="1">
                <a:ea typeface="+mn-lt"/>
                <a:cs typeface="+mn-lt"/>
              </a:rPr>
              <a:t>matematikte</a:t>
            </a:r>
            <a:r>
              <a:rPr lang="en-US">
                <a:ea typeface="+mn-lt"/>
                <a:cs typeface="+mn-lt"/>
              </a:rPr>
              <a:t> </a:t>
            </a:r>
            <a:r>
              <a:rPr lang="en-US" err="1">
                <a:ea typeface="+mn-lt"/>
                <a:cs typeface="+mn-lt"/>
              </a:rPr>
              <a:t>ve</a:t>
            </a:r>
            <a:r>
              <a:rPr lang="en-US">
                <a:ea typeface="+mn-lt"/>
                <a:cs typeface="+mn-lt"/>
              </a:rPr>
              <a:t> </a:t>
            </a:r>
            <a:r>
              <a:rPr lang="en-US" err="1">
                <a:ea typeface="+mn-lt"/>
                <a:cs typeface="+mn-lt"/>
              </a:rPr>
              <a:t>bilgisayar</a:t>
            </a:r>
            <a:r>
              <a:rPr lang="en-US">
                <a:ea typeface="+mn-lt"/>
                <a:cs typeface="+mn-lt"/>
              </a:rPr>
              <a:t> </a:t>
            </a:r>
            <a:r>
              <a:rPr lang="en-US" err="1">
                <a:ea typeface="+mn-lt"/>
                <a:cs typeface="+mn-lt"/>
              </a:rPr>
              <a:t>biliminde</a:t>
            </a:r>
            <a:r>
              <a:rPr lang="en-US">
                <a:ea typeface="+mn-lt"/>
                <a:cs typeface="+mn-lt"/>
              </a:rPr>
              <a:t> </a:t>
            </a:r>
            <a:r>
              <a:rPr lang="en-US" err="1">
                <a:ea typeface="+mn-lt"/>
                <a:cs typeface="+mn-lt"/>
              </a:rPr>
              <a:t>bir</a:t>
            </a:r>
            <a:r>
              <a:rPr lang="en-US">
                <a:ea typeface="+mn-lt"/>
                <a:cs typeface="+mn-lt"/>
              </a:rPr>
              <a:t> </a:t>
            </a:r>
            <a:r>
              <a:rPr lang="en-US" err="1">
                <a:ea typeface="+mn-lt"/>
                <a:cs typeface="+mn-lt"/>
              </a:rPr>
              <a:t>işi</a:t>
            </a:r>
            <a:r>
              <a:rPr lang="en-US">
                <a:ea typeface="+mn-lt"/>
                <a:cs typeface="+mn-lt"/>
              </a:rPr>
              <a:t> </a:t>
            </a:r>
            <a:r>
              <a:rPr lang="en-US" err="1">
                <a:ea typeface="+mn-lt"/>
                <a:cs typeface="+mn-lt"/>
              </a:rPr>
              <a:t>yapmak</a:t>
            </a:r>
            <a:r>
              <a:rPr lang="en-US">
                <a:ea typeface="+mn-lt"/>
                <a:cs typeface="+mn-lt"/>
              </a:rPr>
              <a:t> </a:t>
            </a:r>
            <a:r>
              <a:rPr lang="en-US" err="1">
                <a:ea typeface="+mn-lt"/>
                <a:cs typeface="+mn-lt"/>
              </a:rPr>
              <a:t>için</a:t>
            </a:r>
            <a:r>
              <a:rPr lang="en-US">
                <a:ea typeface="+mn-lt"/>
                <a:cs typeface="+mn-lt"/>
              </a:rPr>
              <a:t> </a:t>
            </a:r>
            <a:r>
              <a:rPr lang="en-US" err="1">
                <a:ea typeface="+mn-lt"/>
                <a:cs typeface="+mn-lt"/>
              </a:rPr>
              <a:t>tanımlanan</a:t>
            </a:r>
            <a:r>
              <a:rPr lang="en-US">
                <a:ea typeface="+mn-lt"/>
                <a:cs typeface="+mn-lt"/>
              </a:rPr>
              <a:t>, </a:t>
            </a:r>
            <a:r>
              <a:rPr lang="en-US" err="1">
                <a:ea typeface="+mn-lt"/>
                <a:cs typeface="+mn-lt"/>
              </a:rPr>
              <a:t>bir</a:t>
            </a:r>
            <a:r>
              <a:rPr lang="en-US">
                <a:ea typeface="+mn-lt"/>
                <a:cs typeface="+mn-lt"/>
              </a:rPr>
              <a:t> </a:t>
            </a:r>
            <a:r>
              <a:rPr lang="en-US" err="1">
                <a:ea typeface="+mn-lt"/>
                <a:cs typeface="+mn-lt"/>
              </a:rPr>
              <a:t>başlangıç</a:t>
            </a:r>
            <a:r>
              <a:rPr lang="en-US">
                <a:ea typeface="+mn-lt"/>
                <a:cs typeface="+mn-lt"/>
              </a:rPr>
              <a:t> </a:t>
            </a:r>
            <a:r>
              <a:rPr lang="en-US" err="1">
                <a:ea typeface="+mn-lt"/>
                <a:cs typeface="+mn-lt"/>
              </a:rPr>
              <a:t>durumundan</a:t>
            </a:r>
            <a:r>
              <a:rPr lang="en-US">
                <a:ea typeface="+mn-lt"/>
                <a:cs typeface="+mn-lt"/>
              </a:rPr>
              <a:t> </a:t>
            </a:r>
            <a:r>
              <a:rPr lang="en-US" err="1">
                <a:ea typeface="+mn-lt"/>
                <a:cs typeface="+mn-lt"/>
              </a:rPr>
              <a:t>başladığında</a:t>
            </a:r>
            <a:r>
              <a:rPr lang="en-US">
                <a:ea typeface="+mn-lt"/>
                <a:cs typeface="+mn-lt"/>
              </a:rPr>
              <a:t>, </a:t>
            </a:r>
            <a:r>
              <a:rPr lang="en-US" err="1">
                <a:ea typeface="+mn-lt"/>
                <a:cs typeface="+mn-lt"/>
              </a:rPr>
              <a:t>açıkça</a:t>
            </a:r>
            <a:r>
              <a:rPr lang="en-US">
                <a:ea typeface="+mn-lt"/>
                <a:cs typeface="+mn-lt"/>
              </a:rPr>
              <a:t> </a:t>
            </a:r>
            <a:r>
              <a:rPr lang="en-US" err="1">
                <a:ea typeface="+mn-lt"/>
                <a:cs typeface="+mn-lt"/>
              </a:rPr>
              <a:t>belirlenmiş</a:t>
            </a:r>
            <a:r>
              <a:rPr lang="en-US">
                <a:ea typeface="+mn-lt"/>
                <a:cs typeface="+mn-lt"/>
              </a:rPr>
              <a:t> </a:t>
            </a:r>
            <a:r>
              <a:rPr lang="en-US" err="1">
                <a:ea typeface="+mn-lt"/>
                <a:cs typeface="+mn-lt"/>
              </a:rPr>
              <a:t>bir</a:t>
            </a:r>
            <a:r>
              <a:rPr lang="en-US">
                <a:ea typeface="+mn-lt"/>
                <a:cs typeface="+mn-lt"/>
              </a:rPr>
              <a:t> son </a:t>
            </a:r>
            <a:r>
              <a:rPr lang="en-US" err="1">
                <a:ea typeface="+mn-lt"/>
                <a:cs typeface="+mn-lt"/>
              </a:rPr>
              <a:t>durumunda</a:t>
            </a:r>
            <a:r>
              <a:rPr lang="en-US">
                <a:ea typeface="+mn-lt"/>
                <a:cs typeface="+mn-lt"/>
              </a:rPr>
              <a:t> </a:t>
            </a:r>
            <a:r>
              <a:rPr lang="en-US" err="1">
                <a:ea typeface="+mn-lt"/>
                <a:cs typeface="+mn-lt"/>
              </a:rPr>
              <a:t>sonlanan</a:t>
            </a:r>
            <a:r>
              <a:rPr lang="en-US">
                <a:ea typeface="+mn-lt"/>
                <a:cs typeface="+mn-lt"/>
              </a:rPr>
              <a:t>, </a:t>
            </a:r>
            <a:r>
              <a:rPr lang="en-US" err="1">
                <a:ea typeface="+mn-lt"/>
                <a:cs typeface="+mn-lt"/>
              </a:rPr>
              <a:t>sonlu</a:t>
            </a:r>
            <a:r>
              <a:rPr lang="en-US">
                <a:ea typeface="+mn-lt"/>
                <a:cs typeface="+mn-lt"/>
              </a:rPr>
              <a:t> </a:t>
            </a:r>
            <a:r>
              <a:rPr lang="en-US" err="1">
                <a:ea typeface="+mn-lt"/>
                <a:cs typeface="+mn-lt"/>
              </a:rPr>
              <a:t>işlemler</a:t>
            </a:r>
            <a:r>
              <a:rPr lang="en-US">
                <a:ea typeface="+mn-lt"/>
                <a:cs typeface="+mn-lt"/>
              </a:rPr>
              <a:t> </a:t>
            </a:r>
            <a:r>
              <a:rPr lang="en-US" err="1">
                <a:ea typeface="+mn-lt"/>
                <a:cs typeface="+mn-lt"/>
              </a:rPr>
              <a:t>kümesine</a:t>
            </a:r>
            <a:r>
              <a:rPr lang="en-US">
                <a:ea typeface="+mn-lt"/>
                <a:cs typeface="+mn-lt"/>
              </a:rPr>
              <a:t> </a:t>
            </a:r>
            <a:r>
              <a:rPr lang="en-US" err="1">
                <a:ea typeface="+mn-lt"/>
                <a:cs typeface="+mn-lt"/>
              </a:rPr>
              <a:t>denir</a:t>
            </a:r>
            <a:r>
              <a:rPr lang="en-US">
                <a:ea typeface="+mn-lt"/>
                <a:cs typeface="+mn-lt"/>
              </a:rPr>
              <a:t>.</a:t>
            </a:r>
            <a:endParaRPr lang="en-US"/>
          </a:p>
          <a:p>
            <a:pPr algn="just"/>
            <a:r>
              <a:rPr lang="en-US" b="1" dirty="0" err="1">
                <a:ea typeface="+mn-lt"/>
                <a:cs typeface="+mn-lt"/>
              </a:rPr>
              <a:t>Algoritma</a:t>
            </a:r>
            <a:r>
              <a:rPr lang="en-US" b="1" dirty="0">
                <a:ea typeface="+mn-lt"/>
                <a:cs typeface="+mn-lt"/>
              </a:rPr>
              <a:t>,</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işin</a:t>
            </a:r>
            <a:r>
              <a:rPr lang="en-US" dirty="0">
                <a:ea typeface="+mn-lt"/>
                <a:cs typeface="+mn-lt"/>
              </a:rPr>
              <a:t> hangi </a:t>
            </a:r>
            <a:r>
              <a:rPr lang="en-US" dirty="0" err="1">
                <a:ea typeface="+mn-lt"/>
                <a:cs typeface="+mn-lt"/>
              </a:rPr>
              <a:t>aşamalardan</a:t>
            </a:r>
            <a:r>
              <a:rPr lang="en-US" dirty="0">
                <a:ea typeface="+mn-lt"/>
                <a:cs typeface="+mn-lt"/>
              </a:rPr>
              <a:t> </a:t>
            </a:r>
            <a:r>
              <a:rPr lang="en-US" dirty="0" err="1">
                <a:ea typeface="+mn-lt"/>
                <a:cs typeface="+mn-lt"/>
              </a:rPr>
              <a:t>geçilerek</a:t>
            </a:r>
            <a:r>
              <a:rPr lang="en-US" dirty="0">
                <a:ea typeface="+mn-lt"/>
                <a:cs typeface="+mn-lt"/>
              </a:rPr>
              <a:t> </a:t>
            </a:r>
            <a:r>
              <a:rPr lang="en-US" dirty="0" err="1">
                <a:ea typeface="+mn-lt"/>
                <a:cs typeface="+mn-lt"/>
              </a:rPr>
              <a:t>yapılacağını</a:t>
            </a:r>
            <a:r>
              <a:rPr lang="en-US" dirty="0">
                <a:ea typeface="+mn-lt"/>
                <a:cs typeface="+mn-lt"/>
              </a:rPr>
              <a:t> </a:t>
            </a:r>
            <a:r>
              <a:rPr lang="en-US" dirty="0" err="1">
                <a:ea typeface="+mn-lt"/>
                <a:cs typeface="+mn-lt"/>
              </a:rPr>
              <a:t>gösteren</a:t>
            </a:r>
            <a:r>
              <a:rPr lang="en-US" dirty="0">
                <a:ea typeface="+mn-lt"/>
                <a:cs typeface="+mn-lt"/>
              </a:rPr>
              <a:t> </a:t>
            </a:r>
            <a:r>
              <a:rPr lang="en-US" dirty="0" err="1">
                <a:ea typeface="+mn-lt"/>
                <a:cs typeface="+mn-lt"/>
              </a:rPr>
              <a:t>çalışma</a:t>
            </a:r>
            <a:r>
              <a:rPr lang="en-US" dirty="0">
                <a:ea typeface="+mn-lt"/>
                <a:cs typeface="+mn-lt"/>
              </a:rPr>
              <a:t> </a:t>
            </a:r>
            <a:r>
              <a:rPr lang="en-US" dirty="0" err="1">
                <a:ea typeface="+mn-lt"/>
                <a:cs typeface="+mn-lt"/>
              </a:rPr>
              <a:t>planıdır</a:t>
            </a:r>
            <a:r>
              <a:rPr lang="en-US" dirty="0">
                <a:ea typeface="+mn-lt"/>
                <a:cs typeface="+mn-lt"/>
              </a:rPr>
              <a:t>. </a:t>
            </a:r>
            <a:r>
              <a:rPr lang="en-US" dirty="0" err="1">
                <a:ea typeface="+mn-lt"/>
                <a:cs typeface="+mn-lt"/>
              </a:rPr>
              <a:t>Algoritma</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dili</a:t>
            </a:r>
            <a:r>
              <a:rPr lang="en-US" dirty="0">
                <a:ea typeface="+mn-lt"/>
                <a:cs typeface="+mn-lt"/>
              </a:rPr>
              <a:t> </a:t>
            </a:r>
            <a:r>
              <a:rPr lang="en-US" dirty="0" err="1">
                <a:ea typeface="+mn-lt"/>
                <a:cs typeface="+mn-lt"/>
              </a:rPr>
              <a:t>değildir</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dillerine</a:t>
            </a:r>
            <a:r>
              <a:rPr lang="en-US" dirty="0">
                <a:ea typeface="+mn-lt"/>
                <a:cs typeface="+mn-lt"/>
              </a:rPr>
              <a:t> </a:t>
            </a:r>
            <a:r>
              <a:rPr lang="en-US" dirty="0" err="1">
                <a:ea typeface="+mn-lt"/>
                <a:cs typeface="+mn-lt"/>
              </a:rPr>
              <a:t>yol</a:t>
            </a:r>
            <a:r>
              <a:rPr lang="en-US" dirty="0">
                <a:ea typeface="+mn-lt"/>
                <a:cs typeface="+mn-lt"/>
              </a:rPr>
              <a:t> </a:t>
            </a:r>
            <a:r>
              <a:rPr lang="en-US" dirty="0" err="1">
                <a:ea typeface="+mn-lt"/>
                <a:cs typeface="+mn-lt"/>
              </a:rPr>
              <a:t>gösteren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yöntemler</a:t>
            </a:r>
            <a:r>
              <a:rPr lang="en-US" dirty="0">
                <a:ea typeface="+mn-lt"/>
                <a:cs typeface="+mn-lt"/>
              </a:rPr>
              <a:t> </a:t>
            </a:r>
            <a:r>
              <a:rPr lang="en-US" dirty="0" err="1">
                <a:ea typeface="+mn-lt"/>
                <a:cs typeface="+mn-lt"/>
              </a:rPr>
              <a:t>dizisidir</a:t>
            </a:r>
            <a:r>
              <a:rPr lang="en-US" dirty="0">
                <a:ea typeface="+mn-lt"/>
                <a:cs typeface="+mn-lt"/>
              </a:rPr>
              <a:t>. Her </a:t>
            </a:r>
            <a:r>
              <a:rPr lang="en-US" dirty="0" err="1">
                <a:ea typeface="+mn-lt"/>
                <a:cs typeface="+mn-lt"/>
              </a:rPr>
              <a:t>dilde</a:t>
            </a:r>
            <a:r>
              <a:rPr lang="en-US" dirty="0">
                <a:ea typeface="+mn-lt"/>
                <a:cs typeface="+mn-lt"/>
              </a:rPr>
              <a:t> </a:t>
            </a:r>
            <a:r>
              <a:rPr lang="en-US" dirty="0" err="1">
                <a:ea typeface="+mn-lt"/>
                <a:cs typeface="+mn-lt"/>
              </a:rPr>
              <a:t>algoritma</a:t>
            </a:r>
            <a:r>
              <a:rPr lang="en-US" dirty="0">
                <a:ea typeface="+mn-lt"/>
                <a:cs typeface="+mn-lt"/>
              </a:rPr>
              <a:t> </a:t>
            </a:r>
            <a:r>
              <a:rPr lang="en-US" dirty="0" err="1">
                <a:ea typeface="+mn-lt"/>
                <a:cs typeface="+mn-lt"/>
              </a:rPr>
              <a:t>yazılıp</a:t>
            </a:r>
            <a:r>
              <a:rPr lang="en-US" dirty="0">
                <a:ea typeface="+mn-lt"/>
                <a:cs typeface="+mn-lt"/>
              </a:rPr>
              <a:t> </a:t>
            </a:r>
            <a:r>
              <a:rPr lang="en-US" dirty="0" err="1">
                <a:ea typeface="+mn-lt"/>
                <a:cs typeface="+mn-lt"/>
              </a:rPr>
              <a:t>uygulanabilir</a:t>
            </a:r>
            <a:r>
              <a:rPr lang="en-US" dirty="0">
                <a:ea typeface="+mn-lt"/>
                <a:cs typeface="+mn-lt"/>
              </a:rPr>
              <a:t>.</a:t>
            </a:r>
            <a:endParaRPr lang="en-US" dirty="0"/>
          </a:p>
          <a:p>
            <a:endParaRPr lang="en-US" dirty="0"/>
          </a:p>
        </p:txBody>
      </p:sp>
      <p:sp>
        <p:nvSpPr>
          <p:cNvPr id="4" name="Footer Placeholder 3">
            <a:extLst>
              <a:ext uri="{FF2B5EF4-FFF2-40B4-BE49-F238E27FC236}">
                <a16:creationId xmlns:a16="http://schemas.microsoft.com/office/drawing/2014/main" id="{FCA8B59F-A454-23A0-0E0E-3DE9D932F2A2}"/>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9F4D32B-AD47-1345-B13A-30660B224A6D}"/>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239379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CB83-91AD-3096-A4FE-D927B09CEA3E}"/>
              </a:ext>
            </a:extLst>
          </p:cNvPr>
          <p:cNvSpPr>
            <a:spLocks noGrp="1"/>
          </p:cNvSpPr>
          <p:nvPr>
            <p:ph type="title"/>
          </p:nvPr>
        </p:nvSpPr>
        <p:spPr>
          <a:xfrm>
            <a:off x="1167492" y="1"/>
            <a:ext cx="9810074" cy="872481"/>
          </a:xfrm>
        </p:spPr>
        <p:txBody>
          <a:bodyPr/>
          <a:lstStyle/>
          <a:p>
            <a:r>
              <a:rPr lang="en-US" dirty="0"/>
              <a:t>9) Cross Platform Nedir?</a:t>
            </a:r>
          </a:p>
        </p:txBody>
      </p:sp>
      <p:sp>
        <p:nvSpPr>
          <p:cNvPr id="3" name="Content Placeholder 2">
            <a:extLst>
              <a:ext uri="{FF2B5EF4-FFF2-40B4-BE49-F238E27FC236}">
                <a16:creationId xmlns:a16="http://schemas.microsoft.com/office/drawing/2014/main" id="{6CA17C85-C470-0A2F-6965-0FA3509391BE}"/>
              </a:ext>
            </a:extLst>
          </p:cNvPr>
          <p:cNvSpPr>
            <a:spLocks noGrp="1"/>
          </p:cNvSpPr>
          <p:nvPr>
            <p:ph idx="1"/>
          </p:nvPr>
        </p:nvSpPr>
        <p:spPr>
          <a:xfrm>
            <a:off x="995775" y="718021"/>
            <a:ext cx="11067069" cy="6007418"/>
          </a:xfrm>
        </p:spPr>
        <p:txBody>
          <a:bodyPr vert="horz" lIns="91440" tIns="45720" rIns="91440" bIns="45720" rtlCol="0" anchor="t">
            <a:noAutofit/>
          </a:bodyPr>
          <a:lstStyle/>
          <a:p>
            <a:r>
              <a:rPr lang="en-US" b="1" dirty="0">
                <a:ea typeface="+mn-lt"/>
                <a:cs typeface="+mn-lt"/>
              </a:rPr>
              <a:t>Cross-platform </a:t>
            </a:r>
            <a:r>
              <a:rPr lang="en-US" dirty="0" err="1">
                <a:ea typeface="+mn-lt"/>
                <a:cs typeface="+mn-lt"/>
              </a:rPr>
              <a:t>mobil</a:t>
            </a:r>
            <a:r>
              <a:rPr lang="en-US" dirty="0">
                <a:ea typeface="+mn-lt"/>
                <a:cs typeface="+mn-lt"/>
              </a:rPr>
              <a:t> </a:t>
            </a:r>
            <a:r>
              <a:rPr lang="en-US" dirty="0" err="1">
                <a:ea typeface="+mn-lt"/>
                <a:cs typeface="+mn-lt"/>
              </a:rPr>
              <a:t>uygulama</a:t>
            </a:r>
            <a:r>
              <a:rPr lang="en-US" dirty="0">
                <a:ea typeface="+mn-lt"/>
                <a:cs typeface="+mn-lt"/>
              </a:rPr>
              <a:t>, </a:t>
            </a:r>
            <a:r>
              <a:rPr lang="en-US" dirty="0" err="1">
                <a:ea typeface="+mn-lt"/>
                <a:cs typeface="+mn-lt"/>
              </a:rPr>
              <a:t>birden</a:t>
            </a:r>
            <a:r>
              <a:rPr lang="en-US" dirty="0">
                <a:ea typeface="+mn-lt"/>
                <a:cs typeface="+mn-lt"/>
              </a:rPr>
              <a:t> </a:t>
            </a:r>
            <a:r>
              <a:rPr lang="en-US" dirty="0" err="1">
                <a:ea typeface="+mn-lt"/>
                <a:cs typeface="+mn-lt"/>
              </a:rPr>
              <a:t>fazla</a:t>
            </a:r>
            <a:r>
              <a:rPr lang="en-US" dirty="0">
                <a:ea typeface="+mn-lt"/>
                <a:cs typeface="+mn-lt"/>
              </a:rPr>
              <a:t> </a:t>
            </a:r>
            <a:r>
              <a:rPr lang="en-US" dirty="0" err="1">
                <a:ea typeface="+mn-lt"/>
                <a:cs typeface="+mn-lt"/>
              </a:rPr>
              <a:t>mobil</a:t>
            </a:r>
            <a:r>
              <a:rPr lang="en-US" dirty="0">
                <a:ea typeface="+mn-lt"/>
                <a:cs typeface="+mn-lt"/>
              </a:rPr>
              <a:t> alt </a:t>
            </a:r>
            <a:r>
              <a:rPr lang="en-US" dirty="0" err="1">
                <a:ea typeface="+mn-lt"/>
                <a:cs typeface="+mn-lt"/>
              </a:rPr>
              <a:t>yapı</a:t>
            </a:r>
            <a:r>
              <a:rPr lang="en-US" dirty="0">
                <a:ea typeface="+mn-lt"/>
                <a:cs typeface="+mn-lt"/>
              </a:rPr>
              <a:t> </a:t>
            </a:r>
            <a:r>
              <a:rPr lang="en-US" dirty="0" err="1">
                <a:ea typeface="+mn-lt"/>
                <a:cs typeface="+mn-lt"/>
              </a:rPr>
              <a:t>platformunda</a:t>
            </a:r>
            <a:r>
              <a:rPr lang="en-US" dirty="0">
                <a:ea typeface="+mn-lt"/>
                <a:cs typeface="+mn-lt"/>
              </a:rPr>
              <a:t> </a:t>
            </a:r>
            <a:r>
              <a:rPr lang="en-US" dirty="0" err="1">
                <a:ea typeface="+mn-lt"/>
                <a:cs typeface="+mn-lt"/>
              </a:rPr>
              <a:t>çalışabilecek</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geliştirilen</a:t>
            </a:r>
            <a:r>
              <a:rPr lang="en-US" dirty="0">
                <a:ea typeface="+mn-lt"/>
                <a:cs typeface="+mn-lt"/>
              </a:rPr>
              <a:t> </a:t>
            </a:r>
            <a:r>
              <a:rPr lang="en-US" dirty="0" err="1">
                <a:ea typeface="+mn-lt"/>
                <a:cs typeface="+mn-lt"/>
              </a:rPr>
              <a:t>mobil</a:t>
            </a:r>
            <a:r>
              <a:rPr lang="en-US" dirty="0">
                <a:ea typeface="+mn-lt"/>
                <a:cs typeface="+mn-lt"/>
              </a:rPr>
              <a:t> </a:t>
            </a:r>
            <a:r>
              <a:rPr lang="en-US" dirty="0" err="1">
                <a:ea typeface="+mn-lt"/>
                <a:cs typeface="+mn-lt"/>
              </a:rPr>
              <a:t>uygulama</a:t>
            </a:r>
            <a:r>
              <a:rPr lang="en-US" dirty="0">
                <a:ea typeface="+mn-lt"/>
                <a:cs typeface="+mn-lt"/>
              </a:rPr>
              <a:t> </a:t>
            </a:r>
            <a:r>
              <a:rPr lang="en-US" dirty="0" err="1">
                <a:ea typeface="+mn-lt"/>
                <a:cs typeface="+mn-lt"/>
              </a:rPr>
              <a:t>türleridir</a:t>
            </a:r>
            <a:r>
              <a:rPr lang="en-US" dirty="0">
                <a:ea typeface="+mn-lt"/>
                <a:cs typeface="+mn-lt"/>
              </a:rPr>
              <a:t>. Bu </a:t>
            </a:r>
            <a:r>
              <a:rPr lang="en-US" dirty="0" err="1">
                <a:ea typeface="+mn-lt"/>
                <a:cs typeface="+mn-lt"/>
              </a:rPr>
              <a:t>uygulamalar</a:t>
            </a:r>
            <a:r>
              <a:rPr lang="en-US" dirty="0">
                <a:ea typeface="+mn-lt"/>
                <a:cs typeface="+mn-lt"/>
              </a:rPr>
              <a:t> hem İOS hem de Android </a:t>
            </a:r>
            <a:r>
              <a:rPr lang="en-US" dirty="0" err="1">
                <a:ea typeface="+mn-lt"/>
                <a:cs typeface="+mn-lt"/>
              </a:rPr>
              <a:t>gibi</a:t>
            </a:r>
            <a:r>
              <a:rPr lang="en-US" dirty="0">
                <a:ea typeface="+mn-lt"/>
                <a:cs typeface="+mn-lt"/>
              </a:rPr>
              <a:t> </a:t>
            </a:r>
            <a:r>
              <a:rPr lang="en-US" dirty="0" err="1">
                <a:ea typeface="+mn-lt"/>
                <a:cs typeface="+mn-lt"/>
              </a:rPr>
              <a:t>birden</a:t>
            </a:r>
            <a:r>
              <a:rPr lang="en-US" dirty="0">
                <a:ea typeface="+mn-lt"/>
                <a:cs typeface="+mn-lt"/>
              </a:rPr>
              <a:t> </a:t>
            </a:r>
            <a:r>
              <a:rPr lang="en-US" dirty="0" err="1">
                <a:ea typeface="+mn-lt"/>
                <a:cs typeface="+mn-lt"/>
              </a:rPr>
              <a:t>fazla</a:t>
            </a:r>
            <a:r>
              <a:rPr lang="en-US" dirty="0">
                <a:ea typeface="+mn-lt"/>
                <a:cs typeface="+mn-lt"/>
              </a:rPr>
              <a:t> </a:t>
            </a:r>
            <a:r>
              <a:rPr lang="en-US" dirty="0" err="1">
                <a:ea typeface="+mn-lt"/>
                <a:cs typeface="+mn-lt"/>
              </a:rPr>
              <a:t>işletim</a:t>
            </a:r>
            <a:r>
              <a:rPr lang="en-US" dirty="0">
                <a:ea typeface="+mn-lt"/>
                <a:cs typeface="+mn-lt"/>
              </a:rPr>
              <a:t> </a:t>
            </a:r>
            <a:r>
              <a:rPr lang="en-US" dirty="0" err="1">
                <a:ea typeface="+mn-lt"/>
                <a:cs typeface="+mn-lt"/>
              </a:rPr>
              <a:t>sistemiyle</a:t>
            </a:r>
            <a:r>
              <a:rPr lang="en-US" dirty="0">
                <a:ea typeface="+mn-lt"/>
                <a:cs typeface="+mn-lt"/>
              </a:rPr>
              <a:t> </a:t>
            </a:r>
            <a:r>
              <a:rPr lang="en-US" dirty="0" err="1">
                <a:ea typeface="+mn-lt"/>
                <a:cs typeface="+mn-lt"/>
              </a:rPr>
              <a:t>uyumlu</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çalışabilirler</a:t>
            </a:r>
            <a:r>
              <a:rPr lang="en-US" dirty="0">
                <a:ea typeface="+mn-lt"/>
                <a:cs typeface="+mn-lt"/>
              </a:rPr>
              <a:t>. </a:t>
            </a:r>
            <a:r>
              <a:rPr lang="en-US" dirty="0" err="1">
                <a:ea typeface="+mn-lt"/>
                <a:cs typeface="+mn-lt"/>
              </a:rPr>
              <a:t>Çift</a:t>
            </a:r>
            <a:r>
              <a:rPr lang="en-US" dirty="0">
                <a:ea typeface="+mn-lt"/>
                <a:cs typeface="+mn-lt"/>
              </a:rPr>
              <a:t> platform </a:t>
            </a:r>
            <a:r>
              <a:rPr lang="en-US" dirty="0" err="1">
                <a:ea typeface="+mn-lt"/>
                <a:cs typeface="+mn-lt"/>
              </a:rPr>
              <a:t>olarak</a:t>
            </a:r>
            <a:r>
              <a:rPr lang="en-US" dirty="0">
                <a:ea typeface="+mn-lt"/>
                <a:cs typeface="+mn-lt"/>
              </a:rPr>
              <a:t> da </a:t>
            </a:r>
            <a:r>
              <a:rPr lang="en-US" dirty="0" err="1">
                <a:ea typeface="+mn-lt"/>
                <a:cs typeface="+mn-lt"/>
              </a:rPr>
              <a:t>tabir</a:t>
            </a:r>
            <a:r>
              <a:rPr lang="en-US" dirty="0">
                <a:ea typeface="+mn-lt"/>
                <a:cs typeface="+mn-lt"/>
              </a:rPr>
              <a:t> </a:t>
            </a:r>
            <a:r>
              <a:rPr lang="en-US" dirty="0" err="1">
                <a:ea typeface="+mn-lt"/>
                <a:cs typeface="+mn-lt"/>
              </a:rPr>
              <a:t>edilen</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uygulamalarla</a:t>
            </a:r>
            <a:r>
              <a:rPr lang="en-US" dirty="0">
                <a:ea typeface="+mn-lt"/>
                <a:cs typeface="+mn-lt"/>
              </a:rPr>
              <a:t> </a:t>
            </a:r>
            <a:r>
              <a:rPr lang="en-US" dirty="0" err="1">
                <a:ea typeface="+mn-lt"/>
                <a:cs typeface="+mn-lt"/>
              </a:rPr>
              <a:t>tek</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sistemi</a:t>
            </a:r>
            <a:r>
              <a:rPr lang="en-US" dirty="0">
                <a:ea typeface="+mn-lt"/>
                <a:cs typeface="+mn-lt"/>
              </a:rPr>
              <a:t> </a:t>
            </a:r>
            <a:r>
              <a:rPr lang="en-US" dirty="0" err="1">
                <a:ea typeface="+mn-lt"/>
                <a:cs typeface="+mn-lt"/>
              </a:rPr>
              <a:t>üzerinden</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platformlarda</a:t>
            </a:r>
            <a:r>
              <a:rPr lang="en-US" dirty="0">
                <a:ea typeface="+mn-lt"/>
                <a:cs typeface="+mn-lt"/>
              </a:rPr>
              <a:t> </a:t>
            </a:r>
            <a:r>
              <a:rPr lang="en-US" dirty="0" err="1">
                <a:ea typeface="+mn-lt"/>
                <a:cs typeface="+mn-lt"/>
              </a:rPr>
              <a:t>çalışma</a:t>
            </a:r>
            <a:r>
              <a:rPr lang="en-US" dirty="0">
                <a:ea typeface="+mn-lt"/>
                <a:cs typeface="+mn-lt"/>
              </a:rPr>
              <a:t> </a:t>
            </a:r>
            <a:r>
              <a:rPr lang="en-US" dirty="0" err="1">
                <a:ea typeface="+mn-lt"/>
                <a:cs typeface="+mn-lt"/>
              </a:rPr>
              <a:t>özelliği</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uygulamalara</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olabilirler</a:t>
            </a:r>
            <a:r>
              <a:rPr lang="en-US" dirty="0">
                <a:ea typeface="+mn-lt"/>
                <a:cs typeface="+mn-lt"/>
              </a:rPr>
              <a:t>.</a:t>
            </a:r>
            <a:endParaRPr lang="en-US" dirty="0"/>
          </a:p>
          <a:p>
            <a:r>
              <a:rPr lang="en-US" dirty="0">
                <a:ea typeface="+mn-lt"/>
                <a:cs typeface="+mn-lt"/>
              </a:rPr>
              <a:t>Bir </a:t>
            </a:r>
            <a:r>
              <a:rPr lang="en-US" dirty="0" err="1">
                <a:ea typeface="+mn-lt"/>
                <a:cs typeface="+mn-lt"/>
              </a:rPr>
              <a:t>işletmenin</a:t>
            </a:r>
            <a:r>
              <a:rPr lang="en-US" dirty="0">
                <a:ea typeface="+mn-lt"/>
                <a:cs typeface="+mn-lt"/>
              </a:rPr>
              <a:t> </a:t>
            </a:r>
            <a:r>
              <a:rPr lang="en-US" dirty="0" err="1">
                <a:ea typeface="+mn-lt"/>
                <a:cs typeface="+mn-lt"/>
              </a:rPr>
              <a:t>ürün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hizmetlerini</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hızlı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piyasaya</a:t>
            </a:r>
            <a:r>
              <a:rPr lang="en-US" dirty="0">
                <a:ea typeface="+mn-lt"/>
                <a:cs typeface="+mn-lt"/>
              </a:rPr>
              <a:t> </a:t>
            </a:r>
            <a:r>
              <a:rPr lang="en-US" dirty="0" err="1">
                <a:ea typeface="+mn-lt"/>
                <a:cs typeface="+mn-lt"/>
              </a:rPr>
              <a:t>sunabilmesi</a:t>
            </a:r>
            <a:r>
              <a:rPr lang="en-US" dirty="0">
                <a:ea typeface="+mn-lt"/>
                <a:cs typeface="+mn-lt"/>
              </a:rPr>
              <a:t> </a:t>
            </a:r>
            <a:r>
              <a:rPr lang="en-US" dirty="0" err="1">
                <a:ea typeface="+mn-lt"/>
                <a:cs typeface="+mn-lt"/>
              </a:rPr>
              <a:t>adına</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elverişli</a:t>
            </a:r>
            <a:r>
              <a:rPr lang="en-US" dirty="0">
                <a:ea typeface="+mn-lt"/>
                <a:cs typeface="+mn-lt"/>
              </a:rPr>
              <a:t> </a:t>
            </a:r>
            <a:r>
              <a:rPr lang="en-US" dirty="0" err="1">
                <a:ea typeface="+mn-lt"/>
                <a:cs typeface="+mn-lt"/>
              </a:rPr>
              <a:t>sistemlerdir</a:t>
            </a:r>
            <a:r>
              <a:rPr lang="en-US" dirty="0">
                <a:ea typeface="+mn-lt"/>
                <a:cs typeface="+mn-lt"/>
              </a:rPr>
              <a:t>. Bu </a:t>
            </a:r>
            <a:r>
              <a:rPr lang="en-US" dirty="0" err="1">
                <a:ea typeface="+mn-lt"/>
                <a:cs typeface="+mn-lt"/>
              </a:rPr>
              <a:t>uygulamalar</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mobil</a:t>
            </a:r>
            <a:r>
              <a:rPr lang="en-US" dirty="0">
                <a:ea typeface="+mn-lt"/>
                <a:cs typeface="+mn-lt"/>
              </a:rPr>
              <a:t> </a:t>
            </a:r>
            <a:r>
              <a:rPr lang="en-US" dirty="0" err="1">
                <a:ea typeface="+mn-lt"/>
                <a:cs typeface="+mn-lt"/>
              </a:rPr>
              <a:t>işletim</a:t>
            </a:r>
            <a:r>
              <a:rPr lang="en-US" dirty="0">
                <a:ea typeface="+mn-lt"/>
                <a:cs typeface="+mn-lt"/>
              </a:rPr>
              <a:t> </a:t>
            </a:r>
            <a:r>
              <a:rPr lang="en-US" dirty="0" err="1">
                <a:ea typeface="+mn-lt"/>
                <a:cs typeface="+mn-lt"/>
              </a:rPr>
              <a:t>sistemine</a:t>
            </a:r>
            <a:r>
              <a:rPr lang="en-US" dirty="0">
                <a:ea typeface="+mn-lt"/>
                <a:cs typeface="+mn-lt"/>
              </a:rPr>
              <a:t> </a:t>
            </a:r>
            <a:r>
              <a:rPr lang="en-US" dirty="0" err="1">
                <a:ea typeface="+mn-lt"/>
                <a:cs typeface="+mn-lt"/>
              </a:rPr>
              <a:t>entegre</a:t>
            </a:r>
            <a:r>
              <a:rPr lang="en-US" dirty="0">
                <a:ea typeface="+mn-lt"/>
                <a:cs typeface="+mn-lt"/>
              </a:rPr>
              <a:t> </a:t>
            </a:r>
            <a:r>
              <a:rPr lang="en-US" dirty="0" err="1">
                <a:ea typeface="+mn-lt"/>
                <a:cs typeface="+mn-lt"/>
              </a:rPr>
              <a:t>olabildiği</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geniş</a:t>
            </a:r>
            <a:r>
              <a:rPr lang="en-US" dirty="0">
                <a:ea typeface="+mn-lt"/>
                <a:cs typeface="+mn-lt"/>
              </a:rPr>
              <a:t> </a:t>
            </a:r>
            <a:r>
              <a:rPr lang="en-US" dirty="0" err="1">
                <a:ea typeface="+mn-lt"/>
                <a:cs typeface="+mn-lt"/>
              </a:rPr>
              <a:t>kitlelere</a:t>
            </a:r>
            <a:r>
              <a:rPr lang="en-US" dirty="0">
                <a:ea typeface="+mn-lt"/>
                <a:cs typeface="+mn-lt"/>
              </a:rPr>
              <a:t> </a:t>
            </a:r>
            <a:r>
              <a:rPr lang="en-US" dirty="0" err="1">
                <a:ea typeface="+mn-lt"/>
                <a:cs typeface="+mn-lt"/>
              </a:rPr>
              <a:t>ulaşmada</a:t>
            </a:r>
            <a:r>
              <a:rPr lang="en-US" dirty="0">
                <a:ea typeface="+mn-lt"/>
                <a:cs typeface="+mn-lt"/>
              </a:rPr>
              <a:t> </a:t>
            </a:r>
            <a:r>
              <a:rPr lang="en-US" dirty="0" err="1">
                <a:ea typeface="+mn-lt"/>
                <a:cs typeface="+mn-lt"/>
              </a:rPr>
              <a:t>etkili</a:t>
            </a:r>
            <a:r>
              <a:rPr lang="en-US" dirty="0">
                <a:ea typeface="+mn-lt"/>
                <a:cs typeface="+mn-lt"/>
              </a:rPr>
              <a:t> </a:t>
            </a:r>
            <a:r>
              <a:rPr lang="en-US" dirty="0" err="1">
                <a:ea typeface="+mn-lt"/>
                <a:cs typeface="+mn-lt"/>
              </a:rPr>
              <a:t>seçimlerdir</a:t>
            </a:r>
            <a:r>
              <a:rPr lang="en-US" dirty="0">
                <a:ea typeface="+mn-lt"/>
                <a:cs typeface="+mn-lt"/>
              </a:rPr>
              <a:t>.</a:t>
            </a:r>
            <a:endParaRPr lang="en-US" dirty="0"/>
          </a:p>
          <a:p>
            <a:r>
              <a:rPr lang="en-US" dirty="0" err="1">
                <a:ea typeface="+mn-lt"/>
                <a:cs typeface="+mn-lt"/>
              </a:rPr>
              <a:t>Birçok</a:t>
            </a:r>
            <a:r>
              <a:rPr lang="en-US" dirty="0">
                <a:ea typeface="+mn-lt"/>
                <a:cs typeface="+mn-lt"/>
              </a:rPr>
              <a:t> </a:t>
            </a:r>
            <a:r>
              <a:rPr lang="en-US" dirty="0" err="1">
                <a:ea typeface="+mn-lt"/>
                <a:cs typeface="+mn-lt"/>
              </a:rPr>
              <a:t>işletme</a:t>
            </a:r>
            <a:r>
              <a:rPr lang="en-US" dirty="0">
                <a:ea typeface="+mn-lt"/>
                <a:cs typeface="+mn-lt"/>
              </a:rPr>
              <a:t> </a:t>
            </a:r>
            <a:r>
              <a:rPr lang="en-US" dirty="0" err="1">
                <a:ea typeface="+mn-lt"/>
                <a:cs typeface="+mn-lt"/>
              </a:rPr>
              <a:t>mobil</a:t>
            </a:r>
            <a:r>
              <a:rPr lang="en-US" dirty="0">
                <a:ea typeface="+mn-lt"/>
                <a:cs typeface="+mn-lt"/>
              </a:rPr>
              <a:t> </a:t>
            </a:r>
            <a:r>
              <a:rPr lang="en-US" dirty="0" err="1">
                <a:ea typeface="+mn-lt"/>
                <a:cs typeface="+mn-lt"/>
              </a:rPr>
              <a:t>uygulamaya</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olmaya</a:t>
            </a:r>
            <a:r>
              <a:rPr lang="en-US" dirty="0">
                <a:ea typeface="+mn-lt"/>
                <a:cs typeface="+mn-lt"/>
              </a:rPr>
              <a:t> </a:t>
            </a:r>
            <a:r>
              <a:rPr lang="en-US" dirty="0" err="1">
                <a:ea typeface="+mn-lt"/>
                <a:cs typeface="+mn-lt"/>
              </a:rPr>
              <a:t>karar</a:t>
            </a:r>
            <a:r>
              <a:rPr lang="en-US" dirty="0">
                <a:ea typeface="+mn-lt"/>
                <a:cs typeface="+mn-lt"/>
              </a:rPr>
              <a:t> </a:t>
            </a:r>
            <a:r>
              <a:rPr lang="en-US" dirty="0" err="1">
                <a:ea typeface="+mn-lt"/>
                <a:cs typeface="+mn-lt"/>
              </a:rPr>
              <a:t>verdiğinde</a:t>
            </a:r>
            <a:r>
              <a:rPr lang="en-US" dirty="0">
                <a:ea typeface="+mn-lt"/>
                <a:cs typeface="+mn-lt"/>
              </a:rPr>
              <a:t> </a:t>
            </a:r>
            <a:r>
              <a:rPr lang="en-US" dirty="0" err="1">
                <a:ea typeface="+mn-lt"/>
                <a:cs typeface="+mn-lt"/>
              </a:rPr>
              <a:t>tercihini</a:t>
            </a:r>
            <a:r>
              <a:rPr lang="en-US" dirty="0">
                <a:ea typeface="+mn-lt"/>
                <a:cs typeface="+mn-lt"/>
              </a:rPr>
              <a:t> </a:t>
            </a:r>
            <a:r>
              <a:rPr lang="en-US" dirty="0" err="1">
                <a:ea typeface="+mn-lt"/>
                <a:cs typeface="+mn-lt"/>
              </a:rPr>
              <a:t>yerel</a:t>
            </a:r>
            <a:r>
              <a:rPr lang="en-US" dirty="0">
                <a:ea typeface="+mn-lt"/>
                <a:cs typeface="+mn-lt"/>
              </a:rPr>
              <a:t> </a:t>
            </a:r>
            <a:r>
              <a:rPr lang="en-US" dirty="0" err="1">
                <a:ea typeface="+mn-lt"/>
                <a:cs typeface="+mn-lt"/>
              </a:rPr>
              <a:t>uygulamalardan</a:t>
            </a:r>
            <a:r>
              <a:rPr lang="en-US" dirty="0">
                <a:ea typeface="+mn-lt"/>
                <a:cs typeface="+mn-lt"/>
              </a:rPr>
              <a:t> </a:t>
            </a:r>
            <a:r>
              <a:rPr lang="en-US" dirty="0" err="1">
                <a:ea typeface="+mn-lt"/>
                <a:cs typeface="+mn-lt"/>
              </a:rPr>
              <a:t>yana</a:t>
            </a:r>
            <a:r>
              <a:rPr lang="en-US" dirty="0">
                <a:ea typeface="+mn-lt"/>
                <a:cs typeface="+mn-lt"/>
              </a:rPr>
              <a:t> </a:t>
            </a:r>
            <a:r>
              <a:rPr lang="en-US" dirty="0" err="1">
                <a:ea typeface="+mn-lt"/>
                <a:cs typeface="+mn-lt"/>
              </a:rPr>
              <a:t>kullanmaya</a:t>
            </a:r>
            <a:r>
              <a:rPr lang="en-US" dirty="0">
                <a:ea typeface="+mn-lt"/>
                <a:cs typeface="+mn-lt"/>
              </a:rPr>
              <a:t> </a:t>
            </a:r>
            <a:r>
              <a:rPr lang="en-US" dirty="0" err="1">
                <a:ea typeface="+mn-lt"/>
                <a:cs typeface="+mn-lt"/>
              </a:rPr>
              <a:t>odaklanır</a:t>
            </a:r>
            <a:r>
              <a:rPr lang="en-US" dirty="0">
                <a:ea typeface="+mn-lt"/>
                <a:cs typeface="+mn-lt"/>
              </a:rPr>
              <a:t>. </a:t>
            </a:r>
            <a:r>
              <a:rPr lang="en-US" dirty="0" err="1">
                <a:ea typeface="+mn-lt"/>
                <a:cs typeface="+mn-lt"/>
              </a:rPr>
              <a:t>Ancak</a:t>
            </a:r>
            <a:r>
              <a:rPr lang="en-US" dirty="0">
                <a:ea typeface="+mn-lt"/>
                <a:cs typeface="+mn-lt"/>
              </a:rPr>
              <a:t> native </a:t>
            </a:r>
            <a:r>
              <a:rPr lang="en-US" dirty="0" err="1">
                <a:ea typeface="+mn-lt"/>
                <a:cs typeface="+mn-lt"/>
              </a:rPr>
              <a:t>mobil</a:t>
            </a:r>
            <a:r>
              <a:rPr lang="en-US" dirty="0">
                <a:ea typeface="+mn-lt"/>
                <a:cs typeface="+mn-lt"/>
              </a:rPr>
              <a:t> </a:t>
            </a:r>
            <a:r>
              <a:rPr lang="en-US" dirty="0" err="1">
                <a:ea typeface="+mn-lt"/>
                <a:cs typeface="+mn-lt"/>
              </a:rPr>
              <a:t>uygulamalar</a:t>
            </a:r>
            <a:r>
              <a:rPr lang="en-US" dirty="0">
                <a:ea typeface="+mn-lt"/>
                <a:cs typeface="+mn-lt"/>
              </a:rPr>
              <a:t> </a:t>
            </a:r>
            <a:r>
              <a:rPr lang="en-US" dirty="0" err="1">
                <a:ea typeface="+mn-lt"/>
                <a:cs typeface="+mn-lt"/>
              </a:rPr>
              <a:t>sadece</a:t>
            </a:r>
            <a:r>
              <a:rPr lang="en-US" dirty="0">
                <a:ea typeface="+mn-lt"/>
                <a:cs typeface="+mn-lt"/>
              </a:rPr>
              <a:t> Android </a:t>
            </a:r>
            <a:r>
              <a:rPr lang="en-US" dirty="0" err="1">
                <a:ea typeface="+mn-lt"/>
                <a:cs typeface="+mn-lt"/>
              </a:rPr>
              <a:t>ya</a:t>
            </a:r>
            <a:r>
              <a:rPr lang="en-US" dirty="0">
                <a:ea typeface="+mn-lt"/>
                <a:cs typeface="+mn-lt"/>
              </a:rPr>
              <a:t> da IOS </a:t>
            </a:r>
            <a:r>
              <a:rPr lang="en-US" dirty="0" err="1">
                <a:ea typeface="+mn-lt"/>
                <a:cs typeface="+mn-lt"/>
              </a:rPr>
              <a:t>sistemlerinde</a:t>
            </a:r>
            <a:r>
              <a:rPr lang="en-US" dirty="0">
                <a:ea typeface="+mn-lt"/>
                <a:cs typeface="+mn-lt"/>
              </a:rPr>
              <a:t> </a:t>
            </a:r>
            <a:r>
              <a:rPr lang="en-US" dirty="0" err="1">
                <a:ea typeface="+mn-lt"/>
                <a:cs typeface="+mn-lt"/>
              </a:rPr>
              <a:t>çalışabilir</a:t>
            </a:r>
            <a:r>
              <a:rPr lang="en-US" dirty="0">
                <a:ea typeface="+mn-lt"/>
                <a:cs typeface="+mn-lt"/>
              </a:rPr>
              <a:t>. Bu </a:t>
            </a:r>
            <a:r>
              <a:rPr lang="en-US" dirty="0" err="1">
                <a:ea typeface="+mn-lt"/>
                <a:cs typeface="+mn-lt"/>
              </a:rPr>
              <a:t>yönüyle</a:t>
            </a:r>
            <a:r>
              <a:rPr lang="en-US" dirty="0">
                <a:ea typeface="+mn-lt"/>
                <a:cs typeface="+mn-lt"/>
              </a:rPr>
              <a:t> </a:t>
            </a:r>
            <a:r>
              <a:rPr lang="en-US" dirty="0" err="1">
                <a:ea typeface="+mn-lt"/>
                <a:cs typeface="+mn-lt"/>
              </a:rPr>
              <a:t>yerel</a:t>
            </a:r>
            <a:r>
              <a:rPr lang="en-US" dirty="0">
                <a:ea typeface="+mn-lt"/>
                <a:cs typeface="+mn-lt"/>
              </a:rPr>
              <a:t> </a:t>
            </a:r>
            <a:r>
              <a:rPr lang="en-US" dirty="0" err="1">
                <a:ea typeface="+mn-lt"/>
                <a:cs typeface="+mn-lt"/>
              </a:rPr>
              <a:t>uygulamalar</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yüksek</a:t>
            </a:r>
            <a:r>
              <a:rPr lang="en-US" dirty="0">
                <a:ea typeface="+mn-lt"/>
                <a:cs typeface="+mn-lt"/>
              </a:rPr>
              <a:t> </a:t>
            </a:r>
            <a:r>
              <a:rPr lang="en-US" dirty="0" err="1">
                <a:ea typeface="+mn-lt"/>
                <a:cs typeface="+mn-lt"/>
              </a:rPr>
              <a:t>maliyetli</a:t>
            </a:r>
            <a:r>
              <a:rPr lang="en-US" dirty="0">
                <a:ea typeface="+mn-lt"/>
                <a:cs typeface="+mn-lt"/>
              </a:rPr>
              <a:t> </a:t>
            </a:r>
            <a:r>
              <a:rPr lang="en-US" dirty="0" err="1">
                <a:ea typeface="+mn-lt"/>
                <a:cs typeface="+mn-lt"/>
              </a:rPr>
              <a:t>olabilmektedir</a:t>
            </a:r>
            <a:r>
              <a:rPr lang="en-US" dirty="0">
                <a:ea typeface="+mn-lt"/>
                <a:cs typeface="+mn-lt"/>
              </a:rPr>
              <a:t>.</a:t>
            </a:r>
            <a:endParaRPr lang="en-US" dirty="0"/>
          </a:p>
          <a:p>
            <a:endParaRPr lang="en-US" dirty="0"/>
          </a:p>
        </p:txBody>
      </p:sp>
      <p:sp>
        <p:nvSpPr>
          <p:cNvPr id="4" name="Footer Placeholder 3">
            <a:extLst>
              <a:ext uri="{FF2B5EF4-FFF2-40B4-BE49-F238E27FC236}">
                <a16:creationId xmlns:a16="http://schemas.microsoft.com/office/drawing/2014/main" id="{DD5B93FD-528B-9447-25AE-F272F4FC3583}"/>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F5299D8-51C4-12D6-81BA-B09A33FD9E44}"/>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403775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6507-9A6A-17F9-7009-C1B9DDA2FFCB}"/>
              </a:ext>
            </a:extLst>
          </p:cNvPr>
          <p:cNvSpPr>
            <a:spLocks noGrp="1"/>
          </p:cNvSpPr>
          <p:nvPr>
            <p:ph type="title"/>
          </p:nvPr>
        </p:nvSpPr>
        <p:spPr>
          <a:xfrm>
            <a:off x="1167492" y="381000"/>
            <a:ext cx="9811380" cy="735282"/>
          </a:xfrm>
        </p:spPr>
        <p:txBody>
          <a:bodyPr/>
          <a:lstStyle/>
          <a:p>
            <a:r>
              <a:rPr lang="en-US" dirty="0"/>
              <a:t>10) APİ Nedir?</a:t>
            </a:r>
          </a:p>
        </p:txBody>
      </p:sp>
      <p:sp>
        <p:nvSpPr>
          <p:cNvPr id="3" name="Content Placeholder 2">
            <a:extLst>
              <a:ext uri="{FF2B5EF4-FFF2-40B4-BE49-F238E27FC236}">
                <a16:creationId xmlns:a16="http://schemas.microsoft.com/office/drawing/2014/main" id="{98A06F6F-42DD-5BFF-4BFB-E6268DC0DDD7}"/>
              </a:ext>
            </a:extLst>
          </p:cNvPr>
          <p:cNvSpPr>
            <a:spLocks noGrp="1"/>
          </p:cNvSpPr>
          <p:nvPr>
            <p:ph idx="1"/>
          </p:nvPr>
        </p:nvSpPr>
        <p:spPr>
          <a:xfrm>
            <a:off x="3899" y="879834"/>
            <a:ext cx="11467937" cy="5513583"/>
          </a:xfrm>
        </p:spPr>
        <p:txBody>
          <a:bodyPr vert="horz" lIns="91440" tIns="45720" rIns="91440" bIns="45720" rtlCol="0" anchor="t">
            <a:noAutofit/>
          </a:bodyPr>
          <a:lstStyle/>
          <a:p>
            <a:r>
              <a:rPr lang="en-US" b="1" err="1">
                <a:ea typeface="+mn-lt"/>
                <a:cs typeface="+mn-lt"/>
              </a:rPr>
              <a:t>Uygulama</a:t>
            </a:r>
            <a:r>
              <a:rPr lang="en-US" b="1">
                <a:ea typeface="+mn-lt"/>
                <a:cs typeface="+mn-lt"/>
              </a:rPr>
              <a:t> </a:t>
            </a:r>
            <a:r>
              <a:rPr lang="en-US" b="1" err="1">
                <a:ea typeface="+mn-lt"/>
                <a:cs typeface="+mn-lt"/>
              </a:rPr>
              <a:t>Programlama</a:t>
            </a:r>
            <a:r>
              <a:rPr lang="en-US" b="1">
                <a:ea typeface="+mn-lt"/>
                <a:cs typeface="+mn-lt"/>
              </a:rPr>
              <a:t> </a:t>
            </a:r>
            <a:r>
              <a:rPr lang="en-US" b="1" err="1">
                <a:ea typeface="+mn-lt"/>
                <a:cs typeface="+mn-lt"/>
              </a:rPr>
              <a:t>Arabirimi</a:t>
            </a:r>
            <a:r>
              <a:rPr lang="en-US" dirty="0">
                <a:ea typeface="+mn-lt"/>
                <a:cs typeface="+mn-lt"/>
              </a:rPr>
              <a:t> </a:t>
            </a:r>
            <a:r>
              <a:rPr lang="en-US" err="1">
                <a:ea typeface="+mn-lt"/>
                <a:cs typeface="+mn-lt"/>
              </a:rPr>
              <a:t>anlamına</a:t>
            </a:r>
            <a:r>
              <a:rPr lang="en-US">
                <a:ea typeface="+mn-lt"/>
                <a:cs typeface="+mn-lt"/>
              </a:rPr>
              <a:t> </a:t>
            </a:r>
            <a:r>
              <a:rPr lang="en-US" err="1">
                <a:ea typeface="+mn-lt"/>
                <a:cs typeface="+mn-lt"/>
              </a:rPr>
              <a:t>gelen</a:t>
            </a:r>
            <a:r>
              <a:rPr lang="en-US" b="1">
                <a:ea typeface="+mn-lt"/>
                <a:cs typeface="+mn-lt"/>
              </a:rPr>
              <a:t> API</a:t>
            </a:r>
            <a:r>
              <a:rPr lang="en-US">
                <a:ea typeface="+mn-lt"/>
                <a:cs typeface="+mn-lt"/>
              </a:rPr>
              <a:t>, </a:t>
            </a:r>
            <a:r>
              <a:rPr lang="en-US" err="1">
                <a:ea typeface="+mn-lt"/>
                <a:cs typeface="+mn-lt"/>
              </a:rPr>
              <a:t>iki</a:t>
            </a:r>
            <a:r>
              <a:rPr lang="en-US">
                <a:ea typeface="+mn-lt"/>
                <a:cs typeface="+mn-lt"/>
              </a:rPr>
              <a:t> </a:t>
            </a:r>
            <a:r>
              <a:rPr lang="en-US" err="1">
                <a:ea typeface="+mn-lt"/>
                <a:cs typeface="+mn-lt"/>
              </a:rPr>
              <a:t>uygulamanın</a:t>
            </a:r>
            <a:r>
              <a:rPr lang="en-US">
                <a:ea typeface="+mn-lt"/>
                <a:cs typeface="+mn-lt"/>
              </a:rPr>
              <a:t> </a:t>
            </a:r>
            <a:r>
              <a:rPr lang="en-US" err="1">
                <a:ea typeface="+mn-lt"/>
                <a:cs typeface="+mn-lt"/>
              </a:rPr>
              <a:t>belirli</a:t>
            </a:r>
            <a:r>
              <a:rPr lang="en-US">
                <a:ea typeface="+mn-lt"/>
                <a:cs typeface="+mn-lt"/>
              </a:rPr>
              <a:t> </a:t>
            </a:r>
            <a:r>
              <a:rPr lang="en-US" err="1">
                <a:ea typeface="+mn-lt"/>
                <a:cs typeface="+mn-lt"/>
              </a:rPr>
              <a:t>tanımlar</a:t>
            </a:r>
            <a:r>
              <a:rPr lang="en-US">
                <a:ea typeface="+mn-lt"/>
                <a:cs typeface="+mn-lt"/>
              </a:rPr>
              <a:t> </a:t>
            </a:r>
            <a:r>
              <a:rPr lang="en-US" err="1">
                <a:ea typeface="+mn-lt"/>
                <a:cs typeface="+mn-lt"/>
              </a:rPr>
              <a:t>aracılığıyla</a:t>
            </a:r>
            <a:r>
              <a:rPr lang="en-US">
                <a:ea typeface="+mn-lt"/>
                <a:cs typeface="+mn-lt"/>
              </a:rPr>
              <a:t> </a:t>
            </a:r>
            <a:r>
              <a:rPr lang="en-US" err="1">
                <a:ea typeface="+mn-lt"/>
                <a:cs typeface="+mn-lt"/>
              </a:rPr>
              <a:t>birbiriyle</a:t>
            </a:r>
            <a:r>
              <a:rPr lang="en-US">
                <a:ea typeface="+mn-lt"/>
                <a:cs typeface="+mn-lt"/>
              </a:rPr>
              <a:t> </a:t>
            </a:r>
            <a:r>
              <a:rPr lang="en-US" b="1" err="1">
                <a:ea typeface="+mn-lt"/>
                <a:cs typeface="+mn-lt"/>
              </a:rPr>
              <a:t>iletişim</a:t>
            </a:r>
            <a:r>
              <a:rPr lang="en-US" dirty="0">
                <a:ea typeface="+mn-lt"/>
                <a:cs typeface="+mn-lt"/>
              </a:rPr>
              <a:t> </a:t>
            </a:r>
            <a:r>
              <a:rPr lang="en-US" err="1">
                <a:ea typeface="+mn-lt"/>
                <a:cs typeface="+mn-lt"/>
              </a:rPr>
              <a:t>kurmasına</a:t>
            </a:r>
            <a:r>
              <a:rPr lang="en-US">
                <a:ea typeface="+mn-lt"/>
                <a:cs typeface="+mn-lt"/>
              </a:rPr>
              <a:t> </a:t>
            </a:r>
            <a:r>
              <a:rPr lang="en-US" err="1">
                <a:ea typeface="+mn-lt"/>
                <a:cs typeface="+mn-lt"/>
              </a:rPr>
              <a:t>olanak</a:t>
            </a:r>
            <a:r>
              <a:rPr lang="en-US">
                <a:ea typeface="+mn-lt"/>
                <a:cs typeface="+mn-lt"/>
              </a:rPr>
              <a:t> </a:t>
            </a:r>
            <a:r>
              <a:rPr lang="en-US" err="1">
                <a:ea typeface="+mn-lt"/>
                <a:cs typeface="+mn-lt"/>
              </a:rPr>
              <a:t>tanıyan</a:t>
            </a:r>
            <a:r>
              <a:rPr lang="en-US">
                <a:ea typeface="+mn-lt"/>
                <a:cs typeface="+mn-lt"/>
              </a:rPr>
              <a:t> </a:t>
            </a:r>
            <a:r>
              <a:rPr lang="en-US" err="1">
                <a:ea typeface="+mn-lt"/>
                <a:cs typeface="+mn-lt"/>
              </a:rPr>
              <a:t>bir</a:t>
            </a:r>
            <a:r>
              <a:rPr lang="en-US" b="1" dirty="0">
                <a:ea typeface="+mn-lt"/>
                <a:cs typeface="+mn-lt"/>
              </a:rPr>
              <a:t> </a:t>
            </a:r>
            <a:r>
              <a:rPr lang="en-US" b="1" err="1">
                <a:ea typeface="+mn-lt"/>
                <a:cs typeface="+mn-lt"/>
              </a:rPr>
              <a:t>yazılım</a:t>
            </a:r>
            <a:r>
              <a:rPr lang="en-US" b="1">
                <a:ea typeface="+mn-lt"/>
                <a:cs typeface="+mn-lt"/>
              </a:rPr>
              <a:t> </a:t>
            </a:r>
            <a:r>
              <a:rPr lang="en-US" b="1" err="1">
                <a:ea typeface="+mn-lt"/>
                <a:cs typeface="+mn-lt"/>
              </a:rPr>
              <a:t>aracıdır</a:t>
            </a:r>
            <a:r>
              <a:rPr lang="en-US">
                <a:ea typeface="+mn-lt"/>
                <a:cs typeface="+mn-lt"/>
              </a:rPr>
              <a:t>. </a:t>
            </a:r>
            <a:endParaRPr lang="en-US"/>
          </a:p>
          <a:p>
            <a:r>
              <a:rPr lang="en-US">
                <a:ea typeface="+mn-lt"/>
                <a:cs typeface="+mn-lt"/>
              </a:rPr>
              <a:t>API </a:t>
            </a:r>
            <a:r>
              <a:rPr lang="en-US" err="1">
                <a:ea typeface="+mn-lt"/>
                <a:cs typeface="+mn-lt"/>
              </a:rPr>
              <a:t>nedir</a:t>
            </a:r>
            <a:r>
              <a:rPr lang="en-US">
                <a:ea typeface="+mn-lt"/>
                <a:cs typeface="+mn-lt"/>
              </a:rPr>
              <a:t> </a:t>
            </a:r>
            <a:r>
              <a:rPr lang="en-US" err="1">
                <a:ea typeface="+mn-lt"/>
                <a:cs typeface="+mn-lt"/>
              </a:rPr>
              <a:t>sorusuna</a:t>
            </a:r>
            <a:r>
              <a:rPr lang="en-US">
                <a:ea typeface="+mn-lt"/>
                <a:cs typeface="+mn-lt"/>
              </a:rPr>
              <a:t> kısaca; </a:t>
            </a:r>
            <a:r>
              <a:rPr lang="en-US" err="1">
                <a:ea typeface="+mn-lt"/>
                <a:cs typeface="+mn-lt"/>
              </a:rPr>
              <a:t>bir</a:t>
            </a:r>
            <a:r>
              <a:rPr lang="en-US">
                <a:ea typeface="+mn-lt"/>
                <a:cs typeface="+mn-lt"/>
              </a:rPr>
              <a:t> </a:t>
            </a:r>
            <a:r>
              <a:rPr lang="en-US" err="1">
                <a:ea typeface="+mn-lt"/>
                <a:cs typeface="+mn-lt"/>
              </a:rPr>
              <a:t>uygulamanın</a:t>
            </a:r>
            <a:r>
              <a:rPr lang="en-US">
                <a:ea typeface="+mn-lt"/>
                <a:cs typeface="+mn-lt"/>
              </a:rPr>
              <a:t> </a:t>
            </a:r>
            <a:r>
              <a:rPr lang="en-US" b="1" err="1">
                <a:ea typeface="+mn-lt"/>
                <a:cs typeface="+mn-lt"/>
              </a:rPr>
              <a:t>verilere</a:t>
            </a:r>
            <a:r>
              <a:rPr lang="en-US">
                <a:ea typeface="+mn-lt"/>
                <a:cs typeface="+mn-lt"/>
              </a:rPr>
              <a:t>, </a:t>
            </a:r>
            <a:r>
              <a:rPr lang="en-US" b="1" err="1">
                <a:ea typeface="+mn-lt"/>
                <a:cs typeface="+mn-lt"/>
              </a:rPr>
              <a:t>sunucu</a:t>
            </a:r>
            <a:r>
              <a:rPr lang="en-US" b="1">
                <a:ea typeface="+mn-lt"/>
                <a:cs typeface="+mn-lt"/>
              </a:rPr>
              <a:t> </a:t>
            </a:r>
            <a:r>
              <a:rPr lang="en-US" b="1" err="1">
                <a:ea typeface="+mn-lt"/>
                <a:cs typeface="+mn-lt"/>
              </a:rPr>
              <a:t>yazılımına</a:t>
            </a:r>
            <a:r>
              <a:rPr lang="en-US" dirty="0">
                <a:ea typeface="+mn-lt"/>
                <a:cs typeface="+mn-lt"/>
              </a:rPr>
              <a:t> </a:t>
            </a:r>
            <a:r>
              <a:rPr lang="en-US" err="1">
                <a:ea typeface="+mn-lt"/>
                <a:cs typeface="+mn-lt"/>
              </a:rPr>
              <a:t>veya</a:t>
            </a:r>
            <a:r>
              <a:rPr lang="en-US">
                <a:ea typeface="+mn-lt"/>
                <a:cs typeface="+mn-lt"/>
              </a:rPr>
              <a:t> </a:t>
            </a:r>
            <a:r>
              <a:rPr lang="en-US" err="1">
                <a:ea typeface="+mn-lt"/>
                <a:cs typeface="+mn-lt"/>
              </a:rPr>
              <a:t>diğer</a:t>
            </a:r>
            <a:r>
              <a:rPr lang="en-US">
                <a:ea typeface="+mn-lt"/>
                <a:cs typeface="+mn-lt"/>
              </a:rPr>
              <a:t> </a:t>
            </a:r>
            <a:r>
              <a:rPr lang="en-US" err="1">
                <a:ea typeface="+mn-lt"/>
                <a:cs typeface="+mn-lt"/>
              </a:rPr>
              <a:t>programlara</a:t>
            </a:r>
            <a:r>
              <a:rPr lang="en-US">
                <a:ea typeface="+mn-lt"/>
                <a:cs typeface="+mn-lt"/>
              </a:rPr>
              <a:t> </a:t>
            </a:r>
            <a:r>
              <a:rPr lang="en-US" err="1">
                <a:ea typeface="+mn-lt"/>
                <a:cs typeface="+mn-lt"/>
              </a:rPr>
              <a:t>ulaşabilmek</a:t>
            </a:r>
            <a:r>
              <a:rPr lang="en-US">
                <a:ea typeface="+mn-lt"/>
                <a:cs typeface="+mn-lt"/>
              </a:rPr>
              <a:t> </a:t>
            </a:r>
            <a:r>
              <a:rPr lang="en-US" err="1">
                <a:ea typeface="+mn-lt"/>
                <a:cs typeface="+mn-lt"/>
              </a:rPr>
              <a:t>için</a:t>
            </a:r>
            <a:r>
              <a:rPr lang="en-US">
                <a:ea typeface="+mn-lt"/>
                <a:cs typeface="+mn-lt"/>
              </a:rPr>
              <a:t> </a:t>
            </a:r>
            <a:r>
              <a:rPr lang="en-US" err="1">
                <a:ea typeface="+mn-lt"/>
                <a:cs typeface="+mn-lt"/>
              </a:rPr>
              <a:t>kullandığı</a:t>
            </a:r>
            <a:r>
              <a:rPr lang="en-US">
                <a:ea typeface="+mn-lt"/>
                <a:cs typeface="+mn-lt"/>
              </a:rPr>
              <a:t> </a:t>
            </a:r>
            <a:r>
              <a:rPr lang="en-US" b="1" err="1">
                <a:ea typeface="+mn-lt"/>
                <a:cs typeface="+mn-lt"/>
              </a:rPr>
              <a:t>bağlantı</a:t>
            </a:r>
            <a:r>
              <a:rPr lang="en-US" b="1">
                <a:ea typeface="+mn-lt"/>
                <a:cs typeface="+mn-lt"/>
              </a:rPr>
              <a:t> </a:t>
            </a:r>
            <a:r>
              <a:rPr lang="en-US" b="1" err="1">
                <a:ea typeface="+mn-lt"/>
                <a:cs typeface="+mn-lt"/>
              </a:rPr>
              <a:t>arayüzüdür</a:t>
            </a:r>
            <a:r>
              <a:rPr lang="en-US" b="1">
                <a:ea typeface="+mn-lt"/>
                <a:cs typeface="+mn-lt"/>
              </a:rPr>
              <a:t> </a:t>
            </a:r>
            <a:r>
              <a:rPr lang="en-US" err="1">
                <a:ea typeface="+mn-lt"/>
                <a:cs typeface="+mn-lt"/>
              </a:rPr>
              <a:t>denilebilir</a:t>
            </a:r>
            <a:r>
              <a:rPr lang="en-US">
                <a:ea typeface="+mn-lt"/>
                <a:cs typeface="+mn-lt"/>
              </a:rPr>
              <a:t>. </a:t>
            </a:r>
            <a:endParaRPr lang="en-US"/>
          </a:p>
          <a:p>
            <a:r>
              <a:rPr lang="en-US" dirty="0" err="1">
                <a:ea typeface="+mn-lt"/>
                <a:cs typeface="+mn-lt"/>
              </a:rPr>
              <a:t>Birçok</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tekrar</a:t>
            </a:r>
            <a:r>
              <a:rPr lang="en-US" dirty="0">
                <a:ea typeface="+mn-lt"/>
                <a:cs typeface="+mn-lt"/>
              </a:rPr>
              <a:t> </a:t>
            </a:r>
            <a:r>
              <a:rPr lang="en-US" dirty="0" err="1">
                <a:ea typeface="+mn-lt"/>
                <a:cs typeface="+mn-lt"/>
              </a:rPr>
              <a:t>altyapı</a:t>
            </a:r>
            <a:r>
              <a:rPr lang="en-US" dirty="0">
                <a:ea typeface="+mn-lt"/>
                <a:cs typeface="+mn-lt"/>
              </a:rPr>
              <a:t> </a:t>
            </a:r>
            <a:r>
              <a:rPr lang="en-US" dirty="0" err="1">
                <a:ea typeface="+mn-lt"/>
                <a:cs typeface="+mn-lt"/>
              </a:rPr>
              <a:t>oluşturmaya</a:t>
            </a:r>
            <a:r>
              <a:rPr lang="en-US" dirty="0">
                <a:ea typeface="+mn-lt"/>
                <a:cs typeface="+mn-lt"/>
              </a:rPr>
              <a:t> </a:t>
            </a:r>
            <a:r>
              <a:rPr lang="en-US" dirty="0" err="1">
                <a:ea typeface="+mn-lt"/>
                <a:cs typeface="+mn-lt"/>
              </a:rPr>
              <a:t>gerek</a:t>
            </a:r>
            <a:r>
              <a:rPr lang="en-US" dirty="0">
                <a:ea typeface="+mn-lt"/>
                <a:cs typeface="+mn-lt"/>
              </a:rPr>
              <a:t> </a:t>
            </a:r>
            <a:r>
              <a:rPr lang="en-US" dirty="0" err="1">
                <a:ea typeface="+mn-lt"/>
                <a:cs typeface="+mn-lt"/>
              </a:rPr>
              <a:t>kalmadan</a:t>
            </a:r>
            <a:r>
              <a:rPr lang="en-US" dirty="0">
                <a:ea typeface="+mn-lt"/>
                <a:cs typeface="+mn-lt"/>
              </a:rPr>
              <a:t> web </a:t>
            </a:r>
            <a:r>
              <a:rPr lang="en-US" dirty="0" err="1">
                <a:ea typeface="+mn-lt"/>
                <a:cs typeface="+mn-lt"/>
              </a:rPr>
              <a:t>üzerinde</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akıllı</a:t>
            </a:r>
            <a:r>
              <a:rPr lang="en-US" dirty="0">
                <a:ea typeface="+mn-lt"/>
                <a:cs typeface="+mn-lt"/>
              </a:rPr>
              <a:t> </a:t>
            </a:r>
            <a:r>
              <a:rPr lang="en-US" dirty="0" err="1">
                <a:ea typeface="+mn-lt"/>
                <a:cs typeface="+mn-lt"/>
              </a:rPr>
              <a:t>telefonlarla</a:t>
            </a:r>
            <a:r>
              <a:rPr lang="en-US" dirty="0">
                <a:ea typeface="+mn-lt"/>
                <a:cs typeface="+mn-lt"/>
              </a:rPr>
              <a:t> </a:t>
            </a:r>
            <a:r>
              <a:rPr lang="en-US" dirty="0" err="1">
                <a:ea typeface="+mn-lt"/>
                <a:cs typeface="+mn-lt"/>
              </a:rPr>
              <a:t>API’ler</a:t>
            </a:r>
            <a:r>
              <a:rPr lang="en-US" dirty="0">
                <a:ea typeface="+mn-lt"/>
                <a:cs typeface="+mn-lt"/>
              </a:rPr>
              <a:t> </a:t>
            </a:r>
            <a:r>
              <a:rPr lang="en-US" dirty="0" err="1">
                <a:ea typeface="+mn-lt"/>
                <a:cs typeface="+mn-lt"/>
              </a:rPr>
              <a:t>sayesinde</a:t>
            </a:r>
            <a:r>
              <a:rPr lang="en-US" dirty="0">
                <a:ea typeface="+mn-lt"/>
                <a:cs typeface="+mn-lt"/>
              </a:rPr>
              <a:t> </a:t>
            </a:r>
            <a:r>
              <a:rPr lang="en-US" dirty="0" err="1">
                <a:ea typeface="+mn-lt"/>
                <a:cs typeface="+mn-lt"/>
              </a:rPr>
              <a:t>kolayca</a:t>
            </a:r>
            <a:r>
              <a:rPr lang="en-US" dirty="0">
                <a:ea typeface="+mn-lt"/>
                <a:cs typeface="+mn-lt"/>
              </a:rPr>
              <a:t> </a:t>
            </a:r>
            <a:r>
              <a:rPr lang="en-US" dirty="0" err="1">
                <a:ea typeface="+mn-lt"/>
                <a:cs typeface="+mn-lt"/>
              </a:rPr>
              <a:t>alınabiliyor</a:t>
            </a:r>
            <a:r>
              <a:rPr lang="en-US" dirty="0">
                <a:ea typeface="+mn-lt"/>
                <a:cs typeface="+mn-lt"/>
              </a:rPr>
              <a:t>. Bu </a:t>
            </a:r>
            <a:r>
              <a:rPr lang="en-US" dirty="0" err="1">
                <a:ea typeface="+mn-lt"/>
                <a:cs typeface="+mn-lt"/>
              </a:rPr>
              <a:t>sayede</a:t>
            </a:r>
            <a:r>
              <a:rPr lang="en-US" dirty="0">
                <a:ea typeface="+mn-lt"/>
                <a:cs typeface="+mn-lt"/>
              </a:rPr>
              <a:t> yeni </a:t>
            </a:r>
            <a:r>
              <a:rPr lang="en-US" dirty="0" err="1">
                <a:ea typeface="+mn-lt"/>
                <a:cs typeface="+mn-lt"/>
              </a:rPr>
              <a:t>bir</a:t>
            </a:r>
            <a:r>
              <a:rPr lang="en-US" dirty="0">
                <a:ea typeface="+mn-lt"/>
                <a:cs typeface="+mn-lt"/>
              </a:rPr>
              <a:t> </a:t>
            </a:r>
            <a:r>
              <a:rPr lang="en-US" dirty="0" err="1">
                <a:ea typeface="+mn-lt"/>
                <a:cs typeface="+mn-lt"/>
              </a:rPr>
              <a:t>programa</a:t>
            </a:r>
            <a:r>
              <a:rPr lang="en-US" dirty="0">
                <a:ea typeface="+mn-lt"/>
                <a:cs typeface="+mn-lt"/>
              </a:rPr>
              <a:t> </a:t>
            </a:r>
            <a:r>
              <a:rPr lang="en-US" dirty="0" err="1">
                <a:ea typeface="+mn-lt"/>
                <a:cs typeface="+mn-lt"/>
              </a:rPr>
              <a:t>ihtiyaç</a:t>
            </a:r>
            <a:r>
              <a:rPr lang="en-US" dirty="0">
                <a:ea typeface="+mn-lt"/>
                <a:cs typeface="+mn-lt"/>
              </a:rPr>
              <a:t> </a:t>
            </a:r>
            <a:r>
              <a:rPr lang="en-US" dirty="0" err="1">
                <a:ea typeface="+mn-lt"/>
                <a:cs typeface="+mn-lt"/>
              </a:rPr>
              <a:t>olmuyor</a:t>
            </a:r>
            <a:r>
              <a:rPr lang="en-US" dirty="0">
                <a:ea typeface="+mn-lt"/>
                <a:cs typeface="+mn-lt"/>
              </a:rPr>
              <a:t>, </a:t>
            </a:r>
            <a:r>
              <a:rPr lang="en-US" dirty="0" err="1">
                <a:ea typeface="+mn-lt"/>
                <a:cs typeface="+mn-lt"/>
              </a:rPr>
              <a:t>iletişim</a:t>
            </a:r>
            <a:r>
              <a:rPr lang="en-US" b="1" dirty="0">
                <a:ea typeface="+mn-lt"/>
                <a:cs typeface="+mn-lt"/>
              </a:rPr>
              <a:t> </a:t>
            </a:r>
            <a:r>
              <a:rPr lang="en-US" b="1" dirty="0" err="1">
                <a:ea typeface="+mn-lt"/>
                <a:cs typeface="+mn-lt"/>
              </a:rPr>
              <a:t>pratik</a:t>
            </a:r>
            <a:r>
              <a:rPr lang="en-US" dirty="0">
                <a:ea typeface="+mn-lt"/>
                <a:cs typeface="+mn-lt"/>
              </a:rPr>
              <a:t> </a:t>
            </a:r>
            <a:r>
              <a:rPr lang="en-US" dirty="0" err="1">
                <a:ea typeface="+mn-lt"/>
                <a:cs typeface="+mn-lt"/>
              </a:rPr>
              <a:t>ve</a:t>
            </a:r>
            <a:r>
              <a:rPr lang="en-US" dirty="0">
                <a:ea typeface="+mn-lt"/>
                <a:cs typeface="+mn-lt"/>
              </a:rPr>
              <a:t> </a:t>
            </a:r>
            <a:r>
              <a:rPr lang="en-US" b="1" dirty="0" err="1">
                <a:ea typeface="+mn-lt"/>
                <a:cs typeface="+mn-lt"/>
              </a:rPr>
              <a:t>hızlı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hallediliyor</a:t>
            </a:r>
            <a:r>
              <a:rPr lang="en-US" dirty="0">
                <a:ea typeface="+mn-lt"/>
                <a:cs typeface="+mn-lt"/>
              </a:rPr>
              <a:t>. </a:t>
            </a:r>
            <a:endParaRPr lang="en-US"/>
          </a:p>
          <a:p>
            <a:r>
              <a:rPr lang="en-US" dirty="0">
                <a:ea typeface="+mn-lt"/>
                <a:cs typeface="+mn-lt"/>
              </a:rPr>
              <a:t>API </a:t>
            </a:r>
            <a:r>
              <a:rPr lang="en-US" dirty="0" err="1">
                <a:ea typeface="+mn-lt"/>
                <a:cs typeface="+mn-lt"/>
              </a:rPr>
              <a:t>terimi</a:t>
            </a:r>
            <a:r>
              <a:rPr lang="en-US" dirty="0">
                <a:ea typeface="+mn-lt"/>
                <a:cs typeface="+mn-lt"/>
              </a:rPr>
              <a:t>, ilk </a:t>
            </a:r>
            <a:r>
              <a:rPr lang="en-US" dirty="0" err="1">
                <a:ea typeface="+mn-lt"/>
                <a:cs typeface="+mn-lt"/>
              </a:rPr>
              <a:t>defa</a:t>
            </a:r>
            <a:r>
              <a:rPr lang="en-US" dirty="0">
                <a:ea typeface="+mn-lt"/>
                <a:cs typeface="+mn-lt"/>
              </a:rPr>
              <a:t> 1974 </a:t>
            </a:r>
            <a:r>
              <a:rPr lang="en-US" dirty="0" err="1">
                <a:ea typeface="+mn-lt"/>
                <a:cs typeface="+mn-lt"/>
              </a:rPr>
              <a:t>yılında</a:t>
            </a:r>
            <a:r>
              <a:rPr lang="en-US" b="1" dirty="0">
                <a:ea typeface="+mn-lt"/>
                <a:cs typeface="+mn-lt"/>
              </a:rPr>
              <a:t> Christopher J. Date</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yayımlanan</a:t>
            </a:r>
            <a:r>
              <a:rPr lang="en-US" dirty="0">
                <a:ea typeface="+mn-lt"/>
                <a:cs typeface="+mn-lt"/>
              </a:rPr>
              <a:t> "</a:t>
            </a:r>
            <a:r>
              <a:rPr lang="en-US" b="1" dirty="0">
                <a:ea typeface="+mn-lt"/>
                <a:cs typeface="+mn-lt"/>
              </a:rPr>
              <a:t>The Relational and Network Approaches: Comparison of the Application Programming Interface</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makalede</a:t>
            </a:r>
            <a:r>
              <a:rPr lang="en-US" dirty="0">
                <a:ea typeface="+mn-lt"/>
                <a:cs typeface="+mn-lt"/>
              </a:rPr>
              <a:t> </a:t>
            </a:r>
            <a:r>
              <a:rPr lang="en-US" dirty="0" err="1">
                <a:ea typeface="+mn-lt"/>
                <a:cs typeface="+mn-lt"/>
              </a:rPr>
              <a:t>geçmiştir</a:t>
            </a:r>
            <a:r>
              <a:rPr lang="en-US" dirty="0">
                <a:ea typeface="+mn-lt"/>
                <a:cs typeface="+mn-lt"/>
              </a:rPr>
              <a:t>.</a:t>
            </a:r>
            <a:endParaRPr lang="en-US"/>
          </a:p>
          <a:p>
            <a:endParaRPr lang="en-US" dirty="0"/>
          </a:p>
        </p:txBody>
      </p:sp>
      <p:sp>
        <p:nvSpPr>
          <p:cNvPr id="4" name="Footer Placeholder 3">
            <a:extLst>
              <a:ext uri="{FF2B5EF4-FFF2-40B4-BE49-F238E27FC236}">
                <a16:creationId xmlns:a16="http://schemas.microsoft.com/office/drawing/2014/main" id="{097C505A-5F23-0A93-69D5-6F4369AD0CE2}"/>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8C00A6A-D6C5-DB09-4843-AD6A61305EF3}"/>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317560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3E94-9E5C-75DF-E6AC-762BD4C23587}"/>
              </a:ext>
            </a:extLst>
          </p:cNvPr>
          <p:cNvSpPr>
            <a:spLocks noGrp="1"/>
          </p:cNvSpPr>
          <p:nvPr>
            <p:ph type="title"/>
          </p:nvPr>
        </p:nvSpPr>
        <p:spPr>
          <a:xfrm>
            <a:off x="920647" y="381000"/>
            <a:ext cx="10026028" cy="1336295"/>
          </a:xfrm>
        </p:spPr>
        <p:txBody>
          <a:bodyPr/>
          <a:lstStyle/>
          <a:p>
            <a:r>
              <a:rPr lang="en-US" dirty="0"/>
              <a:t>11)Front-End, Back-End, Full-Stack Nedir?</a:t>
            </a:r>
          </a:p>
        </p:txBody>
      </p:sp>
      <p:sp>
        <p:nvSpPr>
          <p:cNvPr id="3" name="Text Placeholder 2">
            <a:extLst>
              <a:ext uri="{FF2B5EF4-FFF2-40B4-BE49-F238E27FC236}">
                <a16:creationId xmlns:a16="http://schemas.microsoft.com/office/drawing/2014/main" id="{58758F3D-C6C4-1E7E-8DDA-881EB6B1D641}"/>
              </a:ext>
            </a:extLst>
          </p:cNvPr>
          <p:cNvSpPr>
            <a:spLocks noGrp="1"/>
          </p:cNvSpPr>
          <p:nvPr>
            <p:ph type="body" idx="1"/>
          </p:nvPr>
        </p:nvSpPr>
        <p:spPr>
          <a:xfrm>
            <a:off x="-56000" y="2320463"/>
            <a:ext cx="11914928" cy="4541919"/>
          </a:xfrm>
        </p:spPr>
        <p:txBody>
          <a:bodyPr vert="horz" lIns="91440" tIns="45720" rIns="91440" bIns="45720" rtlCol="0" anchor="t">
            <a:noAutofit/>
          </a:bodyPr>
          <a:lstStyle/>
          <a:p>
            <a:r>
              <a:rPr lang="en-US" b="1" dirty="0">
                <a:ea typeface="+mn-lt"/>
                <a:cs typeface="+mn-lt"/>
              </a:rPr>
              <a:t>Frontend:</a:t>
            </a:r>
            <a:r>
              <a:rPr lang="en-US" dirty="0">
                <a:ea typeface="+mn-lt"/>
                <a:cs typeface="+mn-lt"/>
              </a:rPr>
              <a:t> </a:t>
            </a:r>
            <a:r>
              <a:rPr lang="en-US" dirty="0" err="1">
                <a:ea typeface="+mn-lt"/>
                <a:cs typeface="+mn-lt"/>
              </a:rPr>
              <a:t>Frontend’in</a:t>
            </a:r>
            <a:r>
              <a:rPr lang="en-US" dirty="0">
                <a:ea typeface="+mn-lt"/>
                <a:cs typeface="+mn-lt"/>
              </a:rPr>
              <a:t> </a:t>
            </a:r>
            <a:r>
              <a:rPr lang="en-US" dirty="0" err="1">
                <a:ea typeface="+mn-lt"/>
                <a:cs typeface="+mn-lt"/>
              </a:rPr>
              <a:t>Türkçe</a:t>
            </a:r>
            <a:r>
              <a:rPr lang="en-US" dirty="0">
                <a:ea typeface="+mn-lt"/>
                <a:cs typeface="+mn-lt"/>
              </a:rPr>
              <a:t> </a:t>
            </a:r>
            <a:r>
              <a:rPr lang="en-US" dirty="0" err="1">
                <a:ea typeface="+mn-lt"/>
                <a:cs typeface="+mn-lt"/>
              </a:rPr>
              <a:t>karşılığı</a:t>
            </a:r>
            <a:r>
              <a:rPr lang="en-US" dirty="0">
                <a:ea typeface="+mn-lt"/>
                <a:cs typeface="+mn-lt"/>
              </a:rPr>
              <a:t> “</a:t>
            </a:r>
            <a:r>
              <a:rPr lang="en-US" dirty="0" err="1">
                <a:ea typeface="+mn-lt"/>
                <a:cs typeface="+mn-lt"/>
              </a:rPr>
              <a:t>Önyüz”dür</a:t>
            </a:r>
            <a:r>
              <a:rPr lang="en-US" dirty="0">
                <a:ea typeface="+mn-lt"/>
                <a:cs typeface="+mn-lt"/>
              </a:rPr>
              <a:t>. </a:t>
            </a:r>
            <a:r>
              <a:rPr lang="en-US" dirty="0" err="1">
                <a:ea typeface="+mn-lt"/>
                <a:cs typeface="+mn-lt"/>
              </a:rPr>
              <a:t>Yapılma</a:t>
            </a:r>
            <a:r>
              <a:rPr lang="en-US" dirty="0">
                <a:ea typeface="+mn-lt"/>
                <a:cs typeface="+mn-lt"/>
              </a:rPr>
              <a:t> </a:t>
            </a:r>
            <a:r>
              <a:rPr lang="en-US" dirty="0" err="1">
                <a:ea typeface="+mn-lt"/>
                <a:cs typeface="+mn-lt"/>
              </a:rPr>
              <a:t>aşamasındaki</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sitesinin</a:t>
            </a:r>
            <a:r>
              <a:rPr lang="en-US" dirty="0">
                <a:ea typeface="+mn-lt"/>
                <a:cs typeface="+mn-lt"/>
              </a:rPr>
              <a:t> </a:t>
            </a:r>
            <a:r>
              <a:rPr lang="en-US" dirty="0" err="1">
                <a:ea typeface="+mn-lt"/>
                <a:cs typeface="+mn-lt"/>
              </a:rPr>
              <a:t>ön</a:t>
            </a:r>
            <a:r>
              <a:rPr lang="en-US" dirty="0">
                <a:ea typeface="+mn-lt"/>
                <a:cs typeface="+mn-lt"/>
              </a:rPr>
              <a:t> </a:t>
            </a:r>
            <a:r>
              <a:rPr lang="en-US" dirty="0" err="1">
                <a:ea typeface="+mn-lt"/>
                <a:cs typeface="+mn-lt"/>
              </a:rPr>
              <a:t>yüzünü</a:t>
            </a:r>
            <a:r>
              <a:rPr lang="en-US" dirty="0">
                <a:ea typeface="+mn-lt"/>
                <a:cs typeface="+mn-lt"/>
              </a:rPr>
              <a:t> (client-side) HTML, CSS </a:t>
            </a:r>
            <a:r>
              <a:rPr lang="en-US" dirty="0" err="1">
                <a:ea typeface="+mn-lt"/>
                <a:cs typeface="+mn-lt"/>
              </a:rPr>
              <a:t>ve</a:t>
            </a:r>
            <a:r>
              <a:rPr lang="en-US" dirty="0">
                <a:ea typeface="+mn-lt"/>
                <a:cs typeface="+mn-lt"/>
              </a:rPr>
              <a:t> JavaScript </a:t>
            </a:r>
            <a:r>
              <a:rPr lang="en-US" dirty="0" err="1">
                <a:ea typeface="+mn-lt"/>
                <a:cs typeface="+mn-lt"/>
              </a:rPr>
              <a:t>gibi</a:t>
            </a:r>
            <a:r>
              <a:rPr lang="en-US" dirty="0">
                <a:ea typeface="+mn-lt"/>
                <a:cs typeface="+mn-lt"/>
              </a:rPr>
              <a:t> </a:t>
            </a:r>
            <a:r>
              <a:rPr lang="en-US" dirty="0" err="1">
                <a:ea typeface="+mn-lt"/>
                <a:cs typeface="+mn-lt"/>
              </a:rPr>
              <a:t>teknolojileri</a:t>
            </a:r>
            <a:r>
              <a:rPr lang="en-US" dirty="0">
                <a:ea typeface="+mn-lt"/>
                <a:cs typeface="+mn-lt"/>
              </a:rPr>
              <a:t> </a:t>
            </a:r>
            <a:r>
              <a:rPr lang="en-US" dirty="0" err="1">
                <a:ea typeface="+mn-lt"/>
                <a:cs typeface="+mn-lt"/>
              </a:rPr>
              <a:t>kullanarak</a:t>
            </a:r>
            <a:r>
              <a:rPr lang="en-US" dirty="0">
                <a:ea typeface="+mn-lt"/>
                <a:cs typeface="+mn-lt"/>
              </a:rPr>
              <a:t> web </a:t>
            </a:r>
            <a:r>
              <a:rPr lang="en-US" dirty="0" err="1">
                <a:ea typeface="+mn-lt"/>
                <a:cs typeface="+mn-lt"/>
              </a:rPr>
              <a:t>sitesinin</a:t>
            </a:r>
            <a:r>
              <a:rPr lang="en-US" dirty="0">
                <a:ea typeface="+mn-lt"/>
                <a:cs typeface="+mn-lt"/>
              </a:rPr>
              <a:t> </a:t>
            </a:r>
            <a:r>
              <a:rPr lang="en-US" dirty="0" err="1">
                <a:ea typeface="+mn-lt"/>
                <a:cs typeface="+mn-lt"/>
              </a:rPr>
              <a:t>görsel</a:t>
            </a:r>
            <a:r>
              <a:rPr lang="en-US" dirty="0">
                <a:ea typeface="+mn-lt"/>
                <a:cs typeface="+mn-lt"/>
              </a:rPr>
              <a:t> </a:t>
            </a:r>
            <a:r>
              <a:rPr lang="en-US" dirty="0" err="1">
                <a:ea typeface="+mn-lt"/>
                <a:cs typeface="+mn-lt"/>
              </a:rPr>
              <a:t>tarafını</a:t>
            </a:r>
            <a:r>
              <a:rPr lang="en-US" dirty="0">
                <a:ea typeface="+mn-lt"/>
                <a:cs typeface="+mn-lt"/>
              </a:rPr>
              <a:t> </a:t>
            </a:r>
            <a:r>
              <a:rPr lang="en-US" dirty="0" err="1">
                <a:ea typeface="+mn-lt"/>
                <a:cs typeface="+mn-lt"/>
              </a:rPr>
              <a:t>oluşturan</a:t>
            </a:r>
            <a:r>
              <a:rPr lang="en-US" dirty="0">
                <a:ea typeface="+mn-lt"/>
                <a:cs typeface="+mn-lt"/>
              </a:rPr>
              <a:t> </a:t>
            </a:r>
            <a:r>
              <a:rPr lang="en-US" dirty="0" err="1">
                <a:ea typeface="+mn-lt"/>
                <a:cs typeface="+mn-lt"/>
              </a:rPr>
              <a:t>kişilere</a:t>
            </a:r>
            <a:r>
              <a:rPr lang="en-US" dirty="0">
                <a:ea typeface="+mn-lt"/>
                <a:cs typeface="+mn-lt"/>
              </a:rPr>
              <a:t> </a:t>
            </a:r>
            <a:r>
              <a:rPr lang="en-US" dirty="0" err="1">
                <a:ea typeface="+mn-lt"/>
                <a:cs typeface="+mn-lt"/>
              </a:rPr>
              <a:t>ise</a:t>
            </a:r>
            <a:r>
              <a:rPr lang="en-US" dirty="0">
                <a:ea typeface="+mn-lt"/>
                <a:cs typeface="+mn-lt"/>
              </a:rPr>
              <a:t>  front-end developer ( </a:t>
            </a:r>
            <a:r>
              <a:rPr lang="en-US" dirty="0" err="1">
                <a:ea typeface="+mn-lt"/>
                <a:cs typeface="+mn-lt"/>
              </a:rPr>
              <a:t>Ön</a:t>
            </a:r>
            <a:r>
              <a:rPr lang="en-US" dirty="0">
                <a:ea typeface="+mn-lt"/>
                <a:cs typeface="+mn-lt"/>
              </a:rPr>
              <a:t> </a:t>
            </a:r>
            <a:r>
              <a:rPr lang="en-US" dirty="0" err="1">
                <a:ea typeface="+mn-lt"/>
                <a:cs typeface="+mn-lt"/>
              </a:rPr>
              <a:t>yüz</a:t>
            </a:r>
            <a:r>
              <a:rPr lang="en-US" dirty="0">
                <a:ea typeface="+mn-lt"/>
                <a:cs typeface="+mn-lt"/>
              </a:rPr>
              <a:t> </a:t>
            </a:r>
            <a:r>
              <a:rPr lang="en-US" dirty="0" err="1">
                <a:ea typeface="+mn-lt"/>
                <a:cs typeface="+mn-lt"/>
              </a:rPr>
              <a:t>geliştirici</a:t>
            </a:r>
            <a:r>
              <a:rPr lang="en-US" dirty="0">
                <a:ea typeface="+mn-lt"/>
                <a:cs typeface="+mn-lt"/>
              </a:rPr>
              <a:t> ) </a:t>
            </a:r>
            <a:r>
              <a:rPr lang="en-US" dirty="0" err="1">
                <a:ea typeface="+mn-lt"/>
                <a:cs typeface="+mn-lt"/>
              </a:rPr>
              <a:t>denir</a:t>
            </a:r>
            <a:r>
              <a:rPr lang="en-US" dirty="0">
                <a:ea typeface="+mn-lt"/>
                <a:cs typeface="+mn-lt"/>
              </a:rPr>
              <a:t>. Web </a:t>
            </a:r>
            <a:r>
              <a:rPr lang="en-US" dirty="0" err="1">
                <a:ea typeface="+mn-lt"/>
                <a:cs typeface="+mn-lt"/>
              </a:rPr>
              <a:t>sitesinde</a:t>
            </a:r>
            <a:r>
              <a:rPr lang="en-US" dirty="0">
                <a:ea typeface="+mn-lt"/>
                <a:cs typeface="+mn-lt"/>
              </a:rPr>
              <a:t> </a:t>
            </a:r>
            <a:r>
              <a:rPr lang="en-US" dirty="0" err="1">
                <a:ea typeface="+mn-lt"/>
                <a:cs typeface="+mn-lt"/>
              </a:rPr>
              <a:t>kullanılacak</a:t>
            </a:r>
            <a:r>
              <a:rPr lang="en-US" dirty="0">
                <a:ea typeface="+mn-lt"/>
                <a:cs typeface="+mn-lt"/>
              </a:rPr>
              <a:t> </a:t>
            </a:r>
            <a:r>
              <a:rPr lang="en-US" dirty="0" err="1">
                <a:ea typeface="+mn-lt"/>
                <a:cs typeface="+mn-lt"/>
              </a:rPr>
              <a:t>renkler</a:t>
            </a:r>
            <a:r>
              <a:rPr lang="en-US" dirty="0">
                <a:ea typeface="+mn-lt"/>
                <a:cs typeface="+mn-lt"/>
              </a:rPr>
              <a:t>, </a:t>
            </a:r>
            <a:r>
              <a:rPr lang="en-US" dirty="0" err="1">
                <a:ea typeface="+mn-lt"/>
                <a:cs typeface="+mn-lt"/>
              </a:rPr>
              <a:t>içeriklerin</a:t>
            </a:r>
            <a:r>
              <a:rPr lang="en-US" dirty="0">
                <a:ea typeface="+mn-lt"/>
                <a:cs typeface="+mn-lt"/>
              </a:rPr>
              <a:t> </a:t>
            </a:r>
            <a:r>
              <a:rPr lang="en-US" dirty="0" err="1">
                <a:ea typeface="+mn-lt"/>
                <a:cs typeface="+mn-lt"/>
              </a:rPr>
              <a:t>yerleşimi</a:t>
            </a:r>
            <a:r>
              <a:rPr lang="en-US" dirty="0">
                <a:ea typeface="+mn-lt"/>
                <a:cs typeface="+mn-lt"/>
              </a:rPr>
              <a:t>, </a:t>
            </a:r>
            <a:r>
              <a:rPr lang="en-US" dirty="0" err="1">
                <a:ea typeface="+mn-lt"/>
                <a:cs typeface="+mn-lt"/>
              </a:rPr>
              <a:t>yazı</a:t>
            </a:r>
            <a:r>
              <a:rPr lang="en-US" dirty="0">
                <a:ea typeface="+mn-lt"/>
                <a:cs typeface="+mn-lt"/>
              </a:rPr>
              <a:t> </a:t>
            </a:r>
            <a:r>
              <a:rPr lang="en-US" dirty="0" err="1">
                <a:ea typeface="+mn-lt"/>
                <a:cs typeface="+mn-lt"/>
              </a:rPr>
              <a:t>tipinin</a:t>
            </a:r>
            <a:r>
              <a:rPr lang="en-US" dirty="0">
                <a:ea typeface="+mn-lt"/>
                <a:cs typeface="+mn-lt"/>
              </a:rPr>
              <a:t> </a:t>
            </a:r>
            <a:r>
              <a:rPr lang="en-US" dirty="0" err="1">
                <a:ea typeface="+mn-lt"/>
                <a:cs typeface="+mn-lt"/>
              </a:rPr>
              <a:t>seçilmesi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uygulanması</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görevi</a:t>
            </a:r>
            <a:r>
              <a:rPr lang="en-US" dirty="0">
                <a:ea typeface="+mn-lt"/>
                <a:cs typeface="+mn-lt"/>
              </a:rPr>
              <a:t> </a:t>
            </a:r>
            <a:r>
              <a:rPr lang="en-US" dirty="0" err="1">
                <a:ea typeface="+mn-lt"/>
                <a:cs typeface="+mn-lt"/>
              </a:rPr>
              <a:t>bünyesinde</a:t>
            </a:r>
            <a:r>
              <a:rPr lang="en-US" dirty="0">
                <a:ea typeface="+mn-lt"/>
                <a:cs typeface="+mn-lt"/>
              </a:rPr>
              <a:t> </a:t>
            </a:r>
            <a:r>
              <a:rPr lang="en-US" dirty="0" err="1">
                <a:ea typeface="+mn-lt"/>
                <a:cs typeface="+mn-lt"/>
              </a:rPr>
              <a:t>barındırır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095B4FA4-E89F-C192-EF97-DCEBCFDBFC2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E823F28-252D-C533-15C6-C46D95B63040}"/>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4080201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925C-3006-C408-F071-F28FA06A05E2}"/>
              </a:ext>
            </a:extLst>
          </p:cNvPr>
          <p:cNvSpPr>
            <a:spLocks noGrp="1"/>
          </p:cNvSpPr>
          <p:nvPr>
            <p:ph type="title"/>
          </p:nvPr>
        </p:nvSpPr>
        <p:spPr/>
        <p:txBody>
          <a:bodyPr/>
          <a:lstStyle/>
          <a:p>
            <a:r>
              <a:rPr lang="en-US" dirty="0"/>
              <a:t>Back-End Nedir?</a:t>
            </a:r>
          </a:p>
        </p:txBody>
      </p:sp>
      <p:sp>
        <p:nvSpPr>
          <p:cNvPr id="3" name="Text Placeholder 2">
            <a:extLst>
              <a:ext uri="{FF2B5EF4-FFF2-40B4-BE49-F238E27FC236}">
                <a16:creationId xmlns:a16="http://schemas.microsoft.com/office/drawing/2014/main" id="{8F5937D8-E284-92ED-7C33-1AF0F582BCC2}"/>
              </a:ext>
            </a:extLst>
          </p:cNvPr>
          <p:cNvSpPr>
            <a:spLocks noGrp="1"/>
          </p:cNvSpPr>
          <p:nvPr>
            <p:ph type="body" idx="1"/>
          </p:nvPr>
        </p:nvSpPr>
        <p:spPr>
          <a:xfrm>
            <a:off x="106871" y="1324816"/>
            <a:ext cx="11447344" cy="4672158"/>
          </a:xfrm>
        </p:spPr>
        <p:txBody>
          <a:bodyPr vert="horz" lIns="91440" tIns="45720" rIns="91440" bIns="45720" rtlCol="0" anchor="t">
            <a:noAutofit/>
          </a:bodyPr>
          <a:lstStyle/>
          <a:p>
            <a:endParaRPr lang="en-US" b="1" dirty="0"/>
          </a:p>
          <a:p>
            <a:r>
              <a:rPr lang="en-US" dirty="0" err="1">
                <a:ea typeface="+mn-lt"/>
                <a:cs typeface="+mn-lt"/>
              </a:rPr>
              <a:t>Türkçeye</a:t>
            </a:r>
            <a:r>
              <a:rPr lang="en-US" dirty="0">
                <a:ea typeface="+mn-lt"/>
                <a:cs typeface="+mn-lt"/>
              </a:rPr>
              <a:t> “</a:t>
            </a:r>
            <a:r>
              <a:rPr lang="en-US" dirty="0" err="1">
                <a:ea typeface="+mn-lt"/>
                <a:cs typeface="+mn-lt"/>
              </a:rPr>
              <a:t>Arkayüz</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çevrilmiştir</a:t>
            </a:r>
            <a:r>
              <a:rPr lang="en-US" dirty="0">
                <a:ea typeface="+mn-lt"/>
                <a:cs typeface="+mn-lt"/>
              </a:rPr>
              <a:t>. </a:t>
            </a:r>
            <a:r>
              <a:rPr lang="en-US" dirty="0" err="1">
                <a:ea typeface="+mn-lt"/>
                <a:cs typeface="+mn-lt"/>
              </a:rPr>
              <a:t>Kullanıcıların</a:t>
            </a:r>
            <a:r>
              <a:rPr lang="en-US" dirty="0">
                <a:ea typeface="+mn-lt"/>
                <a:cs typeface="+mn-lt"/>
              </a:rPr>
              <a:t> </a:t>
            </a:r>
            <a:r>
              <a:rPr lang="en-US" dirty="0" err="1">
                <a:ea typeface="+mn-lt"/>
                <a:cs typeface="+mn-lt"/>
              </a:rPr>
              <a:t>görmediği</a:t>
            </a:r>
            <a:r>
              <a:rPr lang="en-US" dirty="0">
                <a:ea typeface="+mn-lt"/>
                <a:cs typeface="+mn-lt"/>
              </a:rPr>
              <a:t> </a:t>
            </a:r>
            <a:r>
              <a:rPr lang="en-US" dirty="0" err="1">
                <a:ea typeface="+mn-lt"/>
                <a:cs typeface="+mn-lt"/>
              </a:rPr>
              <a:t>kısımların</a:t>
            </a:r>
            <a:r>
              <a:rPr lang="en-US" dirty="0">
                <a:ea typeface="+mn-lt"/>
                <a:cs typeface="+mn-lt"/>
              </a:rPr>
              <a:t> </a:t>
            </a:r>
            <a:r>
              <a:rPr lang="en-US" dirty="0" err="1">
                <a:ea typeface="+mn-lt"/>
                <a:cs typeface="+mn-lt"/>
              </a:rPr>
              <a:t>ve</a:t>
            </a:r>
            <a:r>
              <a:rPr lang="en-US" dirty="0">
                <a:ea typeface="+mn-lt"/>
                <a:cs typeface="+mn-lt"/>
              </a:rPr>
              <a:t> ana </a:t>
            </a:r>
            <a:r>
              <a:rPr lang="en-US" dirty="0" err="1">
                <a:ea typeface="+mn-lt"/>
                <a:cs typeface="+mn-lt"/>
              </a:rPr>
              <a:t>sistemin</a:t>
            </a:r>
            <a:r>
              <a:rPr lang="en-US" dirty="0">
                <a:ea typeface="+mn-lt"/>
                <a:cs typeface="+mn-lt"/>
              </a:rPr>
              <a:t> </a:t>
            </a:r>
            <a:r>
              <a:rPr lang="en-US" dirty="0" err="1">
                <a:ea typeface="+mn-lt"/>
                <a:cs typeface="+mn-lt"/>
              </a:rPr>
              <a:t>arkayüzün</a:t>
            </a:r>
            <a:r>
              <a:rPr lang="en-US" dirty="0">
                <a:ea typeface="+mn-lt"/>
                <a:cs typeface="+mn-lt"/>
              </a:rPr>
              <a:t> </a:t>
            </a:r>
            <a:r>
              <a:rPr lang="en-US" dirty="0" err="1">
                <a:ea typeface="+mn-lt"/>
                <a:cs typeface="+mn-lt"/>
              </a:rPr>
              <a:t>geliştirilme</a:t>
            </a:r>
            <a:r>
              <a:rPr lang="en-US" dirty="0">
                <a:ea typeface="+mn-lt"/>
                <a:cs typeface="+mn-lt"/>
              </a:rPr>
              <a:t> </a:t>
            </a:r>
            <a:r>
              <a:rPr lang="en-US" dirty="0" err="1">
                <a:ea typeface="+mn-lt"/>
                <a:cs typeface="+mn-lt"/>
              </a:rPr>
              <a:t>işlemidir</a:t>
            </a:r>
            <a:r>
              <a:rPr lang="en-US" dirty="0">
                <a:ea typeface="+mn-lt"/>
                <a:cs typeface="+mn-lt"/>
              </a:rPr>
              <a:t>. Bir </a:t>
            </a:r>
            <a:r>
              <a:rPr lang="en-US" dirty="0" err="1">
                <a:ea typeface="+mn-lt"/>
                <a:cs typeface="+mn-lt"/>
              </a:rPr>
              <a:t>programın</a:t>
            </a:r>
            <a:r>
              <a:rPr lang="en-US" dirty="0">
                <a:ea typeface="+mn-lt"/>
                <a:cs typeface="+mn-lt"/>
              </a:rPr>
              <a:t> hangi </a:t>
            </a:r>
            <a:r>
              <a:rPr lang="en-US" dirty="0" err="1">
                <a:ea typeface="+mn-lt"/>
                <a:cs typeface="+mn-lt"/>
              </a:rPr>
              <a:t>programlama</a:t>
            </a:r>
            <a:r>
              <a:rPr lang="en-US" dirty="0">
                <a:ea typeface="+mn-lt"/>
                <a:cs typeface="+mn-lt"/>
              </a:rPr>
              <a:t> </a:t>
            </a:r>
            <a:r>
              <a:rPr lang="en-US" dirty="0" err="1">
                <a:ea typeface="+mn-lt"/>
                <a:cs typeface="+mn-lt"/>
              </a:rPr>
              <a:t>diliyle</a:t>
            </a:r>
            <a:r>
              <a:rPr lang="en-US" dirty="0">
                <a:ea typeface="+mn-lt"/>
                <a:cs typeface="+mn-lt"/>
              </a:rPr>
              <a:t> </a:t>
            </a:r>
            <a:r>
              <a:rPr lang="en-US" dirty="0" err="1">
                <a:ea typeface="+mn-lt"/>
                <a:cs typeface="+mn-lt"/>
              </a:rPr>
              <a:t>yazılacağını</a:t>
            </a:r>
            <a:r>
              <a:rPr lang="en-US" dirty="0">
                <a:ea typeface="+mn-lt"/>
                <a:cs typeface="+mn-lt"/>
              </a:rPr>
              <a:t> </a:t>
            </a:r>
            <a:r>
              <a:rPr lang="en-US" dirty="0" err="1">
                <a:ea typeface="+mn-lt"/>
                <a:cs typeface="+mn-lt"/>
              </a:rPr>
              <a:t>bulmak</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yazılımın</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dilleriyle</a:t>
            </a:r>
            <a:r>
              <a:rPr lang="en-US" dirty="0">
                <a:ea typeface="+mn-lt"/>
                <a:cs typeface="+mn-lt"/>
              </a:rPr>
              <a:t> </a:t>
            </a:r>
            <a:r>
              <a:rPr lang="en-US" dirty="0" err="1">
                <a:ea typeface="+mn-lt"/>
                <a:cs typeface="+mn-lt"/>
              </a:rPr>
              <a:t>meydana</a:t>
            </a:r>
            <a:r>
              <a:rPr lang="en-US" dirty="0">
                <a:ea typeface="+mn-lt"/>
                <a:cs typeface="+mn-lt"/>
              </a:rPr>
              <a:t> </a:t>
            </a:r>
            <a:r>
              <a:rPr lang="en-US" dirty="0" err="1">
                <a:ea typeface="+mn-lt"/>
                <a:cs typeface="+mn-lt"/>
              </a:rPr>
              <a:t>getirilmesi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veritabanına</a:t>
            </a:r>
            <a:r>
              <a:rPr lang="en-US" dirty="0">
                <a:ea typeface="+mn-lt"/>
                <a:cs typeface="+mn-lt"/>
              </a:rPr>
              <a:t> </a:t>
            </a:r>
            <a:r>
              <a:rPr lang="en-US" dirty="0" err="1">
                <a:ea typeface="+mn-lt"/>
                <a:cs typeface="+mn-lt"/>
              </a:rPr>
              <a:t>bağlanması</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işlevlerin</a:t>
            </a:r>
            <a:r>
              <a:rPr lang="en-US" dirty="0">
                <a:ea typeface="+mn-lt"/>
                <a:cs typeface="+mn-lt"/>
              </a:rPr>
              <a:t> </a:t>
            </a:r>
            <a:r>
              <a:rPr lang="en-US" dirty="0" err="1">
                <a:ea typeface="+mn-lt"/>
                <a:cs typeface="+mn-lt"/>
              </a:rPr>
              <a:t>tümü</a:t>
            </a:r>
            <a:r>
              <a:rPr lang="en-US" dirty="0">
                <a:ea typeface="+mn-lt"/>
                <a:cs typeface="+mn-lt"/>
              </a:rPr>
              <a:t> Backend </a:t>
            </a:r>
            <a:r>
              <a:rPr lang="en-US" dirty="0" err="1">
                <a:ea typeface="+mn-lt"/>
                <a:cs typeface="+mn-lt"/>
              </a:rPr>
              <a:t>yazılım</a:t>
            </a:r>
            <a:r>
              <a:rPr lang="en-US" dirty="0">
                <a:ea typeface="+mn-lt"/>
                <a:cs typeface="+mn-lt"/>
              </a:rPr>
              <a:t> </a:t>
            </a:r>
            <a:r>
              <a:rPr lang="en-US" dirty="0" err="1">
                <a:ea typeface="+mn-lt"/>
                <a:cs typeface="+mn-lt"/>
              </a:rPr>
              <a:t>tasarımına</a:t>
            </a:r>
            <a:r>
              <a:rPr lang="en-US" dirty="0">
                <a:ea typeface="+mn-lt"/>
                <a:cs typeface="+mn-lt"/>
              </a:rPr>
              <a:t> </a:t>
            </a:r>
            <a:r>
              <a:rPr lang="en-US" dirty="0" err="1">
                <a:ea typeface="+mn-lt"/>
                <a:cs typeface="+mn-lt"/>
              </a:rPr>
              <a:t>girer</a:t>
            </a:r>
            <a:r>
              <a:rPr lang="en-US" dirty="0">
                <a:ea typeface="+mn-lt"/>
                <a:cs typeface="+mn-lt"/>
              </a:rPr>
              <a:t>. </a:t>
            </a:r>
            <a:r>
              <a:rPr lang="en-US" dirty="0" err="1">
                <a:ea typeface="+mn-lt"/>
                <a:cs typeface="+mn-lt"/>
              </a:rPr>
              <a:t>Sistemin</a:t>
            </a:r>
            <a:r>
              <a:rPr lang="en-US" dirty="0">
                <a:ea typeface="+mn-lt"/>
                <a:cs typeface="+mn-lt"/>
              </a:rPr>
              <a:t> </a:t>
            </a:r>
            <a:r>
              <a:rPr lang="en-US" dirty="0" err="1">
                <a:ea typeface="+mn-lt"/>
                <a:cs typeface="+mn-lt"/>
              </a:rPr>
              <a:t>mimarisini</a:t>
            </a:r>
            <a:r>
              <a:rPr lang="en-US" dirty="0">
                <a:ea typeface="+mn-lt"/>
                <a:cs typeface="+mn-lt"/>
              </a:rPr>
              <a:t> </a:t>
            </a:r>
            <a:r>
              <a:rPr lang="en-US" dirty="0" err="1">
                <a:ea typeface="+mn-lt"/>
                <a:cs typeface="+mn-lt"/>
              </a:rPr>
              <a:t>oluşturulması</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tabanı</a:t>
            </a:r>
            <a:r>
              <a:rPr lang="en-US" dirty="0">
                <a:ea typeface="+mn-lt"/>
                <a:cs typeface="+mn-lt"/>
              </a:rPr>
              <a:t> </a:t>
            </a:r>
            <a:r>
              <a:rPr lang="en-US" dirty="0" err="1">
                <a:ea typeface="+mn-lt"/>
                <a:cs typeface="+mn-lt"/>
              </a:rPr>
              <a:t>yönetiminin</a:t>
            </a:r>
            <a:r>
              <a:rPr lang="en-US" dirty="0">
                <a:ea typeface="+mn-lt"/>
                <a:cs typeface="+mn-lt"/>
              </a:rPr>
              <a:t> </a:t>
            </a:r>
            <a:r>
              <a:rPr lang="en-US" dirty="0" err="1">
                <a:ea typeface="+mn-lt"/>
                <a:cs typeface="+mn-lt"/>
              </a:rPr>
              <a:t>planlanması</a:t>
            </a:r>
            <a:r>
              <a:rPr lang="en-US" dirty="0">
                <a:ea typeface="+mn-lt"/>
                <a:cs typeface="+mn-lt"/>
              </a:rPr>
              <a:t>, </a:t>
            </a:r>
            <a:r>
              <a:rPr lang="en-US" dirty="0" err="1">
                <a:ea typeface="+mn-lt"/>
                <a:cs typeface="+mn-lt"/>
              </a:rPr>
              <a:t>sunucu</a:t>
            </a:r>
            <a:r>
              <a:rPr lang="en-US" dirty="0">
                <a:ea typeface="+mn-lt"/>
                <a:cs typeface="+mn-lt"/>
              </a:rPr>
              <a:t> </a:t>
            </a:r>
            <a:r>
              <a:rPr lang="en-US" dirty="0" err="1">
                <a:ea typeface="+mn-lt"/>
                <a:cs typeface="+mn-lt"/>
              </a:rPr>
              <a:t>ayarlamalarının</a:t>
            </a:r>
            <a:r>
              <a:rPr lang="en-US" dirty="0">
                <a:ea typeface="+mn-lt"/>
                <a:cs typeface="+mn-lt"/>
              </a:rPr>
              <a:t> </a:t>
            </a:r>
            <a:r>
              <a:rPr lang="en-US" dirty="0" err="1">
                <a:ea typeface="+mn-lt"/>
                <a:cs typeface="+mn-lt"/>
              </a:rPr>
              <a:t>yapılması</a:t>
            </a:r>
            <a:r>
              <a:rPr lang="en-US" dirty="0">
                <a:ea typeface="+mn-lt"/>
                <a:cs typeface="+mn-lt"/>
              </a:rPr>
              <a:t>, </a:t>
            </a:r>
            <a:r>
              <a:rPr lang="en-US" dirty="0" err="1">
                <a:ea typeface="+mn-lt"/>
                <a:cs typeface="+mn-lt"/>
              </a:rPr>
              <a:t>sistemin</a:t>
            </a:r>
            <a:r>
              <a:rPr lang="en-US" dirty="0">
                <a:ea typeface="+mn-lt"/>
                <a:cs typeface="+mn-lt"/>
              </a:rPr>
              <a:t> </a:t>
            </a:r>
            <a:r>
              <a:rPr lang="en-US" dirty="0" err="1">
                <a:ea typeface="+mn-lt"/>
                <a:cs typeface="+mn-lt"/>
              </a:rPr>
              <a:t>maksimum</a:t>
            </a:r>
            <a:r>
              <a:rPr lang="en-US" dirty="0">
                <a:ea typeface="+mn-lt"/>
                <a:cs typeface="+mn-lt"/>
              </a:rPr>
              <a:t> </a:t>
            </a:r>
            <a:r>
              <a:rPr lang="en-US" dirty="0" err="1">
                <a:ea typeface="+mn-lt"/>
                <a:cs typeface="+mn-lt"/>
              </a:rPr>
              <a:t>seviyede</a:t>
            </a:r>
            <a:r>
              <a:rPr lang="en-US" dirty="0">
                <a:ea typeface="+mn-lt"/>
                <a:cs typeface="+mn-lt"/>
              </a:rPr>
              <a:t> </a:t>
            </a:r>
            <a:r>
              <a:rPr lang="en-US" dirty="0" err="1">
                <a:ea typeface="+mn-lt"/>
                <a:cs typeface="+mn-lt"/>
              </a:rPr>
              <a:t>verimli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hızlı</a:t>
            </a:r>
            <a:r>
              <a:rPr lang="en-US" dirty="0">
                <a:ea typeface="+mn-lt"/>
                <a:cs typeface="+mn-lt"/>
              </a:rPr>
              <a:t> </a:t>
            </a:r>
            <a:r>
              <a:rPr lang="en-US" dirty="0" err="1">
                <a:ea typeface="+mn-lt"/>
                <a:cs typeface="+mn-lt"/>
              </a:rPr>
              <a:t>çalışmasını</a:t>
            </a:r>
            <a:r>
              <a:rPr lang="en-US" dirty="0">
                <a:ea typeface="+mn-lt"/>
                <a:cs typeface="+mn-lt"/>
              </a:rPr>
              <a:t> </a:t>
            </a:r>
            <a:r>
              <a:rPr lang="en-US" dirty="0" err="1">
                <a:ea typeface="+mn-lt"/>
                <a:cs typeface="+mn-lt"/>
              </a:rPr>
              <a:t>sağlamak</a:t>
            </a:r>
            <a:r>
              <a:rPr lang="en-US" dirty="0">
                <a:ea typeface="+mn-lt"/>
                <a:cs typeface="+mn-lt"/>
              </a:rPr>
              <a:t> vb. </a:t>
            </a:r>
            <a:r>
              <a:rPr lang="en-US" dirty="0" err="1">
                <a:ea typeface="+mn-lt"/>
                <a:cs typeface="+mn-lt"/>
              </a:rPr>
              <a:t>işlevler</a:t>
            </a:r>
            <a:r>
              <a:rPr lang="en-US" dirty="0">
                <a:ea typeface="+mn-lt"/>
                <a:cs typeface="+mn-lt"/>
              </a:rPr>
              <a:t> </a:t>
            </a:r>
            <a:r>
              <a:rPr lang="en-US" dirty="0" err="1">
                <a:ea typeface="+mn-lt"/>
                <a:cs typeface="+mn-lt"/>
              </a:rPr>
              <a:t>gerçekleştirilir</a:t>
            </a:r>
            <a:r>
              <a:rPr lang="en-US" dirty="0">
                <a:ea typeface="+mn-lt"/>
                <a:cs typeface="+mn-lt"/>
              </a:rPr>
              <a:t>. Python, PHP, Ruby, Java, C#, ASP.NET, MySQL, MS </a:t>
            </a:r>
            <a:r>
              <a:rPr lang="en-US" dirty="0" err="1">
                <a:ea typeface="+mn-lt"/>
                <a:cs typeface="+mn-lt"/>
              </a:rPr>
              <a:t>Sql</a:t>
            </a:r>
            <a:r>
              <a:rPr lang="en-US" dirty="0">
                <a:ea typeface="+mn-lt"/>
                <a:cs typeface="+mn-lt"/>
              </a:rPr>
              <a:t>, MongoDB </a:t>
            </a:r>
            <a:r>
              <a:rPr lang="en-US" dirty="0" err="1">
                <a:ea typeface="+mn-lt"/>
                <a:cs typeface="+mn-lt"/>
              </a:rPr>
              <a:t>teknolojileri</a:t>
            </a:r>
            <a:r>
              <a:rPr lang="en-US" dirty="0">
                <a:ea typeface="+mn-lt"/>
                <a:cs typeface="+mn-lt"/>
              </a:rPr>
              <a:t> </a:t>
            </a:r>
            <a:r>
              <a:rPr lang="en-US" dirty="0" err="1">
                <a:ea typeface="+mn-lt"/>
                <a:cs typeface="+mn-lt"/>
              </a:rPr>
              <a:t>kullanılır</a:t>
            </a:r>
            <a:r>
              <a:rPr lang="en-US" dirty="0">
                <a:ea typeface="+mn-lt"/>
                <a:cs typeface="+mn-lt"/>
              </a:rPr>
              <a:t>. Bu </a:t>
            </a:r>
            <a:r>
              <a:rPr lang="en-US" dirty="0" err="1">
                <a:ea typeface="+mn-lt"/>
                <a:cs typeface="+mn-lt"/>
              </a:rPr>
              <a:t>alanda</a:t>
            </a:r>
            <a:r>
              <a:rPr lang="en-US" dirty="0">
                <a:ea typeface="+mn-lt"/>
                <a:cs typeface="+mn-lt"/>
              </a:rPr>
              <a:t> </a:t>
            </a:r>
            <a:r>
              <a:rPr lang="en-US" dirty="0" err="1">
                <a:ea typeface="+mn-lt"/>
                <a:cs typeface="+mn-lt"/>
              </a:rPr>
              <a:t>çalışan</a:t>
            </a:r>
            <a:r>
              <a:rPr lang="en-US" dirty="0">
                <a:ea typeface="+mn-lt"/>
                <a:cs typeface="+mn-lt"/>
              </a:rPr>
              <a:t> </a:t>
            </a:r>
            <a:r>
              <a:rPr lang="en-US" dirty="0" err="1">
                <a:ea typeface="+mn-lt"/>
                <a:cs typeface="+mn-lt"/>
              </a:rPr>
              <a:t>kişiler</a:t>
            </a:r>
            <a:r>
              <a:rPr lang="en-US" dirty="0">
                <a:ea typeface="+mn-lt"/>
                <a:cs typeface="+mn-lt"/>
              </a:rPr>
              <a:t> “Back-end Developer” ( Arka </a:t>
            </a:r>
            <a:r>
              <a:rPr lang="en-US" dirty="0" err="1">
                <a:ea typeface="+mn-lt"/>
                <a:cs typeface="+mn-lt"/>
              </a:rPr>
              <a:t>yüz</a:t>
            </a:r>
            <a:r>
              <a:rPr lang="en-US" dirty="0">
                <a:ea typeface="+mn-lt"/>
                <a:cs typeface="+mn-lt"/>
              </a:rPr>
              <a:t> </a:t>
            </a:r>
            <a:r>
              <a:rPr lang="en-US" dirty="0" err="1">
                <a:ea typeface="+mn-lt"/>
                <a:cs typeface="+mn-lt"/>
              </a:rPr>
              <a:t>geliştirici</a:t>
            </a:r>
            <a:r>
              <a:rPr lang="en-US" dirty="0">
                <a:ea typeface="+mn-lt"/>
                <a:cs typeface="+mn-lt"/>
              </a:rPr>
              <a:t> ) </a:t>
            </a:r>
            <a:r>
              <a:rPr lang="en-US" dirty="0" err="1">
                <a:ea typeface="+mn-lt"/>
                <a:cs typeface="+mn-lt"/>
              </a:rPr>
              <a:t>olarak</a:t>
            </a:r>
            <a:r>
              <a:rPr lang="en-US" dirty="0">
                <a:ea typeface="+mn-lt"/>
                <a:cs typeface="+mn-lt"/>
              </a:rPr>
              <a:t> </a:t>
            </a:r>
            <a:r>
              <a:rPr lang="en-US" dirty="0" err="1">
                <a:ea typeface="+mn-lt"/>
                <a:cs typeface="+mn-lt"/>
              </a:rPr>
              <a:t>isimlendirilir</a:t>
            </a:r>
            <a:r>
              <a:rPr lang="en-US" dirty="0">
                <a:ea typeface="+mn-lt"/>
                <a:cs typeface="+mn-lt"/>
              </a:rPr>
              <a:t>.</a:t>
            </a:r>
            <a:endParaRPr lang="en-US" dirty="0"/>
          </a:p>
          <a:p>
            <a:endParaRPr lang="en-US" dirty="0"/>
          </a:p>
        </p:txBody>
      </p:sp>
      <p:sp>
        <p:nvSpPr>
          <p:cNvPr id="4" name="Footer Placeholder 3">
            <a:extLst>
              <a:ext uri="{FF2B5EF4-FFF2-40B4-BE49-F238E27FC236}">
                <a16:creationId xmlns:a16="http://schemas.microsoft.com/office/drawing/2014/main" id="{0DA21354-F30E-3F12-C13C-FE7D3F9FF34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C4911F5-4A5E-836A-70D9-5F2540205F8B}"/>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3211787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54BA-65E0-AE2F-4085-9284F7548516}"/>
              </a:ext>
            </a:extLst>
          </p:cNvPr>
          <p:cNvSpPr>
            <a:spLocks noGrp="1"/>
          </p:cNvSpPr>
          <p:nvPr>
            <p:ph type="title"/>
          </p:nvPr>
        </p:nvSpPr>
        <p:spPr/>
        <p:txBody>
          <a:bodyPr/>
          <a:lstStyle/>
          <a:p>
            <a:r>
              <a:rPr lang="en-US" dirty="0"/>
              <a:t>Full-Stack Nedir?</a:t>
            </a:r>
          </a:p>
        </p:txBody>
      </p:sp>
      <p:sp>
        <p:nvSpPr>
          <p:cNvPr id="3" name="Text Placeholder 2">
            <a:extLst>
              <a:ext uri="{FF2B5EF4-FFF2-40B4-BE49-F238E27FC236}">
                <a16:creationId xmlns:a16="http://schemas.microsoft.com/office/drawing/2014/main" id="{3D1641DE-AD97-BD3E-4801-C3B1BEF24714}"/>
              </a:ext>
            </a:extLst>
          </p:cNvPr>
          <p:cNvSpPr>
            <a:spLocks noGrp="1"/>
          </p:cNvSpPr>
          <p:nvPr>
            <p:ph type="body" idx="1"/>
          </p:nvPr>
        </p:nvSpPr>
        <p:spPr>
          <a:xfrm>
            <a:off x="-6399" y="2323654"/>
            <a:ext cx="10953074" cy="3765996"/>
          </a:xfrm>
        </p:spPr>
        <p:txBody>
          <a:bodyPr vert="horz" lIns="91440" tIns="45720" rIns="91440" bIns="45720" rtlCol="0" anchor="t">
            <a:noAutofit/>
          </a:bodyPr>
          <a:lstStyle/>
          <a:p>
            <a:r>
              <a:rPr lang="en-US" dirty="0">
                <a:ea typeface="+mn-lt"/>
                <a:cs typeface="+mn-lt"/>
              </a:rPr>
              <a:t>Full Stack Developer, web </a:t>
            </a:r>
            <a:r>
              <a:rPr lang="en-US" dirty="0" err="1">
                <a:ea typeface="+mn-lt"/>
                <a:cs typeface="+mn-lt"/>
              </a:rPr>
              <a:t>sitesi</a:t>
            </a:r>
            <a:r>
              <a:rPr lang="en-US" dirty="0">
                <a:ea typeface="+mn-lt"/>
                <a:cs typeface="+mn-lt"/>
              </a:rPr>
              <a:t> </a:t>
            </a:r>
            <a:r>
              <a:rPr lang="en-US" dirty="0" err="1">
                <a:ea typeface="+mn-lt"/>
                <a:cs typeface="+mn-lt"/>
              </a:rPr>
              <a:t>projesinin</a:t>
            </a:r>
            <a:r>
              <a:rPr lang="en-US" dirty="0">
                <a:ea typeface="+mn-lt"/>
                <a:cs typeface="+mn-lt"/>
              </a:rPr>
              <a:t> </a:t>
            </a:r>
            <a:r>
              <a:rPr lang="en-US" dirty="0" err="1">
                <a:ea typeface="+mn-lt"/>
                <a:cs typeface="+mn-lt"/>
              </a:rPr>
              <a:t>tüm</a:t>
            </a:r>
            <a:r>
              <a:rPr lang="en-US" dirty="0">
                <a:ea typeface="+mn-lt"/>
                <a:cs typeface="+mn-lt"/>
              </a:rPr>
              <a:t> </a:t>
            </a:r>
            <a:r>
              <a:rPr lang="en-US" dirty="0" err="1">
                <a:ea typeface="+mn-lt"/>
                <a:cs typeface="+mn-lt"/>
              </a:rPr>
              <a:t>aşamalarında</a:t>
            </a:r>
            <a:r>
              <a:rPr lang="en-US" dirty="0">
                <a:ea typeface="+mn-lt"/>
                <a:cs typeface="+mn-lt"/>
              </a:rPr>
              <a:t> </a:t>
            </a:r>
            <a:r>
              <a:rPr lang="en-US" dirty="0" err="1">
                <a:ea typeface="+mn-lt"/>
                <a:cs typeface="+mn-lt"/>
              </a:rPr>
              <a:t>yetkin</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çalışabilen</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arayüzü</a:t>
            </a:r>
            <a:r>
              <a:rPr lang="en-US" dirty="0">
                <a:ea typeface="+mn-lt"/>
                <a:cs typeface="+mn-lt"/>
              </a:rPr>
              <a:t> </a:t>
            </a:r>
            <a:r>
              <a:rPr lang="en-US" dirty="0" err="1">
                <a:ea typeface="+mn-lt"/>
                <a:cs typeface="+mn-lt"/>
              </a:rPr>
              <a:t>tasarımı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deneyimi</a:t>
            </a:r>
            <a:r>
              <a:rPr lang="en-US" dirty="0">
                <a:ea typeface="+mn-lt"/>
                <a:cs typeface="+mn-lt"/>
              </a:rPr>
              <a:t> </a:t>
            </a:r>
            <a:r>
              <a:rPr lang="en-US" dirty="0" err="1">
                <a:ea typeface="+mn-lt"/>
                <a:cs typeface="+mn-lt"/>
              </a:rPr>
              <a:t>konularında</a:t>
            </a:r>
            <a:r>
              <a:rPr lang="en-US" dirty="0">
                <a:ea typeface="+mn-lt"/>
                <a:cs typeface="+mn-lt"/>
              </a:rPr>
              <a:t> </a:t>
            </a:r>
            <a:r>
              <a:rPr lang="en-US" dirty="0" err="1">
                <a:ea typeface="+mn-lt"/>
                <a:cs typeface="+mn-lt"/>
              </a:rPr>
              <a:t>bilgi</a:t>
            </a:r>
            <a:r>
              <a:rPr lang="en-US" dirty="0">
                <a:ea typeface="+mn-lt"/>
                <a:cs typeface="+mn-lt"/>
              </a:rPr>
              <a:t> </a:t>
            </a:r>
            <a:r>
              <a:rPr lang="en-US" dirty="0" err="1">
                <a:ea typeface="+mn-lt"/>
                <a:cs typeface="+mn-lt"/>
              </a:rPr>
              <a:t>sahibi</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sunucu</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veritabanı</a:t>
            </a:r>
            <a:r>
              <a:rPr lang="en-US" dirty="0">
                <a:ea typeface="+mn-lt"/>
                <a:cs typeface="+mn-lt"/>
              </a:rPr>
              <a:t> </a:t>
            </a:r>
            <a:r>
              <a:rPr lang="en-US" dirty="0" err="1">
                <a:ea typeface="+mn-lt"/>
                <a:cs typeface="+mn-lt"/>
              </a:rPr>
              <a:t>işlevleri</a:t>
            </a:r>
            <a:r>
              <a:rPr lang="en-US" dirty="0">
                <a:ea typeface="+mn-lt"/>
                <a:cs typeface="+mn-lt"/>
              </a:rPr>
              <a:t> </a:t>
            </a:r>
            <a:r>
              <a:rPr lang="en-US" dirty="0" err="1">
                <a:ea typeface="+mn-lt"/>
                <a:cs typeface="+mn-lt"/>
              </a:rPr>
              <a:t>konusunda</a:t>
            </a:r>
            <a:r>
              <a:rPr lang="en-US" dirty="0">
                <a:ea typeface="+mn-lt"/>
                <a:cs typeface="+mn-lt"/>
              </a:rPr>
              <a:t> </a:t>
            </a:r>
            <a:r>
              <a:rPr lang="en-US" dirty="0" err="1">
                <a:ea typeface="+mn-lt"/>
                <a:cs typeface="+mn-lt"/>
              </a:rPr>
              <a:t>uzmanlaşmış</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yönlü</a:t>
            </a:r>
            <a:r>
              <a:rPr lang="en-US" dirty="0">
                <a:ea typeface="+mn-lt"/>
                <a:cs typeface="+mn-lt"/>
              </a:rPr>
              <a:t> </a:t>
            </a:r>
            <a:r>
              <a:rPr lang="en-US" dirty="0" err="1">
                <a:ea typeface="+mn-lt"/>
                <a:cs typeface="+mn-lt"/>
              </a:rPr>
              <a:t>profesyoneldir</a:t>
            </a:r>
            <a:r>
              <a:rPr lang="en-US" dirty="0">
                <a:ea typeface="+mn-lt"/>
                <a:cs typeface="+mn-lt"/>
              </a:rPr>
              <a:t>. Bu </a:t>
            </a:r>
            <a:r>
              <a:rPr lang="en-US" dirty="0" err="1">
                <a:ea typeface="+mn-lt"/>
                <a:cs typeface="+mn-lt"/>
              </a:rPr>
              <a:t>kişiler</a:t>
            </a:r>
            <a:r>
              <a:rPr lang="en-US" dirty="0">
                <a:ea typeface="+mn-lt"/>
                <a:cs typeface="+mn-lt"/>
              </a:rPr>
              <a:t> hem </a:t>
            </a:r>
            <a:r>
              <a:rPr lang="en-US" dirty="0" err="1">
                <a:ea typeface="+mn-lt"/>
                <a:cs typeface="+mn-lt"/>
              </a:rPr>
              <a:t>ön</a:t>
            </a:r>
            <a:r>
              <a:rPr lang="en-US" dirty="0">
                <a:ea typeface="+mn-lt"/>
                <a:cs typeface="+mn-lt"/>
              </a:rPr>
              <a:t> </a:t>
            </a:r>
            <a:r>
              <a:rPr lang="en-US" dirty="0" err="1">
                <a:ea typeface="+mn-lt"/>
                <a:cs typeface="+mn-lt"/>
              </a:rPr>
              <a:t>yüz</a:t>
            </a:r>
            <a:r>
              <a:rPr lang="en-US" dirty="0">
                <a:ea typeface="+mn-lt"/>
                <a:cs typeface="+mn-lt"/>
              </a:rPr>
              <a:t> (front-end) hem de </a:t>
            </a:r>
            <a:r>
              <a:rPr lang="en-US" dirty="0" err="1">
                <a:ea typeface="+mn-lt"/>
                <a:cs typeface="+mn-lt"/>
              </a:rPr>
              <a:t>arka</a:t>
            </a:r>
            <a:r>
              <a:rPr lang="en-US" dirty="0">
                <a:ea typeface="+mn-lt"/>
                <a:cs typeface="+mn-lt"/>
              </a:rPr>
              <a:t> </a:t>
            </a:r>
            <a:r>
              <a:rPr lang="en-US" dirty="0" err="1">
                <a:ea typeface="+mn-lt"/>
                <a:cs typeface="+mn-lt"/>
              </a:rPr>
              <a:t>yüz</a:t>
            </a:r>
            <a:r>
              <a:rPr lang="en-US" dirty="0">
                <a:ea typeface="+mn-lt"/>
                <a:cs typeface="+mn-lt"/>
              </a:rPr>
              <a:t> (back-end) </a:t>
            </a:r>
            <a:r>
              <a:rPr lang="en-US" dirty="0" err="1">
                <a:ea typeface="+mn-lt"/>
                <a:cs typeface="+mn-lt"/>
              </a:rPr>
              <a:t>teknolojilerine</a:t>
            </a:r>
            <a:r>
              <a:rPr lang="en-US" dirty="0">
                <a:ea typeface="+mn-lt"/>
                <a:cs typeface="+mn-lt"/>
              </a:rPr>
              <a:t> </a:t>
            </a:r>
            <a:r>
              <a:rPr lang="en-US" dirty="0" err="1">
                <a:ea typeface="+mn-lt"/>
                <a:cs typeface="+mn-lt"/>
              </a:rPr>
              <a:t>hakimdir</a:t>
            </a:r>
            <a:r>
              <a:rPr lang="en-US" dirty="0">
                <a:ea typeface="+mn-lt"/>
                <a:cs typeface="+mn-lt"/>
              </a:rPr>
              <a:t>. Modern web </a:t>
            </a:r>
            <a:r>
              <a:rPr lang="en-US" dirty="0" err="1">
                <a:ea typeface="+mn-lt"/>
                <a:cs typeface="+mn-lt"/>
              </a:rPr>
              <a:t>teknolojilerini</a:t>
            </a:r>
            <a:r>
              <a:rPr lang="en-US" dirty="0">
                <a:ea typeface="+mn-lt"/>
                <a:cs typeface="+mn-lt"/>
              </a:rPr>
              <a:t>, </a:t>
            </a:r>
            <a:r>
              <a:rPr lang="en-US" dirty="0" err="1">
                <a:ea typeface="+mn-lt"/>
                <a:cs typeface="+mn-lt"/>
              </a:rPr>
              <a:t>çeşitli</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dillerini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veritabanı</a:t>
            </a:r>
            <a:r>
              <a:rPr lang="en-US" dirty="0">
                <a:ea typeface="+mn-lt"/>
                <a:cs typeface="+mn-lt"/>
              </a:rPr>
              <a:t> </a:t>
            </a:r>
            <a:r>
              <a:rPr lang="en-US" dirty="0" err="1">
                <a:ea typeface="+mn-lt"/>
                <a:cs typeface="+mn-lt"/>
              </a:rPr>
              <a:t>sistemlerini</a:t>
            </a:r>
            <a:r>
              <a:rPr lang="en-US" dirty="0">
                <a:ea typeface="+mn-lt"/>
                <a:cs typeface="+mn-lt"/>
              </a:rPr>
              <a:t> </a:t>
            </a:r>
            <a:r>
              <a:rPr lang="en-US" dirty="0" err="1">
                <a:ea typeface="+mn-lt"/>
                <a:cs typeface="+mn-lt"/>
              </a:rPr>
              <a:t>kullanarak</a:t>
            </a:r>
            <a:r>
              <a:rPr lang="en-US" dirty="0">
                <a:ea typeface="+mn-lt"/>
                <a:cs typeface="+mn-lt"/>
              </a:rPr>
              <a:t> </a:t>
            </a:r>
            <a:r>
              <a:rPr lang="en-US" dirty="0" err="1">
                <a:ea typeface="+mn-lt"/>
                <a:cs typeface="+mn-lt"/>
              </a:rPr>
              <a:t>dinamik</a:t>
            </a:r>
            <a:r>
              <a:rPr lang="en-US" dirty="0">
                <a:ea typeface="+mn-lt"/>
                <a:cs typeface="+mn-lt"/>
              </a:rPr>
              <a:t> web </a:t>
            </a:r>
            <a:r>
              <a:rPr lang="en-US" dirty="0" err="1">
                <a:ea typeface="+mn-lt"/>
                <a:cs typeface="+mn-lt"/>
              </a:rPr>
              <a:t>siteleri</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uygulamalar</a:t>
            </a:r>
            <a:r>
              <a:rPr lang="en-US" dirty="0">
                <a:ea typeface="+mn-lt"/>
                <a:cs typeface="+mn-lt"/>
              </a:rPr>
              <a:t> </a:t>
            </a:r>
            <a:r>
              <a:rPr lang="en-US" dirty="0" err="1">
                <a:ea typeface="+mn-lt"/>
                <a:cs typeface="+mn-lt"/>
              </a:rPr>
              <a:t>geliştirebilir</a:t>
            </a:r>
            <a:r>
              <a:rPr lang="en-US" dirty="0">
                <a:ea typeface="+mn-lt"/>
                <a:cs typeface="+mn-lt"/>
              </a:rPr>
              <a:t>. </a:t>
            </a:r>
            <a:r>
              <a:rPr lang="en-US" dirty="0" err="1">
                <a:ea typeface="+mn-lt"/>
                <a:cs typeface="+mn-lt"/>
              </a:rPr>
              <a:t>Ayrıca</a:t>
            </a:r>
            <a:r>
              <a:rPr lang="en-US" dirty="0">
                <a:ea typeface="+mn-lt"/>
                <a:cs typeface="+mn-lt"/>
              </a:rPr>
              <a:t> </a:t>
            </a:r>
            <a:r>
              <a:rPr lang="en-US" dirty="0" err="1">
                <a:ea typeface="+mn-lt"/>
                <a:cs typeface="+mn-lt"/>
              </a:rPr>
              <a:t>sürekli</a:t>
            </a:r>
            <a:r>
              <a:rPr lang="en-US" dirty="0">
                <a:ea typeface="+mn-lt"/>
                <a:cs typeface="+mn-lt"/>
              </a:rPr>
              <a:t> </a:t>
            </a:r>
            <a:r>
              <a:rPr lang="en-US" dirty="0" err="1">
                <a:ea typeface="+mn-lt"/>
                <a:cs typeface="+mn-lt"/>
              </a:rPr>
              <a:t>değişen</a:t>
            </a:r>
            <a:r>
              <a:rPr lang="en-US" dirty="0">
                <a:ea typeface="+mn-lt"/>
                <a:cs typeface="+mn-lt"/>
              </a:rPr>
              <a:t> </a:t>
            </a:r>
            <a:r>
              <a:rPr lang="en-US" dirty="0" err="1">
                <a:ea typeface="+mn-lt"/>
                <a:cs typeface="+mn-lt"/>
              </a:rPr>
              <a:t>teknoloji</a:t>
            </a:r>
            <a:r>
              <a:rPr lang="en-US" dirty="0">
                <a:ea typeface="+mn-lt"/>
                <a:cs typeface="+mn-lt"/>
              </a:rPr>
              <a:t> </a:t>
            </a:r>
            <a:r>
              <a:rPr lang="en-US" dirty="0" err="1">
                <a:ea typeface="+mn-lt"/>
                <a:cs typeface="+mn-lt"/>
              </a:rPr>
              <a:t>trendlerine</a:t>
            </a:r>
            <a:r>
              <a:rPr lang="en-US" dirty="0">
                <a:ea typeface="+mn-lt"/>
                <a:cs typeface="+mn-lt"/>
              </a:rPr>
              <a:t> </a:t>
            </a:r>
            <a:r>
              <a:rPr lang="en-US" dirty="0" err="1">
                <a:ea typeface="+mn-lt"/>
                <a:cs typeface="+mn-lt"/>
              </a:rPr>
              <a:t>ayak</a:t>
            </a:r>
            <a:r>
              <a:rPr lang="en-US" dirty="0">
                <a:ea typeface="+mn-lt"/>
                <a:cs typeface="+mn-lt"/>
              </a:rPr>
              <a:t> </a:t>
            </a:r>
            <a:r>
              <a:rPr lang="en-US" dirty="0" err="1">
                <a:ea typeface="+mn-lt"/>
                <a:cs typeface="+mn-lt"/>
              </a:rPr>
              <a:t>uydurarak</a:t>
            </a:r>
            <a:r>
              <a:rPr lang="en-US" dirty="0">
                <a:ea typeface="+mn-lt"/>
                <a:cs typeface="+mn-lt"/>
              </a:rPr>
              <a:t> </a:t>
            </a:r>
            <a:r>
              <a:rPr lang="en-US" dirty="0" err="1">
                <a:ea typeface="+mn-lt"/>
                <a:cs typeface="+mn-lt"/>
              </a:rPr>
              <a:t>yenilikçi</a:t>
            </a:r>
            <a:r>
              <a:rPr lang="en-US" dirty="0">
                <a:ea typeface="+mn-lt"/>
                <a:cs typeface="+mn-lt"/>
              </a:rPr>
              <a:t> </a:t>
            </a:r>
            <a:r>
              <a:rPr lang="en-US" dirty="0" err="1">
                <a:ea typeface="+mn-lt"/>
                <a:cs typeface="+mn-lt"/>
              </a:rPr>
              <a:t>çözümler</a:t>
            </a:r>
            <a:r>
              <a:rPr lang="en-US" dirty="0">
                <a:ea typeface="+mn-lt"/>
                <a:cs typeface="+mn-lt"/>
              </a:rPr>
              <a:t> </a:t>
            </a:r>
            <a:r>
              <a:rPr lang="en-US" dirty="0" err="1">
                <a:ea typeface="+mn-lt"/>
                <a:cs typeface="+mn-lt"/>
              </a:rPr>
              <a:t>sunma</a:t>
            </a:r>
            <a:r>
              <a:rPr lang="en-US" dirty="0">
                <a:ea typeface="+mn-lt"/>
                <a:cs typeface="+mn-lt"/>
              </a:rPr>
              <a:t> </a:t>
            </a:r>
            <a:r>
              <a:rPr lang="en-US" dirty="0" err="1">
                <a:ea typeface="+mn-lt"/>
                <a:cs typeface="+mn-lt"/>
              </a:rPr>
              <a:t>yeteneğine</a:t>
            </a:r>
            <a:r>
              <a:rPr lang="en-US" dirty="0">
                <a:ea typeface="+mn-lt"/>
                <a:cs typeface="+mn-lt"/>
              </a:rPr>
              <a:t> </a:t>
            </a:r>
            <a:r>
              <a:rPr lang="en-US" dirty="0" err="1">
                <a:ea typeface="+mn-lt"/>
                <a:cs typeface="+mn-lt"/>
              </a:rPr>
              <a:t>sahiptir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26F78F69-80F2-8900-8C1F-9C105E24151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9C8ABF-1E57-91C6-BC34-5F5A8420FB18}"/>
              </a:ext>
            </a:extLst>
          </p:cNvPr>
          <p:cNvSpPr>
            <a:spLocks noGrp="1"/>
          </p:cNvSpPr>
          <p:nvPr>
            <p:ph type="sldNum" sz="quarter" idx="12"/>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4060438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A401-70D2-5A04-AD78-E4CD97A85601}"/>
              </a:ext>
            </a:extLst>
          </p:cNvPr>
          <p:cNvSpPr>
            <a:spLocks noGrp="1"/>
          </p:cNvSpPr>
          <p:nvPr>
            <p:ph type="title"/>
          </p:nvPr>
        </p:nvSpPr>
        <p:spPr>
          <a:xfrm>
            <a:off x="899763" y="381000"/>
            <a:ext cx="10036615" cy="1325563"/>
          </a:xfrm>
        </p:spPr>
        <p:txBody>
          <a:bodyPr/>
          <a:lstStyle/>
          <a:p>
            <a:r>
              <a:rPr lang="en-US" dirty="0"/>
              <a:t>12)Div, Html, </a:t>
            </a:r>
            <a:r>
              <a:rPr lang="en-US" dirty="0" err="1"/>
              <a:t>Css</a:t>
            </a:r>
            <a:r>
              <a:rPr lang="en-US" dirty="0"/>
              <a:t>, Responsive Nedir?</a:t>
            </a:r>
          </a:p>
        </p:txBody>
      </p:sp>
      <p:sp>
        <p:nvSpPr>
          <p:cNvPr id="3" name="Content Placeholder 2">
            <a:extLst>
              <a:ext uri="{FF2B5EF4-FFF2-40B4-BE49-F238E27FC236}">
                <a16:creationId xmlns:a16="http://schemas.microsoft.com/office/drawing/2014/main" id="{F05647C9-EA9C-8D67-1F87-5107A24D85CA}"/>
              </a:ext>
            </a:extLst>
          </p:cNvPr>
          <p:cNvSpPr>
            <a:spLocks noGrp="1"/>
          </p:cNvSpPr>
          <p:nvPr>
            <p:ph idx="1"/>
          </p:nvPr>
        </p:nvSpPr>
        <p:spPr>
          <a:xfrm>
            <a:off x="-2337" y="1588172"/>
            <a:ext cx="11603687" cy="5191321"/>
          </a:xfrm>
        </p:spPr>
        <p:txBody>
          <a:bodyPr vert="horz" lIns="91440" tIns="45720" rIns="91440" bIns="45720" rtlCol="0" anchor="t">
            <a:noAutofit/>
          </a:bodyPr>
          <a:lstStyle/>
          <a:p>
            <a:endParaRPr lang="en-US" dirty="0"/>
          </a:p>
          <a:p>
            <a:r>
              <a:rPr lang="en-US" b="1" u="sng" dirty="0">
                <a:ea typeface="+mn-lt"/>
                <a:cs typeface="+mn-lt"/>
              </a:rPr>
              <a:t>Div</a:t>
            </a:r>
            <a:r>
              <a:rPr lang="en-US" u="sng" dirty="0">
                <a:ea typeface="+mn-lt"/>
                <a:cs typeface="+mn-lt"/>
              </a:rPr>
              <a:t>, HTML dilinde web sayfalarını </a:t>
            </a:r>
            <a:r>
              <a:rPr lang="en-US" u="sng" dirty="0" err="1">
                <a:ea typeface="+mn-lt"/>
                <a:cs typeface="+mn-lt"/>
              </a:rPr>
              <a:t>bölümlere</a:t>
            </a:r>
            <a:r>
              <a:rPr lang="en-US" u="sng" dirty="0">
                <a:ea typeface="+mn-lt"/>
                <a:cs typeface="+mn-lt"/>
              </a:rPr>
              <a:t> </a:t>
            </a:r>
            <a:r>
              <a:rPr lang="en-US" u="sng" dirty="0" err="1">
                <a:ea typeface="+mn-lt"/>
                <a:cs typeface="+mn-lt"/>
              </a:rPr>
              <a:t>ayırmak</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bu</a:t>
            </a:r>
            <a:r>
              <a:rPr lang="en-US" u="sng" dirty="0">
                <a:ea typeface="+mn-lt"/>
                <a:cs typeface="+mn-lt"/>
              </a:rPr>
              <a:t> </a:t>
            </a:r>
            <a:r>
              <a:rPr lang="en-US" u="sng" dirty="0" err="1">
                <a:ea typeface="+mn-lt"/>
                <a:cs typeface="+mn-lt"/>
              </a:rPr>
              <a:t>bölümlere</a:t>
            </a:r>
            <a:r>
              <a:rPr lang="en-US" u="sng" dirty="0">
                <a:ea typeface="+mn-lt"/>
                <a:cs typeface="+mn-lt"/>
              </a:rPr>
              <a:t> CSS </a:t>
            </a:r>
            <a:r>
              <a:rPr lang="en-US" u="sng" dirty="0" err="1">
                <a:ea typeface="+mn-lt"/>
                <a:cs typeface="+mn-lt"/>
              </a:rPr>
              <a:t>ile</a:t>
            </a:r>
            <a:r>
              <a:rPr lang="en-US" u="sng" dirty="0">
                <a:ea typeface="+mn-lt"/>
                <a:cs typeface="+mn-lt"/>
              </a:rPr>
              <a:t> </a:t>
            </a:r>
            <a:r>
              <a:rPr lang="en-US" u="sng" dirty="0" err="1">
                <a:ea typeface="+mn-lt"/>
                <a:cs typeface="+mn-lt"/>
              </a:rPr>
              <a:t>stil</a:t>
            </a:r>
            <a:r>
              <a:rPr lang="en-US" u="sng" dirty="0">
                <a:ea typeface="+mn-lt"/>
                <a:cs typeface="+mn-lt"/>
              </a:rPr>
              <a:t> </a:t>
            </a:r>
            <a:r>
              <a:rPr lang="en-US" u="sng" dirty="0" err="1">
                <a:ea typeface="+mn-lt"/>
                <a:cs typeface="+mn-lt"/>
              </a:rPr>
              <a:t>değerleri</a:t>
            </a:r>
            <a:r>
              <a:rPr lang="en-US" u="sng" dirty="0">
                <a:ea typeface="+mn-lt"/>
                <a:cs typeface="+mn-lt"/>
              </a:rPr>
              <a:t> </a:t>
            </a:r>
            <a:r>
              <a:rPr lang="en-US" u="sng" dirty="0" err="1">
                <a:ea typeface="+mn-lt"/>
                <a:cs typeface="+mn-lt"/>
              </a:rPr>
              <a:t>vermemizi</a:t>
            </a:r>
            <a:r>
              <a:rPr lang="en-US" u="sng" dirty="0">
                <a:ea typeface="+mn-lt"/>
                <a:cs typeface="+mn-lt"/>
              </a:rPr>
              <a:t> </a:t>
            </a:r>
            <a:r>
              <a:rPr lang="en-US" u="sng" dirty="0" err="1">
                <a:ea typeface="+mn-lt"/>
                <a:cs typeface="+mn-lt"/>
              </a:rPr>
              <a:t>sağlayan</a:t>
            </a:r>
            <a:r>
              <a:rPr lang="en-US" u="sng" dirty="0">
                <a:ea typeface="+mn-lt"/>
                <a:cs typeface="+mn-lt"/>
              </a:rPr>
              <a:t> </a:t>
            </a:r>
            <a:r>
              <a:rPr lang="en-US" u="sng" dirty="0" err="1">
                <a:ea typeface="+mn-lt"/>
                <a:cs typeface="+mn-lt"/>
              </a:rPr>
              <a:t>bir</a:t>
            </a:r>
            <a:r>
              <a:rPr lang="en-US" u="sng" dirty="0">
                <a:ea typeface="+mn-lt"/>
                <a:cs typeface="+mn-lt"/>
              </a:rPr>
              <a:t> HTML </a:t>
            </a:r>
            <a:r>
              <a:rPr lang="en-US" u="sng" dirty="0" err="1">
                <a:ea typeface="+mn-lt"/>
                <a:cs typeface="+mn-lt"/>
              </a:rPr>
              <a:t>etiketidir</a:t>
            </a:r>
            <a:r>
              <a:rPr lang="en-US" u="sng" dirty="0">
                <a:ea typeface="+mn-lt"/>
                <a:cs typeface="+mn-lt"/>
              </a:rPr>
              <a:t> </a:t>
            </a:r>
            <a:r>
              <a:rPr lang="en-US" dirty="0">
                <a:ea typeface="+mn-lt"/>
                <a:cs typeface="+mn-lt"/>
              </a:rPr>
              <a:t>. Div </a:t>
            </a:r>
            <a:r>
              <a:rPr lang="en-US" dirty="0" err="1">
                <a:ea typeface="+mn-lt"/>
                <a:cs typeface="+mn-lt"/>
              </a:rPr>
              <a:t>etiketi</a:t>
            </a:r>
            <a:r>
              <a:rPr lang="en-US" dirty="0">
                <a:ea typeface="+mn-lt"/>
                <a:cs typeface="+mn-lt"/>
              </a:rPr>
              <a:t>, block </a:t>
            </a:r>
            <a:r>
              <a:rPr lang="en-US" dirty="0" err="1">
                <a:ea typeface="+mn-lt"/>
                <a:cs typeface="+mn-lt"/>
              </a:rPr>
              <a:t>bir</a:t>
            </a:r>
            <a:r>
              <a:rPr lang="en-US" dirty="0">
                <a:ea typeface="+mn-lt"/>
                <a:cs typeface="+mn-lt"/>
              </a:rPr>
              <a:t> </a:t>
            </a:r>
            <a:r>
              <a:rPr lang="en-US" dirty="0" err="1">
                <a:ea typeface="+mn-lt"/>
                <a:cs typeface="+mn-lt"/>
              </a:rPr>
              <a:t>etikettir</a:t>
            </a:r>
            <a:r>
              <a:rPr lang="en-US" dirty="0">
                <a:ea typeface="+mn-lt"/>
                <a:cs typeface="+mn-lt"/>
              </a:rPr>
              <a:t>. </a:t>
            </a:r>
            <a:r>
              <a:rPr lang="en-US" u="sng" dirty="0">
                <a:ea typeface="+mn-lt"/>
                <a:cs typeface="+mn-lt"/>
              </a:rPr>
              <a:t>Yani </a:t>
            </a:r>
            <a:r>
              <a:rPr lang="en-US" u="sng" dirty="0" err="1">
                <a:ea typeface="+mn-lt"/>
                <a:cs typeface="+mn-lt"/>
              </a:rPr>
              <a:t>bulunduğu</a:t>
            </a:r>
            <a:r>
              <a:rPr lang="en-US" u="sng" dirty="0">
                <a:ea typeface="+mn-lt"/>
                <a:cs typeface="+mn-lt"/>
              </a:rPr>
              <a:t> </a:t>
            </a:r>
            <a:r>
              <a:rPr lang="en-US" u="sng" dirty="0" err="1">
                <a:ea typeface="+mn-lt"/>
                <a:cs typeface="+mn-lt"/>
              </a:rPr>
              <a:t>satırı</a:t>
            </a:r>
            <a:r>
              <a:rPr lang="en-US" u="sng" dirty="0">
                <a:ea typeface="+mn-lt"/>
                <a:cs typeface="+mn-lt"/>
              </a:rPr>
              <a:t> </a:t>
            </a:r>
            <a:r>
              <a:rPr lang="en-US" u="sng" dirty="0" err="1">
                <a:ea typeface="+mn-lt"/>
                <a:cs typeface="+mn-lt"/>
              </a:rPr>
              <a:t>tamamen</a:t>
            </a:r>
            <a:r>
              <a:rPr lang="en-US" u="sng" dirty="0">
                <a:ea typeface="+mn-lt"/>
                <a:cs typeface="+mn-lt"/>
              </a:rPr>
              <a:t> </a:t>
            </a:r>
            <a:r>
              <a:rPr lang="en-US" u="sng" dirty="0" err="1">
                <a:ea typeface="+mn-lt"/>
                <a:cs typeface="+mn-lt"/>
              </a:rPr>
              <a:t>kaplar</a:t>
            </a:r>
            <a:r>
              <a:rPr lang="en-US" u="sng" dirty="0">
                <a:ea typeface="+mn-lt"/>
                <a:cs typeface="+mn-lt"/>
              </a:rPr>
              <a:t> </a:t>
            </a:r>
            <a:r>
              <a:rPr lang="en-US" dirty="0">
                <a:ea typeface="+mn-lt"/>
                <a:cs typeface="+mn-lt"/>
              </a:rPr>
              <a:t>. </a:t>
            </a:r>
            <a:r>
              <a:rPr lang="en-US" u="sng" dirty="0">
                <a:ea typeface="+mn-lt"/>
                <a:cs typeface="+mn-lt"/>
              </a:rPr>
              <a:t>Div </a:t>
            </a:r>
            <a:r>
              <a:rPr lang="en-US" u="sng" dirty="0" err="1">
                <a:ea typeface="+mn-lt"/>
                <a:cs typeface="+mn-lt"/>
              </a:rPr>
              <a:t>etiketi</a:t>
            </a:r>
            <a:r>
              <a:rPr lang="en-US" u="sng" dirty="0">
                <a:ea typeface="+mn-lt"/>
                <a:cs typeface="+mn-lt"/>
              </a:rPr>
              <a:t>, </a:t>
            </a:r>
            <a:r>
              <a:rPr lang="en-US" u="sng" dirty="0" err="1">
                <a:ea typeface="+mn-lt"/>
                <a:cs typeface="+mn-lt"/>
              </a:rPr>
              <a:t>sayfamızdaki</a:t>
            </a:r>
            <a:r>
              <a:rPr lang="en-US" u="sng" dirty="0">
                <a:ea typeface="+mn-lt"/>
                <a:cs typeface="+mn-lt"/>
              </a:rPr>
              <a:t> </a:t>
            </a:r>
            <a:r>
              <a:rPr lang="en-US" u="sng" dirty="0" err="1">
                <a:ea typeface="+mn-lt"/>
                <a:cs typeface="+mn-lt"/>
              </a:rPr>
              <a:t>kodları</a:t>
            </a:r>
            <a:r>
              <a:rPr lang="en-US" u="sng" dirty="0">
                <a:ea typeface="+mn-lt"/>
                <a:cs typeface="+mn-lt"/>
              </a:rPr>
              <a:t> </a:t>
            </a:r>
            <a:r>
              <a:rPr lang="en-US" u="sng" dirty="0" err="1">
                <a:ea typeface="+mn-lt"/>
                <a:cs typeface="+mn-lt"/>
              </a:rPr>
              <a:t>anlamsal</a:t>
            </a:r>
            <a:r>
              <a:rPr lang="en-US" u="sng" dirty="0">
                <a:ea typeface="+mn-lt"/>
                <a:cs typeface="+mn-lt"/>
              </a:rPr>
              <a:t> </a:t>
            </a:r>
            <a:r>
              <a:rPr lang="en-US" u="sng" dirty="0" err="1">
                <a:ea typeface="+mn-lt"/>
                <a:cs typeface="+mn-lt"/>
              </a:rPr>
              <a:t>olarak</a:t>
            </a:r>
            <a:r>
              <a:rPr lang="en-US" u="sng" dirty="0">
                <a:ea typeface="+mn-lt"/>
                <a:cs typeface="+mn-lt"/>
              </a:rPr>
              <a:t> gruplamak için de kullanılabilir </a:t>
            </a:r>
            <a:r>
              <a:rPr lang="en-US" dirty="0">
                <a:ea typeface="+mn-lt"/>
                <a:cs typeface="+mn-lt"/>
              </a:rPr>
              <a:t>. </a:t>
            </a:r>
            <a:r>
              <a:rPr lang="en-US" u="sng" dirty="0">
                <a:ea typeface="+mn-lt"/>
                <a:cs typeface="+mn-lt"/>
              </a:rPr>
              <a:t>Div etiketi, HTML sayfasında </a:t>
            </a:r>
            <a:r>
              <a:rPr lang="en-US" u="sng" dirty="0" err="1">
                <a:ea typeface="+mn-lt"/>
                <a:cs typeface="+mn-lt"/>
              </a:rPr>
              <a:t>bir</a:t>
            </a:r>
            <a:r>
              <a:rPr lang="en-US" u="sng" dirty="0">
                <a:ea typeface="+mn-lt"/>
                <a:cs typeface="+mn-lt"/>
              </a:rPr>
              <a:t> </a:t>
            </a:r>
            <a:r>
              <a:rPr lang="en-US" u="sng" dirty="0" err="1">
                <a:ea typeface="+mn-lt"/>
                <a:cs typeface="+mn-lt"/>
              </a:rPr>
              <a:t>bölüm</a:t>
            </a:r>
            <a:r>
              <a:rPr lang="en-US" u="sng" dirty="0">
                <a:ea typeface="+mn-lt"/>
                <a:cs typeface="+mn-lt"/>
              </a:rPr>
              <a:t> </a:t>
            </a:r>
            <a:r>
              <a:rPr lang="en-US" u="sng" dirty="0" err="1">
                <a:ea typeface="+mn-lt"/>
                <a:cs typeface="+mn-lt"/>
              </a:rPr>
              <a:t>oluşturmak</a:t>
            </a:r>
            <a:r>
              <a:rPr lang="en-US" u="sng" dirty="0">
                <a:ea typeface="+mn-lt"/>
                <a:cs typeface="+mn-lt"/>
              </a:rPr>
              <a:t> </a:t>
            </a:r>
            <a:r>
              <a:rPr lang="en-US" u="sng" dirty="0" err="1">
                <a:ea typeface="+mn-lt"/>
                <a:cs typeface="+mn-lt"/>
              </a:rPr>
              <a:t>istediğimizde</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u="sng" dirty="0">
                <a:ea typeface="+mn-lt"/>
                <a:cs typeface="+mn-lt"/>
              </a:rPr>
              <a:t>Div </a:t>
            </a:r>
            <a:r>
              <a:rPr lang="en-US" u="sng" dirty="0" err="1">
                <a:ea typeface="+mn-lt"/>
                <a:cs typeface="+mn-lt"/>
              </a:rPr>
              <a:t>etiketi</a:t>
            </a:r>
            <a:r>
              <a:rPr lang="en-US" u="sng" dirty="0">
                <a:ea typeface="+mn-lt"/>
                <a:cs typeface="+mn-lt"/>
              </a:rPr>
              <a:t>, </a:t>
            </a:r>
            <a:r>
              <a:rPr lang="en-US" u="sng" dirty="0" err="1">
                <a:ea typeface="+mn-lt"/>
                <a:cs typeface="+mn-lt"/>
              </a:rPr>
              <a:t>içinde</a:t>
            </a:r>
            <a:r>
              <a:rPr lang="en-US" u="sng" dirty="0">
                <a:ea typeface="+mn-lt"/>
                <a:cs typeface="+mn-lt"/>
              </a:rPr>
              <a:t> </a:t>
            </a:r>
            <a:r>
              <a:rPr lang="en-US" u="sng" dirty="0" err="1">
                <a:ea typeface="+mn-lt"/>
                <a:cs typeface="+mn-lt"/>
              </a:rPr>
              <a:t>bulunan</a:t>
            </a:r>
            <a:r>
              <a:rPr lang="en-US" u="sng" dirty="0">
                <a:ea typeface="+mn-lt"/>
                <a:cs typeface="+mn-lt"/>
              </a:rPr>
              <a:t> </a:t>
            </a:r>
            <a:r>
              <a:rPr lang="en-US" u="sng" dirty="0" err="1">
                <a:ea typeface="+mn-lt"/>
                <a:cs typeface="+mn-lt"/>
              </a:rPr>
              <a:t>öğelerin</a:t>
            </a:r>
            <a:r>
              <a:rPr lang="en-US" u="sng" dirty="0">
                <a:ea typeface="+mn-lt"/>
                <a:cs typeface="+mn-lt"/>
              </a:rPr>
              <a:t> </a:t>
            </a:r>
            <a:r>
              <a:rPr lang="en-US" u="sng" dirty="0" err="1">
                <a:ea typeface="+mn-lt"/>
                <a:cs typeface="+mn-lt"/>
              </a:rPr>
              <a:t>sahip</a:t>
            </a:r>
            <a:r>
              <a:rPr lang="en-US" u="sng" dirty="0">
                <a:ea typeface="+mn-lt"/>
                <a:cs typeface="+mn-lt"/>
              </a:rPr>
              <a:t> </a:t>
            </a:r>
            <a:r>
              <a:rPr lang="en-US" u="sng" dirty="0" err="1">
                <a:ea typeface="+mn-lt"/>
                <a:cs typeface="+mn-lt"/>
              </a:rPr>
              <a:t>olduğu</a:t>
            </a:r>
            <a:r>
              <a:rPr lang="en-US" u="sng" dirty="0">
                <a:ea typeface="+mn-lt"/>
                <a:cs typeface="+mn-lt"/>
              </a:rPr>
              <a:t> </a:t>
            </a:r>
            <a:r>
              <a:rPr lang="en-US" u="sng" dirty="0" err="1">
                <a:ea typeface="+mn-lt"/>
                <a:cs typeface="+mn-lt"/>
              </a:rPr>
              <a:t>yükseklik</a:t>
            </a:r>
            <a:r>
              <a:rPr lang="en-US" u="sng" dirty="0">
                <a:ea typeface="+mn-lt"/>
                <a:cs typeface="+mn-lt"/>
              </a:rPr>
              <a:t> </a:t>
            </a:r>
            <a:r>
              <a:rPr lang="en-US" u="sng" dirty="0" err="1">
                <a:ea typeface="+mn-lt"/>
                <a:cs typeface="+mn-lt"/>
              </a:rPr>
              <a:t>kadar</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yüksekliğe</a:t>
            </a:r>
            <a:r>
              <a:rPr lang="en-US" u="sng" dirty="0">
                <a:ea typeface="+mn-lt"/>
                <a:cs typeface="+mn-lt"/>
              </a:rPr>
              <a:t> </a:t>
            </a:r>
            <a:r>
              <a:rPr lang="en-US" u="sng" dirty="0" err="1">
                <a:ea typeface="+mn-lt"/>
                <a:cs typeface="+mn-lt"/>
              </a:rPr>
              <a:t>sahip</a:t>
            </a:r>
            <a:r>
              <a:rPr lang="en-US" u="sng" dirty="0">
                <a:ea typeface="+mn-lt"/>
                <a:cs typeface="+mn-lt"/>
              </a:rPr>
              <a:t> </a:t>
            </a:r>
            <a:r>
              <a:rPr lang="en-US" u="sng" dirty="0" err="1">
                <a:ea typeface="+mn-lt"/>
                <a:cs typeface="+mn-lt"/>
              </a:rPr>
              <a:t>olur</a:t>
            </a:r>
            <a:r>
              <a:rPr lang="en-US" u="sng" dirty="0">
                <a:ea typeface="+mn-lt"/>
                <a:cs typeface="+mn-lt"/>
              </a:rPr>
              <a:t> </a:t>
            </a:r>
            <a:r>
              <a:rPr lang="en-US" dirty="0">
                <a:ea typeface="+mn-lt"/>
                <a:cs typeface="+mn-lt"/>
              </a:rPr>
              <a:t>. </a:t>
            </a:r>
            <a:r>
              <a:rPr lang="en-US" u="sng" dirty="0">
                <a:ea typeface="+mn-lt"/>
                <a:cs typeface="+mn-lt"/>
              </a:rPr>
              <a:t>Div </a:t>
            </a:r>
            <a:r>
              <a:rPr lang="en-US" u="sng" dirty="0" err="1">
                <a:ea typeface="+mn-lt"/>
                <a:cs typeface="+mn-lt"/>
              </a:rPr>
              <a:t>etiketi</a:t>
            </a:r>
            <a:r>
              <a:rPr lang="en-US" u="sng" dirty="0">
                <a:ea typeface="+mn-lt"/>
                <a:cs typeface="+mn-lt"/>
              </a:rPr>
              <a:t>, CSS ile birlikte </a:t>
            </a:r>
            <a:r>
              <a:rPr lang="en-US" u="sng" dirty="0" err="1">
                <a:ea typeface="+mn-lt"/>
                <a:cs typeface="+mn-lt"/>
              </a:rPr>
              <a:t>kullanıldığında</a:t>
            </a:r>
            <a:r>
              <a:rPr lang="en-US" u="sng" dirty="0">
                <a:ea typeface="+mn-lt"/>
                <a:cs typeface="+mn-lt"/>
              </a:rPr>
              <a:t>, web </a:t>
            </a:r>
            <a:r>
              <a:rPr lang="en-US" u="sng" dirty="0" err="1">
                <a:ea typeface="+mn-lt"/>
                <a:cs typeface="+mn-lt"/>
              </a:rPr>
              <a:t>sayfalarının</a:t>
            </a:r>
            <a:r>
              <a:rPr lang="en-US" u="sng" dirty="0">
                <a:ea typeface="+mn-lt"/>
                <a:cs typeface="+mn-lt"/>
              </a:rPr>
              <a:t> </a:t>
            </a:r>
            <a:r>
              <a:rPr lang="en-US" u="sng" dirty="0" err="1">
                <a:ea typeface="+mn-lt"/>
                <a:cs typeface="+mn-lt"/>
              </a:rPr>
              <a:t>tasarımını</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düzenli</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anlaşılır</a:t>
            </a:r>
            <a:r>
              <a:rPr lang="en-US" u="sng" dirty="0">
                <a:ea typeface="+mn-lt"/>
                <a:cs typeface="+mn-lt"/>
              </a:rPr>
              <a:t> hale </a:t>
            </a:r>
            <a:r>
              <a:rPr lang="en-US" u="sng" dirty="0" err="1">
                <a:ea typeface="+mn-lt"/>
                <a:cs typeface="+mn-lt"/>
              </a:rPr>
              <a:t>getirir</a:t>
            </a:r>
            <a:endParaRPr lang="en-US" dirty="0" err="1"/>
          </a:p>
        </p:txBody>
      </p:sp>
      <p:sp>
        <p:nvSpPr>
          <p:cNvPr id="4" name="Footer Placeholder 3">
            <a:extLst>
              <a:ext uri="{FF2B5EF4-FFF2-40B4-BE49-F238E27FC236}">
                <a16:creationId xmlns:a16="http://schemas.microsoft.com/office/drawing/2014/main" id="{A7200608-74A2-9932-BD9B-A2489450AF3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1CA9CC1-5928-3523-42E9-5E06D988E872}"/>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94028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 </a:t>
            </a:r>
            <a:r>
              <a:rPr lang="en-US" dirty="0" err="1"/>
              <a:t>Programlama</a:t>
            </a:r>
            <a:r>
              <a:rPr lang="en-US" dirty="0"/>
              <a:t> Dili İle </a:t>
            </a:r>
            <a:r>
              <a:rPr lang="en-US" dirty="0" err="1"/>
              <a:t>Neler</a:t>
            </a:r>
            <a:r>
              <a:rPr lang="en-US" dirty="0"/>
              <a:t> </a:t>
            </a:r>
            <a:r>
              <a:rPr lang="en-US" dirty="0" err="1"/>
              <a:t>Yapılabilir</a:t>
            </a:r>
            <a:r>
              <a:rPr lang="en-US" dirty="0"/>
              <a: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endParaRPr lang="en-US" sz="1400" dirty="0">
              <a:ea typeface="+mn-lt"/>
              <a:cs typeface="+mn-lt"/>
            </a:endParaRPr>
          </a:p>
          <a:p>
            <a:r>
              <a:rPr lang="en-US" dirty="0"/>
              <a:t>C# </a:t>
            </a:r>
            <a:r>
              <a:rPr lang="en-US" dirty="0" err="1"/>
              <a:t>ile</a:t>
            </a:r>
            <a:r>
              <a:rPr lang="en-US" dirty="0"/>
              <a:t> de </a:t>
            </a:r>
            <a:r>
              <a:rPr lang="en-US" dirty="0" err="1"/>
              <a:t>farklı</a:t>
            </a:r>
            <a:r>
              <a:rPr lang="en-US" dirty="0"/>
              <a:t> </a:t>
            </a:r>
            <a:r>
              <a:rPr lang="en-US" dirty="0" err="1"/>
              <a:t>uygulamalar</a:t>
            </a:r>
            <a:r>
              <a:rPr lang="en-US" dirty="0"/>
              <a:t> </a:t>
            </a:r>
            <a:r>
              <a:rPr lang="en-US" dirty="0" err="1"/>
              <a:t>ve</a:t>
            </a:r>
            <a:r>
              <a:rPr lang="en-US" dirty="0"/>
              <a:t> </a:t>
            </a:r>
            <a:r>
              <a:rPr lang="en-US" dirty="0" err="1"/>
              <a:t>programlar</a:t>
            </a:r>
            <a:r>
              <a:rPr lang="en-US" dirty="0"/>
              <a:t> </a:t>
            </a:r>
            <a:r>
              <a:rPr lang="en-US" dirty="0" err="1"/>
              <a:t>oluşturulabilir</a:t>
            </a:r>
            <a:r>
              <a:rPr lang="en-US" dirty="0"/>
              <a:t>. </a:t>
            </a:r>
            <a:r>
              <a:rPr lang="en-US" dirty="0" err="1"/>
              <a:t>Masaüstü</a:t>
            </a:r>
            <a:r>
              <a:rPr lang="en-US" dirty="0"/>
              <a:t>, </a:t>
            </a:r>
            <a:r>
              <a:rPr lang="en-US" dirty="0" err="1"/>
              <a:t>mobil</a:t>
            </a:r>
            <a:r>
              <a:rPr lang="en-US" dirty="0"/>
              <a:t>, web, </a:t>
            </a:r>
            <a:r>
              <a:rPr lang="en-US" dirty="0" err="1"/>
              <a:t>ve</a:t>
            </a:r>
            <a:r>
              <a:rPr lang="en-US" dirty="0"/>
              <a:t> </a:t>
            </a:r>
            <a:r>
              <a:rPr lang="en-US" dirty="0" err="1"/>
              <a:t>oyun</a:t>
            </a:r>
            <a:r>
              <a:rPr lang="en-US" dirty="0"/>
              <a:t> </a:t>
            </a:r>
            <a:r>
              <a:rPr lang="en-US" dirty="0" err="1"/>
              <a:t>geliştirmede</a:t>
            </a:r>
            <a:r>
              <a:rPr lang="en-US" dirty="0"/>
              <a:t> </a:t>
            </a:r>
            <a:r>
              <a:rPr lang="en-US" dirty="0" err="1"/>
              <a:t>kullanılır</a:t>
            </a:r>
            <a:r>
              <a:rPr lang="en-US" dirty="0"/>
              <a:t>.</a:t>
            </a:r>
          </a:p>
          <a:p>
            <a:r>
              <a:rPr lang="en-US" dirty="0" err="1"/>
              <a:t>Ayrıca</a:t>
            </a:r>
            <a:r>
              <a:rPr lang="en-US" dirty="0"/>
              <a:t> IoT, </a:t>
            </a:r>
            <a:r>
              <a:rPr lang="en-US" dirty="0" err="1"/>
              <a:t>bulyt</a:t>
            </a:r>
            <a:r>
              <a:rPr lang="en-US" dirty="0"/>
              <a:t> </a:t>
            </a:r>
            <a:r>
              <a:rPr lang="en-US" dirty="0" err="1"/>
              <a:t>ve</a:t>
            </a:r>
            <a:r>
              <a:rPr lang="en-US" dirty="0"/>
              <a:t> </a:t>
            </a:r>
            <a:r>
              <a:rPr lang="en-US" dirty="0" err="1"/>
              <a:t>API'ler</a:t>
            </a:r>
            <a:r>
              <a:rPr lang="en-US" dirty="0"/>
              <a:t> </a:t>
            </a:r>
            <a:r>
              <a:rPr lang="en-US" dirty="0" err="1"/>
              <a:t>gibi</a:t>
            </a:r>
            <a:r>
              <a:rPr lang="en-US" dirty="0"/>
              <a:t> her </a:t>
            </a:r>
            <a:r>
              <a:rPr lang="en-US" dirty="0" err="1"/>
              <a:t>türlü</a:t>
            </a:r>
            <a:r>
              <a:rPr lang="en-US" dirty="0"/>
              <a:t> </a:t>
            </a:r>
            <a:r>
              <a:rPr lang="en-US" dirty="0" err="1"/>
              <a:t>uygulamayı</a:t>
            </a:r>
            <a:r>
              <a:rPr lang="en-US" dirty="0"/>
              <a:t> C# </a:t>
            </a:r>
            <a:r>
              <a:rPr lang="en-US" dirty="0" err="1"/>
              <a:t>kullanarak</a:t>
            </a:r>
            <a:r>
              <a:rPr lang="en-US" dirty="0"/>
              <a:t> </a:t>
            </a:r>
            <a:r>
              <a:rPr lang="en-US" dirty="0" err="1"/>
              <a:t>oluşturabiliriz</a:t>
            </a:r>
            <a:r>
              <a:rPr lang="en-US" dirty="0"/>
              <a:t>.</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C927-B9B9-CDC2-8690-85FB9C9EFEE9}"/>
              </a:ext>
            </a:extLst>
          </p:cNvPr>
          <p:cNvSpPr>
            <a:spLocks noGrp="1"/>
          </p:cNvSpPr>
          <p:nvPr>
            <p:ph type="title"/>
          </p:nvPr>
        </p:nvSpPr>
        <p:spPr>
          <a:xfrm>
            <a:off x="1167492" y="5367"/>
            <a:ext cx="9811380" cy="670887"/>
          </a:xfrm>
        </p:spPr>
        <p:txBody>
          <a:bodyPr/>
          <a:lstStyle/>
          <a:p>
            <a:r>
              <a:rPr lang="en-US" dirty="0"/>
              <a:t>HTML Nedir?</a:t>
            </a:r>
          </a:p>
        </p:txBody>
      </p:sp>
      <p:sp>
        <p:nvSpPr>
          <p:cNvPr id="3" name="Content Placeholder 2">
            <a:extLst>
              <a:ext uri="{FF2B5EF4-FFF2-40B4-BE49-F238E27FC236}">
                <a16:creationId xmlns:a16="http://schemas.microsoft.com/office/drawing/2014/main" id="{E0F95744-99B2-31D9-F61E-2335E7BF7C9A}"/>
              </a:ext>
            </a:extLst>
          </p:cNvPr>
          <p:cNvSpPr>
            <a:spLocks noGrp="1"/>
          </p:cNvSpPr>
          <p:nvPr>
            <p:ph idx="1"/>
          </p:nvPr>
        </p:nvSpPr>
        <p:spPr>
          <a:xfrm>
            <a:off x="-88196" y="-70852"/>
            <a:ext cx="10980774" cy="6206402"/>
          </a:xfrm>
        </p:spPr>
        <p:txBody>
          <a:bodyPr vert="horz" lIns="91440" tIns="45720" rIns="91440" bIns="45720" rtlCol="0" anchor="t">
            <a:noAutofit/>
          </a:bodyPr>
          <a:lstStyle/>
          <a:p>
            <a:endParaRPr lang="en-US" dirty="0">
              <a:ea typeface="+mn-lt"/>
              <a:cs typeface="+mn-lt"/>
            </a:endParaRPr>
          </a:p>
          <a:p>
            <a:endParaRPr lang="en-US" dirty="0">
              <a:ea typeface="+mn-lt"/>
              <a:cs typeface="+mn-lt"/>
            </a:endParaRPr>
          </a:p>
          <a:p>
            <a:r>
              <a:rPr lang="en-US" dirty="0">
                <a:ea typeface="+mn-lt"/>
                <a:cs typeface="+mn-lt"/>
              </a:rPr>
              <a:t>Web </a:t>
            </a:r>
            <a:r>
              <a:rPr lang="en-US" dirty="0" err="1">
                <a:ea typeface="+mn-lt"/>
                <a:cs typeface="+mn-lt"/>
              </a:rPr>
              <a:t>tasarım</a:t>
            </a:r>
            <a:r>
              <a:rPr lang="en-US" dirty="0">
                <a:ea typeface="+mn-lt"/>
                <a:cs typeface="+mn-lt"/>
              </a:rPr>
              <a:t> </a:t>
            </a:r>
            <a:r>
              <a:rPr lang="en-US" dirty="0" err="1">
                <a:ea typeface="+mn-lt"/>
                <a:cs typeface="+mn-lt"/>
              </a:rPr>
              <a:t>konusunda</a:t>
            </a:r>
            <a:r>
              <a:rPr lang="en-US" dirty="0">
                <a:ea typeface="+mn-lt"/>
                <a:cs typeface="+mn-lt"/>
              </a:rPr>
              <a:t> </a:t>
            </a:r>
            <a:r>
              <a:rPr lang="en-US" dirty="0" err="1">
                <a:ea typeface="+mn-lt"/>
                <a:cs typeface="+mn-lt"/>
              </a:rPr>
              <a:t>araştırma</a:t>
            </a:r>
            <a:r>
              <a:rPr lang="en-US" dirty="0">
                <a:ea typeface="+mn-lt"/>
                <a:cs typeface="+mn-lt"/>
              </a:rPr>
              <a:t> </a:t>
            </a:r>
            <a:r>
              <a:rPr lang="en-US" dirty="0" err="1">
                <a:ea typeface="+mn-lt"/>
                <a:cs typeface="+mn-lt"/>
              </a:rPr>
              <a:t>yapan</a:t>
            </a:r>
            <a:r>
              <a:rPr lang="en-US" dirty="0">
                <a:ea typeface="+mn-lt"/>
                <a:cs typeface="+mn-lt"/>
              </a:rPr>
              <a:t> </a:t>
            </a:r>
            <a:r>
              <a:rPr lang="en-US" dirty="0" err="1">
                <a:ea typeface="+mn-lt"/>
                <a:cs typeface="+mn-lt"/>
              </a:rPr>
              <a:t>hemen</a:t>
            </a:r>
            <a:r>
              <a:rPr lang="en-US" dirty="0">
                <a:ea typeface="+mn-lt"/>
                <a:cs typeface="+mn-lt"/>
              </a:rPr>
              <a:t> </a:t>
            </a:r>
            <a:r>
              <a:rPr lang="en-US" dirty="0" err="1">
                <a:ea typeface="+mn-lt"/>
                <a:cs typeface="+mn-lt"/>
              </a:rPr>
              <a:t>herkesin</a:t>
            </a:r>
            <a:r>
              <a:rPr lang="en-US" dirty="0">
                <a:ea typeface="+mn-lt"/>
                <a:cs typeface="+mn-lt"/>
              </a:rPr>
              <a:t> </a:t>
            </a:r>
            <a:r>
              <a:rPr lang="en-US" dirty="0" err="1">
                <a:ea typeface="+mn-lt"/>
                <a:cs typeface="+mn-lt"/>
              </a:rPr>
              <a:t>karşına</a:t>
            </a:r>
            <a:r>
              <a:rPr lang="en-US" dirty="0">
                <a:ea typeface="+mn-lt"/>
                <a:cs typeface="+mn-lt"/>
              </a:rPr>
              <a:t> </a:t>
            </a:r>
            <a:r>
              <a:rPr lang="en-US" dirty="0" err="1">
                <a:ea typeface="+mn-lt"/>
                <a:cs typeface="+mn-lt"/>
              </a:rPr>
              <a:t>çıkan</a:t>
            </a:r>
            <a:r>
              <a:rPr lang="en-US" dirty="0">
                <a:ea typeface="+mn-lt"/>
                <a:cs typeface="+mn-lt"/>
              </a:rPr>
              <a:t> </a:t>
            </a:r>
            <a:r>
              <a:rPr lang="en-US" dirty="0" err="1">
                <a:ea typeface="+mn-lt"/>
                <a:cs typeface="+mn-lt"/>
              </a:rPr>
              <a:t>temel</a:t>
            </a:r>
            <a:r>
              <a:rPr lang="en-US" dirty="0">
                <a:ea typeface="+mn-lt"/>
                <a:cs typeface="+mn-lt"/>
              </a:rPr>
              <a:t> </a:t>
            </a:r>
            <a:r>
              <a:rPr lang="en-US" dirty="0" err="1">
                <a:ea typeface="+mn-lt"/>
                <a:cs typeface="+mn-lt"/>
              </a:rPr>
              <a:t>kavram</a:t>
            </a:r>
            <a:r>
              <a:rPr lang="en-US" dirty="0">
                <a:ea typeface="+mn-lt"/>
                <a:cs typeface="+mn-lt"/>
              </a:rPr>
              <a:t> </a:t>
            </a:r>
            <a:r>
              <a:rPr lang="en-US" b="1" dirty="0" err="1">
                <a:ea typeface="+mn-lt"/>
                <a:cs typeface="+mn-lt"/>
              </a:rPr>
              <a:t>HTML</a:t>
            </a:r>
            <a:r>
              <a:rPr lang="en-US" dirty="0" err="1">
                <a:ea typeface="+mn-lt"/>
                <a:cs typeface="+mn-lt"/>
              </a:rPr>
              <a:t>dir</a:t>
            </a:r>
            <a:r>
              <a:rPr lang="en-US" dirty="0">
                <a:ea typeface="+mn-lt"/>
                <a:cs typeface="+mn-lt"/>
              </a:rPr>
              <a:t>. Web </a:t>
            </a:r>
            <a:r>
              <a:rPr lang="en-US" dirty="0" err="1">
                <a:ea typeface="+mn-lt"/>
                <a:cs typeface="+mn-lt"/>
              </a:rPr>
              <a:t>sayfalarını</a:t>
            </a:r>
            <a:r>
              <a:rPr lang="en-US" dirty="0">
                <a:ea typeface="+mn-lt"/>
                <a:cs typeface="+mn-lt"/>
              </a:rPr>
              <a:t> </a:t>
            </a:r>
            <a:r>
              <a:rPr lang="en-US" dirty="0" err="1">
                <a:ea typeface="+mn-lt"/>
                <a:cs typeface="+mn-lt"/>
              </a:rPr>
              <a:t>oluşturma</a:t>
            </a:r>
            <a:r>
              <a:rPr lang="en-US" dirty="0">
                <a:ea typeface="+mn-lt"/>
                <a:cs typeface="+mn-lt"/>
              </a:rPr>
              <a:t> </a:t>
            </a:r>
            <a:r>
              <a:rPr lang="en-US" dirty="0" err="1">
                <a:ea typeface="+mn-lt"/>
                <a:cs typeface="+mn-lt"/>
              </a:rPr>
              <a:t>aşamasında</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standart</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metin</a:t>
            </a:r>
            <a:r>
              <a:rPr lang="en-US" dirty="0">
                <a:ea typeface="+mn-lt"/>
                <a:cs typeface="+mn-lt"/>
              </a:rPr>
              <a:t> </a:t>
            </a:r>
            <a:r>
              <a:rPr lang="en-US" dirty="0" err="1">
                <a:ea typeface="+mn-lt"/>
                <a:cs typeface="+mn-lt"/>
              </a:rPr>
              <a:t>işaret</a:t>
            </a:r>
            <a:r>
              <a:rPr lang="en-US" dirty="0">
                <a:ea typeface="+mn-lt"/>
                <a:cs typeface="+mn-lt"/>
              </a:rPr>
              <a:t> </a:t>
            </a:r>
            <a:r>
              <a:rPr lang="en-US" dirty="0" err="1">
                <a:ea typeface="+mn-lt"/>
                <a:cs typeface="+mn-lt"/>
              </a:rPr>
              <a:t>dili</a:t>
            </a:r>
            <a:r>
              <a:rPr lang="en-US" dirty="0">
                <a:ea typeface="+mn-lt"/>
                <a:cs typeface="+mn-lt"/>
              </a:rPr>
              <a:t> </a:t>
            </a:r>
            <a:r>
              <a:rPr lang="en-US" dirty="0" err="1">
                <a:ea typeface="+mn-lt"/>
                <a:cs typeface="+mn-lt"/>
              </a:rPr>
              <a:t>olan</a:t>
            </a:r>
            <a:r>
              <a:rPr lang="en-US" dirty="0">
                <a:ea typeface="+mn-lt"/>
                <a:cs typeface="+mn-lt"/>
              </a:rPr>
              <a:t> </a:t>
            </a:r>
            <a:r>
              <a:rPr lang="en-US" b="1" dirty="0">
                <a:ea typeface="+mn-lt"/>
                <a:cs typeface="+mn-lt"/>
              </a:rPr>
              <a:t>HTML </a:t>
            </a:r>
            <a:r>
              <a:rPr lang="en-US" b="1" dirty="0" err="1">
                <a:ea typeface="+mn-lt"/>
                <a:cs typeface="+mn-lt"/>
              </a:rPr>
              <a:t>açılımı</a:t>
            </a:r>
            <a:r>
              <a:rPr lang="en-US" dirty="0">
                <a:ea typeface="+mn-lt"/>
                <a:cs typeface="+mn-lt"/>
              </a:rPr>
              <a:t> “Hyper Text Markup Language” </a:t>
            </a:r>
            <a:r>
              <a:rPr lang="en-US" dirty="0" err="1">
                <a:ea typeface="+mn-lt"/>
                <a:cs typeface="+mn-lt"/>
              </a:rPr>
              <a:t>olarak</a:t>
            </a:r>
            <a:r>
              <a:rPr lang="en-US" dirty="0">
                <a:ea typeface="+mn-lt"/>
                <a:cs typeface="+mn-lt"/>
              </a:rPr>
              <a:t> </a:t>
            </a:r>
            <a:r>
              <a:rPr lang="en-US" dirty="0" err="1">
                <a:ea typeface="+mn-lt"/>
                <a:cs typeface="+mn-lt"/>
              </a:rPr>
              <a:t>bilinir</a:t>
            </a:r>
            <a:r>
              <a:rPr lang="en-US" dirty="0">
                <a:ea typeface="+mn-lt"/>
                <a:cs typeface="+mn-lt"/>
              </a:rPr>
              <a:t>. Genel </a:t>
            </a:r>
            <a:r>
              <a:rPr lang="en-US" dirty="0" err="1">
                <a:ea typeface="+mn-lt"/>
                <a:cs typeface="+mn-lt"/>
              </a:rPr>
              <a:t>bilinen</a:t>
            </a:r>
            <a:r>
              <a:rPr lang="en-US" dirty="0">
                <a:ea typeface="+mn-lt"/>
                <a:cs typeface="+mn-lt"/>
              </a:rPr>
              <a:t> </a:t>
            </a:r>
            <a:r>
              <a:rPr lang="en-US" dirty="0" err="1">
                <a:ea typeface="+mn-lt"/>
                <a:cs typeface="+mn-lt"/>
              </a:rPr>
              <a:t>yanlış</a:t>
            </a:r>
            <a:r>
              <a:rPr lang="en-US" dirty="0">
                <a:ea typeface="+mn-lt"/>
                <a:cs typeface="+mn-lt"/>
              </a:rPr>
              <a:t> </a:t>
            </a:r>
            <a:r>
              <a:rPr lang="en-US" dirty="0" err="1">
                <a:ea typeface="+mn-lt"/>
                <a:cs typeface="+mn-lt"/>
              </a:rPr>
              <a:t>kanının</a:t>
            </a:r>
            <a:r>
              <a:rPr lang="en-US" dirty="0">
                <a:ea typeface="+mn-lt"/>
                <a:cs typeface="+mn-lt"/>
              </a:rPr>
              <a:t> </a:t>
            </a:r>
            <a:r>
              <a:rPr lang="en-US" dirty="0" err="1">
                <a:ea typeface="+mn-lt"/>
                <a:cs typeface="+mn-lt"/>
              </a:rPr>
              <a:t>aksine</a:t>
            </a:r>
            <a:r>
              <a:rPr lang="en-US" dirty="0">
                <a:ea typeface="+mn-lt"/>
                <a:cs typeface="+mn-lt"/>
              </a:rPr>
              <a:t> HTML </a:t>
            </a:r>
            <a:r>
              <a:rPr lang="en-US" dirty="0" err="1">
                <a:ea typeface="+mn-lt"/>
                <a:cs typeface="+mn-lt"/>
              </a:rPr>
              <a:t>bir</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dili</a:t>
            </a:r>
            <a:r>
              <a:rPr lang="en-US" dirty="0">
                <a:ea typeface="+mn-lt"/>
                <a:cs typeface="+mn-lt"/>
              </a:rPr>
              <a:t> </a:t>
            </a:r>
            <a:r>
              <a:rPr lang="en-US" dirty="0" err="1">
                <a:ea typeface="+mn-lt"/>
                <a:cs typeface="+mn-lt"/>
              </a:rPr>
              <a:t>değildir</a:t>
            </a:r>
            <a:r>
              <a:rPr lang="en-US" dirty="0">
                <a:ea typeface="+mn-lt"/>
                <a:cs typeface="+mn-lt"/>
              </a:rPr>
              <a:t>. Daha </a:t>
            </a:r>
            <a:r>
              <a:rPr lang="en-US" dirty="0" err="1">
                <a:ea typeface="+mn-lt"/>
                <a:cs typeface="+mn-lt"/>
              </a:rPr>
              <a:t>açık</a:t>
            </a:r>
            <a:r>
              <a:rPr lang="en-US" dirty="0">
                <a:ea typeface="+mn-lt"/>
                <a:cs typeface="+mn-lt"/>
              </a:rPr>
              <a:t> </a:t>
            </a:r>
            <a:r>
              <a:rPr lang="en-US" dirty="0" err="1">
                <a:ea typeface="+mn-lt"/>
                <a:cs typeface="+mn-lt"/>
              </a:rPr>
              <a:t>anlatmak</a:t>
            </a:r>
            <a:r>
              <a:rPr lang="en-US" dirty="0">
                <a:ea typeface="+mn-lt"/>
                <a:cs typeface="+mn-lt"/>
              </a:rPr>
              <a:t> </a:t>
            </a:r>
            <a:r>
              <a:rPr lang="en-US" dirty="0" err="1">
                <a:ea typeface="+mn-lt"/>
                <a:cs typeface="+mn-lt"/>
              </a:rPr>
              <a:t>gerekirse</a:t>
            </a:r>
            <a:r>
              <a:rPr lang="en-US" dirty="0">
                <a:ea typeface="+mn-lt"/>
                <a:cs typeface="+mn-lt"/>
              </a:rPr>
              <a:t>, Chrome, Firefox, Yandex </a:t>
            </a:r>
            <a:r>
              <a:rPr lang="en-US" dirty="0" err="1">
                <a:ea typeface="+mn-lt"/>
                <a:cs typeface="+mn-lt"/>
              </a:rPr>
              <a:t>gibi</a:t>
            </a:r>
            <a:r>
              <a:rPr lang="en-US" dirty="0">
                <a:ea typeface="+mn-lt"/>
                <a:cs typeface="+mn-lt"/>
              </a:rPr>
              <a:t> </a:t>
            </a:r>
            <a:r>
              <a:rPr lang="en-US" dirty="0" err="1">
                <a:ea typeface="+mn-lt"/>
                <a:cs typeface="+mn-lt"/>
              </a:rPr>
              <a:t>tarayıcıların</a:t>
            </a:r>
            <a:r>
              <a:rPr lang="en-US" dirty="0">
                <a:ea typeface="+mn-lt"/>
                <a:cs typeface="+mn-lt"/>
              </a:rPr>
              <a:t> </a:t>
            </a:r>
            <a:r>
              <a:rPr lang="en-US" dirty="0" err="1">
                <a:ea typeface="+mn-lt"/>
                <a:cs typeface="+mn-lt"/>
              </a:rPr>
              <a:t>okuyup</a:t>
            </a:r>
            <a:r>
              <a:rPr lang="en-US" dirty="0">
                <a:ea typeface="+mn-lt"/>
                <a:cs typeface="+mn-lt"/>
              </a:rPr>
              <a:t> </a:t>
            </a:r>
            <a:r>
              <a:rPr lang="en-US" dirty="0" err="1">
                <a:ea typeface="+mn-lt"/>
                <a:cs typeface="+mn-lt"/>
              </a:rPr>
              <a:t>anlamlandırdığı</a:t>
            </a:r>
            <a:r>
              <a:rPr lang="en-US" dirty="0">
                <a:ea typeface="+mn-lt"/>
                <a:cs typeface="+mn-lt"/>
              </a:rPr>
              <a:t> </a:t>
            </a:r>
            <a:r>
              <a:rPr lang="en-US" dirty="0" err="1">
                <a:ea typeface="+mn-lt"/>
                <a:cs typeface="+mn-lt"/>
              </a:rPr>
              <a:t>dil</a:t>
            </a:r>
            <a:r>
              <a:rPr lang="en-US" dirty="0">
                <a:ea typeface="+mn-lt"/>
                <a:cs typeface="+mn-lt"/>
              </a:rPr>
              <a:t> HTML </a:t>
            </a:r>
            <a:r>
              <a:rPr lang="en-US" dirty="0" err="1">
                <a:ea typeface="+mn-lt"/>
                <a:cs typeface="+mn-lt"/>
              </a:rPr>
              <a:t>dilidir</a:t>
            </a:r>
            <a:r>
              <a:rPr lang="en-US" dirty="0">
                <a:ea typeface="+mn-lt"/>
                <a:cs typeface="+mn-lt"/>
              </a:rPr>
              <a:t>.</a:t>
            </a:r>
            <a:endParaRPr lang="en-US" dirty="0"/>
          </a:p>
          <a:p>
            <a:r>
              <a:rPr lang="en-US" b="1" dirty="0">
                <a:ea typeface="+mn-lt"/>
                <a:cs typeface="+mn-lt"/>
              </a:rPr>
              <a:t>HTML, web </a:t>
            </a:r>
            <a:r>
              <a:rPr lang="en-US" b="1" dirty="0" err="1">
                <a:ea typeface="+mn-lt"/>
                <a:cs typeface="+mn-lt"/>
              </a:rPr>
              <a:t>tasarımcılarına</a:t>
            </a:r>
            <a:r>
              <a:rPr lang="en-US" b="1" dirty="0">
                <a:ea typeface="+mn-lt"/>
                <a:cs typeface="+mn-lt"/>
              </a:rPr>
              <a:t> </a:t>
            </a:r>
            <a:r>
              <a:rPr lang="en-US" b="1" dirty="0" err="1">
                <a:ea typeface="+mn-lt"/>
                <a:cs typeface="+mn-lt"/>
              </a:rPr>
              <a:t>sayfalar</a:t>
            </a:r>
            <a:r>
              <a:rPr lang="en-US" b="1" dirty="0">
                <a:ea typeface="+mn-lt"/>
                <a:cs typeface="+mn-lt"/>
              </a:rPr>
              <a:t> </a:t>
            </a:r>
            <a:r>
              <a:rPr lang="en-US" b="1" dirty="0" err="1">
                <a:ea typeface="+mn-lt"/>
                <a:cs typeface="+mn-lt"/>
              </a:rPr>
              <a:t>ve</a:t>
            </a:r>
            <a:r>
              <a:rPr lang="en-US" b="1" dirty="0">
                <a:ea typeface="+mn-lt"/>
                <a:cs typeface="+mn-lt"/>
              </a:rPr>
              <a:t> </a:t>
            </a:r>
            <a:r>
              <a:rPr lang="en-US" b="1" dirty="0" err="1">
                <a:ea typeface="+mn-lt"/>
                <a:cs typeface="+mn-lt"/>
              </a:rPr>
              <a:t>uygulamalar</a:t>
            </a:r>
            <a:r>
              <a:rPr lang="en-US" b="1" dirty="0">
                <a:ea typeface="+mn-lt"/>
                <a:cs typeface="+mn-lt"/>
              </a:rPr>
              <a:t> </a:t>
            </a:r>
            <a:r>
              <a:rPr lang="en-US" b="1" dirty="0" err="1">
                <a:ea typeface="+mn-lt"/>
                <a:cs typeface="+mn-lt"/>
              </a:rPr>
              <a:t>için</a:t>
            </a:r>
            <a:r>
              <a:rPr lang="en-US" b="1" dirty="0">
                <a:ea typeface="+mn-lt"/>
                <a:cs typeface="+mn-lt"/>
              </a:rPr>
              <a:t> </a:t>
            </a:r>
            <a:r>
              <a:rPr lang="en-US" b="1" dirty="0" err="1">
                <a:ea typeface="+mn-lt"/>
                <a:cs typeface="+mn-lt"/>
              </a:rPr>
              <a:t>yapı</a:t>
            </a:r>
            <a:r>
              <a:rPr lang="en-US" b="1" dirty="0">
                <a:ea typeface="+mn-lt"/>
                <a:cs typeface="+mn-lt"/>
              </a:rPr>
              <a:t> </a:t>
            </a:r>
            <a:r>
              <a:rPr lang="en-US" b="1" dirty="0" err="1">
                <a:ea typeface="+mn-lt"/>
                <a:cs typeface="+mn-lt"/>
              </a:rPr>
              <a:t>profilleri</a:t>
            </a:r>
            <a:r>
              <a:rPr lang="en-US" b="1" dirty="0">
                <a:ea typeface="+mn-lt"/>
                <a:cs typeface="+mn-lt"/>
              </a:rPr>
              <a:t>, </a:t>
            </a:r>
            <a:r>
              <a:rPr lang="en-US" b="1" dirty="0" err="1">
                <a:ea typeface="+mn-lt"/>
                <a:cs typeface="+mn-lt"/>
              </a:rPr>
              <a:t>bağlantılar</a:t>
            </a:r>
            <a:r>
              <a:rPr lang="en-US" b="1" dirty="0">
                <a:ea typeface="+mn-lt"/>
                <a:cs typeface="+mn-lt"/>
              </a:rPr>
              <a:t>, </a:t>
            </a:r>
            <a:r>
              <a:rPr lang="en-US" b="1" dirty="0" err="1">
                <a:ea typeface="+mn-lt"/>
                <a:cs typeface="+mn-lt"/>
              </a:rPr>
              <a:t>blok</a:t>
            </a:r>
            <a:r>
              <a:rPr lang="en-US" b="1" dirty="0">
                <a:ea typeface="+mn-lt"/>
                <a:cs typeface="+mn-lt"/>
              </a:rPr>
              <a:t> </a:t>
            </a:r>
            <a:r>
              <a:rPr lang="en-US" b="1" dirty="0" err="1">
                <a:ea typeface="+mn-lt"/>
                <a:cs typeface="+mn-lt"/>
              </a:rPr>
              <a:t>alıntılar</a:t>
            </a:r>
            <a:r>
              <a:rPr lang="en-US" b="1" dirty="0">
                <a:ea typeface="+mn-lt"/>
                <a:cs typeface="+mn-lt"/>
              </a:rPr>
              <a:t>, </a:t>
            </a:r>
            <a:r>
              <a:rPr lang="en-US" b="1" dirty="0" err="1">
                <a:ea typeface="+mn-lt"/>
                <a:cs typeface="+mn-lt"/>
              </a:rPr>
              <a:t>paragraflar</a:t>
            </a:r>
            <a:r>
              <a:rPr lang="en-US" b="1" dirty="0">
                <a:ea typeface="+mn-lt"/>
                <a:cs typeface="+mn-lt"/>
              </a:rPr>
              <a:t> </a:t>
            </a:r>
            <a:r>
              <a:rPr lang="en-US" b="1" dirty="0" err="1">
                <a:ea typeface="+mn-lt"/>
                <a:cs typeface="+mn-lt"/>
              </a:rPr>
              <a:t>ve</a:t>
            </a:r>
            <a:r>
              <a:rPr lang="en-US" b="1" dirty="0">
                <a:ea typeface="+mn-lt"/>
                <a:cs typeface="+mn-lt"/>
              </a:rPr>
              <a:t> </a:t>
            </a:r>
            <a:r>
              <a:rPr lang="en-US" b="1" dirty="0" err="1">
                <a:ea typeface="+mn-lt"/>
                <a:cs typeface="+mn-lt"/>
              </a:rPr>
              <a:t>başlıklar</a:t>
            </a:r>
            <a:r>
              <a:rPr lang="en-US" b="1" dirty="0">
                <a:ea typeface="+mn-lt"/>
                <a:cs typeface="+mn-lt"/>
              </a:rPr>
              <a:t> </a:t>
            </a:r>
            <a:r>
              <a:rPr lang="en-US" b="1" dirty="0" err="1">
                <a:ea typeface="+mn-lt"/>
                <a:cs typeface="+mn-lt"/>
              </a:rPr>
              <a:t>oluşturmalarında</a:t>
            </a:r>
            <a:r>
              <a:rPr lang="en-US" b="1" dirty="0">
                <a:ea typeface="+mn-lt"/>
                <a:cs typeface="+mn-lt"/>
              </a:rPr>
              <a:t> </a:t>
            </a:r>
            <a:r>
              <a:rPr lang="en-US" b="1" dirty="0" err="1">
                <a:ea typeface="+mn-lt"/>
                <a:cs typeface="+mn-lt"/>
              </a:rPr>
              <a:t>yardımcıdır</a:t>
            </a:r>
            <a:r>
              <a:rPr lang="en-US" b="1" dirty="0">
                <a:ea typeface="+mn-lt"/>
                <a:cs typeface="+mn-lt"/>
              </a:rPr>
              <a:t>. </a:t>
            </a:r>
            <a:r>
              <a:rPr lang="en-US" dirty="0">
                <a:ea typeface="+mn-lt"/>
                <a:cs typeface="+mn-lt"/>
              </a:rPr>
              <a:t>Bu </a:t>
            </a:r>
            <a:r>
              <a:rPr lang="en-US" dirty="0" err="1">
                <a:ea typeface="+mn-lt"/>
                <a:cs typeface="+mn-lt"/>
              </a:rPr>
              <a:t>konuda</a:t>
            </a:r>
            <a:r>
              <a:rPr lang="en-US" dirty="0">
                <a:ea typeface="+mn-lt"/>
                <a:cs typeface="+mn-lt"/>
              </a:rPr>
              <a:t> </a:t>
            </a:r>
            <a:r>
              <a:rPr lang="en-US" dirty="0" err="1">
                <a:ea typeface="+mn-lt"/>
                <a:cs typeface="+mn-lt"/>
              </a:rPr>
              <a:t>basit</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yapıları</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etiketler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nitelikler</a:t>
            </a:r>
            <a:r>
              <a:rPr lang="en-US" dirty="0">
                <a:ea typeface="+mn-lt"/>
                <a:cs typeface="+mn-lt"/>
              </a:rPr>
              <a:t> </a:t>
            </a:r>
            <a:r>
              <a:rPr lang="en-US" dirty="0" err="1">
                <a:ea typeface="+mn-lt"/>
                <a:cs typeface="+mn-lt"/>
              </a:rPr>
              <a:t>kullanılarak</a:t>
            </a:r>
            <a:r>
              <a:rPr lang="en-US" dirty="0">
                <a:ea typeface="+mn-lt"/>
                <a:cs typeface="+mn-lt"/>
              </a:rPr>
              <a:t> web </a:t>
            </a:r>
            <a:r>
              <a:rPr lang="en-US" dirty="0" err="1">
                <a:ea typeface="+mn-lt"/>
                <a:cs typeface="+mn-lt"/>
              </a:rPr>
              <a:t>sayfaları</a:t>
            </a:r>
            <a:r>
              <a:rPr lang="en-US" dirty="0">
                <a:ea typeface="+mn-lt"/>
                <a:cs typeface="+mn-lt"/>
              </a:rPr>
              <a:t> </a:t>
            </a:r>
            <a:r>
              <a:rPr lang="en-US" dirty="0" err="1">
                <a:ea typeface="+mn-lt"/>
                <a:cs typeface="+mn-lt"/>
              </a:rPr>
              <a:t>şekillendirilebilir</a:t>
            </a:r>
            <a:r>
              <a:rPr lang="en-US" dirty="0">
                <a:ea typeface="+mn-lt"/>
                <a:cs typeface="+mn-lt"/>
              </a:rPr>
              <a:t>. HTML </a:t>
            </a:r>
            <a:r>
              <a:rPr lang="en-US" dirty="0" err="1">
                <a:ea typeface="+mn-lt"/>
                <a:cs typeface="+mn-lt"/>
              </a:rPr>
              <a:t>için</a:t>
            </a:r>
            <a:r>
              <a:rPr lang="en-US" dirty="0">
                <a:ea typeface="+mn-lt"/>
                <a:cs typeface="+mn-lt"/>
              </a:rPr>
              <a:t> </a:t>
            </a:r>
            <a:r>
              <a:rPr lang="en-US" dirty="0" err="1">
                <a:ea typeface="+mn-lt"/>
                <a:cs typeface="+mn-lt"/>
              </a:rPr>
              <a:t>aslında</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sitesinin</a:t>
            </a:r>
            <a:r>
              <a:rPr lang="en-US" dirty="0">
                <a:ea typeface="+mn-lt"/>
                <a:cs typeface="+mn-lt"/>
              </a:rPr>
              <a:t> </a:t>
            </a:r>
            <a:r>
              <a:rPr lang="en-US" dirty="0" err="1">
                <a:ea typeface="+mn-lt"/>
                <a:cs typeface="+mn-lt"/>
              </a:rPr>
              <a:t>iskeleti</a:t>
            </a:r>
            <a:r>
              <a:rPr lang="en-US" dirty="0">
                <a:ea typeface="+mn-lt"/>
                <a:cs typeface="+mn-lt"/>
              </a:rPr>
              <a:t> </a:t>
            </a:r>
            <a:r>
              <a:rPr lang="en-US" dirty="0" err="1">
                <a:ea typeface="+mn-lt"/>
                <a:cs typeface="+mn-lt"/>
              </a:rPr>
              <a:t>denilebilir</a:t>
            </a:r>
            <a:r>
              <a:rPr lang="en-US" dirty="0">
                <a:ea typeface="+mn-lt"/>
                <a:cs typeface="+mn-lt"/>
              </a:rPr>
              <a:t>. Yani HTML </a:t>
            </a:r>
            <a:r>
              <a:rPr lang="en-US" dirty="0" err="1">
                <a:ea typeface="+mn-lt"/>
                <a:cs typeface="+mn-lt"/>
              </a:rPr>
              <a:t>kodları</a:t>
            </a:r>
            <a:r>
              <a:rPr lang="en-US" dirty="0">
                <a:ea typeface="+mn-lt"/>
                <a:cs typeface="+mn-lt"/>
              </a:rPr>
              <a:t> </a:t>
            </a:r>
            <a:r>
              <a:rPr lang="en-US" dirty="0" err="1">
                <a:ea typeface="+mn-lt"/>
                <a:cs typeface="+mn-lt"/>
              </a:rPr>
              <a:t>olmadan</a:t>
            </a:r>
            <a:r>
              <a:rPr lang="en-US" dirty="0">
                <a:ea typeface="+mn-lt"/>
                <a:cs typeface="+mn-lt"/>
              </a:rPr>
              <a:t> web </a:t>
            </a:r>
            <a:r>
              <a:rPr lang="en-US" dirty="0" err="1">
                <a:ea typeface="+mn-lt"/>
                <a:cs typeface="+mn-lt"/>
              </a:rPr>
              <a:t>sitesi</a:t>
            </a:r>
            <a:r>
              <a:rPr lang="en-US" dirty="0">
                <a:ea typeface="+mn-lt"/>
                <a:cs typeface="+mn-lt"/>
              </a:rPr>
              <a:t> </a:t>
            </a:r>
            <a:r>
              <a:rPr lang="en-US" dirty="0" err="1">
                <a:ea typeface="+mn-lt"/>
                <a:cs typeface="+mn-lt"/>
              </a:rPr>
              <a:t>kodlanamaz</a:t>
            </a:r>
            <a:r>
              <a:rPr lang="en-US" dirty="0">
                <a:ea typeface="+mn-lt"/>
                <a:cs typeface="+mn-lt"/>
              </a:rPr>
              <a:t>.</a:t>
            </a:r>
            <a:endParaRPr lang="en-US"/>
          </a:p>
        </p:txBody>
      </p:sp>
      <p:sp>
        <p:nvSpPr>
          <p:cNvPr id="4" name="Footer Placeholder 3">
            <a:extLst>
              <a:ext uri="{FF2B5EF4-FFF2-40B4-BE49-F238E27FC236}">
                <a16:creationId xmlns:a16="http://schemas.microsoft.com/office/drawing/2014/main" id="{2735F101-77A7-0595-D3F6-7DC558BE3A91}"/>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2B323D6-3FE6-AC21-8B95-CFEF1307053D}"/>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3554645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A549-CA7F-4FC1-17E5-336C56A8503E}"/>
              </a:ext>
            </a:extLst>
          </p:cNvPr>
          <p:cNvSpPr>
            <a:spLocks noGrp="1"/>
          </p:cNvSpPr>
          <p:nvPr>
            <p:ph type="title"/>
          </p:nvPr>
        </p:nvSpPr>
        <p:spPr>
          <a:xfrm>
            <a:off x="1167492" y="545757"/>
            <a:ext cx="9799777" cy="810699"/>
          </a:xfrm>
        </p:spPr>
        <p:txBody>
          <a:bodyPr/>
          <a:lstStyle/>
          <a:p>
            <a:r>
              <a:rPr lang="en-US" dirty="0"/>
              <a:t>CSS Nedir?</a:t>
            </a:r>
          </a:p>
        </p:txBody>
      </p:sp>
      <p:sp>
        <p:nvSpPr>
          <p:cNvPr id="3" name="Content Placeholder 2">
            <a:extLst>
              <a:ext uri="{FF2B5EF4-FFF2-40B4-BE49-F238E27FC236}">
                <a16:creationId xmlns:a16="http://schemas.microsoft.com/office/drawing/2014/main" id="{9C01032F-95C8-AF5D-F5EA-8A81B6AF7C6F}"/>
              </a:ext>
            </a:extLst>
          </p:cNvPr>
          <p:cNvSpPr>
            <a:spLocks noGrp="1"/>
          </p:cNvSpPr>
          <p:nvPr>
            <p:ph idx="1"/>
          </p:nvPr>
        </p:nvSpPr>
        <p:spPr>
          <a:xfrm>
            <a:off x="-55999" y="1358440"/>
            <a:ext cx="11034871" cy="5364634"/>
          </a:xfrm>
        </p:spPr>
        <p:txBody>
          <a:bodyPr vert="horz" lIns="91440" tIns="45720" rIns="91440" bIns="45720" rtlCol="0" anchor="t">
            <a:noAutofit/>
          </a:bodyPr>
          <a:lstStyle/>
          <a:p>
            <a:r>
              <a:rPr lang="en-US" dirty="0" err="1">
                <a:ea typeface="+mn-lt"/>
                <a:cs typeface="+mn-lt"/>
              </a:rPr>
              <a:t>İngilizcesi</a:t>
            </a:r>
            <a:r>
              <a:rPr lang="en-US" dirty="0">
                <a:ea typeface="+mn-lt"/>
                <a:cs typeface="+mn-lt"/>
              </a:rPr>
              <a:t> </a:t>
            </a:r>
            <a:r>
              <a:rPr lang="en-US" b="1" dirty="0">
                <a:ea typeface="+mn-lt"/>
                <a:cs typeface="+mn-lt"/>
              </a:rPr>
              <a:t>“Cascading Style Sheets”</a:t>
            </a:r>
            <a:r>
              <a:rPr lang="en-US" dirty="0">
                <a:ea typeface="+mn-lt"/>
                <a:cs typeface="+mn-lt"/>
              </a:rPr>
              <a:t> </a:t>
            </a:r>
            <a:r>
              <a:rPr lang="en-US" dirty="0" err="1">
                <a:ea typeface="+mn-lt"/>
                <a:cs typeface="+mn-lt"/>
              </a:rPr>
              <a:t>olan</a:t>
            </a:r>
            <a:r>
              <a:rPr lang="en-US" dirty="0">
                <a:ea typeface="+mn-lt"/>
                <a:cs typeface="+mn-lt"/>
              </a:rPr>
              <a:t> CSS </a:t>
            </a:r>
            <a:r>
              <a:rPr lang="en-US" dirty="0" err="1">
                <a:ea typeface="+mn-lt"/>
                <a:cs typeface="+mn-lt"/>
              </a:rPr>
              <a:t>açılımı</a:t>
            </a:r>
            <a:r>
              <a:rPr lang="en-US" dirty="0">
                <a:ea typeface="+mn-lt"/>
                <a:cs typeface="+mn-lt"/>
              </a:rPr>
              <a:t>, </a:t>
            </a:r>
            <a:r>
              <a:rPr lang="en-US" b="1" dirty="0">
                <a:ea typeface="+mn-lt"/>
                <a:cs typeface="+mn-lt"/>
              </a:rPr>
              <a:t>“</a:t>
            </a:r>
            <a:r>
              <a:rPr lang="en-US" b="1" dirty="0" err="1">
                <a:ea typeface="+mn-lt"/>
                <a:cs typeface="+mn-lt"/>
              </a:rPr>
              <a:t>Basamaklanmış</a:t>
            </a:r>
            <a:r>
              <a:rPr lang="en-US" b="1" dirty="0">
                <a:ea typeface="+mn-lt"/>
                <a:cs typeface="+mn-lt"/>
              </a:rPr>
              <a:t> Stil </a:t>
            </a:r>
            <a:r>
              <a:rPr lang="en-US" b="1" dirty="0" err="1">
                <a:ea typeface="+mn-lt"/>
                <a:cs typeface="+mn-lt"/>
              </a:rPr>
              <a:t>Katmanları</a:t>
            </a:r>
            <a:r>
              <a:rPr lang="en-US" b="1" dirty="0">
                <a:ea typeface="+mn-lt"/>
                <a:cs typeface="+mn-lt"/>
              </a:rPr>
              <a:t>” </a:t>
            </a:r>
            <a:r>
              <a:rPr lang="en-US" dirty="0" err="1">
                <a:ea typeface="+mn-lt"/>
                <a:cs typeface="+mn-lt"/>
              </a:rPr>
              <a:t>anlamına</a:t>
            </a:r>
            <a:r>
              <a:rPr lang="en-US" dirty="0">
                <a:ea typeface="+mn-lt"/>
                <a:cs typeface="+mn-lt"/>
              </a:rPr>
              <a:t> </a:t>
            </a:r>
            <a:r>
              <a:rPr lang="en-US" dirty="0" err="1">
                <a:ea typeface="+mn-lt"/>
                <a:cs typeface="+mn-lt"/>
              </a:rPr>
              <a:t>gelmektedir</a:t>
            </a:r>
            <a:r>
              <a:rPr lang="en-US" dirty="0">
                <a:ea typeface="+mn-lt"/>
                <a:cs typeface="+mn-lt"/>
              </a:rPr>
              <a:t>. </a:t>
            </a:r>
            <a:r>
              <a:rPr lang="en-US" b="1" dirty="0">
                <a:ea typeface="+mn-lt"/>
                <a:cs typeface="+mn-lt"/>
              </a:rPr>
              <a:t>“CSS </a:t>
            </a:r>
            <a:r>
              <a:rPr lang="en-US" b="1" dirty="0" err="1">
                <a:ea typeface="+mn-lt"/>
                <a:cs typeface="+mn-lt"/>
              </a:rPr>
              <a:t>nedir</a:t>
            </a:r>
            <a:r>
              <a:rPr lang="en-US" b="1" dirty="0">
                <a:ea typeface="+mn-lt"/>
                <a:cs typeface="+mn-lt"/>
              </a:rPr>
              <a:t>?”</a:t>
            </a:r>
            <a:r>
              <a:rPr lang="en-US" dirty="0">
                <a:ea typeface="+mn-lt"/>
                <a:cs typeface="+mn-lt"/>
              </a:rPr>
              <a:t> </a:t>
            </a:r>
            <a:r>
              <a:rPr lang="en-US" dirty="0" err="1">
                <a:ea typeface="+mn-lt"/>
                <a:cs typeface="+mn-lt"/>
              </a:rPr>
              <a:t>sorusunun</a:t>
            </a:r>
            <a:r>
              <a:rPr lang="en-US" dirty="0">
                <a:ea typeface="+mn-lt"/>
                <a:cs typeface="+mn-lt"/>
              </a:rPr>
              <a:t> </a:t>
            </a:r>
            <a:r>
              <a:rPr lang="en-US" dirty="0" err="1">
                <a:ea typeface="+mn-lt"/>
                <a:cs typeface="+mn-lt"/>
              </a:rPr>
              <a:t>cevabı</a:t>
            </a:r>
            <a:r>
              <a:rPr lang="en-US" dirty="0">
                <a:ea typeface="+mn-lt"/>
                <a:cs typeface="+mn-lt"/>
              </a:rPr>
              <a:t> </a:t>
            </a:r>
            <a:r>
              <a:rPr lang="en-US" dirty="0" err="1">
                <a:ea typeface="+mn-lt"/>
                <a:cs typeface="+mn-lt"/>
              </a:rPr>
              <a:t>ise</a:t>
            </a:r>
            <a:r>
              <a:rPr lang="en-US" dirty="0">
                <a:ea typeface="+mn-lt"/>
                <a:cs typeface="+mn-lt"/>
              </a:rPr>
              <a:t> web </a:t>
            </a:r>
            <a:r>
              <a:rPr lang="en-US" dirty="0" err="1">
                <a:ea typeface="+mn-lt"/>
                <a:cs typeface="+mn-lt"/>
              </a:rPr>
              <a:t>sitelerinin</a:t>
            </a:r>
            <a:r>
              <a:rPr lang="en-US" dirty="0">
                <a:ea typeface="+mn-lt"/>
                <a:cs typeface="+mn-lt"/>
              </a:rPr>
              <a:t> </a:t>
            </a:r>
            <a:r>
              <a:rPr lang="en-US" dirty="0" err="1">
                <a:ea typeface="+mn-lt"/>
                <a:cs typeface="+mn-lt"/>
              </a:rPr>
              <a:t>görsel</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şekillendirilmesine</a:t>
            </a:r>
            <a:r>
              <a:rPr lang="en-US" dirty="0">
                <a:ea typeface="+mn-lt"/>
                <a:cs typeface="+mn-lt"/>
              </a:rPr>
              <a:t> </a:t>
            </a:r>
            <a:r>
              <a:rPr lang="en-US" dirty="0" err="1">
                <a:ea typeface="+mn-lt"/>
                <a:cs typeface="+mn-lt"/>
              </a:rPr>
              <a:t>olanak</a:t>
            </a:r>
            <a:r>
              <a:rPr lang="en-US" dirty="0">
                <a:ea typeface="+mn-lt"/>
                <a:cs typeface="+mn-lt"/>
              </a:rPr>
              <a:t> </a:t>
            </a:r>
            <a:r>
              <a:rPr lang="en-US" dirty="0" err="1">
                <a:ea typeface="+mn-lt"/>
                <a:cs typeface="+mn-lt"/>
              </a:rPr>
              <a:t>tanıyan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kendine</a:t>
            </a:r>
            <a:r>
              <a:rPr lang="en-US" dirty="0">
                <a:ea typeface="+mn-lt"/>
                <a:cs typeface="+mn-lt"/>
              </a:rPr>
              <a:t> has </a:t>
            </a:r>
            <a:r>
              <a:rPr lang="en-US" dirty="0" err="1">
                <a:ea typeface="+mn-lt"/>
                <a:cs typeface="+mn-lt"/>
              </a:rPr>
              <a:t>kuralları</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tanım</a:t>
            </a:r>
            <a:r>
              <a:rPr lang="en-US" dirty="0">
                <a:ea typeface="+mn-lt"/>
                <a:cs typeface="+mn-lt"/>
              </a:rPr>
              <a:t> </a:t>
            </a:r>
            <a:r>
              <a:rPr lang="en-US" dirty="0" err="1">
                <a:ea typeface="+mn-lt"/>
                <a:cs typeface="+mn-lt"/>
              </a:rPr>
              <a:t>dilidir</a:t>
            </a:r>
            <a:r>
              <a:rPr lang="en-US" dirty="0">
                <a:ea typeface="+mn-lt"/>
                <a:cs typeface="+mn-lt"/>
              </a:rPr>
              <a:t> </a:t>
            </a:r>
            <a:r>
              <a:rPr lang="en-US" dirty="0" err="1">
                <a:ea typeface="+mn-lt"/>
                <a:cs typeface="+mn-lt"/>
              </a:rPr>
              <a:t>şeklinde</a:t>
            </a:r>
            <a:r>
              <a:rPr lang="en-US" dirty="0">
                <a:ea typeface="+mn-lt"/>
                <a:cs typeface="+mn-lt"/>
              </a:rPr>
              <a:t> </a:t>
            </a:r>
            <a:r>
              <a:rPr lang="en-US" dirty="0" err="1">
                <a:ea typeface="+mn-lt"/>
                <a:cs typeface="+mn-lt"/>
              </a:rPr>
              <a:t>ifade</a:t>
            </a:r>
            <a:r>
              <a:rPr lang="en-US" dirty="0">
                <a:ea typeface="+mn-lt"/>
                <a:cs typeface="+mn-lt"/>
              </a:rPr>
              <a:t> </a:t>
            </a:r>
            <a:r>
              <a:rPr lang="en-US" dirty="0" err="1">
                <a:ea typeface="+mn-lt"/>
                <a:cs typeface="+mn-lt"/>
              </a:rPr>
              <a:t>edilebilir</a:t>
            </a:r>
            <a:r>
              <a:rPr lang="en-US" dirty="0">
                <a:ea typeface="+mn-lt"/>
                <a:cs typeface="+mn-lt"/>
              </a:rPr>
              <a:t>. </a:t>
            </a:r>
            <a:r>
              <a:rPr lang="en-US" b="1" dirty="0">
                <a:ea typeface="+mn-lt"/>
                <a:cs typeface="+mn-lt"/>
              </a:rPr>
              <a:t>HTML </a:t>
            </a:r>
            <a:r>
              <a:rPr lang="en-US" b="1" dirty="0" err="1">
                <a:ea typeface="+mn-lt"/>
                <a:cs typeface="+mn-lt"/>
              </a:rPr>
              <a:t>ve</a:t>
            </a:r>
            <a:r>
              <a:rPr lang="en-US" b="1" dirty="0">
                <a:ea typeface="+mn-lt"/>
                <a:cs typeface="+mn-lt"/>
              </a:rPr>
              <a:t> JavaScript </a:t>
            </a:r>
            <a:r>
              <a:rPr lang="en-US" b="1" dirty="0" err="1">
                <a:ea typeface="+mn-lt"/>
                <a:cs typeface="+mn-lt"/>
              </a:rPr>
              <a:t>ile</a:t>
            </a:r>
            <a:r>
              <a:rPr lang="en-US" b="1" dirty="0">
                <a:ea typeface="+mn-lt"/>
                <a:cs typeface="+mn-lt"/>
              </a:rPr>
              <a:t> </a:t>
            </a:r>
            <a:r>
              <a:rPr lang="en-US" b="1" dirty="0" err="1">
                <a:ea typeface="+mn-lt"/>
                <a:cs typeface="+mn-lt"/>
              </a:rPr>
              <a:t>birlikte</a:t>
            </a:r>
            <a:r>
              <a:rPr lang="en-US" b="1" dirty="0">
                <a:ea typeface="+mn-lt"/>
                <a:cs typeface="+mn-lt"/>
              </a:rPr>
              <a:t> </a:t>
            </a:r>
            <a:r>
              <a:rPr lang="en-US" b="1" dirty="0" err="1">
                <a:ea typeface="+mn-lt"/>
                <a:cs typeface="+mn-lt"/>
              </a:rPr>
              <a:t>en</a:t>
            </a:r>
            <a:r>
              <a:rPr lang="en-US" b="1" dirty="0">
                <a:ea typeface="+mn-lt"/>
                <a:cs typeface="+mn-lt"/>
              </a:rPr>
              <a:t> </a:t>
            </a:r>
            <a:r>
              <a:rPr lang="en-US" b="1" dirty="0" err="1">
                <a:ea typeface="+mn-lt"/>
                <a:cs typeface="+mn-lt"/>
              </a:rPr>
              <a:t>temel</a:t>
            </a:r>
            <a:r>
              <a:rPr lang="en-US" b="1" dirty="0">
                <a:ea typeface="+mn-lt"/>
                <a:cs typeface="+mn-lt"/>
              </a:rPr>
              <a:t> web </a:t>
            </a:r>
            <a:r>
              <a:rPr lang="en-US" b="1" dirty="0" err="1">
                <a:ea typeface="+mn-lt"/>
                <a:cs typeface="+mn-lt"/>
              </a:rPr>
              <a:t>teknolojileri</a:t>
            </a:r>
            <a:r>
              <a:rPr lang="en-US" dirty="0">
                <a:ea typeface="+mn-lt"/>
                <a:cs typeface="+mn-lt"/>
              </a:rPr>
              <a:t> </a:t>
            </a:r>
            <a:r>
              <a:rPr lang="en-US" dirty="0" err="1">
                <a:ea typeface="+mn-lt"/>
                <a:cs typeface="+mn-lt"/>
              </a:rPr>
              <a:t>arasında</a:t>
            </a:r>
            <a:r>
              <a:rPr lang="en-US" dirty="0">
                <a:ea typeface="+mn-lt"/>
                <a:cs typeface="+mn-lt"/>
              </a:rPr>
              <a:t> </a:t>
            </a:r>
            <a:r>
              <a:rPr lang="en-US" dirty="0" err="1">
                <a:ea typeface="+mn-lt"/>
                <a:cs typeface="+mn-lt"/>
              </a:rPr>
              <a:t>bulunan</a:t>
            </a:r>
            <a:r>
              <a:rPr lang="en-US" dirty="0">
                <a:ea typeface="+mn-lt"/>
                <a:cs typeface="+mn-lt"/>
              </a:rPr>
              <a:t> CSS, web </a:t>
            </a:r>
            <a:r>
              <a:rPr lang="en-US" dirty="0" err="1">
                <a:ea typeface="+mn-lt"/>
                <a:cs typeface="+mn-lt"/>
              </a:rPr>
              <a:t>sayfaları</a:t>
            </a:r>
            <a:r>
              <a:rPr lang="en-US" dirty="0">
                <a:ea typeface="+mn-lt"/>
                <a:cs typeface="+mn-lt"/>
              </a:rPr>
              <a:t> </a:t>
            </a:r>
            <a:r>
              <a:rPr lang="en-US" dirty="0" err="1">
                <a:ea typeface="+mn-lt"/>
                <a:cs typeface="+mn-lt"/>
              </a:rPr>
              <a:t>üzerinde</a:t>
            </a:r>
            <a:r>
              <a:rPr lang="en-US" dirty="0">
                <a:ea typeface="+mn-lt"/>
                <a:cs typeface="+mn-lt"/>
              </a:rPr>
              <a:t> </a:t>
            </a:r>
            <a:r>
              <a:rPr lang="en-US" dirty="0" err="1">
                <a:ea typeface="+mn-lt"/>
                <a:cs typeface="+mn-lt"/>
              </a:rPr>
              <a:t>oldukça</a:t>
            </a:r>
            <a:r>
              <a:rPr lang="en-US" dirty="0">
                <a:ea typeface="+mn-lt"/>
                <a:cs typeface="+mn-lt"/>
              </a:rPr>
              <a:t> </a:t>
            </a:r>
            <a:r>
              <a:rPr lang="en-US" dirty="0" err="1">
                <a:ea typeface="+mn-lt"/>
                <a:cs typeface="+mn-lt"/>
              </a:rPr>
              <a:t>fazla</a:t>
            </a:r>
            <a:r>
              <a:rPr lang="en-US" dirty="0">
                <a:ea typeface="+mn-lt"/>
                <a:cs typeface="+mn-lt"/>
              </a:rPr>
              <a:t> </a:t>
            </a:r>
            <a:r>
              <a:rPr lang="en-US" dirty="0" err="1">
                <a:ea typeface="+mn-lt"/>
                <a:cs typeface="+mn-lt"/>
              </a:rPr>
              <a:t>görsel</a:t>
            </a:r>
            <a:r>
              <a:rPr lang="en-US" dirty="0">
                <a:ea typeface="+mn-lt"/>
                <a:cs typeface="+mn-lt"/>
              </a:rPr>
              <a:t> </a:t>
            </a:r>
            <a:r>
              <a:rPr lang="en-US" dirty="0" err="1">
                <a:ea typeface="+mn-lt"/>
                <a:cs typeface="+mn-lt"/>
              </a:rPr>
              <a:t>denetim</a:t>
            </a:r>
            <a:r>
              <a:rPr lang="en-US" dirty="0">
                <a:ea typeface="+mn-lt"/>
                <a:cs typeface="+mn-lt"/>
              </a:rPr>
              <a:t> </a:t>
            </a:r>
            <a:r>
              <a:rPr lang="en-US" dirty="0" err="1">
                <a:ea typeface="+mn-lt"/>
                <a:cs typeface="+mn-lt"/>
              </a:rPr>
              <a:t>sunar</a:t>
            </a:r>
            <a:r>
              <a:rPr lang="en-US" dirty="0">
                <a:ea typeface="+mn-lt"/>
                <a:cs typeface="+mn-lt"/>
              </a:rPr>
              <a:t>.</a:t>
            </a:r>
            <a:endParaRPr lang="en-US" dirty="0"/>
          </a:p>
          <a:p>
            <a:r>
              <a:rPr lang="en-US" dirty="0">
                <a:ea typeface="+mn-lt"/>
                <a:cs typeface="+mn-lt"/>
              </a:rPr>
              <a:t>CSS </a:t>
            </a:r>
            <a:r>
              <a:rPr lang="en-US" dirty="0" err="1">
                <a:ea typeface="+mn-lt"/>
                <a:cs typeface="+mn-lt"/>
              </a:rPr>
              <a:t>sayesinde</a:t>
            </a:r>
            <a:r>
              <a:rPr lang="en-US" dirty="0">
                <a:ea typeface="+mn-lt"/>
                <a:cs typeface="+mn-lt"/>
              </a:rPr>
              <a:t> web </a:t>
            </a:r>
            <a:r>
              <a:rPr lang="en-US" dirty="0" err="1">
                <a:ea typeface="+mn-lt"/>
                <a:cs typeface="+mn-lt"/>
              </a:rPr>
              <a:t>sayfalarının</a:t>
            </a:r>
            <a:r>
              <a:rPr lang="en-US" dirty="0">
                <a:ea typeface="+mn-lt"/>
                <a:cs typeface="+mn-lt"/>
              </a:rPr>
              <a:t> </a:t>
            </a:r>
            <a:r>
              <a:rPr lang="en-US" dirty="0" err="1">
                <a:ea typeface="+mn-lt"/>
                <a:cs typeface="+mn-lt"/>
              </a:rPr>
              <a:t>mizanpajı</a:t>
            </a:r>
            <a:r>
              <a:rPr lang="en-US" dirty="0">
                <a:ea typeface="+mn-lt"/>
                <a:cs typeface="+mn-lt"/>
              </a:rPr>
              <a:t>, </a:t>
            </a:r>
            <a:r>
              <a:rPr lang="en-US" dirty="0" err="1">
                <a:ea typeface="+mn-lt"/>
                <a:cs typeface="+mn-lt"/>
              </a:rPr>
              <a:t>renkleri</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fontlar</a:t>
            </a:r>
            <a:r>
              <a:rPr lang="en-US" dirty="0">
                <a:ea typeface="+mn-lt"/>
                <a:cs typeface="+mn-lt"/>
              </a:rPr>
              <a:t>, </a:t>
            </a:r>
            <a:r>
              <a:rPr lang="en-US" dirty="0" err="1">
                <a:ea typeface="+mn-lt"/>
                <a:cs typeface="+mn-lt"/>
              </a:rPr>
              <a:t>ara</a:t>
            </a:r>
            <a:r>
              <a:rPr lang="en-US" dirty="0">
                <a:ea typeface="+mn-lt"/>
                <a:cs typeface="+mn-lt"/>
              </a:rPr>
              <a:t> </a:t>
            </a:r>
            <a:r>
              <a:rPr lang="en-US" dirty="0" err="1">
                <a:ea typeface="+mn-lt"/>
                <a:cs typeface="+mn-lt"/>
              </a:rPr>
              <a:t>başlıklar</a:t>
            </a:r>
            <a:r>
              <a:rPr lang="en-US" dirty="0">
                <a:ea typeface="+mn-lt"/>
                <a:cs typeface="+mn-lt"/>
              </a:rPr>
              <a:t>, </a:t>
            </a:r>
            <a:r>
              <a:rPr lang="en-US" dirty="0" err="1">
                <a:ea typeface="+mn-lt"/>
                <a:cs typeface="+mn-lt"/>
              </a:rPr>
              <a:t>görsel</a:t>
            </a:r>
            <a:r>
              <a:rPr lang="en-US" dirty="0">
                <a:ea typeface="+mn-lt"/>
                <a:cs typeface="+mn-lt"/>
              </a:rPr>
              <a:t> </a:t>
            </a:r>
            <a:r>
              <a:rPr lang="en-US" dirty="0" err="1">
                <a:ea typeface="+mn-lt"/>
                <a:cs typeface="+mn-lt"/>
              </a:rPr>
              <a:t>efektler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görsel</a:t>
            </a:r>
            <a:r>
              <a:rPr lang="en-US" dirty="0">
                <a:ea typeface="+mn-lt"/>
                <a:cs typeface="+mn-lt"/>
              </a:rPr>
              <a:t> </a:t>
            </a:r>
            <a:r>
              <a:rPr lang="en-US" dirty="0" err="1">
                <a:ea typeface="+mn-lt"/>
                <a:cs typeface="+mn-lt"/>
              </a:rPr>
              <a:t>unsurlar</a:t>
            </a:r>
            <a:r>
              <a:rPr lang="en-US" dirty="0">
                <a:ea typeface="+mn-lt"/>
                <a:cs typeface="+mn-lt"/>
              </a:rPr>
              <a:t> </a:t>
            </a:r>
            <a:r>
              <a:rPr lang="en-US" dirty="0" err="1">
                <a:ea typeface="+mn-lt"/>
                <a:cs typeface="+mn-lt"/>
              </a:rPr>
              <a:t>üzerinde</a:t>
            </a:r>
            <a:r>
              <a:rPr lang="en-US" dirty="0">
                <a:ea typeface="+mn-lt"/>
                <a:cs typeface="+mn-lt"/>
              </a:rPr>
              <a:t> </a:t>
            </a:r>
            <a:r>
              <a:rPr lang="en-US" dirty="0" err="1">
                <a:ea typeface="+mn-lt"/>
                <a:cs typeface="+mn-lt"/>
              </a:rPr>
              <a:t>etkili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fonksiyonel</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kontrol</a:t>
            </a:r>
            <a:r>
              <a:rPr lang="en-US" dirty="0">
                <a:ea typeface="+mn-lt"/>
                <a:cs typeface="+mn-lt"/>
              </a:rPr>
              <a:t> </a:t>
            </a:r>
            <a:r>
              <a:rPr lang="en-US" dirty="0" err="1">
                <a:ea typeface="+mn-lt"/>
                <a:cs typeface="+mn-lt"/>
              </a:rPr>
              <a:t>sağlayabilirsiniz</a:t>
            </a:r>
            <a:r>
              <a:rPr lang="en-US" dirty="0">
                <a:ea typeface="+mn-lt"/>
                <a:cs typeface="+mn-lt"/>
              </a:rPr>
              <a:t>. </a:t>
            </a:r>
            <a:r>
              <a:rPr lang="en-US" dirty="0" err="1">
                <a:ea typeface="+mn-lt"/>
                <a:cs typeface="+mn-lt"/>
              </a:rPr>
              <a:t>Kullanıcı</a:t>
            </a:r>
            <a:r>
              <a:rPr lang="en-US" dirty="0">
                <a:ea typeface="+mn-lt"/>
                <a:cs typeface="+mn-lt"/>
              </a:rPr>
              <a:t> </a:t>
            </a:r>
            <a:r>
              <a:rPr lang="en-US" dirty="0" err="1">
                <a:ea typeface="+mn-lt"/>
                <a:cs typeface="+mn-lt"/>
              </a:rPr>
              <a:t>dostu</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görsel</a:t>
            </a:r>
            <a:r>
              <a:rPr lang="en-US" dirty="0">
                <a:ea typeface="+mn-lt"/>
                <a:cs typeface="+mn-lt"/>
              </a:rPr>
              <a:t> </a:t>
            </a:r>
            <a:r>
              <a:rPr lang="en-US" dirty="0" err="1">
                <a:ea typeface="+mn-lt"/>
                <a:cs typeface="+mn-lt"/>
              </a:rPr>
              <a:t>açıdan</a:t>
            </a:r>
            <a:r>
              <a:rPr lang="en-US" dirty="0">
                <a:ea typeface="+mn-lt"/>
                <a:cs typeface="+mn-lt"/>
              </a:rPr>
              <a:t> </a:t>
            </a:r>
            <a:r>
              <a:rPr lang="en-US" dirty="0" err="1">
                <a:ea typeface="+mn-lt"/>
                <a:cs typeface="+mn-lt"/>
              </a:rPr>
              <a:t>etkileyici</a:t>
            </a:r>
            <a:r>
              <a:rPr lang="en-US" dirty="0">
                <a:ea typeface="+mn-lt"/>
                <a:cs typeface="+mn-lt"/>
              </a:rPr>
              <a:t> web </a:t>
            </a:r>
            <a:r>
              <a:rPr lang="en-US" dirty="0" err="1">
                <a:ea typeface="+mn-lt"/>
                <a:cs typeface="+mn-lt"/>
              </a:rPr>
              <a:t>siteleri</a:t>
            </a:r>
            <a:r>
              <a:rPr lang="en-US" dirty="0">
                <a:ea typeface="+mn-lt"/>
                <a:cs typeface="+mn-lt"/>
              </a:rPr>
              <a:t> </a:t>
            </a:r>
            <a:r>
              <a:rPr lang="en-US" dirty="0" err="1">
                <a:ea typeface="+mn-lt"/>
                <a:cs typeface="+mn-lt"/>
              </a:rPr>
              <a:t>için</a:t>
            </a:r>
            <a:r>
              <a:rPr lang="en-US" dirty="0">
                <a:ea typeface="+mn-lt"/>
                <a:cs typeface="+mn-lt"/>
              </a:rPr>
              <a:t> HTML </a:t>
            </a:r>
            <a:r>
              <a:rPr lang="en-US" dirty="0" err="1">
                <a:ea typeface="+mn-lt"/>
                <a:cs typeface="+mn-lt"/>
              </a:rPr>
              <a:t>ve</a:t>
            </a:r>
            <a:r>
              <a:rPr lang="en-US" dirty="0">
                <a:ea typeface="+mn-lt"/>
                <a:cs typeface="+mn-lt"/>
              </a:rPr>
              <a:t> </a:t>
            </a:r>
            <a:r>
              <a:rPr lang="en-US" dirty="0" err="1">
                <a:ea typeface="+mn-lt"/>
                <a:cs typeface="+mn-lt"/>
              </a:rPr>
              <a:t>JavaScript’in</a:t>
            </a:r>
            <a:r>
              <a:rPr lang="en-US" dirty="0">
                <a:ea typeface="+mn-lt"/>
                <a:cs typeface="+mn-lt"/>
              </a:rPr>
              <a:t> </a:t>
            </a:r>
            <a:r>
              <a:rPr lang="en-US" dirty="0" err="1">
                <a:ea typeface="+mn-lt"/>
                <a:cs typeface="+mn-lt"/>
              </a:rPr>
              <a:t>yanı</a:t>
            </a:r>
            <a:r>
              <a:rPr lang="en-US" dirty="0">
                <a:ea typeface="+mn-lt"/>
                <a:cs typeface="+mn-lt"/>
              </a:rPr>
              <a:t> </a:t>
            </a:r>
            <a:r>
              <a:rPr lang="en-US" dirty="0" err="1">
                <a:ea typeface="+mn-lt"/>
                <a:cs typeface="+mn-lt"/>
              </a:rPr>
              <a:t>sıra</a:t>
            </a:r>
            <a:r>
              <a:rPr lang="en-US" dirty="0">
                <a:ea typeface="+mn-lt"/>
                <a:cs typeface="+mn-lt"/>
              </a:rPr>
              <a:t> </a:t>
            </a:r>
            <a:r>
              <a:rPr lang="en-US" dirty="0" err="1">
                <a:ea typeface="+mn-lt"/>
                <a:cs typeface="+mn-lt"/>
              </a:rPr>
              <a:t>yazılan</a:t>
            </a:r>
            <a:r>
              <a:rPr lang="en-US" dirty="0">
                <a:ea typeface="+mn-lt"/>
                <a:cs typeface="+mn-lt"/>
              </a:rPr>
              <a:t> CSS </a:t>
            </a:r>
            <a:r>
              <a:rPr lang="en-US" dirty="0" err="1">
                <a:ea typeface="+mn-lt"/>
                <a:cs typeface="+mn-lt"/>
              </a:rPr>
              <a:t>kodları</a:t>
            </a:r>
            <a:r>
              <a:rPr lang="en-US" dirty="0">
                <a:ea typeface="+mn-lt"/>
                <a:cs typeface="+mn-lt"/>
              </a:rPr>
              <a:t> son </a:t>
            </a:r>
            <a:r>
              <a:rPr lang="en-US" dirty="0" err="1">
                <a:ea typeface="+mn-lt"/>
                <a:cs typeface="+mn-lt"/>
              </a:rPr>
              <a:t>derece</a:t>
            </a:r>
            <a:r>
              <a:rPr lang="en-US" dirty="0">
                <a:ea typeface="+mn-lt"/>
                <a:cs typeface="+mn-lt"/>
              </a:rPr>
              <a:t> </a:t>
            </a:r>
            <a:r>
              <a:rPr lang="en-US" dirty="0" err="1">
                <a:ea typeface="+mn-lt"/>
                <a:cs typeface="+mn-lt"/>
              </a:rPr>
              <a:t>önem</a:t>
            </a:r>
            <a:r>
              <a:rPr lang="en-US" dirty="0">
                <a:ea typeface="+mn-lt"/>
                <a:cs typeface="+mn-lt"/>
              </a:rPr>
              <a:t> </a:t>
            </a:r>
            <a:r>
              <a:rPr lang="en-US" dirty="0" err="1">
                <a:ea typeface="+mn-lt"/>
                <a:cs typeface="+mn-lt"/>
              </a:rPr>
              <a:t>taşır</a:t>
            </a:r>
            <a:r>
              <a:rPr lang="en-US" dirty="0">
                <a:ea typeface="+mn-lt"/>
                <a:cs typeface="+mn-lt"/>
              </a:rPr>
              <a:t>. </a:t>
            </a:r>
            <a:r>
              <a:rPr lang="en-US" b="1" dirty="0" err="1">
                <a:ea typeface="+mn-lt"/>
                <a:cs typeface="+mn-lt"/>
              </a:rPr>
              <a:t>Etkili</a:t>
            </a:r>
            <a:r>
              <a:rPr lang="en-US" b="1" dirty="0">
                <a:ea typeface="+mn-lt"/>
                <a:cs typeface="+mn-lt"/>
              </a:rPr>
              <a:t> </a:t>
            </a:r>
            <a:r>
              <a:rPr lang="en-US" b="1" dirty="0" err="1">
                <a:ea typeface="+mn-lt"/>
                <a:cs typeface="+mn-lt"/>
              </a:rPr>
              <a:t>bir</a:t>
            </a:r>
            <a:r>
              <a:rPr lang="en-US" b="1" dirty="0">
                <a:ea typeface="+mn-lt"/>
                <a:cs typeface="+mn-lt"/>
              </a:rPr>
              <a:t> CSS </a:t>
            </a:r>
            <a:r>
              <a:rPr lang="en-US" b="1" dirty="0" err="1">
                <a:ea typeface="+mn-lt"/>
                <a:cs typeface="+mn-lt"/>
              </a:rPr>
              <a:t>kodlaması</a:t>
            </a:r>
            <a:r>
              <a:rPr lang="en-US" b="1" dirty="0">
                <a:ea typeface="+mn-lt"/>
                <a:cs typeface="+mn-lt"/>
              </a:rPr>
              <a:t>, web </a:t>
            </a:r>
            <a:r>
              <a:rPr lang="en-US" b="1" dirty="0" err="1">
                <a:ea typeface="+mn-lt"/>
                <a:cs typeface="+mn-lt"/>
              </a:rPr>
              <a:t>sitelerine</a:t>
            </a:r>
            <a:r>
              <a:rPr lang="en-US" b="1" dirty="0">
                <a:ea typeface="+mn-lt"/>
                <a:cs typeface="+mn-lt"/>
              </a:rPr>
              <a:t> </a:t>
            </a:r>
            <a:r>
              <a:rPr lang="en-US" b="1" dirty="0" err="1">
                <a:ea typeface="+mn-lt"/>
                <a:cs typeface="+mn-lt"/>
              </a:rPr>
              <a:t>yüksek</a:t>
            </a:r>
            <a:r>
              <a:rPr lang="en-US" b="1" dirty="0">
                <a:ea typeface="+mn-lt"/>
                <a:cs typeface="+mn-lt"/>
              </a:rPr>
              <a:t> </a:t>
            </a:r>
            <a:r>
              <a:rPr lang="en-US" b="1" dirty="0" err="1">
                <a:ea typeface="+mn-lt"/>
                <a:cs typeface="+mn-lt"/>
              </a:rPr>
              <a:t>bir</a:t>
            </a:r>
            <a:r>
              <a:rPr lang="en-US" b="1" dirty="0">
                <a:ea typeface="+mn-lt"/>
                <a:cs typeface="+mn-lt"/>
              </a:rPr>
              <a:t> </a:t>
            </a:r>
            <a:r>
              <a:rPr lang="en-US" b="1" dirty="0" err="1">
                <a:ea typeface="+mn-lt"/>
                <a:cs typeface="+mn-lt"/>
              </a:rPr>
              <a:t>kullanılabilirlik</a:t>
            </a:r>
            <a:r>
              <a:rPr lang="en-US" b="1" dirty="0">
                <a:ea typeface="+mn-lt"/>
                <a:cs typeface="+mn-lt"/>
              </a:rPr>
              <a:t> </a:t>
            </a:r>
            <a:r>
              <a:rPr lang="en-US" b="1" dirty="0" err="1">
                <a:ea typeface="+mn-lt"/>
                <a:cs typeface="+mn-lt"/>
              </a:rPr>
              <a:t>suna</a:t>
            </a:r>
            <a:endParaRPr lang="en-US" dirty="0" err="1"/>
          </a:p>
          <a:p>
            <a:endParaRPr lang="en-US" dirty="0"/>
          </a:p>
        </p:txBody>
      </p:sp>
      <p:sp>
        <p:nvSpPr>
          <p:cNvPr id="4" name="Footer Placeholder 3">
            <a:extLst>
              <a:ext uri="{FF2B5EF4-FFF2-40B4-BE49-F238E27FC236}">
                <a16:creationId xmlns:a16="http://schemas.microsoft.com/office/drawing/2014/main" id="{290A6409-CADE-2E8D-49EB-5DE4D72ED045}"/>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330EAD2-C0A0-213E-19E8-30782CF9F87E}"/>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3713728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5A72-FEBD-1848-40B4-7F49E14917DC}"/>
              </a:ext>
            </a:extLst>
          </p:cNvPr>
          <p:cNvSpPr>
            <a:spLocks noGrp="1"/>
          </p:cNvSpPr>
          <p:nvPr>
            <p:ph type="title"/>
          </p:nvPr>
        </p:nvSpPr>
        <p:spPr>
          <a:xfrm>
            <a:off x="65682" y="72082"/>
            <a:ext cx="10880993" cy="954860"/>
          </a:xfrm>
        </p:spPr>
        <p:txBody>
          <a:bodyPr/>
          <a:lstStyle/>
          <a:p>
            <a:r>
              <a:rPr lang="en-US" dirty="0"/>
              <a:t>13) </a:t>
            </a:r>
            <a:r>
              <a:rPr lang="en-US" dirty="0" err="1"/>
              <a:t>Şifreleme</a:t>
            </a:r>
            <a:r>
              <a:rPr lang="en-US" dirty="0"/>
              <a:t> </a:t>
            </a:r>
            <a:r>
              <a:rPr lang="en-US" dirty="0" err="1"/>
              <a:t>Yöntemleri</a:t>
            </a:r>
            <a:r>
              <a:rPr lang="en-US" dirty="0"/>
              <a:t>(</a:t>
            </a:r>
            <a:r>
              <a:rPr lang="en-US" dirty="0" err="1"/>
              <a:t>Kriptografi</a:t>
            </a:r>
            <a:r>
              <a:rPr lang="en-US" dirty="0"/>
              <a:t>)</a:t>
            </a:r>
          </a:p>
        </p:txBody>
      </p:sp>
      <p:sp>
        <p:nvSpPr>
          <p:cNvPr id="3" name="Content Placeholder 2">
            <a:extLst>
              <a:ext uri="{FF2B5EF4-FFF2-40B4-BE49-F238E27FC236}">
                <a16:creationId xmlns:a16="http://schemas.microsoft.com/office/drawing/2014/main" id="{7AF1E8B9-3AB7-9F28-EDC0-EAEAC2609C99}"/>
              </a:ext>
            </a:extLst>
          </p:cNvPr>
          <p:cNvSpPr>
            <a:spLocks noGrp="1"/>
          </p:cNvSpPr>
          <p:nvPr>
            <p:ph idx="1"/>
          </p:nvPr>
        </p:nvSpPr>
        <p:spPr>
          <a:xfrm>
            <a:off x="-47588" y="1016210"/>
            <a:ext cx="12240669" cy="5766517"/>
          </a:xfrm>
        </p:spPr>
        <p:txBody>
          <a:bodyPr vert="horz" lIns="91440" tIns="45720" rIns="91440" bIns="45720" rtlCol="0" anchor="t">
            <a:noAutofit/>
          </a:bodyPr>
          <a:lstStyle/>
          <a:p>
            <a:r>
              <a:rPr lang="en-US" b="1" dirty="0"/>
              <a:t>Base64 Nedir:</a:t>
            </a:r>
            <a:r>
              <a:rPr lang="en-US" u="sng" dirty="0">
                <a:ea typeface="+mn-lt"/>
                <a:cs typeface="+mn-lt"/>
              </a:rPr>
              <a:t>Base64 Encoding, binary verileri metne </a:t>
            </a:r>
            <a:r>
              <a:rPr lang="en-US" u="sng" dirty="0" err="1">
                <a:ea typeface="+mn-lt"/>
                <a:cs typeface="+mn-lt"/>
              </a:rPr>
              <a:t>dönüştürerek</a:t>
            </a:r>
            <a:r>
              <a:rPr lang="en-US" u="sng" dirty="0">
                <a:ea typeface="+mn-lt"/>
                <a:cs typeface="+mn-lt"/>
              </a:rPr>
              <a:t> </a:t>
            </a:r>
            <a:r>
              <a:rPr lang="en-US" u="sng" dirty="0" err="1">
                <a:ea typeface="+mn-lt"/>
                <a:cs typeface="+mn-lt"/>
              </a:rPr>
              <a:t>saklamaya</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iletmeye</a:t>
            </a:r>
            <a:r>
              <a:rPr lang="en-US" u="sng" dirty="0">
                <a:ea typeface="+mn-lt"/>
                <a:cs typeface="+mn-lt"/>
              </a:rPr>
              <a:t> </a:t>
            </a:r>
            <a:r>
              <a:rPr lang="en-US" u="sng" dirty="0" err="1">
                <a:ea typeface="+mn-lt"/>
                <a:cs typeface="+mn-lt"/>
              </a:rPr>
              <a:t>yarayan</a:t>
            </a:r>
            <a:r>
              <a:rPr lang="en-US" u="sng" dirty="0">
                <a:ea typeface="+mn-lt"/>
                <a:cs typeface="+mn-lt"/>
              </a:rPr>
              <a:t> </a:t>
            </a:r>
            <a:r>
              <a:rPr lang="en-US" u="sng" dirty="0" err="1">
                <a:ea typeface="+mn-lt"/>
                <a:cs typeface="+mn-lt"/>
              </a:rPr>
              <a:t>tekniklerden</a:t>
            </a:r>
            <a:r>
              <a:rPr lang="en-US" u="sng" dirty="0">
                <a:ea typeface="+mn-lt"/>
                <a:cs typeface="+mn-lt"/>
              </a:rPr>
              <a:t> </a:t>
            </a:r>
            <a:r>
              <a:rPr lang="en-US" u="sng" dirty="0" err="1">
                <a:ea typeface="+mn-lt"/>
                <a:cs typeface="+mn-lt"/>
              </a:rPr>
              <a:t>en</a:t>
            </a:r>
            <a:r>
              <a:rPr lang="en-US" u="sng" dirty="0">
                <a:ea typeface="+mn-lt"/>
                <a:cs typeface="+mn-lt"/>
              </a:rPr>
              <a:t> </a:t>
            </a:r>
            <a:r>
              <a:rPr lang="en-US" u="sng" dirty="0" err="1">
                <a:ea typeface="+mn-lt"/>
                <a:cs typeface="+mn-lt"/>
              </a:rPr>
              <a:t>yaygın</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kullanılanıdır</a:t>
            </a:r>
            <a:r>
              <a:rPr lang="en-US" u="sng" dirty="0">
                <a:ea typeface="+mn-lt"/>
                <a:cs typeface="+mn-lt"/>
              </a:rPr>
              <a:t> </a:t>
            </a:r>
            <a:r>
              <a:rPr lang="en-US" dirty="0">
                <a:ea typeface="+mn-lt"/>
                <a:cs typeface="+mn-lt"/>
              </a:rPr>
              <a:t>. Bu </a:t>
            </a:r>
            <a:r>
              <a:rPr lang="en-US" dirty="0" err="1">
                <a:ea typeface="+mn-lt"/>
                <a:cs typeface="+mn-lt"/>
              </a:rPr>
              <a:t>teknik</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temel</a:t>
            </a:r>
            <a:r>
              <a:rPr lang="en-US" dirty="0">
                <a:ea typeface="+mn-lt"/>
                <a:cs typeface="+mn-lt"/>
              </a:rPr>
              <a:t> </a:t>
            </a:r>
            <a:r>
              <a:rPr lang="en-US" dirty="0" err="1">
                <a:ea typeface="+mn-lt"/>
                <a:cs typeface="+mn-lt"/>
              </a:rPr>
              <a:t>olarak</a:t>
            </a:r>
            <a:r>
              <a:rPr lang="en-US" dirty="0">
                <a:ea typeface="+mn-lt"/>
                <a:cs typeface="+mn-lt"/>
              </a:rPr>
              <a:t> 8 </a:t>
            </a:r>
            <a:r>
              <a:rPr lang="en-US" dirty="0" err="1">
                <a:ea typeface="+mn-lt"/>
                <a:cs typeface="+mn-lt"/>
              </a:rPr>
              <a:t>bitlik</a:t>
            </a:r>
            <a:r>
              <a:rPr lang="en-US" dirty="0">
                <a:ea typeface="+mn-lt"/>
                <a:cs typeface="+mn-lt"/>
              </a:rPr>
              <a:t> </a:t>
            </a:r>
            <a:r>
              <a:rPr lang="en-US" dirty="0" err="1">
                <a:ea typeface="+mn-lt"/>
                <a:cs typeface="+mn-lt"/>
              </a:rPr>
              <a:t>baytlardan</a:t>
            </a:r>
            <a:r>
              <a:rPr lang="en-US" dirty="0">
                <a:ea typeface="+mn-lt"/>
                <a:cs typeface="+mn-lt"/>
              </a:rPr>
              <a:t> </a:t>
            </a:r>
            <a:r>
              <a:rPr lang="en-US" dirty="0" err="1">
                <a:ea typeface="+mn-lt"/>
                <a:cs typeface="+mn-lt"/>
              </a:rPr>
              <a:t>oluşan</a:t>
            </a:r>
            <a:r>
              <a:rPr lang="en-US" dirty="0">
                <a:ea typeface="+mn-lt"/>
                <a:cs typeface="+mn-lt"/>
              </a:rPr>
              <a:t> binary </a:t>
            </a:r>
            <a:r>
              <a:rPr lang="en-US" dirty="0" err="1">
                <a:ea typeface="+mn-lt"/>
                <a:cs typeface="+mn-lt"/>
              </a:rPr>
              <a:t>veri</a:t>
            </a:r>
            <a:r>
              <a:rPr lang="en-US" dirty="0">
                <a:ea typeface="+mn-lt"/>
                <a:cs typeface="+mn-lt"/>
              </a:rPr>
              <a:t> 6 </a:t>
            </a:r>
            <a:r>
              <a:rPr lang="en-US" dirty="0" err="1">
                <a:ea typeface="+mn-lt"/>
                <a:cs typeface="+mn-lt"/>
              </a:rPr>
              <a:t>bitlik</a:t>
            </a:r>
            <a:r>
              <a:rPr lang="en-US" dirty="0">
                <a:ea typeface="+mn-lt"/>
                <a:cs typeface="+mn-lt"/>
              </a:rPr>
              <a:t> (2^6 = 64) </a:t>
            </a:r>
            <a:r>
              <a:rPr lang="en-US" dirty="0" err="1">
                <a:ea typeface="+mn-lt"/>
                <a:cs typeface="+mn-lt"/>
              </a:rPr>
              <a:t>parçalara</a:t>
            </a:r>
            <a:r>
              <a:rPr lang="en-US" dirty="0">
                <a:ea typeface="+mn-lt"/>
                <a:cs typeface="+mn-lt"/>
              </a:rPr>
              <a:t> </a:t>
            </a:r>
            <a:r>
              <a:rPr lang="en-US" dirty="0" err="1">
                <a:ea typeface="+mn-lt"/>
                <a:cs typeface="+mn-lt"/>
              </a:rPr>
              <a:t>bölünür</a:t>
            </a:r>
            <a:r>
              <a:rPr lang="en-US" dirty="0">
                <a:ea typeface="+mn-lt"/>
                <a:cs typeface="+mn-lt"/>
              </a:rPr>
              <a:t>. 6 bit </a:t>
            </a:r>
            <a:r>
              <a:rPr lang="en-US" dirty="0" err="1">
                <a:ea typeface="+mn-lt"/>
                <a:cs typeface="+mn-lt"/>
              </a:rPr>
              <a:t>ile</a:t>
            </a:r>
            <a:r>
              <a:rPr lang="en-US" dirty="0">
                <a:ea typeface="+mn-lt"/>
                <a:cs typeface="+mn-lt"/>
              </a:rPr>
              <a:t> </a:t>
            </a:r>
            <a:r>
              <a:rPr lang="en-US" dirty="0" err="1">
                <a:ea typeface="+mn-lt"/>
                <a:cs typeface="+mn-lt"/>
              </a:rPr>
              <a:t>ifade</a:t>
            </a:r>
            <a:r>
              <a:rPr lang="en-US" dirty="0">
                <a:ea typeface="+mn-lt"/>
                <a:cs typeface="+mn-lt"/>
              </a:rPr>
              <a:t> </a:t>
            </a:r>
            <a:r>
              <a:rPr lang="en-US" dirty="0" err="1">
                <a:ea typeface="+mn-lt"/>
                <a:cs typeface="+mn-lt"/>
              </a:rPr>
              <a:t>edilen</a:t>
            </a:r>
            <a:r>
              <a:rPr lang="en-US" dirty="0">
                <a:ea typeface="+mn-lt"/>
                <a:cs typeface="+mn-lt"/>
              </a:rPr>
              <a:t> 64 </a:t>
            </a:r>
            <a:r>
              <a:rPr lang="en-US" dirty="0" err="1">
                <a:ea typeface="+mn-lt"/>
                <a:cs typeface="+mn-lt"/>
              </a:rPr>
              <a:t>farklı</a:t>
            </a:r>
            <a:r>
              <a:rPr lang="en-US" dirty="0">
                <a:ea typeface="+mn-lt"/>
                <a:cs typeface="+mn-lt"/>
              </a:rPr>
              <a:t> </a:t>
            </a:r>
            <a:r>
              <a:rPr lang="en-US" dirty="0" err="1">
                <a:ea typeface="+mn-lt"/>
                <a:cs typeface="+mn-lt"/>
              </a:rPr>
              <a:t>sayı</a:t>
            </a:r>
            <a:r>
              <a:rPr lang="en-US" dirty="0">
                <a:ea typeface="+mn-lt"/>
                <a:cs typeface="+mn-lt"/>
              </a:rPr>
              <a:t>, ASCII </a:t>
            </a:r>
            <a:r>
              <a:rPr lang="en-US" dirty="0" err="1">
                <a:ea typeface="+mn-lt"/>
                <a:cs typeface="+mn-lt"/>
              </a:rPr>
              <a:t>karakter</a:t>
            </a:r>
            <a:r>
              <a:rPr lang="en-US" dirty="0">
                <a:ea typeface="+mn-lt"/>
                <a:cs typeface="+mn-lt"/>
              </a:rPr>
              <a:t> </a:t>
            </a:r>
            <a:r>
              <a:rPr lang="en-US" dirty="0" err="1">
                <a:ea typeface="+mn-lt"/>
                <a:cs typeface="+mn-lt"/>
              </a:rPr>
              <a:t>kümesinde</a:t>
            </a:r>
            <a:r>
              <a:rPr lang="en-US" dirty="0">
                <a:ea typeface="+mn-lt"/>
                <a:cs typeface="+mn-lt"/>
              </a:rPr>
              <a:t> Printable Character </a:t>
            </a:r>
            <a:r>
              <a:rPr lang="en-US" dirty="0" err="1">
                <a:ea typeface="+mn-lt"/>
                <a:cs typeface="+mn-lt"/>
              </a:rPr>
              <a:t>olarak</a:t>
            </a:r>
            <a:r>
              <a:rPr lang="en-US" dirty="0">
                <a:ea typeface="+mn-lt"/>
                <a:cs typeface="+mn-lt"/>
              </a:rPr>
              <a:t> </a:t>
            </a:r>
            <a:r>
              <a:rPr lang="en-US" dirty="0" err="1">
                <a:ea typeface="+mn-lt"/>
                <a:cs typeface="+mn-lt"/>
              </a:rPr>
              <a:t>ifade</a:t>
            </a:r>
            <a:r>
              <a:rPr lang="en-US" dirty="0">
                <a:ea typeface="+mn-lt"/>
                <a:cs typeface="+mn-lt"/>
              </a:rPr>
              <a:t> </a:t>
            </a:r>
            <a:r>
              <a:rPr lang="en-US" dirty="0" err="1">
                <a:ea typeface="+mn-lt"/>
                <a:cs typeface="+mn-lt"/>
              </a:rPr>
              <a:t>edilen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aşağıda</a:t>
            </a:r>
            <a:r>
              <a:rPr lang="en-US" dirty="0">
                <a:ea typeface="+mn-lt"/>
                <a:cs typeface="+mn-lt"/>
              </a:rPr>
              <a:t> </a:t>
            </a:r>
            <a:r>
              <a:rPr lang="en-US" dirty="0" err="1">
                <a:ea typeface="+mn-lt"/>
                <a:cs typeface="+mn-lt"/>
              </a:rPr>
              <a:t>gösterilen</a:t>
            </a:r>
            <a:r>
              <a:rPr lang="en-US" dirty="0">
                <a:ea typeface="+mn-lt"/>
                <a:cs typeface="+mn-lt"/>
              </a:rPr>
              <a:t> 64 </a:t>
            </a:r>
            <a:r>
              <a:rPr lang="en-US" dirty="0" err="1">
                <a:ea typeface="+mn-lt"/>
                <a:cs typeface="+mn-lt"/>
              </a:rPr>
              <a:t>farklı</a:t>
            </a:r>
            <a:r>
              <a:rPr lang="en-US" dirty="0">
                <a:ea typeface="+mn-lt"/>
                <a:cs typeface="+mn-lt"/>
              </a:rPr>
              <a:t> </a:t>
            </a:r>
            <a:r>
              <a:rPr lang="en-US" dirty="0" err="1">
                <a:ea typeface="+mn-lt"/>
                <a:cs typeface="+mn-lt"/>
              </a:rPr>
              <a:t>karakterle</a:t>
            </a:r>
            <a:r>
              <a:rPr lang="en-US" dirty="0">
                <a:ea typeface="+mn-lt"/>
                <a:cs typeface="+mn-lt"/>
              </a:rPr>
              <a:t> </a:t>
            </a:r>
            <a:r>
              <a:rPr lang="en-US" dirty="0" err="1">
                <a:ea typeface="+mn-lt"/>
                <a:cs typeface="+mn-lt"/>
              </a:rPr>
              <a:t>eşleştirilmiştir</a:t>
            </a:r>
            <a:r>
              <a:rPr lang="en-US" dirty="0">
                <a:ea typeface="+mn-lt"/>
                <a:cs typeface="+mn-lt"/>
              </a:rPr>
              <a:t>. </a:t>
            </a:r>
            <a:r>
              <a:rPr lang="en-US" dirty="0" err="1">
                <a:ea typeface="+mn-lt"/>
                <a:cs typeface="+mn-lt"/>
              </a:rPr>
              <a:t>Eldeki</a:t>
            </a:r>
            <a:r>
              <a:rPr lang="en-US" dirty="0">
                <a:ea typeface="+mn-lt"/>
                <a:cs typeface="+mn-lt"/>
              </a:rPr>
              <a:t> 6 </a:t>
            </a:r>
            <a:r>
              <a:rPr lang="en-US" dirty="0" err="1">
                <a:ea typeface="+mn-lt"/>
                <a:cs typeface="+mn-lt"/>
              </a:rPr>
              <a:t>bitlik</a:t>
            </a:r>
            <a:r>
              <a:rPr lang="en-US" dirty="0">
                <a:ea typeface="+mn-lt"/>
                <a:cs typeface="+mn-lt"/>
              </a:rPr>
              <a:t> </a:t>
            </a:r>
            <a:r>
              <a:rPr lang="en-US" dirty="0" err="1">
                <a:ea typeface="+mn-lt"/>
                <a:cs typeface="+mn-lt"/>
              </a:rPr>
              <a:t>verinin</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tablo</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eşleştirilmesi</a:t>
            </a:r>
            <a:r>
              <a:rPr lang="en-US" dirty="0">
                <a:ea typeface="+mn-lt"/>
                <a:cs typeface="+mn-lt"/>
              </a:rPr>
              <a:t> </a:t>
            </a:r>
            <a:r>
              <a:rPr lang="en-US" dirty="0" err="1">
                <a:ea typeface="+mn-lt"/>
                <a:cs typeface="+mn-lt"/>
              </a:rPr>
              <a:t>ile</a:t>
            </a:r>
            <a:r>
              <a:rPr lang="en-US" dirty="0">
                <a:ea typeface="+mn-lt"/>
                <a:cs typeface="+mn-lt"/>
              </a:rPr>
              <a:t> Base64 Encoding </a:t>
            </a:r>
            <a:r>
              <a:rPr lang="en-US" dirty="0" err="1">
                <a:ea typeface="+mn-lt"/>
                <a:cs typeface="+mn-lt"/>
              </a:rPr>
              <a:t>yapılmış</a:t>
            </a:r>
            <a:r>
              <a:rPr lang="en-US" dirty="0">
                <a:ea typeface="+mn-lt"/>
                <a:cs typeface="+mn-lt"/>
              </a:rPr>
              <a:t> </a:t>
            </a:r>
            <a:r>
              <a:rPr lang="en-US" dirty="0" err="1">
                <a:ea typeface="+mn-lt"/>
                <a:cs typeface="+mn-lt"/>
              </a:rPr>
              <a:t>olur</a:t>
            </a:r>
            <a:r>
              <a:rPr lang="en-US" dirty="0">
                <a:ea typeface="+mn-lt"/>
                <a:cs typeface="+mn-lt"/>
              </a:rPr>
              <a:t>. </a:t>
            </a:r>
            <a:r>
              <a:rPr lang="en-US" u="sng" dirty="0">
                <a:ea typeface="+mn-lt"/>
                <a:cs typeface="+mn-lt"/>
              </a:rPr>
              <a:t>Base64 </a:t>
            </a:r>
            <a:r>
              <a:rPr lang="en-US" u="sng" dirty="0" err="1">
                <a:ea typeface="+mn-lt"/>
                <a:cs typeface="+mn-lt"/>
              </a:rPr>
              <a:t>Encoding’in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kullanım</a:t>
            </a:r>
            <a:r>
              <a:rPr lang="en-US" u="sng" dirty="0">
                <a:ea typeface="+mn-lt"/>
                <a:cs typeface="+mn-lt"/>
              </a:rPr>
              <a:t> </a:t>
            </a:r>
            <a:r>
              <a:rPr lang="en-US" u="sng" dirty="0" err="1">
                <a:ea typeface="+mn-lt"/>
                <a:cs typeface="+mn-lt"/>
              </a:rPr>
              <a:t>alanı</a:t>
            </a:r>
            <a:r>
              <a:rPr lang="en-US" u="sng" dirty="0">
                <a:ea typeface="+mn-lt"/>
                <a:cs typeface="+mn-lt"/>
              </a:rPr>
              <a:t> da modern tarayıcılarda imaj ve diğer dosyaların Data URLs formatı kullanılarak HTML ve CSS </a:t>
            </a:r>
            <a:r>
              <a:rPr lang="en-US" u="sng" dirty="0" err="1">
                <a:ea typeface="+mn-lt"/>
                <a:cs typeface="+mn-lt"/>
              </a:rPr>
              <a:t>dokümanlarına</a:t>
            </a:r>
            <a:r>
              <a:rPr lang="en-US" u="sng" dirty="0">
                <a:ea typeface="+mn-lt"/>
                <a:cs typeface="+mn-lt"/>
              </a:rPr>
              <a:t> Base64 </a:t>
            </a:r>
            <a:r>
              <a:rPr lang="en-US" u="sng" dirty="0" err="1">
                <a:ea typeface="+mn-lt"/>
                <a:cs typeface="+mn-lt"/>
              </a:rPr>
              <a:t>ile</a:t>
            </a:r>
            <a:r>
              <a:rPr lang="en-US" u="sng" dirty="0">
                <a:ea typeface="+mn-lt"/>
                <a:cs typeface="+mn-lt"/>
              </a:rPr>
              <a:t> </a:t>
            </a:r>
            <a:r>
              <a:rPr lang="en-US" u="sng" dirty="0" err="1">
                <a:ea typeface="+mn-lt"/>
                <a:cs typeface="+mn-lt"/>
              </a:rPr>
              <a:t>kodlanarak</a:t>
            </a:r>
            <a:r>
              <a:rPr lang="en-US" u="sng" dirty="0">
                <a:ea typeface="+mn-lt"/>
                <a:cs typeface="+mn-lt"/>
              </a:rPr>
              <a:t> </a:t>
            </a:r>
            <a:r>
              <a:rPr lang="en-US" u="sng" dirty="0" err="1">
                <a:ea typeface="+mn-lt"/>
                <a:cs typeface="+mn-lt"/>
              </a:rPr>
              <a:t>eklenebilmesidir</a:t>
            </a:r>
            <a:r>
              <a:rPr lang="en-US" u="sng" dirty="0">
                <a:ea typeface="+mn-lt"/>
                <a:cs typeface="+mn-lt"/>
              </a:rPr>
              <a:t> </a:t>
            </a:r>
            <a:r>
              <a:rPr lang="en-US" dirty="0">
                <a:ea typeface="+mn-lt"/>
                <a:cs typeface="+mn-lt"/>
              </a:rPr>
              <a:t>. </a:t>
            </a:r>
            <a:r>
              <a:rPr lang="en-US" u="sng" dirty="0">
                <a:ea typeface="+mn-lt"/>
                <a:cs typeface="+mn-lt"/>
              </a:rPr>
              <a:t>Base64 </a:t>
            </a:r>
            <a:r>
              <a:rPr lang="en-US" u="sng" dirty="0" err="1">
                <a:ea typeface="+mn-lt"/>
                <a:cs typeface="+mn-lt"/>
              </a:rPr>
              <a:t>Encoding’in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kullanım</a:t>
            </a:r>
            <a:r>
              <a:rPr lang="en-US" u="sng" dirty="0">
                <a:ea typeface="+mn-lt"/>
                <a:cs typeface="+mn-lt"/>
              </a:rPr>
              <a:t> </a:t>
            </a:r>
            <a:r>
              <a:rPr lang="en-US" u="sng" dirty="0" err="1">
                <a:ea typeface="+mn-lt"/>
                <a:cs typeface="+mn-lt"/>
              </a:rPr>
              <a:t>alanı</a:t>
            </a:r>
            <a:r>
              <a:rPr lang="en-US" u="sng" dirty="0">
                <a:ea typeface="+mn-lt"/>
                <a:cs typeface="+mn-lt"/>
              </a:rPr>
              <a:t>, </a:t>
            </a:r>
            <a:r>
              <a:rPr lang="en-US" u="sng" dirty="0" err="1">
                <a:ea typeface="+mn-lt"/>
                <a:cs typeface="+mn-lt"/>
              </a:rPr>
              <a:t>metin</a:t>
            </a:r>
            <a:r>
              <a:rPr lang="en-US" u="sng" dirty="0">
                <a:ea typeface="+mn-lt"/>
                <a:cs typeface="+mn-lt"/>
              </a:rPr>
              <a:t> </a:t>
            </a:r>
            <a:r>
              <a:rPr lang="en-US" u="sng" dirty="0" err="1">
                <a:ea typeface="+mn-lt"/>
                <a:cs typeface="+mn-lt"/>
              </a:rPr>
              <a:t>iletmek</a:t>
            </a:r>
            <a:r>
              <a:rPr lang="en-US" u="sng" dirty="0">
                <a:ea typeface="+mn-lt"/>
                <a:cs typeface="+mn-lt"/>
              </a:rPr>
              <a:t> </a:t>
            </a:r>
            <a:r>
              <a:rPr lang="en-US" u="sng" dirty="0" err="1">
                <a:ea typeface="+mn-lt"/>
                <a:cs typeface="+mn-lt"/>
              </a:rPr>
              <a:t>üzere</a:t>
            </a:r>
            <a:r>
              <a:rPr lang="en-US" u="sng" dirty="0">
                <a:ea typeface="+mn-lt"/>
                <a:cs typeface="+mn-lt"/>
              </a:rPr>
              <a:t> </a:t>
            </a:r>
            <a:r>
              <a:rPr lang="en-US" u="sng" dirty="0" err="1">
                <a:ea typeface="+mn-lt"/>
                <a:cs typeface="+mn-lt"/>
              </a:rPr>
              <a:t>kurgulanmış</a:t>
            </a:r>
            <a:r>
              <a:rPr lang="en-US" u="sng" dirty="0">
                <a:ea typeface="+mn-lt"/>
                <a:cs typeface="+mn-lt"/>
              </a:rPr>
              <a:t> </a:t>
            </a:r>
            <a:r>
              <a:rPr lang="en-US" u="sng" dirty="0" err="1">
                <a:ea typeface="+mn-lt"/>
                <a:cs typeface="+mn-lt"/>
              </a:rPr>
              <a:t>ve</a:t>
            </a:r>
            <a:r>
              <a:rPr lang="en-US" u="sng" dirty="0">
                <a:ea typeface="+mn-lt"/>
                <a:cs typeface="+mn-lt"/>
              </a:rPr>
              <a:t> binary </a:t>
            </a:r>
            <a:r>
              <a:rPr lang="en-US" u="sng" dirty="0" err="1">
                <a:ea typeface="+mn-lt"/>
                <a:cs typeface="+mn-lt"/>
              </a:rPr>
              <a:t>uyumu</a:t>
            </a:r>
            <a:r>
              <a:rPr lang="en-US" u="sng" dirty="0">
                <a:ea typeface="+mn-lt"/>
                <a:cs typeface="+mn-lt"/>
              </a:rPr>
              <a:t> olmayan mail, HTTP, FTP </a:t>
            </a:r>
            <a:r>
              <a:rPr lang="en-US" u="sng" dirty="0" err="1">
                <a:ea typeface="+mn-lt"/>
                <a:cs typeface="+mn-lt"/>
              </a:rPr>
              <a:t>gibi</a:t>
            </a:r>
            <a:r>
              <a:rPr lang="en-US" u="sng" dirty="0">
                <a:ea typeface="+mn-lt"/>
                <a:cs typeface="+mn-lt"/>
              </a:rPr>
              <a:t> </a:t>
            </a:r>
            <a:r>
              <a:rPr lang="en-US" u="sng" dirty="0" err="1">
                <a:ea typeface="+mn-lt"/>
                <a:cs typeface="+mn-lt"/>
              </a:rPr>
              <a:t>protokoller</a:t>
            </a:r>
            <a:r>
              <a:rPr lang="en-US" u="sng" dirty="0">
                <a:ea typeface="+mn-lt"/>
                <a:cs typeface="+mn-lt"/>
              </a:rPr>
              <a:t> </a:t>
            </a:r>
            <a:r>
              <a:rPr lang="en-US" u="sng" dirty="0" err="1">
                <a:ea typeface="+mn-lt"/>
                <a:cs typeface="+mn-lt"/>
              </a:rPr>
              <a:t>ile</a:t>
            </a:r>
            <a:r>
              <a:rPr lang="en-US" u="sng" dirty="0">
                <a:ea typeface="+mn-lt"/>
                <a:cs typeface="+mn-lt"/>
              </a:rPr>
              <a:t> binary </a:t>
            </a:r>
            <a:r>
              <a:rPr lang="en-US" u="sng" dirty="0" err="1">
                <a:ea typeface="+mn-lt"/>
                <a:cs typeface="+mn-lt"/>
              </a:rPr>
              <a:t>veri</a:t>
            </a:r>
            <a:r>
              <a:rPr lang="en-US" u="sng" dirty="0">
                <a:ea typeface="+mn-lt"/>
                <a:cs typeface="+mn-lt"/>
              </a:rPr>
              <a:t> </a:t>
            </a:r>
            <a:r>
              <a:rPr lang="en-US" u="sng" dirty="0" err="1">
                <a:ea typeface="+mn-lt"/>
                <a:cs typeface="+mn-lt"/>
              </a:rPr>
              <a:t>iletmektir</a:t>
            </a:r>
            <a:r>
              <a:rPr lang="en-US" u="sng" dirty="0">
                <a:ea typeface="+mn-lt"/>
                <a:cs typeface="+mn-lt"/>
              </a:rPr>
              <a:t> </a:t>
            </a:r>
            <a:r>
              <a:rPr lang="en-US" dirty="0">
                <a:ea typeface="+mn-lt"/>
                <a:cs typeface="+mn-lt"/>
              </a:rPr>
              <a:t>. </a:t>
            </a:r>
            <a:r>
              <a:rPr lang="en-US" u="sng" dirty="0">
                <a:ea typeface="+mn-lt"/>
                <a:cs typeface="+mn-lt"/>
              </a:rPr>
              <a:t>Base64 </a:t>
            </a:r>
            <a:r>
              <a:rPr lang="en-US" u="sng" dirty="0" err="1">
                <a:ea typeface="+mn-lt"/>
                <a:cs typeface="+mn-lt"/>
              </a:rPr>
              <a:t>kodlama</a:t>
            </a:r>
            <a:r>
              <a:rPr lang="en-US" u="sng" dirty="0">
                <a:ea typeface="+mn-lt"/>
                <a:cs typeface="+mn-lt"/>
              </a:rPr>
              <a:t> </a:t>
            </a:r>
            <a:r>
              <a:rPr lang="en-US" u="sng" dirty="0" err="1">
                <a:ea typeface="+mn-lt"/>
                <a:cs typeface="+mn-lt"/>
              </a:rPr>
              <a:t>ile</a:t>
            </a:r>
            <a:r>
              <a:rPr lang="en-US" u="sng" dirty="0">
                <a:ea typeface="+mn-lt"/>
                <a:cs typeface="+mn-lt"/>
              </a:rPr>
              <a:t> </a:t>
            </a:r>
            <a:r>
              <a:rPr lang="en-US" u="sng" dirty="0" err="1">
                <a:ea typeface="+mn-lt"/>
                <a:cs typeface="+mn-lt"/>
              </a:rPr>
              <a:t>kodlaması</a:t>
            </a:r>
            <a:r>
              <a:rPr lang="en-US" u="sng" dirty="0">
                <a:ea typeface="+mn-lt"/>
                <a:cs typeface="+mn-lt"/>
              </a:rPr>
              <a:t> </a:t>
            </a:r>
            <a:r>
              <a:rPr lang="en-US" u="sng" dirty="0" err="1">
                <a:ea typeface="+mn-lt"/>
                <a:cs typeface="+mn-lt"/>
              </a:rPr>
              <a:t>yapılan</a:t>
            </a:r>
            <a:r>
              <a:rPr lang="en-US" u="sng" dirty="0">
                <a:ea typeface="+mn-lt"/>
                <a:cs typeface="+mn-lt"/>
              </a:rPr>
              <a:t> her 3 bayt için 1 bayt harcandığı ve veri boyutunun yaklaşık olarak 3’te 1 </a:t>
            </a:r>
            <a:r>
              <a:rPr lang="en-US" u="sng" dirty="0" err="1">
                <a:ea typeface="+mn-lt"/>
                <a:cs typeface="+mn-lt"/>
              </a:rPr>
              <a:t>oranında</a:t>
            </a:r>
            <a:r>
              <a:rPr lang="en-US" u="sng" dirty="0">
                <a:ea typeface="+mn-lt"/>
                <a:cs typeface="+mn-lt"/>
              </a:rPr>
              <a:t> </a:t>
            </a:r>
            <a:r>
              <a:rPr lang="en-US" u="sng" dirty="0" err="1">
                <a:ea typeface="+mn-lt"/>
                <a:cs typeface="+mn-lt"/>
              </a:rPr>
              <a:t>arttığı</a:t>
            </a:r>
            <a:r>
              <a:rPr lang="en-US" u="sng" dirty="0">
                <a:ea typeface="+mn-lt"/>
                <a:cs typeface="+mn-lt"/>
              </a:rPr>
              <a:t> </a:t>
            </a:r>
            <a:r>
              <a:rPr lang="en-US" u="sng" dirty="0" err="1">
                <a:ea typeface="+mn-lt"/>
                <a:cs typeface="+mn-lt"/>
              </a:rPr>
              <a:t>görülmektedir</a:t>
            </a:r>
            <a:r>
              <a:rPr lang="en-US" u="sng" dirty="0">
                <a:ea typeface="+mn-lt"/>
                <a:cs typeface="+mn-lt"/>
              </a:rPr>
              <a:t> </a:t>
            </a:r>
            <a:r>
              <a:rPr lang="en-US" dirty="0">
                <a:ea typeface="+mn-lt"/>
                <a:cs typeface="+mn-lt"/>
              </a:rPr>
              <a:t>.</a:t>
            </a:r>
            <a:endParaRPr lang="en-US" dirty="0"/>
          </a:p>
        </p:txBody>
      </p:sp>
      <p:sp>
        <p:nvSpPr>
          <p:cNvPr id="5" name="Slide Number Placeholder 4">
            <a:extLst>
              <a:ext uri="{FF2B5EF4-FFF2-40B4-BE49-F238E27FC236}">
                <a16:creationId xmlns:a16="http://schemas.microsoft.com/office/drawing/2014/main" id="{F2CADB07-E6C7-AA4B-3AB4-D3720C2AA8AF}"/>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3648758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5BB3-5BD0-8DC5-9E76-2ECFD63C2449}"/>
              </a:ext>
            </a:extLst>
          </p:cNvPr>
          <p:cNvSpPr>
            <a:spLocks noGrp="1"/>
          </p:cNvSpPr>
          <p:nvPr>
            <p:ph type="title"/>
          </p:nvPr>
        </p:nvSpPr>
        <p:spPr/>
        <p:txBody>
          <a:bodyPr/>
          <a:lstStyle/>
          <a:p>
            <a:r>
              <a:rPr lang="en-US" dirty="0"/>
              <a:t>Decoder-Encoder Nedir?</a:t>
            </a:r>
          </a:p>
        </p:txBody>
      </p:sp>
      <p:sp>
        <p:nvSpPr>
          <p:cNvPr id="3" name="Content Placeholder 2">
            <a:extLst>
              <a:ext uri="{FF2B5EF4-FFF2-40B4-BE49-F238E27FC236}">
                <a16:creationId xmlns:a16="http://schemas.microsoft.com/office/drawing/2014/main" id="{F808F668-25A1-E4AD-444D-D38C9F5E2D6D}"/>
              </a:ext>
            </a:extLst>
          </p:cNvPr>
          <p:cNvSpPr>
            <a:spLocks noGrp="1"/>
          </p:cNvSpPr>
          <p:nvPr>
            <p:ph idx="1"/>
          </p:nvPr>
        </p:nvSpPr>
        <p:spPr>
          <a:xfrm>
            <a:off x="456980" y="1937310"/>
            <a:ext cx="10521892" cy="4830334"/>
          </a:xfrm>
        </p:spPr>
        <p:txBody>
          <a:bodyPr vert="horz" lIns="91440" tIns="45720" rIns="91440" bIns="45720" rtlCol="0" anchor="t">
            <a:noAutofit/>
          </a:bodyPr>
          <a:lstStyle/>
          <a:p>
            <a:r>
              <a:rPr lang="en-US" dirty="0" err="1">
                <a:ea typeface="+mn-lt"/>
                <a:cs typeface="+mn-lt"/>
              </a:rPr>
              <a:t>Kodlayıcı</a:t>
            </a:r>
            <a:r>
              <a:rPr lang="en-US" dirty="0">
                <a:ea typeface="+mn-lt"/>
                <a:cs typeface="+mn-lt"/>
              </a:rPr>
              <a:t> (Encoder) </a:t>
            </a:r>
            <a:r>
              <a:rPr lang="en-US" dirty="0" err="1">
                <a:ea typeface="+mn-lt"/>
                <a:cs typeface="+mn-lt"/>
              </a:rPr>
              <a:t>ve</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çözücü</a:t>
            </a:r>
            <a:r>
              <a:rPr lang="en-US" dirty="0">
                <a:ea typeface="+mn-lt"/>
                <a:cs typeface="+mn-lt"/>
              </a:rPr>
              <a:t> (Decoder) </a:t>
            </a:r>
            <a:r>
              <a:rPr lang="en-US" dirty="0" err="1">
                <a:ea typeface="+mn-lt"/>
                <a:cs typeface="+mn-lt"/>
              </a:rPr>
              <a:t>birbirinden</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iki</a:t>
            </a:r>
            <a:r>
              <a:rPr lang="en-US" dirty="0">
                <a:ea typeface="+mn-lt"/>
                <a:cs typeface="+mn-lt"/>
              </a:rPr>
              <a:t> </a:t>
            </a:r>
            <a:r>
              <a:rPr lang="en-US" dirty="0" err="1">
                <a:ea typeface="+mn-lt"/>
                <a:cs typeface="+mn-lt"/>
              </a:rPr>
              <a:t>kavramdır</a:t>
            </a:r>
            <a:r>
              <a:rPr lang="en-US" dirty="0">
                <a:ea typeface="+mn-lt"/>
                <a:cs typeface="+mn-lt"/>
              </a:rPr>
              <a:t>. </a:t>
            </a:r>
            <a:r>
              <a:rPr lang="en-US" u="sng" dirty="0">
                <a:ea typeface="+mn-lt"/>
                <a:cs typeface="+mn-lt"/>
              </a:rPr>
              <a:t>Encoder, </a:t>
            </a:r>
            <a:r>
              <a:rPr lang="en-US" u="sng" dirty="0" err="1">
                <a:ea typeface="+mn-lt"/>
                <a:cs typeface="+mn-lt"/>
              </a:rPr>
              <a:t>verileri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biçimden</a:t>
            </a:r>
            <a:r>
              <a:rPr lang="en-US" u="sng" dirty="0">
                <a:ea typeface="+mn-lt"/>
                <a:cs typeface="+mn-lt"/>
              </a:rPr>
              <a:t> </a:t>
            </a:r>
            <a:r>
              <a:rPr lang="en-US" u="sng" dirty="0" err="1">
                <a:ea typeface="+mn-lt"/>
                <a:cs typeface="+mn-lt"/>
              </a:rPr>
              <a:t>başka</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biçime</a:t>
            </a:r>
            <a:r>
              <a:rPr lang="en-US" u="sng" dirty="0">
                <a:ea typeface="+mn-lt"/>
                <a:cs typeface="+mn-lt"/>
              </a:rPr>
              <a:t> </a:t>
            </a:r>
            <a:r>
              <a:rPr lang="en-US" u="sng" dirty="0" err="1">
                <a:ea typeface="+mn-lt"/>
                <a:cs typeface="+mn-lt"/>
              </a:rPr>
              <a:t>dönüştürmek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kullanılırken</a:t>
            </a:r>
            <a:r>
              <a:rPr lang="en-US" u="sng" dirty="0">
                <a:ea typeface="+mn-lt"/>
                <a:cs typeface="+mn-lt"/>
              </a:rPr>
              <a:t>, decoder </a:t>
            </a:r>
            <a:r>
              <a:rPr lang="en-US" u="sng" dirty="0" err="1">
                <a:ea typeface="+mn-lt"/>
                <a:cs typeface="+mn-lt"/>
              </a:rPr>
              <a:t>ise</a:t>
            </a:r>
            <a:r>
              <a:rPr lang="en-US" u="sng" dirty="0">
                <a:ea typeface="+mn-lt"/>
                <a:cs typeface="+mn-lt"/>
              </a:rPr>
              <a:t> </a:t>
            </a:r>
            <a:r>
              <a:rPr lang="en-US" u="sng" dirty="0" err="1">
                <a:ea typeface="+mn-lt"/>
                <a:cs typeface="+mn-lt"/>
              </a:rPr>
              <a:t>kodlanmış</a:t>
            </a:r>
            <a:r>
              <a:rPr lang="en-US" u="sng" dirty="0">
                <a:ea typeface="+mn-lt"/>
                <a:cs typeface="+mn-lt"/>
              </a:rPr>
              <a:t> </a:t>
            </a:r>
            <a:r>
              <a:rPr lang="en-US" u="sng" dirty="0" err="1">
                <a:ea typeface="+mn-lt"/>
                <a:cs typeface="+mn-lt"/>
              </a:rPr>
              <a:t>verinin</a:t>
            </a:r>
            <a:r>
              <a:rPr lang="en-US" u="sng" dirty="0">
                <a:ea typeface="+mn-lt"/>
                <a:cs typeface="+mn-lt"/>
              </a:rPr>
              <a:t> ilk </a:t>
            </a:r>
            <a:r>
              <a:rPr lang="en-US" u="sng" dirty="0" err="1">
                <a:ea typeface="+mn-lt"/>
                <a:cs typeface="+mn-lt"/>
              </a:rPr>
              <a:t>halinin</a:t>
            </a:r>
            <a:r>
              <a:rPr lang="en-US" u="sng" dirty="0">
                <a:ea typeface="+mn-lt"/>
                <a:cs typeface="+mn-lt"/>
              </a:rPr>
              <a:t> </a:t>
            </a:r>
            <a:r>
              <a:rPr lang="en-US" u="sng" dirty="0" err="1">
                <a:ea typeface="+mn-lt"/>
                <a:cs typeface="+mn-lt"/>
              </a:rPr>
              <a:t>yeniden</a:t>
            </a:r>
            <a:r>
              <a:rPr lang="en-US" u="sng" dirty="0">
                <a:ea typeface="+mn-lt"/>
                <a:cs typeface="+mn-lt"/>
              </a:rPr>
              <a:t> </a:t>
            </a:r>
            <a:r>
              <a:rPr lang="en-US" u="sng" dirty="0" err="1">
                <a:ea typeface="+mn-lt"/>
                <a:cs typeface="+mn-lt"/>
              </a:rPr>
              <a:t>elde</a:t>
            </a:r>
            <a:r>
              <a:rPr lang="en-US" u="sng" dirty="0">
                <a:ea typeface="+mn-lt"/>
                <a:cs typeface="+mn-lt"/>
              </a:rPr>
              <a:t> </a:t>
            </a:r>
            <a:r>
              <a:rPr lang="en-US" u="sng" dirty="0" err="1">
                <a:ea typeface="+mn-lt"/>
                <a:cs typeface="+mn-lt"/>
              </a:rPr>
              <a:t>edilmesi</a:t>
            </a:r>
            <a:r>
              <a:rPr lang="en-US" u="sng" dirty="0">
                <a:ea typeface="+mn-lt"/>
                <a:cs typeface="+mn-lt"/>
              </a:rPr>
              <a:t> </a:t>
            </a:r>
            <a:r>
              <a:rPr lang="en-US" u="sng" dirty="0" err="1">
                <a:ea typeface="+mn-lt"/>
                <a:cs typeface="+mn-lt"/>
              </a:rPr>
              <a:t>adına</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Encoder </a:t>
            </a:r>
            <a:r>
              <a:rPr lang="en-US" dirty="0" err="1">
                <a:ea typeface="+mn-lt"/>
                <a:cs typeface="+mn-lt"/>
              </a:rPr>
              <a:t>ve</a:t>
            </a:r>
            <a:r>
              <a:rPr lang="en-US" dirty="0">
                <a:ea typeface="+mn-lt"/>
                <a:cs typeface="+mn-lt"/>
              </a:rPr>
              <a:t> decoder </a:t>
            </a:r>
            <a:r>
              <a:rPr lang="en-US" dirty="0" err="1">
                <a:ea typeface="+mn-lt"/>
                <a:cs typeface="+mn-lt"/>
              </a:rPr>
              <a:t>arasındaki</a:t>
            </a:r>
            <a:r>
              <a:rPr lang="en-US" dirty="0">
                <a:ea typeface="+mn-lt"/>
                <a:cs typeface="+mn-lt"/>
              </a:rPr>
              <a:t> </a:t>
            </a:r>
            <a:r>
              <a:rPr lang="en-US" dirty="0" err="1">
                <a:ea typeface="+mn-lt"/>
                <a:cs typeface="+mn-lt"/>
              </a:rPr>
              <a:t>farklar</a:t>
            </a:r>
            <a:r>
              <a:rPr lang="en-US" dirty="0">
                <a:ea typeface="+mn-lt"/>
                <a:cs typeface="+mn-lt"/>
              </a:rPr>
              <a:t> </a:t>
            </a:r>
            <a:r>
              <a:rPr lang="en-US" dirty="0" err="1">
                <a:ea typeface="+mn-lt"/>
                <a:cs typeface="+mn-lt"/>
              </a:rPr>
              <a:t>şunlardır</a:t>
            </a:r>
            <a:r>
              <a:rPr lang="en-US" dirty="0">
                <a:ea typeface="+mn-lt"/>
                <a:cs typeface="+mn-lt"/>
              </a:rPr>
              <a:t>:</a:t>
            </a:r>
          </a:p>
          <a:p>
            <a:pPr marL="285750" indent="-285750">
              <a:buFont typeface="Arial"/>
              <a:buChar char="•"/>
            </a:pPr>
            <a:r>
              <a:rPr lang="en-US" u="sng" dirty="0">
                <a:ea typeface="+mn-lt"/>
                <a:cs typeface="+mn-lt"/>
              </a:rPr>
              <a:t>Encoder, </a:t>
            </a:r>
            <a:r>
              <a:rPr lang="en-US" u="sng" dirty="0" err="1">
                <a:ea typeface="+mn-lt"/>
                <a:cs typeface="+mn-lt"/>
              </a:rPr>
              <a:t>verileri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biçimden</a:t>
            </a:r>
            <a:r>
              <a:rPr lang="en-US" u="sng" dirty="0">
                <a:ea typeface="+mn-lt"/>
                <a:cs typeface="+mn-lt"/>
              </a:rPr>
              <a:t> </a:t>
            </a:r>
            <a:r>
              <a:rPr lang="en-US" u="sng" dirty="0" err="1">
                <a:ea typeface="+mn-lt"/>
                <a:cs typeface="+mn-lt"/>
              </a:rPr>
              <a:t>başka</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biçime</a:t>
            </a:r>
            <a:r>
              <a:rPr lang="en-US" u="sng" dirty="0">
                <a:ea typeface="+mn-lt"/>
                <a:cs typeface="+mn-lt"/>
              </a:rPr>
              <a:t> </a:t>
            </a:r>
            <a:r>
              <a:rPr lang="en-US" u="sng" dirty="0" err="1">
                <a:ea typeface="+mn-lt"/>
                <a:cs typeface="+mn-lt"/>
              </a:rPr>
              <a:t>dönüştürmek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kullanılırken</a:t>
            </a:r>
            <a:r>
              <a:rPr lang="en-US" u="sng" dirty="0">
                <a:ea typeface="+mn-lt"/>
                <a:cs typeface="+mn-lt"/>
              </a:rPr>
              <a:t>, decoder, </a:t>
            </a:r>
            <a:r>
              <a:rPr lang="en-US" u="sng" dirty="0" err="1">
                <a:ea typeface="+mn-lt"/>
                <a:cs typeface="+mn-lt"/>
              </a:rPr>
              <a:t>kodlanmış</a:t>
            </a:r>
            <a:r>
              <a:rPr lang="en-US" u="sng" dirty="0">
                <a:ea typeface="+mn-lt"/>
                <a:cs typeface="+mn-lt"/>
              </a:rPr>
              <a:t> </a:t>
            </a:r>
            <a:r>
              <a:rPr lang="en-US" u="sng" dirty="0" err="1">
                <a:ea typeface="+mn-lt"/>
                <a:cs typeface="+mn-lt"/>
              </a:rPr>
              <a:t>verinin</a:t>
            </a:r>
            <a:r>
              <a:rPr lang="en-US" u="sng" dirty="0">
                <a:ea typeface="+mn-lt"/>
                <a:cs typeface="+mn-lt"/>
              </a:rPr>
              <a:t> ilk </a:t>
            </a:r>
            <a:r>
              <a:rPr lang="en-US" u="sng" dirty="0" err="1">
                <a:ea typeface="+mn-lt"/>
                <a:cs typeface="+mn-lt"/>
              </a:rPr>
              <a:t>halinin</a:t>
            </a:r>
            <a:r>
              <a:rPr lang="en-US" u="sng" dirty="0">
                <a:ea typeface="+mn-lt"/>
                <a:cs typeface="+mn-lt"/>
              </a:rPr>
              <a:t> </a:t>
            </a:r>
            <a:r>
              <a:rPr lang="en-US" u="sng" dirty="0" err="1">
                <a:ea typeface="+mn-lt"/>
                <a:cs typeface="+mn-lt"/>
              </a:rPr>
              <a:t>yeniden</a:t>
            </a:r>
            <a:r>
              <a:rPr lang="en-US" u="sng" dirty="0">
                <a:ea typeface="+mn-lt"/>
                <a:cs typeface="+mn-lt"/>
              </a:rPr>
              <a:t> </a:t>
            </a:r>
            <a:r>
              <a:rPr lang="en-US" u="sng" dirty="0" err="1">
                <a:ea typeface="+mn-lt"/>
                <a:cs typeface="+mn-lt"/>
              </a:rPr>
              <a:t>elde</a:t>
            </a:r>
            <a:r>
              <a:rPr lang="en-US" u="sng" dirty="0">
                <a:ea typeface="+mn-lt"/>
                <a:cs typeface="+mn-lt"/>
              </a:rPr>
              <a:t> </a:t>
            </a:r>
            <a:r>
              <a:rPr lang="en-US" u="sng" dirty="0" err="1">
                <a:ea typeface="+mn-lt"/>
                <a:cs typeface="+mn-lt"/>
              </a:rPr>
              <a:t>edilmesi</a:t>
            </a:r>
            <a:r>
              <a:rPr lang="en-US" u="sng" dirty="0">
                <a:ea typeface="+mn-lt"/>
                <a:cs typeface="+mn-lt"/>
              </a:rPr>
              <a:t> </a:t>
            </a:r>
            <a:r>
              <a:rPr lang="en-US" u="sng" dirty="0" err="1">
                <a:ea typeface="+mn-lt"/>
                <a:cs typeface="+mn-lt"/>
              </a:rPr>
              <a:t>adına</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a:t>
            </a:r>
          </a:p>
          <a:p>
            <a:pPr marL="285750" indent="-285750">
              <a:buFont typeface="Arial"/>
              <a:buChar char="•"/>
            </a:pPr>
            <a:r>
              <a:rPr lang="en-US" dirty="0">
                <a:ea typeface="+mn-lt"/>
                <a:cs typeface="+mn-lt"/>
              </a:rPr>
              <a:t>Encoder, </a:t>
            </a:r>
            <a:r>
              <a:rPr lang="en-US" dirty="0" err="1">
                <a:ea typeface="+mn-lt"/>
                <a:cs typeface="+mn-lt"/>
              </a:rPr>
              <a:t>fiziksel</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çözücüdür</a:t>
            </a:r>
            <a:r>
              <a:rPr lang="en-US" dirty="0">
                <a:ea typeface="+mn-lt"/>
                <a:cs typeface="+mn-lt"/>
              </a:rPr>
              <a:t> </a:t>
            </a:r>
            <a:r>
              <a:rPr lang="en-US" dirty="0" err="1">
                <a:ea typeface="+mn-lt"/>
                <a:cs typeface="+mn-lt"/>
              </a:rPr>
              <a:t>ve</a:t>
            </a:r>
            <a:r>
              <a:rPr lang="en-US" dirty="0">
                <a:ea typeface="+mn-lt"/>
                <a:cs typeface="+mn-lt"/>
              </a:rPr>
              <a:t> belli </a:t>
            </a:r>
            <a:r>
              <a:rPr lang="en-US" dirty="0" err="1">
                <a:ea typeface="+mn-lt"/>
                <a:cs typeface="+mn-lt"/>
              </a:rPr>
              <a:t>bir</a:t>
            </a:r>
            <a:r>
              <a:rPr lang="en-US" dirty="0">
                <a:ea typeface="+mn-lt"/>
                <a:cs typeface="+mn-lt"/>
              </a:rPr>
              <a:t> </a:t>
            </a:r>
            <a:r>
              <a:rPr lang="en-US" dirty="0" err="1">
                <a:ea typeface="+mn-lt"/>
                <a:cs typeface="+mn-lt"/>
              </a:rPr>
              <a:t>mekanik</a:t>
            </a:r>
            <a:r>
              <a:rPr lang="en-US" dirty="0">
                <a:ea typeface="+mn-lt"/>
                <a:cs typeface="+mn-lt"/>
              </a:rPr>
              <a:t> </a:t>
            </a:r>
            <a:r>
              <a:rPr lang="en-US" dirty="0" err="1">
                <a:ea typeface="+mn-lt"/>
                <a:cs typeface="+mn-lt"/>
              </a:rPr>
              <a:t>yapısı</a:t>
            </a:r>
            <a:r>
              <a:rPr lang="en-US" dirty="0">
                <a:ea typeface="+mn-lt"/>
                <a:cs typeface="+mn-lt"/>
              </a:rPr>
              <a:t> </a:t>
            </a:r>
            <a:r>
              <a:rPr lang="en-US" dirty="0" err="1">
                <a:ea typeface="+mn-lt"/>
                <a:cs typeface="+mn-lt"/>
              </a:rPr>
              <a:t>bulunmaktadır</a:t>
            </a:r>
            <a:r>
              <a:rPr lang="en-US" dirty="0">
                <a:ea typeface="+mn-lt"/>
                <a:cs typeface="+mn-lt"/>
              </a:rPr>
              <a:t>. </a:t>
            </a:r>
            <a:r>
              <a:rPr lang="en-US" u="sng" dirty="0">
                <a:ea typeface="+mn-lt"/>
                <a:cs typeface="+mn-lt"/>
              </a:rPr>
              <a:t>Decoder </a:t>
            </a:r>
            <a:r>
              <a:rPr lang="en-US" u="sng" dirty="0" err="1">
                <a:ea typeface="+mn-lt"/>
                <a:cs typeface="+mn-lt"/>
              </a:rPr>
              <a:t>ise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çok</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şifre</a:t>
            </a:r>
            <a:r>
              <a:rPr lang="en-US" u="sng" dirty="0">
                <a:ea typeface="+mn-lt"/>
                <a:cs typeface="+mn-lt"/>
              </a:rPr>
              <a:t> </a:t>
            </a:r>
            <a:r>
              <a:rPr lang="en-US" u="sng" dirty="0" err="1">
                <a:ea typeface="+mn-lt"/>
                <a:cs typeface="+mn-lt"/>
              </a:rPr>
              <a:t>çözücü</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ele</a:t>
            </a:r>
            <a:r>
              <a:rPr lang="en-US" u="sng" dirty="0">
                <a:ea typeface="+mn-lt"/>
                <a:cs typeface="+mn-lt"/>
              </a:rPr>
              <a:t> </a:t>
            </a:r>
            <a:r>
              <a:rPr lang="en-US" u="sng" dirty="0" err="1">
                <a:ea typeface="+mn-lt"/>
                <a:cs typeface="+mn-lt"/>
              </a:rPr>
              <a:t>alınır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değerlendirilir</a:t>
            </a:r>
            <a:r>
              <a:rPr lang="en-US" u="sng" dirty="0">
                <a:ea typeface="+mn-lt"/>
                <a:cs typeface="+mn-lt"/>
              </a:rPr>
              <a:t> </a:t>
            </a:r>
            <a:r>
              <a:rPr lang="en-US" dirty="0">
                <a:ea typeface="+mn-lt"/>
                <a:cs typeface="+mn-lt"/>
              </a:rPr>
              <a:t>.</a:t>
            </a:r>
          </a:p>
          <a:p>
            <a:endParaRPr lang="en-US" dirty="0"/>
          </a:p>
        </p:txBody>
      </p:sp>
      <p:sp>
        <p:nvSpPr>
          <p:cNvPr id="5" name="Slide Number Placeholder 4">
            <a:extLst>
              <a:ext uri="{FF2B5EF4-FFF2-40B4-BE49-F238E27FC236}">
                <a16:creationId xmlns:a16="http://schemas.microsoft.com/office/drawing/2014/main" id="{2B098951-06CC-085B-1817-9CA7F8E8E0A8}"/>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6" name="Footer Placeholder 3">
            <a:extLst>
              <a:ext uri="{FF2B5EF4-FFF2-40B4-BE49-F238E27FC236}">
                <a16:creationId xmlns:a16="http://schemas.microsoft.com/office/drawing/2014/main" id="{9BF192C0-D601-9A2D-DD1C-7EE4F01BE773}"/>
              </a:ext>
            </a:extLst>
          </p:cNvPr>
          <p:cNvSpPr>
            <a:spLocks noGrp="1"/>
          </p:cNvSpPr>
          <p:nvPr/>
        </p:nvSpPr>
        <p:spPr>
          <a:xfrm>
            <a:off x="5531708" y="6356350"/>
            <a:ext cx="4114800" cy="322196"/>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PRESENTATION TITLE</a:t>
            </a:r>
          </a:p>
        </p:txBody>
      </p:sp>
    </p:spTree>
    <p:extLst>
      <p:ext uri="{BB962C8B-B14F-4D97-AF65-F5344CB8AC3E}">
        <p14:creationId xmlns:p14="http://schemas.microsoft.com/office/powerpoint/2010/main" val="615649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CA479-EFB6-6971-AA5D-96F5E0B44FC8}"/>
              </a:ext>
            </a:extLst>
          </p:cNvPr>
          <p:cNvSpPr>
            <a:spLocks noGrp="1"/>
          </p:cNvSpPr>
          <p:nvPr>
            <p:ph idx="1"/>
          </p:nvPr>
        </p:nvSpPr>
        <p:spPr>
          <a:xfrm>
            <a:off x="3898" y="-39045"/>
            <a:ext cx="12096073" cy="6893853"/>
          </a:xfrm>
        </p:spPr>
        <p:txBody>
          <a:bodyPr vert="horz" lIns="91440" tIns="45720" rIns="91440" bIns="45720" rtlCol="0" anchor="t">
            <a:noAutofit/>
          </a:bodyPr>
          <a:lstStyle/>
          <a:p>
            <a:r>
              <a:rPr lang="en-US" u="sng" dirty="0">
                <a:ea typeface="+mn-lt"/>
                <a:cs typeface="+mn-lt"/>
              </a:rPr>
              <a:t>MD5, SHA </a:t>
            </a:r>
            <a:r>
              <a:rPr lang="en-US" u="sng" dirty="0" err="1">
                <a:ea typeface="+mn-lt"/>
                <a:cs typeface="+mn-lt"/>
              </a:rPr>
              <a:t>ve</a:t>
            </a:r>
            <a:r>
              <a:rPr lang="en-US" u="sng" dirty="0">
                <a:ea typeface="+mn-lt"/>
                <a:cs typeface="+mn-lt"/>
              </a:rPr>
              <a:t> </a:t>
            </a:r>
            <a:r>
              <a:rPr lang="en-US" u="sng" dirty="0" err="1">
                <a:ea typeface="+mn-lt"/>
                <a:cs typeface="+mn-lt"/>
              </a:rPr>
              <a:t>Breyted</a:t>
            </a:r>
            <a:r>
              <a:rPr lang="en-US" u="sng" dirty="0">
                <a:ea typeface="+mn-lt"/>
                <a:cs typeface="+mn-lt"/>
              </a:rPr>
              <a:t>, </a:t>
            </a:r>
            <a:r>
              <a:rPr lang="en-US" u="sng" dirty="0" err="1">
                <a:ea typeface="+mn-lt"/>
                <a:cs typeface="+mn-lt"/>
              </a:rPr>
              <a:t>verilerin</a:t>
            </a:r>
            <a:r>
              <a:rPr lang="en-US" u="sng" dirty="0">
                <a:ea typeface="+mn-lt"/>
                <a:cs typeface="+mn-lt"/>
              </a:rPr>
              <a:t> </a:t>
            </a:r>
            <a:r>
              <a:rPr lang="en-US" u="sng" dirty="0" err="1">
                <a:ea typeface="+mn-lt"/>
                <a:cs typeface="+mn-lt"/>
              </a:rPr>
              <a:t>bütünlüğünü</a:t>
            </a:r>
            <a:r>
              <a:rPr lang="en-US" u="sng" dirty="0">
                <a:ea typeface="+mn-lt"/>
                <a:cs typeface="+mn-lt"/>
              </a:rPr>
              <a:t> test </a:t>
            </a:r>
            <a:r>
              <a:rPr lang="en-US" u="sng" dirty="0" err="1">
                <a:ea typeface="+mn-lt"/>
                <a:cs typeface="+mn-lt"/>
              </a:rPr>
              <a:t>etmek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kullanılan</a:t>
            </a:r>
            <a:r>
              <a:rPr lang="en-US" u="sng" dirty="0">
                <a:ea typeface="+mn-lt"/>
                <a:cs typeface="+mn-lt"/>
              </a:rPr>
              <a:t> </a:t>
            </a:r>
            <a:r>
              <a:rPr lang="en-US" b="1" u="sng" dirty="0" err="1">
                <a:ea typeface="+mn-lt"/>
                <a:cs typeface="+mn-lt"/>
              </a:rPr>
              <a:t>tek</a:t>
            </a:r>
            <a:r>
              <a:rPr lang="en-US" b="1" u="sng" dirty="0">
                <a:ea typeface="+mn-lt"/>
                <a:cs typeface="+mn-lt"/>
              </a:rPr>
              <a:t> </a:t>
            </a:r>
            <a:r>
              <a:rPr lang="en-US" b="1" u="sng" dirty="0" err="1">
                <a:ea typeface="+mn-lt"/>
                <a:cs typeface="+mn-lt"/>
              </a:rPr>
              <a:t>yönlü</a:t>
            </a:r>
            <a:r>
              <a:rPr lang="en-US" b="1" u="sng" dirty="0">
                <a:ea typeface="+mn-lt"/>
                <a:cs typeface="+mn-lt"/>
              </a:rPr>
              <a:t> </a:t>
            </a:r>
            <a:r>
              <a:rPr lang="en-US" b="1" u="sng" dirty="0" err="1">
                <a:ea typeface="+mn-lt"/>
                <a:cs typeface="+mn-lt"/>
              </a:rPr>
              <a:t>şifreleme</a:t>
            </a:r>
            <a:r>
              <a:rPr lang="en-US" b="1" u="sng" dirty="0">
                <a:ea typeface="+mn-lt"/>
                <a:cs typeface="+mn-lt"/>
              </a:rPr>
              <a:t> </a:t>
            </a:r>
            <a:r>
              <a:rPr lang="en-US" b="1" u="sng" dirty="0" err="1">
                <a:ea typeface="+mn-lt"/>
                <a:cs typeface="+mn-lt"/>
              </a:rPr>
              <a:t>algoritmalarıdır</a:t>
            </a:r>
            <a:r>
              <a:rPr lang="en-US" u="sng" dirty="0">
                <a:ea typeface="+mn-lt"/>
                <a:cs typeface="+mn-lt"/>
              </a:rPr>
              <a:t> </a:t>
            </a:r>
            <a:r>
              <a:rPr lang="en-US" dirty="0">
                <a:ea typeface="+mn-lt"/>
                <a:cs typeface="+mn-lt"/>
              </a:rPr>
              <a:t>.</a:t>
            </a:r>
          </a:p>
          <a:p>
            <a:pPr marL="285750" indent="-285750">
              <a:buFont typeface="Arial"/>
              <a:buChar char="•"/>
            </a:pPr>
            <a:r>
              <a:rPr lang="en-US" b="1" dirty="0">
                <a:ea typeface="+mn-lt"/>
                <a:cs typeface="+mn-lt"/>
              </a:rPr>
              <a:t>MD5 (Message-Digest 5)</a:t>
            </a:r>
            <a:r>
              <a:rPr lang="en-US" dirty="0">
                <a:ea typeface="+mn-lt"/>
                <a:cs typeface="+mn-lt"/>
              </a:rPr>
              <a:t>: Ron Rivest </a:t>
            </a:r>
            <a:r>
              <a:rPr lang="en-US" dirty="0" err="1">
                <a:ea typeface="+mn-lt"/>
                <a:cs typeface="+mn-lt"/>
              </a:rPr>
              <a:t>tarafından</a:t>
            </a:r>
            <a:r>
              <a:rPr lang="en-US" dirty="0">
                <a:ea typeface="+mn-lt"/>
                <a:cs typeface="+mn-lt"/>
              </a:rPr>
              <a:t> </a:t>
            </a:r>
            <a:r>
              <a:rPr lang="en-US" dirty="0" err="1">
                <a:ea typeface="+mn-lt"/>
                <a:cs typeface="+mn-lt"/>
              </a:rPr>
              <a:t>geliştirilen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bugün</a:t>
            </a:r>
            <a:r>
              <a:rPr lang="en-US" dirty="0">
                <a:ea typeface="+mn-lt"/>
                <a:cs typeface="+mn-lt"/>
              </a:rPr>
              <a:t> </a:t>
            </a:r>
            <a:r>
              <a:rPr lang="en-US" dirty="0" err="1">
                <a:ea typeface="+mn-lt"/>
                <a:cs typeface="+mn-lt"/>
              </a:rPr>
              <a:t>çeşitli</a:t>
            </a:r>
            <a:r>
              <a:rPr lang="en-US" dirty="0">
                <a:ea typeface="+mn-lt"/>
                <a:cs typeface="+mn-lt"/>
              </a:rPr>
              <a:t> İnternet </a:t>
            </a:r>
            <a:r>
              <a:rPr lang="en-US" dirty="0" err="1">
                <a:ea typeface="+mn-lt"/>
                <a:cs typeface="+mn-lt"/>
              </a:rPr>
              <a:t>uygulamalarında</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bir</a:t>
            </a:r>
            <a:r>
              <a:rPr lang="en-US" dirty="0">
                <a:ea typeface="+mn-lt"/>
                <a:cs typeface="+mn-lt"/>
              </a:rPr>
              <a:t> karma </a:t>
            </a:r>
            <a:r>
              <a:rPr lang="en-US" dirty="0" err="1">
                <a:ea typeface="+mn-lt"/>
                <a:cs typeface="+mn-lt"/>
              </a:rPr>
              <a:t>algoritmasıdır</a:t>
            </a:r>
            <a:r>
              <a:rPr lang="en-US" dirty="0">
                <a:ea typeface="+mn-lt"/>
                <a:cs typeface="+mn-lt"/>
              </a:rPr>
              <a:t>. </a:t>
            </a:r>
            <a:r>
              <a:rPr lang="en-US" u="sng" dirty="0" err="1">
                <a:ea typeface="+mn-lt"/>
                <a:cs typeface="+mn-lt"/>
              </a:rPr>
              <a:t>İsteğe</a:t>
            </a:r>
            <a:r>
              <a:rPr lang="en-US" u="sng" dirty="0">
                <a:ea typeface="+mn-lt"/>
                <a:cs typeface="+mn-lt"/>
              </a:rPr>
              <a:t> </a:t>
            </a:r>
            <a:r>
              <a:rPr lang="en-US" u="sng" dirty="0" err="1">
                <a:ea typeface="+mn-lt"/>
                <a:cs typeface="+mn-lt"/>
              </a:rPr>
              <a:t>bağlı</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uzunluk</a:t>
            </a:r>
            <a:r>
              <a:rPr lang="en-US" u="sng" dirty="0">
                <a:ea typeface="+mn-lt"/>
                <a:cs typeface="+mn-lt"/>
              </a:rPr>
              <a:t> </a:t>
            </a:r>
            <a:r>
              <a:rPr lang="en-US" u="sng" dirty="0" err="1">
                <a:ea typeface="+mn-lt"/>
                <a:cs typeface="+mn-lt"/>
              </a:rPr>
              <a:t>dizesinden</a:t>
            </a:r>
            <a:r>
              <a:rPr lang="en-US" u="sng" dirty="0">
                <a:ea typeface="+mn-lt"/>
                <a:cs typeface="+mn-lt"/>
              </a:rPr>
              <a:t> 128 </a:t>
            </a:r>
            <a:r>
              <a:rPr lang="en-US" u="sng" dirty="0" err="1">
                <a:ea typeface="+mn-lt"/>
                <a:cs typeface="+mn-lt"/>
              </a:rPr>
              <a:t>bitlik</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dize</a:t>
            </a:r>
            <a:r>
              <a:rPr lang="en-US" u="sng" dirty="0">
                <a:ea typeface="+mn-lt"/>
                <a:cs typeface="+mn-lt"/>
              </a:rPr>
              <a:t> </a:t>
            </a:r>
            <a:r>
              <a:rPr lang="en-US" u="sng" dirty="0" err="1">
                <a:ea typeface="+mn-lt"/>
                <a:cs typeface="+mn-lt"/>
              </a:rPr>
              <a:t>değeri</a:t>
            </a:r>
            <a:r>
              <a:rPr lang="en-US" u="sng" dirty="0">
                <a:ea typeface="+mn-lt"/>
                <a:cs typeface="+mn-lt"/>
              </a:rPr>
              <a:t> </a:t>
            </a:r>
            <a:r>
              <a:rPr lang="en-US" u="sng" dirty="0" err="1">
                <a:ea typeface="+mn-lt"/>
                <a:cs typeface="+mn-lt"/>
              </a:rPr>
              <a:t>oluşturmak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kullanılabilecek</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şifreleme</a:t>
            </a:r>
            <a:r>
              <a:rPr lang="en-US" u="sng" dirty="0">
                <a:ea typeface="+mn-lt"/>
                <a:cs typeface="+mn-lt"/>
              </a:rPr>
              <a:t> karma </a:t>
            </a:r>
            <a:r>
              <a:rPr lang="en-US" u="sng" dirty="0" err="1">
                <a:ea typeface="+mn-lt"/>
                <a:cs typeface="+mn-lt"/>
              </a:rPr>
              <a:t>algoritmasıdır</a:t>
            </a:r>
            <a:r>
              <a:rPr lang="en-US" u="sng" dirty="0">
                <a:ea typeface="+mn-lt"/>
                <a:cs typeface="+mn-lt"/>
              </a:rPr>
              <a:t> </a:t>
            </a:r>
            <a:r>
              <a:rPr lang="en-US" dirty="0">
                <a:ea typeface="+mn-lt"/>
                <a:cs typeface="+mn-lt"/>
              </a:rPr>
              <a:t>.</a:t>
            </a:r>
          </a:p>
          <a:p>
            <a:pPr marL="285750" indent="-285750">
              <a:buFont typeface="Arial"/>
              <a:buChar char="•"/>
            </a:pPr>
            <a:r>
              <a:rPr lang="en-US" b="1" dirty="0">
                <a:ea typeface="+mn-lt"/>
                <a:cs typeface="+mn-lt"/>
              </a:rPr>
              <a:t>SHA (Secure Hash Algorithm)</a:t>
            </a:r>
            <a:r>
              <a:rPr lang="en-US" dirty="0">
                <a:ea typeface="+mn-lt"/>
                <a:cs typeface="+mn-lt"/>
              </a:rPr>
              <a:t>: ABD </a:t>
            </a:r>
            <a:r>
              <a:rPr lang="en-US" dirty="0" err="1">
                <a:ea typeface="+mn-lt"/>
                <a:cs typeface="+mn-lt"/>
              </a:rPr>
              <a:t>Ulusal</a:t>
            </a:r>
            <a:r>
              <a:rPr lang="en-US" dirty="0">
                <a:ea typeface="+mn-lt"/>
                <a:cs typeface="+mn-lt"/>
              </a:rPr>
              <a:t> </a:t>
            </a:r>
            <a:r>
              <a:rPr lang="en-US" dirty="0" err="1">
                <a:ea typeface="+mn-lt"/>
                <a:cs typeface="+mn-lt"/>
              </a:rPr>
              <a:t>Standartlar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Teknoloji</a:t>
            </a:r>
            <a:r>
              <a:rPr lang="en-US" dirty="0">
                <a:ea typeface="+mn-lt"/>
                <a:cs typeface="+mn-lt"/>
              </a:rPr>
              <a:t> </a:t>
            </a:r>
            <a:r>
              <a:rPr lang="en-US" dirty="0" err="1">
                <a:ea typeface="+mn-lt"/>
                <a:cs typeface="+mn-lt"/>
              </a:rPr>
              <a:t>Enstitüsü</a:t>
            </a:r>
            <a:r>
              <a:rPr lang="en-US" dirty="0">
                <a:ea typeface="+mn-lt"/>
                <a:cs typeface="+mn-lt"/>
              </a:rPr>
              <a:t> (NIST) </a:t>
            </a:r>
            <a:r>
              <a:rPr lang="en-US" dirty="0" err="1">
                <a:ea typeface="+mn-lt"/>
                <a:cs typeface="+mn-lt"/>
              </a:rPr>
              <a:t>tarafından</a:t>
            </a:r>
            <a:r>
              <a:rPr lang="en-US" dirty="0">
                <a:ea typeface="+mn-lt"/>
                <a:cs typeface="+mn-lt"/>
              </a:rPr>
              <a:t> </a:t>
            </a:r>
            <a:r>
              <a:rPr lang="en-US" dirty="0" err="1">
                <a:ea typeface="+mn-lt"/>
                <a:cs typeface="+mn-lt"/>
              </a:rPr>
              <a:t>geliştirilen</a:t>
            </a:r>
            <a:r>
              <a:rPr lang="en-US" dirty="0">
                <a:ea typeface="+mn-lt"/>
                <a:cs typeface="+mn-lt"/>
              </a:rPr>
              <a:t> </a:t>
            </a:r>
            <a:r>
              <a:rPr lang="en-US" dirty="0" err="1">
                <a:ea typeface="+mn-lt"/>
                <a:cs typeface="+mn-lt"/>
              </a:rPr>
              <a:t>Güvenli</a:t>
            </a:r>
            <a:r>
              <a:rPr lang="en-US" dirty="0">
                <a:ea typeface="+mn-lt"/>
                <a:cs typeface="+mn-lt"/>
              </a:rPr>
              <a:t> Karma </a:t>
            </a:r>
            <a:r>
              <a:rPr lang="en-US" dirty="0" err="1">
                <a:ea typeface="+mn-lt"/>
                <a:cs typeface="+mn-lt"/>
              </a:rPr>
              <a:t>Algoritma</a:t>
            </a:r>
            <a:r>
              <a:rPr lang="en-US" dirty="0">
                <a:ea typeface="+mn-lt"/>
                <a:cs typeface="+mn-lt"/>
              </a:rPr>
              <a:t>, </a:t>
            </a:r>
            <a:r>
              <a:rPr lang="en-US" dirty="0" err="1">
                <a:ea typeface="+mn-lt"/>
                <a:cs typeface="+mn-lt"/>
              </a:rPr>
              <a:t>belirtilen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şifreleme</a:t>
            </a:r>
            <a:r>
              <a:rPr lang="en-US" dirty="0">
                <a:ea typeface="+mn-lt"/>
                <a:cs typeface="+mn-lt"/>
              </a:rPr>
              <a:t> hash </a:t>
            </a:r>
            <a:r>
              <a:rPr lang="en-US" dirty="0" err="1">
                <a:ea typeface="+mn-lt"/>
                <a:cs typeface="+mn-lt"/>
              </a:rPr>
              <a:t>fonksiyonları</a:t>
            </a:r>
            <a:r>
              <a:rPr lang="en-US" dirty="0">
                <a:ea typeface="+mn-lt"/>
                <a:cs typeface="+mn-lt"/>
              </a:rPr>
              <a:t> </a:t>
            </a:r>
            <a:r>
              <a:rPr lang="en-US" dirty="0" err="1">
                <a:ea typeface="+mn-lt"/>
                <a:cs typeface="+mn-lt"/>
              </a:rPr>
              <a:t>ailesidir</a:t>
            </a:r>
            <a:r>
              <a:rPr lang="en-US" dirty="0">
                <a:ea typeface="+mn-lt"/>
                <a:cs typeface="+mn-lt"/>
              </a:rPr>
              <a:t>. Federal Bilgi </a:t>
            </a:r>
            <a:r>
              <a:rPr lang="en-US" dirty="0" err="1">
                <a:ea typeface="+mn-lt"/>
                <a:cs typeface="+mn-lt"/>
              </a:rPr>
              <a:t>İşleme</a:t>
            </a:r>
            <a:r>
              <a:rPr lang="en-US" dirty="0">
                <a:ea typeface="+mn-lt"/>
                <a:cs typeface="+mn-lt"/>
              </a:rPr>
              <a:t> </a:t>
            </a:r>
            <a:r>
              <a:rPr lang="en-US" dirty="0" err="1">
                <a:ea typeface="+mn-lt"/>
                <a:cs typeface="+mn-lt"/>
              </a:rPr>
              <a:t>Standardı</a:t>
            </a:r>
            <a:r>
              <a:rPr lang="en-US" dirty="0">
                <a:ea typeface="+mn-lt"/>
                <a:cs typeface="+mn-lt"/>
              </a:rPr>
              <a:t> (FIPS 180-2) </a:t>
            </a:r>
            <a:r>
              <a:rPr lang="en-US" dirty="0" err="1">
                <a:ea typeface="+mn-lt"/>
                <a:cs typeface="+mn-lt"/>
              </a:rPr>
              <a:t>dört</a:t>
            </a:r>
            <a:r>
              <a:rPr lang="en-US" dirty="0">
                <a:ea typeface="+mn-lt"/>
                <a:cs typeface="+mn-lt"/>
              </a:rPr>
              <a:t> </a:t>
            </a:r>
            <a:r>
              <a:rPr lang="en-US" dirty="0" err="1">
                <a:ea typeface="+mn-lt"/>
                <a:cs typeface="+mn-lt"/>
              </a:rPr>
              <a:t>adet</a:t>
            </a:r>
            <a:r>
              <a:rPr lang="en-US" dirty="0">
                <a:ea typeface="+mn-lt"/>
                <a:cs typeface="+mn-lt"/>
              </a:rPr>
              <a:t> </a:t>
            </a:r>
            <a:r>
              <a:rPr lang="en-US" dirty="0" err="1">
                <a:ea typeface="+mn-lt"/>
                <a:cs typeface="+mn-lt"/>
              </a:rPr>
              <a:t>güvenli</a:t>
            </a:r>
            <a:r>
              <a:rPr lang="en-US" dirty="0">
                <a:ea typeface="+mn-lt"/>
                <a:cs typeface="+mn-lt"/>
              </a:rPr>
              <a:t> karma </a:t>
            </a:r>
            <a:r>
              <a:rPr lang="en-US" dirty="0" err="1">
                <a:ea typeface="+mn-lt"/>
                <a:cs typeface="+mn-lt"/>
              </a:rPr>
              <a:t>algoritmasını</a:t>
            </a:r>
            <a:r>
              <a:rPr lang="en-US" dirty="0">
                <a:ea typeface="+mn-lt"/>
                <a:cs typeface="+mn-lt"/>
              </a:rPr>
              <a:t> (SHA-1, SHA-256, SHA-384 </a:t>
            </a:r>
            <a:r>
              <a:rPr lang="en-US" dirty="0" err="1">
                <a:ea typeface="+mn-lt"/>
                <a:cs typeface="+mn-lt"/>
              </a:rPr>
              <a:t>ve</a:t>
            </a:r>
            <a:r>
              <a:rPr lang="en-US" dirty="0">
                <a:ea typeface="+mn-lt"/>
                <a:cs typeface="+mn-lt"/>
              </a:rPr>
              <a:t> SHA-512) </a:t>
            </a:r>
            <a:r>
              <a:rPr lang="en-US" dirty="0" err="1">
                <a:ea typeface="+mn-lt"/>
                <a:cs typeface="+mn-lt"/>
              </a:rPr>
              <a:t>belirtir</a:t>
            </a:r>
            <a:r>
              <a:rPr lang="en-US" dirty="0">
                <a:ea typeface="+mn-lt"/>
                <a:cs typeface="+mn-lt"/>
              </a:rPr>
              <a:t>. Tek </a:t>
            </a:r>
            <a:r>
              <a:rPr lang="en-US" dirty="0" err="1">
                <a:ea typeface="+mn-lt"/>
                <a:cs typeface="+mn-lt"/>
              </a:rPr>
              <a:t>yönlü</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mesaj</a:t>
            </a:r>
            <a:r>
              <a:rPr lang="en-US" dirty="0">
                <a:ea typeface="+mn-lt"/>
                <a:cs typeface="+mn-lt"/>
              </a:rPr>
              <a:t> </a:t>
            </a:r>
            <a:r>
              <a:rPr lang="en-US" dirty="0" err="1">
                <a:ea typeface="+mn-lt"/>
                <a:cs typeface="+mn-lt"/>
              </a:rPr>
              <a:t>fonksiyonunu</a:t>
            </a:r>
            <a:r>
              <a:rPr lang="en-US" dirty="0">
                <a:ea typeface="+mn-lt"/>
                <a:cs typeface="+mn-lt"/>
              </a:rPr>
              <a:t> </a:t>
            </a:r>
            <a:r>
              <a:rPr lang="en-US" dirty="0" err="1">
                <a:ea typeface="+mn-lt"/>
                <a:cs typeface="+mn-lt"/>
              </a:rPr>
              <a:t>kullanır</a:t>
            </a:r>
            <a:r>
              <a:rPr lang="en-US" dirty="0">
                <a:ea typeface="+mn-lt"/>
                <a:cs typeface="+mn-lt"/>
              </a:rPr>
              <a:t>. </a:t>
            </a:r>
            <a:r>
              <a:rPr lang="en-US" u="sng" dirty="0">
                <a:ea typeface="+mn-lt"/>
                <a:cs typeface="+mn-lt"/>
              </a:rPr>
              <a:t>Bir </a:t>
            </a:r>
            <a:r>
              <a:rPr lang="en-US" u="sng" dirty="0" err="1">
                <a:ea typeface="+mn-lt"/>
                <a:cs typeface="+mn-lt"/>
              </a:rPr>
              <a:t>mesaj</a:t>
            </a:r>
            <a:r>
              <a:rPr lang="en-US" u="sng" dirty="0">
                <a:ea typeface="+mn-lt"/>
                <a:cs typeface="+mn-lt"/>
              </a:rPr>
              <a:t> </a:t>
            </a:r>
            <a:r>
              <a:rPr lang="en-US" u="sng" dirty="0" err="1">
                <a:ea typeface="+mn-lt"/>
                <a:cs typeface="+mn-lt"/>
              </a:rPr>
              <a:t>özeti</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adlandırılan</a:t>
            </a:r>
            <a:r>
              <a:rPr lang="en-US" u="sng" dirty="0">
                <a:ea typeface="+mn-lt"/>
                <a:cs typeface="+mn-lt"/>
              </a:rPr>
              <a:t> 160 </a:t>
            </a:r>
            <a:r>
              <a:rPr lang="en-US" u="sng" dirty="0" err="1">
                <a:ea typeface="+mn-lt"/>
                <a:cs typeface="+mn-lt"/>
              </a:rPr>
              <a:t>ile</a:t>
            </a:r>
            <a:r>
              <a:rPr lang="en-US" u="sng" dirty="0">
                <a:ea typeface="+mn-lt"/>
                <a:cs typeface="+mn-lt"/>
              </a:rPr>
              <a:t> 512 bit </a:t>
            </a:r>
            <a:r>
              <a:rPr lang="en-US" u="sng" dirty="0" err="1">
                <a:ea typeface="+mn-lt"/>
                <a:cs typeface="+mn-lt"/>
              </a:rPr>
              <a:t>yoğunlaştırılmış</a:t>
            </a:r>
            <a:r>
              <a:rPr lang="en-US" u="sng" dirty="0">
                <a:ea typeface="+mn-lt"/>
                <a:cs typeface="+mn-lt"/>
              </a:rPr>
              <a:t> </a:t>
            </a:r>
            <a:r>
              <a:rPr lang="en-US" u="sng" dirty="0" err="1">
                <a:ea typeface="+mn-lt"/>
                <a:cs typeface="+mn-lt"/>
              </a:rPr>
              <a:t>gösterimi</a:t>
            </a:r>
            <a:r>
              <a:rPr lang="en-US" u="sng" dirty="0">
                <a:ea typeface="+mn-lt"/>
                <a:cs typeface="+mn-lt"/>
              </a:rPr>
              <a:t> </a:t>
            </a:r>
            <a:r>
              <a:rPr lang="en-US" u="sng" dirty="0" err="1">
                <a:ea typeface="+mn-lt"/>
                <a:cs typeface="+mn-lt"/>
              </a:rPr>
              <a:t>üretmek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maksimum</a:t>
            </a:r>
            <a:r>
              <a:rPr lang="en-US" u="sng" dirty="0">
                <a:ea typeface="+mn-lt"/>
                <a:cs typeface="+mn-lt"/>
              </a:rPr>
              <a:t> </a:t>
            </a:r>
            <a:r>
              <a:rPr lang="en-US" u="sng" dirty="0" err="1">
                <a:ea typeface="+mn-lt"/>
                <a:cs typeface="+mn-lt"/>
              </a:rPr>
              <a:t>uzunluğu</a:t>
            </a:r>
            <a:r>
              <a:rPr lang="en-US" u="sng" dirty="0">
                <a:ea typeface="+mn-lt"/>
                <a:cs typeface="+mn-lt"/>
              </a:rPr>
              <a:t> 264 – 2128 – bit </a:t>
            </a:r>
            <a:r>
              <a:rPr lang="en-US" u="sng" dirty="0" err="1">
                <a:ea typeface="+mn-lt"/>
                <a:cs typeface="+mn-lt"/>
              </a:rPr>
              <a:t>arasındadır</a:t>
            </a:r>
            <a:r>
              <a:rPr lang="en-US" dirty="0">
                <a:ea typeface="+mn-lt"/>
                <a:cs typeface="+mn-lt"/>
              </a:rPr>
              <a:t> .</a:t>
            </a:r>
          </a:p>
          <a:p>
            <a:pPr marL="285750" indent="-285750">
              <a:buFont typeface="Arial"/>
              <a:buChar char="•"/>
            </a:pPr>
            <a:r>
              <a:rPr lang="en-US" b="1" dirty="0" err="1">
                <a:ea typeface="+mn-lt"/>
                <a:cs typeface="+mn-lt"/>
              </a:rPr>
              <a:t>Breyted</a:t>
            </a:r>
            <a:r>
              <a:rPr lang="en-US" b="1" dirty="0">
                <a:ea typeface="+mn-lt"/>
                <a:cs typeface="+mn-lt"/>
              </a:rPr>
              <a:t> (Blowfish)</a:t>
            </a:r>
            <a:r>
              <a:rPr lang="en-US" dirty="0">
                <a:ea typeface="+mn-lt"/>
                <a:cs typeface="+mn-lt"/>
              </a:rPr>
              <a:t>: Bruce Schneier </a:t>
            </a:r>
            <a:r>
              <a:rPr lang="en-US" dirty="0" err="1">
                <a:ea typeface="+mn-lt"/>
                <a:cs typeface="+mn-lt"/>
              </a:rPr>
              <a:t>tarafından</a:t>
            </a:r>
            <a:r>
              <a:rPr lang="en-US" dirty="0">
                <a:ea typeface="+mn-lt"/>
                <a:cs typeface="+mn-lt"/>
              </a:rPr>
              <a:t> </a:t>
            </a:r>
            <a:r>
              <a:rPr lang="en-US" dirty="0" err="1">
                <a:ea typeface="+mn-lt"/>
                <a:cs typeface="+mn-lt"/>
              </a:rPr>
              <a:t>tasarlanan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blok</a:t>
            </a:r>
            <a:r>
              <a:rPr lang="en-US" dirty="0">
                <a:ea typeface="+mn-lt"/>
                <a:cs typeface="+mn-lt"/>
              </a:rPr>
              <a:t> </a:t>
            </a:r>
            <a:r>
              <a:rPr lang="en-US" dirty="0" err="1">
                <a:ea typeface="+mn-lt"/>
                <a:cs typeface="+mn-lt"/>
              </a:rPr>
              <a:t>şifreleme</a:t>
            </a:r>
            <a:r>
              <a:rPr lang="en-US" dirty="0">
                <a:ea typeface="+mn-lt"/>
                <a:cs typeface="+mn-lt"/>
              </a:rPr>
              <a:t> </a:t>
            </a:r>
            <a:r>
              <a:rPr lang="en-US" dirty="0" err="1">
                <a:ea typeface="+mn-lt"/>
                <a:cs typeface="+mn-lt"/>
              </a:rPr>
              <a:t>algoritmasıdır</a:t>
            </a:r>
            <a:r>
              <a:rPr lang="en-US" dirty="0">
                <a:ea typeface="+mn-lt"/>
                <a:cs typeface="+mn-lt"/>
              </a:rPr>
              <a:t>. 64 bit </a:t>
            </a:r>
            <a:r>
              <a:rPr lang="en-US" dirty="0" err="1">
                <a:ea typeface="+mn-lt"/>
                <a:cs typeface="+mn-lt"/>
              </a:rPr>
              <a:t>ile</a:t>
            </a:r>
            <a:r>
              <a:rPr lang="en-US" dirty="0">
                <a:ea typeface="+mn-lt"/>
                <a:cs typeface="+mn-lt"/>
              </a:rPr>
              <a:t> 448 bit </a:t>
            </a:r>
            <a:r>
              <a:rPr lang="en-US" dirty="0" err="1">
                <a:ea typeface="+mn-lt"/>
                <a:cs typeface="+mn-lt"/>
              </a:rPr>
              <a:t>arasında</a:t>
            </a:r>
            <a:r>
              <a:rPr lang="en-US" dirty="0">
                <a:ea typeface="+mn-lt"/>
                <a:cs typeface="+mn-lt"/>
              </a:rPr>
              <a:t> </a:t>
            </a:r>
            <a:r>
              <a:rPr lang="en-US" dirty="0" err="1">
                <a:ea typeface="+mn-lt"/>
                <a:cs typeface="+mn-lt"/>
              </a:rPr>
              <a:t>anahtar</a:t>
            </a:r>
            <a:r>
              <a:rPr lang="en-US" dirty="0">
                <a:ea typeface="+mn-lt"/>
                <a:cs typeface="+mn-lt"/>
              </a:rPr>
              <a:t> </a:t>
            </a:r>
            <a:r>
              <a:rPr lang="en-US" dirty="0" err="1">
                <a:ea typeface="+mn-lt"/>
                <a:cs typeface="+mn-lt"/>
              </a:rPr>
              <a:t>uzunluğu</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çalışabilir</a:t>
            </a:r>
            <a:r>
              <a:rPr lang="en-US" dirty="0">
                <a:ea typeface="+mn-lt"/>
                <a:cs typeface="+mn-lt"/>
              </a:rPr>
              <a:t>. Blowfish, </a:t>
            </a:r>
            <a:r>
              <a:rPr lang="en-US" dirty="0" err="1">
                <a:ea typeface="+mn-lt"/>
                <a:cs typeface="+mn-lt"/>
              </a:rPr>
              <a:t>birçok</a:t>
            </a:r>
            <a:r>
              <a:rPr lang="en-US" dirty="0">
                <a:ea typeface="+mn-lt"/>
                <a:cs typeface="+mn-lt"/>
              </a:rPr>
              <a:t> </a:t>
            </a:r>
            <a:r>
              <a:rPr lang="en-US" dirty="0" err="1">
                <a:ea typeface="+mn-lt"/>
                <a:cs typeface="+mn-lt"/>
              </a:rPr>
              <a:t>uygulama</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şifreleme</a:t>
            </a:r>
            <a:r>
              <a:rPr lang="en-US" dirty="0">
                <a:ea typeface="+mn-lt"/>
                <a:cs typeface="+mn-lt"/>
              </a:rPr>
              <a:t> </a:t>
            </a:r>
            <a:r>
              <a:rPr lang="en-US" dirty="0" err="1">
                <a:ea typeface="+mn-lt"/>
                <a:cs typeface="+mn-lt"/>
              </a:rPr>
              <a:t>algoritmasıdır</a:t>
            </a:r>
            <a:r>
              <a:rPr lang="en-US" dirty="0">
                <a:ea typeface="+mn-lt"/>
                <a:cs typeface="+mn-lt"/>
              </a:rPr>
              <a:t> .</a:t>
            </a:r>
          </a:p>
          <a:p>
            <a:endParaRPr lang="en-US" dirty="0"/>
          </a:p>
        </p:txBody>
      </p:sp>
      <p:sp>
        <p:nvSpPr>
          <p:cNvPr id="5" name="Slide Number Placeholder 4">
            <a:extLst>
              <a:ext uri="{FF2B5EF4-FFF2-40B4-BE49-F238E27FC236}">
                <a16:creationId xmlns:a16="http://schemas.microsoft.com/office/drawing/2014/main" id="{413B4D3F-DEFE-4111-1131-E3D0A37CA4D2}"/>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3667410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BE33-931D-24F6-CB48-517BB7FE37B5}"/>
              </a:ext>
            </a:extLst>
          </p:cNvPr>
          <p:cNvSpPr>
            <a:spLocks noGrp="1"/>
          </p:cNvSpPr>
          <p:nvPr>
            <p:ph type="title"/>
          </p:nvPr>
        </p:nvSpPr>
        <p:spPr>
          <a:xfrm>
            <a:off x="-2339" y="-5366"/>
            <a:ext cx="10981211" cy="1400690"/>
          </a:xfrm>
        </p:spPr>
        <p:txBody>
          <a:bodyPr/>
          <a:lstStyle/>
          <a:p>
            <a:r>
              <a:rPr lang="en-US" dirty="0"/>
              <a:t>14) Web server , Application server </a:t>
            </a:r>
            <a:r>
              <a:rPr lang="en-US" dirty="0" err="1"/>
              <a:t>nedir</a:t>
            </a:r>
            <a:r>
              <a:rPr lang="en-US" dirty="0"/>
              <a:t>?</a:t>
            </a:r>
          </a:p>
        </p:txBody>
      </p:sp>
      <p:sp>
        <p:nvSpPr>
          <p:cNvPr id="3" name="Content Placeholder 2">
            <a:extLst>
              <a:ext uri="{FF2B5EF4-FFF2-40B4-BE49-F238E27FC236}">
                <a16:creationId xmlns:a16="http://schemas.microsoft.com/office/drawing/2014/main" id="{75AA4F7C-7089-6FD8-8935-6A92FE709613}"/>
              </a:ext>
            </a:extLst>
          </p:cNvPr>
          <p:cNvSpPr>
            <a:spLocks noGrp="1"/>
          </p:cNvSpPr>
          <p:nvPr>
            <p:ph idx="1"/>
          </p:nvPr>
        </p:nvSpPr>
        <p:spPr>
          <a:xfrm>
            <a:off x="62056" y="1497279"/>
            <a:ext cx="12129575" cy="5309378"/>
          </a:xfrm>
        </p:spPr>
        <p:txBody>
          <a:bodyPr vert="horz" lIns="91440" tIns="45720" rIns="91440" bIns="45720" rtlCol="0" anchor="t">
            <a:noAutofit/>
          </a:bodyPr>
          <a:lstStyle/>
          <a:p>
            <a:r>
              <a:rPr lang="en-US" b="1" dirty="0">
                <a:ea typeface="+mn-lt"/>
                <a:cs typeface="+mn-lt"/>
              </a:rPr>
              <a:t>Web Server</a:t>
            </a:r>
            <a:endParaRPr lang="en-US" dirty="0">
              <a:ea typeface="+mn-lt"/>
              <a:cs typeface="+mn-lt"/>
            </a:endParaRPr>
          </a:p>
          <a:p>
            <a:r>
              <a:rPr lang="en-US" dirty="0">
                <a:ea typeface="+mn-lt"/>
                <a:cs typeface="+mn-lt"/>
              </a:rPr>
              <a:t>Web server </a:t>
            </a:r>
            <a:r>
              <a:rPr lang="en-US" dirty="0" err="1">
                <a:ea typeface="+mn-lt"/>
                <a:cs typeface="+mn-lt"/>
              </a:rPr>
              <a:t>ya</a:t>
            </a:r>
            <a:r>
              <a:rPr lang="en-US" dirty="0">
                <a:ea typeface="+mn-lt"/>
                <a:cs typeface="+mn-lt"/>
              </a:rPr>
              <a:t> da </a:t>
            </a:r>
            <a:r>
              <a:rPr lang="en-US" dirty="0" err="1">
                <a:ea typeface="+mn-lt"/>
                <a:cs typeface="+mn-lt"/>
              </a:rPr>
              <a:t>ağ</a:t>
            </a:r>
            <a:r>
              <a:rPr lang="en-US" dirty="0">
                <a:ea typeface="+mn-lt"/>
                <a:cs typeface="+mn-lt"/>
              </a:rPr>
              <a:t> </a:t>
            </a:r>
            <a:r>
              <a:rPr lang="en-US" dirty="0" err="1">
                <a:ea typeface="+mn-lt"/>
                <a:cs typeface="+mn-lt"/>
              </a:rPr>
              <a:t>sunucusu</a:t>
            </a:r>
            <a:r>
              <a:rPr lang="en-US" dirty="0">
                <a:ea typeface="+mn-lt"/>
                <a:cs typeface="+mn-lt"/>
              </a:rPr>
              <a:t>, internet </a:t>
            </a:r>
            <a:r>
              <a:rPr lang="en-US" dirty="0" err="1">
                <a:ea typeface="+mn-lt"/>
                <a:cs typeface="+mn-lt"/>
              </a:rPr>
              <a:t>üzerinde</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sitesinin</a:t>
            </a:r>
            <a:r>
              <a:rPr lang="en-US" dirty="0">
                <a:ea typeface="+mn-lt"/>
                <a:cs typeface="+mn-lt"/>
              </a:rPr>
              <a:t> </a:t>
            </a:r>
            <a:r>
              <a:rPr lang="en-US" dirty="0" err="1">
                <a:ea typeface="+mn-lt"/>
                <a:cs typeface="+mn-lt"/>
              </a:rPr>
              <a:t>yayınından</a:t>
            </a:r>
            <a:r>
              <a:rPr lang="en-US" dirty="0">
                <a:ea typeface="+mn-lt"/>
                <a:cs typeface="+mn-lt"/>
              </a:rPr>
              <a:t> </a:t>
            </a:r>
            <a:r>
              <a:rPr lang="en-US" dirty="0" err="1">
                <a:ea typeface="+mn-lt"/>
                <a:cs typeface="+mn-lt"/>
              </a:rPr>
              <a:t>sorumlu</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sunucudur</a:t>
            </a:r>
            <a:r>
              <a:rPr lang="en-US" dirty="0">
                <a:ea typeface="+mn-lt"/>
                <a:cs typeface="+mn-lt"/>
              </a:rPr>
              <a:t>. Web server, Hosting </a:t>
            </a:r>
            <a:r>
              <a:rPr lang="en-US" dirty="0" err="1">
                <a:ea typeface="+mn-lt"/>
                <a:cs typeface="+mn-lt"/>
              </a:rPr>
              <a:t>ya</a:t>
            </a:r>
            <a:r>
              <a:rPr lang="en-US" dirty="0">
                <a:ea typeface="+mn-lt"/>
                <a:cs typeface="+mn-lt"/>
              </a:rPr>
              <a:t> da “</a:t>
            </a:r>
            <a:r>
              <a:rPr lang="en-US" dirty="0" err="1">
                <a:ea typeface="+mn-lt"/>
                <a:cs typeface="+mn-lt"/>
              </a:rPr>
              <a:t>barındırma</a:t>
            </a:r>
            <a:r>
              <a:rPr lang="en-US" dirty="0">
                <a:ea typeface="+mn-lt"/>
                <a:cs typeface="+mn-lt"/>
              </a:rPr>
              <a:t>” </a:t>
            </a:r>
            <a:r>
              <a:rPr lang="en-US" dirty="0" err="1">
                <a:ea typeface="+mn-lt"/>
                <a:cs typeface="+mn-lt"/>
              </a:rPr>
              <a:t>işlemini</a:t>
            </a:r>
            <a:r>
              <a:rPr lang="en-US" dirty="0">
                <a:ea typeface="+mn-lt"/>
                <a:cs typeface="+mn-lt"/>
              </a:rPr>
              <a:t> internet </a:t>
            </a:r>
            <a:r>
              <a:rPr lang="en-US" dirty="0" err="1">
                <a:ea typeface="+mn-lt"/>
                <a:cs typeface="+mn-lt"/>
              </a:rPr>
              <a:t>protokolü</a:t>
            </a:r>
            <a:r>
              <a:rPr lang="en-US" dirty="0">
                <a:ea typeface="+mn-lt"/>
                <a:cs typeface="+mn-lt"/>
              </a:rPr>
              <a:t> </a:t>
            </a:r>
            <a:r>
              <a:rPr lang="en-US" dirty="0" err="1">
                <a:ea typeface="+mn-lt"/>
                <a:cs typeface="+mn-lt"/>
              </a:rPr>
              <a:t>üzerinden</a:t>
            </a:r>
            <a:r>
              <a:rPr lang="en-US" dirty="0">
                <a:ea typeface="+mn-lt"/>
                <a:cs typeface="+mn-lt"/>
              </a:rPr>
              <a:t> </a:t>
            </a:r>
            <a:r>
              <a:rPr lang="en-US" dirty="0" err="1">
                <a:ea typeface="+mn-lt"/>
                <a:cs typeface="+mn-lt"/>
              </a:rPr>
              <a:t>sunan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sunucudur</a:t>
            </a:r>
            <a:r>
              <a:rPr lang="en-US" dirty="0">
                <a:ea typeface="+mn-lt"/>
                <a:cs typeface="+mn-lt"/>
              </a:rPr>
              <a:t>. Barındırma </a:t>
            </a:r>
            <a:r>
              <a:rPr lang="en-US" dirty="0" err="1">
                <a:ea typeface="+mn-lt"/>
                <a:cs typeface="+mn-lt"/>
              </a:rPr>
              <a:t>ya</a:t>
            </a:r>
            <a:r>
              <a:rPr lang="en-US" dirty="0">
                <a:ea typeface="+mn-lt"/>
                <a:cs typeface="+mn-lt"/>
              </a:rPr>
              <a:t> da hosting, Web </a:t>
            </a:r>
            <a:r>
              <a:rPr lang="en-US" dirty="0" err="1">
                <a:ea typeface="+mn-lt"/>
                <a:cs typeface="+mn-lt"/>
              </a:rPr>
              <a:t>sayfalarını</a:t>
            </a:r>
            <a:r>
              <a:rPr lang="en-US" dirty="0">
                <a:ea typeface="+mn-lt"/>
                <a:cs typeface="+mn-lt"/>
              </a:rPr>
              <a:t> </a:t>
            </a:r>
            <a:r>
              <a:rPr lang="en-US" dirty="0" err="1">
                <a:ea typeface="+mn-lt"/>
                <a:cs typeface="+mn-lt"/>
              </a:rPr>
              <a:t>internette</a:t>
            </a:r>
            <a:r>
              <a:rPr lang="en-US" dirty="0">
                <a:ea typeface="+mn-lt"/>
                <a:cs typeface="+mn-lt"/>
              </a:rPr>
              <a:t> </a:t>
            </a:r>
            <a:r>
              <a:rPr lang="en-US" dirty="0" err="1">
                <a:ea typeface="+mn-lt"/>
                <a:cs typeface="+mn-lt"/>
              </a:rPr>
              <a:t>yayınlamak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gerekli</a:t>
            </a:r>
            <a:r>
              <a:rPr lang="en-US" dirty="0">
                <a:ea typeface="+mn-lt"/>
                <a:cs typeface="+mn-lt"/>
              </a:rPr>
              <a:t> </a:t>
            </a:r>
            <a:r>
              <a:rPr lang="en-US" dirty="0" err="1">
                <a:ea typeface="+mn-lt"/>
                <a:cs typeface="+mn-lt"/>
              </a:rPr>
              <a:t>alanın</a:t>
            </a:r>
            <a:r>
              <a:rPr lang="en-US" dirty="0">
                <a:ea typeface="+mn-lt"/>
                <a:cs typeface="+mn-lt"/>
              </a:rPr>
              <a:t> </a:t>
            </a:r>
            <a:r>
              <a:rPr lang="en-US" dirty="0" err="1">
                <a:ea typeface="+mn-lt"/>
                <a:cs typeface="+mn-lt"/>
              </a:rPr>
              <a:t>kiralanmasıdır</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ifade</a:t>
            </a:r>
            <a:r>
              <a:rPr lang="en-US" dirty="0">
                <a:ea typeface="+mn-lt"/>
                <a:cs typeface="+mn-lt"/>
              </a:rPr>
              <a:t> </a:t>
            </a:r>
            <a:r>
              <a:rPr lang="en-US" dirty="0" err="1">
                <a:ea typeface="+mn-lt"/>
                <a:cs typeface="+mn-lt"/>
              </a:rPr>
              <a:t>ile</a:t>
            </a:r>
            <a:r>
              <a:rPr lang="en-US" dirty="0">
                <a:ea typeface="+mn-lt"/>
                <a:cs typeface="+mn-lt"/>
              </a:rPr>
              <a:t> hosting, </a:t>
            </a:r>
            <a:r>
              <a:rPr lang="en-US" dirty="0" err="1">
                <a:ea typeface="+mn-lt"/>
                <a:cs typeface="+mn-lt"/>
              </a:rPr>
              <a:t>bir</a:t>
            </a:r>
            <a:r>
              <a:rPr lang="en-US" dirty="0">
                <a:ea typeface="+mn-lt"/>
                <a:cs typeface="+mn-lt"/>
              </a:rPr>
              <a:t> Web </a:t>
            </a:r>
            <a:r>
              <a:rPr lang="en-US" dirty="0" err="1">
                <a:ea typeface="+mn-lt"/>
                <a:cs typeface="+mn-lt"/>
              </a:rPr>
              <a:t>sitesinde</a:t>
            </a:r>
            <a:r>
              <a:rPr lang="en-US" dirty="0">
                <a:ea typeface="+mn-lt"/>
                <a:cs typeface="+mn-lt"/>
              </a:rPr>
              <a:t> </a:t>
            </a:r>
            <a:r>
              <a:rPr lang="en-US" dirty="0" err="1">
                <a:ea typeface="+mn-lt"/>
                <a:cs typeface="+mn-lt"/>
              </a:rPr>
              <a:t>yayınlanmak</a:t>
            </a:r>
            <a:r>
              <a:rPr lang="en-US" dirty="0">
                <a:ea typeface="+mn-lt"/>
                <a:cs typeface="+mn-lt"/>
              </a:rPr>
              <a:t> </a:t>
            </a:r>
            <a:r>
              <a:rPr lang="en-US" dirty="0" err="1">
                <a:ea typeface="+mn-lt"/>
                <a:cs typeface="+mn-lt"/>
              </a:rPr>
              <a:t>istenen</a:t>
            </a:r>
            <a:r>
              <a:rPr lang="en-US" dirty="0">
                <a:ea typeface="+mn-lt"/>
                <a:cs typeface="+mn-lt"/>
              </a:rPr>
              <a:t> </a:t>
            </a:r>
            <a:r>
              <a:rPr lang="en-US" dirty="0" err="1">
                <a:ea typeface="+mn-lt"/>
                <a:cs typeface="+mn-lt"/>
              </a:rPr>
              <a:t>sayfaların</a:t>
            </a:r>
            <a:r>
              <a:rPr lang="en-US" dirty="0">
                <a:ea typeface="+mn-lt"/>
                <a:cs typeface="+mn-lt"/>
              </a:rPr>
              <a:t>, </a:t>
            </a:r>
            <a:r>
              <a:rPr lang="en-US" dirty="0" err="1">
                <a:ea typeface="+mn-lt"/>
                <a:cs typeface="+mn-lt"/>
              </a:rPr>
              <a:t>resimlerin</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dokümanların</a:t>
            </a:r>
            <a:r>
              <a:rPr lang="en-US" dirty="0">
                <a:ea typeface="+mn-lt"/>
                <a:cs typeface="+mn-lt"/>
              </a:rPr>
              <a:t> internet </a:t>
            </a:r>
            <a:r>
              <a:rPr lang="en-US" dirty="0" err="1">
                <a:ea typeface="+mn-lt"/>
                <a:cs typeface="+mn-lt"/>
              </a:rPr>
              <a:t>kullanıcıları</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erişebileceği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bilgisayarda</a:t>
            </a:r>
            <a:r>
              <a:rPr lang="en-US" dirty="0">
                <a:ea typeface="+mn-lt"/>
                <a:cs typeface="+mn-lt"/>
              </a:rPr>
              <a:t> </a:t>
            </a:r>
            <a:r>
              <a:rPr lang="en-US" dirty="0" err="1">
                <a:ea typeface="+mn-lt"/>
                <a:cs typeface="+mn-lt"/>
              </a:rPr>
              <a:t>tutulmasıdır</a:t>
            </a:r>
            <a:r>
              <a:rPr lang="en-US" dirty="0">
                <a:ea typeface="+mn-lt"/>
                <a:cs typeface="+mn-lt"/>
              </a:rPr>
              <a:t>.</a:t>
            </a:r>
            <a:endParaRPr lang="en-US"/>
          </a:p>
        </p:txBody>
      </p:sp>
      <p:sp>
        <p:nvSpPr>
          <p:cNvPr id="5" name="Slide Number Placeholder 4">
            <a:extLst>
              <a:ext uri="{FF2B5EF4-FFF2-40B4-BE49-F238E27FC236}">
                <a16:creationId xmlns:a16="http://schemas.microsoft.com/office/drawing/2014/main" id="{C2FB7FAF-C465-783E-2ED7-AD9A671EF28D}"/>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2169529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8330-9B70-0D1D-DF04-44AB508A5162}"/>
              </a:ext>
            </a:extLst>
          </p:cNvPr>
          <p:cNvSpPr>
            <a:spLocks noGrp="1"/>
          </p:cNvSpPr>
          <p:nvPr>
            <p:ph type="title"/>
          </p:nvPr>
        </p:nvSpPr>
        <p:spPr/>
        <p:txBody>
          <a:bodyPr/>
          <a:lstStyle/>
          <a:p>
            <a:r>
              <a:rPr lang="en-US" dirty="0"/>
              <a:t>Application Server</a:t>
            </a:r>
          </a:p>
        </p:txBody>
      </p:sp>
      <p:sp>
        <p:nvSpPr>
          <p:cNvPr id="3" name="Content Placeholder 2">
            <a:extLst>
              <a:ext uri="{FF2B5EF4-FFF2-40B4-BE49-F238E27FC236}">
                <a16:creationId xmlns:a16="http://schemas.microsoft.com/office/drawing/2014/main" id="{FA819AF4-F0C4-0848-4D09-8C7C419E0EB4}"/>
              </a:ext>
            </a:extLst>
          </p:cNvPr>
          <p:cNvSpPr>
            <a:spLocks noGrp="1"/>
          </p:cNvSpPr>
          <p:nvPr>
            <p:ph idx="1"/>
          </p:nvPr>
        </p:nvSpPr>
        <p:spPr>
          <a:xfrm>
            <a:off x="1167493" y="2087561"/>
            <a:ext cx="9811379" cy="4214674"/>
          </a:xfrm>
        </p:spPr>
        <p:txBody>
          <a:bodyPr vert="horz" lIns="91440" tIns="45720" rIns="91440" bIns="45720" rtlCol="0" anchor="t">
            <a:noAutofit/>
          </a:bodyPr>
          <a:lstStyle/>
          <a:p>
            <a:r>
              <a:rPr lang="en-US" dirty="0" err="1">
                <a:ea typeface="+mn-lt"/>
                <a:cs typeface="+mn-lt"/>
              </a:rPr>
              <a:t>Uygulama</a:t>
            </a:r>
            <a:r>
              <a:rPr lang="en-US" dirty="0">
                <a:ea typeface="+mn-lt"/>
                <a:cs typeface="+mn-lt"/>
              </a:rPr>
              <a:t> </a:t>
            </a:r>
            <a:r>
              <a:rPr lang="en-US" dirty="0" err="1">
                <a:ea typeface="+mn-lt"/>
                <a:cs typeface="+mn-lt"/>
              </a:rPr>
              <a:t>sunucusu</a:t>
            </a:r>
            <a:r>
              <a:rPr lang="en-US" dirty="0">
                <a:ea typeface="+mn-lt"/>
                <a:cs typeface="+mn-lt"/>
              </a:rPr>
              <a:t>, </a:t>
            </a:r>
            <a:r>
              <a:rPr lang="en-US" dirty="0" err="1">
                <a:ea typeface="+mn-lt"/>
                <a:cs typeface="+mn-lt"/>
              </a:rPr>
              <a:t>dağıtık</a:t>
            </a:r>
            <a:r>
              <a:rPr lang="en-US" dirty="0">
                <a:ea typeface="+mn-lt"/>
                <a:cs typeface="+mn-lt"/>
              </a:rPr>
              <a:t> </a:t>
            </a:r>
            <a:r>
              <a:rPr lang="en-US" dirty="0" err="1">
                <a:ea typeface="+mn-lt"/>
                <a:cs typeface="+mn-lt"/>
              </a:rPr>
              <a:t>yapıdaki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ağda</a:t>
            </a:r>
            <a:r>
              <a:rPr lang="en-US" dirty="0">
                <a:ea typeface="+mn-lt"/>
                <a:cs typeface="+mn-lt"/>
              </a:rPr>
              <a:t> </a:t>
            </a:r>
            <a:r>
              <a:rPr lang="en-US" dirty="0" err="1">
                <a:ea typeface="+mn-lt"/>
                <a:cs typeface="+mn-lt"/>
              </a:rPr>
              <a:t>bulunan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bilgisayarda</a:t>
            </a:r>
            <a:r>
              <a:rPr lang="en-US" dirty="0">
                <a:ea typeface="+mn-lt"/>
                <a:cs typeface="+mn-lt"/>
              </a:rPr>
              <a:t> </a:t>
            </a:r>
            <a:r>
              <a:rPr lang="en-US" dirty="0" err="1">
                <a:ea typeface="+mn-lt"/>
                <a:cs typeface="+mn-lt"/>
              </a:rPr>
              <a:t>çalıştırılan</a:t>
            </a:r>
            <a:r>
              <a:rPr lang="en-US" dirty="0">
                <a:ea typeface="+mn-lt"/>
                <a:cs typeface="+mn-lt"/>
              </a:rPr>
              <a:t> </a:t>
            </a:r>
            <a:r>
              <a:rPr lang="en-US" dirty="0" err="1">
                <a:ea typeface="+mn-lt"/>
                <a:cs typeface="+mn-lt"/>
              </a:rPr>
              <a:t>sunucu</a:t>
            </a:r>
            <a:r>
              <a:rPr lang="en-US" dirty="0">
                <a:ea typeface="+mn-lt"/>
                <a:cs typeface="+mn-lt"/>
              </a:rPr>
              <a:t> </a:t>
            </a:r>
            <a:r>
              <a:rPr lang="en-US" dirty="0" err="1">
                <a:ea typeface="+mn-lt"/>
                <a:cs typeface="+mn-lt"/>
              </a:rPr>
              <a:t>yazılımıdır</a:t>
            </a:r>
            <a:r>
              <a:rPr lang="en-US" dirty="0">
                <a:ea typeface="+mn-lt"/>
                <a:cs typeface="+mn-lt"/>
              </a:rPr>
              <a:t>. </a:t>
            </a:r>
            <a:r>
              <a:rPr lang="en-US" dirty="0" err="1">
                <a:ea typeface="+mn-lt"/>
                <a:cs typeface="+mn-lt"/>
              </a:rPr>
              <a:t>Üç</a:t>
            </a:r>
            <a:r>
              <a:rPr lang="en-US" dirty="0">
                <a:ea typeface="+mn-lt"/>
                <a:cs typeface="+mn-lt"/>
              </a:rPr>
              <a:t> </a:t>
            </a:r>
            <a:r>
              <a:rPr lang="en-US" dirty="0" err="1">
                <a:ea typeface="+mn-lt"/>
                <a:cs typeface="+mn-lt"/>
              </a:rPr>
              <a:t>katmanlı</a:t>
            </a:r>
            <a:r>
              <a:rPr lang="en-US" dirty="0">
                <a:ea typeface="+mn-lt"/>
                <a:cs typeface="+mn-lt"/>
              </a:rPr>
              <a:t> </a:t>
            </a:r>
            <a:r>
              <a:rPr lang="en-US" dirty="0" err="1">
                <a:ea typeface="+mn-lt"/>
                <a:cs typeface="+mn-lt"/>
              </a:rPr>
              <a:t>uygulamaların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parçasıdır</a:t>
            </a:r>
            <a:r>
              <a:rPr lang="en-US" dirty="0">
                <a:ea typeface="+mn-lt"/>
                <a:cs typeface="+mn-lt"/>
              </a:rPr>
              <a:t>. </a:t>
            </a:r>
            <a:r>
              <a:rPr lang="en-US" u="sng" dirty="0">
                <a:ea typeface="+mn-lt"/>
                <a:cs typeface="+mn-lt"/>
              </a:rPr>
              <a:t>Bu </a:t>
            </a:r>
            <a:r>
              <a:rPr lang="en-US" u="sng" dirty="0" err="1">
                <a:ea typeface="+mn-lt"/>
                <a:cs typeface="+mn-lt"/>
              </a:rPr>
              <a:t>üç</a:t>
            </a:r>
            <a:r>
              <a:rPr lang="en-US" u="sng" dirty="0">
                <a:ea typeface="+mn-lt"/>
                <a:cs typeface="+mn-lt"/>
              </a:rPr>
              <a:t> </a:t>
            </a:r>
            <a:r>
              <a:rPr lang="en-US" u="sng" dirty="0" err="1">
                <a:ea typeface="+mn-lt"/>
                <a:cs typeface="+mn-lt"/>
              </a:rPr>
              <a:t>katman</a:t>
            </a:r>
            <a:r>
              <a:rPr lang="en-US" u="sng" dirty="0">
                <a:ea typeface="+mn-lt"/>
                <a:cs typeface="+mn-lt"/>
              </a:rPr>
              <a:t>: </a:t>
            </a:r>
            <a:r>
              <a:rPr lang="en-US" u="sng" dirty="0" err="1">
                <a:ea typeface="+mn-lt"/>
                <a:cs typeface="+mn-lt"/>
              </a:rPr>
              <a:t>Kullanıcı</a:t>
            </a:r>
            <a:r>
              <a:rPr lang="en-US" u="sng" dirty="0">
                <a:ea typeface="+mn-lt"/>
                <a:cs typeface="+mn-lt"/>
              </a:rPr>
              <a:t> </a:t>
            </a:r>
            <a:r>
              <a:rPr lang="en-US" u="sng" dirty="0" err="1">
                <a:ea typeface="+mn-lt"/>
                <a:cs typeface="+mn-lt"/>
              </a:rPr>
              <a:t>arayüzü</a:t>
            </a:r>
            <a:r>
              <a:rPr lang="en-US" u="sng" dirty="0">
                <a:ea typeface="+mn-lt"/>
                <a:cs typeface="+mn-lt"/>
              </a:rPr>
              <a:t> (GUI), </a:t>
            </a:r>
            <a:r>
              <a:rPr lang="en-US" u="sng" dirty="0" err="1">
                <a:ea typeface="+mn-lt"/>
                <a:cs typeface="+mn-lt"/>
              </a:rPr>
              <a:t>uygulama</a:t>
            </a:r>
            <a:r>
              <a:rPr lang="en-US" u="sng" dirty="0">
                <a:ea typeface="+mn-lt"/>
                <a:cs typeface="+mn-lt"/>
              </a:rPr>
              <a:t> </a:t>
            </a:r>
            <a:r>
              <a:rPr lang="en-US" u="sng" dirty="0" err="1">
                <a:ea typeface="+mn-lt"/>
                <a:cs typeface="+mn-lt"/>
              </a:rPr>
              <a:t>sunucusu</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veritabanı</a:t>
            </a:r>
            <a:r>
              <a:rPr lang="en-US" u="sng" dirty="0">
                <a:ea typeface="+mn-lt"/>
                <a:cs typeface="+mn-lt"/>
              </a:rPr>
              <a:t> </a:t>
            </a:r>
            <a:r>
              <a:rPr lang="en-US" u="sng" dirty="0" err="1">
                <a:ea typeface="+mn-lt"/>
                <a:cs typeface="+mn-lt"/>
              </a:rPr>
              <a:t>sunucusudur</a:t>
            </a:r>
            <a:r>
              <a:rPr lang="en-US" u="sng" dirty="0">
                <a:ea typeface="+mn-lt"/>
                <a:cs typeface="+mn-lt"/>
              </a:rPr>
              <a:t> </a:t>
            </a:r>
            <a:r>
              <a:rPr lang="en-US" dirty="0">
                <a:ea typeface="+mn-lt"/>
                <a:cs typeface="+mn-lt"/>
              </a:rPr>
              <a:t>. </a:t>
            </a:r>
            <a:r>
              <a:rPr lang="en-US" dirty="0" err="1">
                <a:ea typeface="+mn-lt"/>
                <a:cs typeface="+mn-lt"/>
              </a:rPr>
              <a:t>Uygulama</a:t>
            </a:r>
            <a:r>
              <a:rPr lang="en-US" dirty="0">
                <a:ea typeface="+mn-lt"/>
                <a:cs typeface="+mn-lt"/>
              </a:rPr>
              <a:t> </a:t>
            </a:r>
            <a:r>
              <a:rPr lang="en-US" dirty="0" err="1">
                <a:ea typeface="+mn-lt"/>
                <a:cs typeface="+mn-lt"/>
              </a:rPr>
              <a:t>sunucusu</a:t>
            </a:r>
            <a:r>
              <a:rPr lang="en-US" dirty="0">
                <a:ea typeface="+mn-lt"/>
                <a:cs typeface="+mn-lt"/>
              </a:rPr>
              <a:t>, internet </a:t>
            </a:r>
            <a:r>
              <a:rPr lang="en-US" dirty="0" err="1">
                <a:ea typeface="+mn-lt"/>
                <a:cs typeface="+mn-lt"/>
              </a:rPr>
              <a:t>üzerinde</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sitesinin</a:t>
            </a:r>
            <a:r>
              <a:rPr lang="en-US" dirty="0">
                <a:ea typeface="+mn-lt"/>
                <a:cs typeface="+mn-lt"/>
              </a:rPr>
              <a:t> </a:t>
            </a:r>
            <a:r>
              <a:rPr lang="en-US" dirty="0" err="1">
                <a:ea typeface="+mn-lt"/>
                <a:cs typeface="+mn-lt"/>
              </a:rPr>
              <a:t>yayınından</a:t>
            </a:r>
            <a:r>
              <a:rPr lang="en-US" dirty="0">
                <a:ea typeface="+mn-lt"/>
                <a:cs typeface="+mn-lt"/>
              </a:rPr>
              <a:t> </a:t>
            </a:r>
            <a:r>
              <a:rPr lang="en-US" dirty="0" err="1">
                <a:ea typeface="+mn-lt"/>
                <a:cs typeface="+mn-lt"/>
              </a:rPr>
              <a:t>sorumlu</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sunucudan</a:t>
            </a:r>
            <a:r>
              <a:rPr lang="en-US" dirty="0">
                <a:ea typeface="+mn-lt"/>
                <a:cs typeface="+mn-lt"/>
              </a:rPr>
              <a:t> </a:t>
            </a:r>
            <a:r>
              <a:rPr lang="en-US" dirty="0" err="1">
                <a:ea typeface="+mn-lt"/>
                <a:cs typeface="+mn-lt"/>
              </a:rPr>
              <a:t>farklıdır</a:t>
            </a:r>
            <a:r>
              <a:rPr lang="en-US" dirty="0">
                <a:ea typeface="+mn-lt"/>
                <a:cs typeface="+mn-lt"/>
              </a:rPr>
              <a:t>. </a:t>
            </a:r>
            <a:r>
              <a:rPr lang="en-US" u="sng" dirty="0">
                <a:ea typeface="+mn-lt"/>
                <a:cs typeface="+mn-lt"/>
              </a:rPr>
              <a:t>Web </a:t>
            </a:r>
            <a:r>
              <a:rPr lang="en-US" u="sng" dirty="0" err="1">
                <a:ea typeface="+mn-lt"/>
                <a:cs typeface="+mn-lt"/>
              </a:rPr>
              <a:t>sunucusu</a:t>
            </a:r>
            <a:r>
              <a:rPr lang="en-US" u="sng" dirty="0">
                <a:ea typeface="+mn-lt"/>
                <a:cs typeface="+mn-lt"/>
              </a:rPr>
              <a:t>, HTTP </a:t>
            </a:r>
            <a:r>
              <a:rPr lang="en-US" u="sng" dirty="0" err="1">
                <a:ea typeface="+mn-lt"/>
                <a:cs typeface="+mn-lt"/>
              </a:rPr>
              <a:t>protokolünü</a:t>
            </a:r>
            <a:r>
              <a:rPr lang="en-US" u="sng" dirty="0">
                <a:ea typeface="+mn-lt"/>
                <a:cs typeface="+mn-lt"/>
              </a:rPr>
              <a:t> </a:t>
            </a:r>
            <a:r>
              <a:rPr lang="en-US" u="sng" dirty="0" err="1">
                <a:ea typeface="+mn-lt"/>
                <a:cs typeface="+mn-lt"/>
              </a:rPr>
              <a:t>kullanarak</a:t>
            </a:r>
            <a:r>
              <a:rPr lang="en-US" u="sng" dirty="0">
                <a:ea typeface="+mn-lt"/>
                <a:cs typeface="+mn-lt"/>
              </a:rPr>
              <a:t> internet </a:t>
            </a:r>
            <a:r>
              <a:rPr lang="en-US" u="sng" dirty="0" err="1">
                <a:ea typeface="+mn-lt"/>
                <a:cs typeface="+mn-lt"/>
              </a:rPr>
              <a:t>siteleri</a:t>
            </a:r>
            <a:r>
              <a:rPr lang="en-US" u="sng" dirty="0">
                <a:ea typeface="+mn-lt"/>
                <a:cs typeface="+mn-lt"/>
              </a:rPr>
              <a:t> </a:t>
            </a:r>
            <a:r>
              <a:rPr lang="en-US" u="sng" dirty="0" err="1">
                <a:ea typeface="+mn-lt"/>
                <a:cs typeface="+mn-lt"/>
              </a:rPr>
              <a:t>üzerinde</a:t>
            </a:r>
            <a:r>
              <a:rPr lang="en-US" u="sng" dirty="0">
                <a:ea typeface="+mn-lt"/>
                <a:cs typeface="+mn-lt"/>
              </a:rPr>
              <a:t> </a:t>
            </a:r>
            <a:r>
              <a:rPr lang="en-US" u="sng" dirty="0" err="1">
                <a:ea typeface="+mn-lt"/>
                <a:cs typeface="+mn-lt"/>
              </a:rPr>
              <a:t>yer</a:t>
            </a:r>
            <a:r>
              <a:rPr lang="en-US" u="sng" dirty="0">
                <a:ea typeface="+mn-lt"/>
                <a:cs typeface="+mn-lt"/>
              </a:rPr>
              <a:t> </a:t>
            </a:r>
            <a:r>
              <a:rPr lang="en-US" u="sng" dirty="0" err="1">
                <a:ea typeface="+mn-lt"/>
                <a:cs typeface="+mn-lt"/>
              </a:rPr>
              <a:t>almakta</a:t>
            </a:r>
            <a:r>
              <a:rPr lang="en-US" u="sng" dirty="0">
                <a:ea typeface="+mn-lt"/>
                <a:cs typeface="+mn-lt"/>
              </a:rPr>
              <a:t> </a:t>
            </a:r>
            <a:r>
              <a:rPr lang="en-US" u="sng" dirty="0" err="1">
                <a:ea typeface="+mn-lt"/>
                <a:cs typeface="+mn-lt"/>
              </a:rPr>
              <a:t>olan</a:t>
            </a:r>
            <a:r>
              <a:rPr lang="en-US" u="sng" dirty="0">
                <a:ea typeface="+mn-lt"/>
                <a:cs typeface="+mn-lt"/>
              </a:rPr>
              <a:t> </a:t>
            </a:r>
            <a:r>
              <a:rPr lang="en-US" u="sng" dirty="0" err="1">
                <a:ea typeface="+mn-lt"/>
                <a:cs typeface="+mn-lt"/>
              </a:rPr>
              <a:t>dosyaları</a:t>
            </a:r>
            <a:r>
              <a:rPr lang="en-US" u="sng" dirty="0">
                <a:ea typeface="+mn-lt"/>
                <a:cs typeface="+mn-lt"/>
              </a:rPr>
              <a:t> </a:t>
            </a:r>
            <a:r>
              <a:rPr lang="en-US" u="sng" dirty="0" err="1">
                <a:ea typeface="+mn-lt"/>
                <a:cs typeface="+mn-lt"/>
              </a:rPr>
              <a:t>kullanıcılara</a:t>
            </a:r>
            <a:r>
              <a:rPr lang="en-US" u="sng" dirty="0">
                <a:ea typeface="+mn-lt"/>
                <a:cs typeface="+mn-lt"/>
              </a:rPr>
              <a:t> </a:t>
            </a:r>
            <a:r>
              <a:rPr lang="en-US" u="sng" dirty="0" err="1">
                <a:ea typeface="+mn-lt"/>
                <a:cs typeface="+mn-lt"/>
              </a:rPr>
              <a:t>sunan</a:t>
            </a:r>
            <a:r>
              <a:rPr lang="en-US" u="sng" dirty="0">
                <a:ea typeface="+mn-lt"/>
                <a:cs typeface="+mn-lt"/>
              </a:rPr>
              <a:t>, </a:t>
            </a:r>
            <a:r>
              <a:rPr lang="en-US" u="sng" dirty="0" err="1">
                <a:ea typeface="+mn-lt"/>
                <a:cs typeface="+mn-lt"/>
              </a:rPr>
              <a:t>kullanıcıların</a:t>
            </a:r>
            <a:r>
              <a:rPr lang="en-US" u="sng" dirty="0">
                <a:ea typeface="+mn-lt"/>
                <a:cs typeface="+mn-lt"/>
              </a:rPr>
              <a:t> her </a:t>
            </a:r>
            <a:r>
              <a:rPr lang="en-US" u="sng" dirty="0" err="1">
                <a:ea typeface="+mn-lt"/>
                <a:cs typeface="+mn-lt"/>
              </a:rPr>
              <a:t>bir</a:t>
            </a:r>
            <a:r>
              <a:rPr lang="en-US" u="sng" dirty="0">
                <a:ea typeface="+mn-lt"/>
                <a:cs typeface="+mn-lt"/>
              </a:rPr>
              <a:t> </a:t>
            </a:r>
            <a:r>
              <a:rPr lang="en-US" u="sng" dirty="0" err="1">
                <a:ea typeface="+mn-lt"/>
                <a:cs typeface="+mn-lt"/>
              </a:rPr>
              <a:t>talep</a:t>
            </a:r>
            <a:r>
              <a:rPr lang="en-US" u="sng" dirty="0">
                <a:ea typeface="+mn-lt"/>
                <a:cs typeface="+mn-lt"/>
              </a:rPr>
              <a:t> </a:t>
            </a:r>
            <a:r>
              <a:rPr lang="en-US" u="sng" dirty="0" err="1">
                <a:ea typeface="+mn-lt"/>
                <a:cs typeface="+mn-lt"/>
              </a:rPr>
              <a:t>isteğini</a:t>
            </a:r>
            <a:r>
              <a:rPr lang="en-US" u="sng" dirty="0">
                <a:ea typeface="+mn-lt"/>
                <a:cs typeface="+mn-lt"/>
              </a:rPr>
              <a:t> </a:t>
            </a:r>
            <a:r>
              <a:rPr lang="en-US" u="sng" dirty="0" err="1">
                <a:ea typeface="+mn-lt"/>
                <a:cs typeface="+mn-lt"/>
              </a:rPr>
              <a:t>yanıtlayan</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bilgisayarların</a:t>
            </a:r>
            <a:r>
              <a:rPr lang="en-US" u="sng" dirty="0">
                <a:ea typeface="+mn-lt"/>
                <a:cs typeface="+mn-lt"/>
              </a:rPr>
              <a:t> </a:t>
            </a:r>
            <a:r>
              <a:rPr lang="en-US" u="sng" dirty="0" err="1">
                <a:ea typeface="+mn-lt"/>
                <a:cs typeface="+mn-lt"/>
              </a:rPr>
              <a:t>otomatik</a:t>
            </a:r>
            <a:r>
              <a:rPr lang="en-US" u="sng" dirty="0">
                <a:ea typeface="+mn-lt"/>
                <a:cs typeface="+mn-lt"/>
              </a:rPr>
              <a:t> </a:t>
            </a:r>
            <a:r>
              <a:rPr lang="en-US" u="sng" dirty="0" err="1">
                <a:ea typeface="+mn-lt"/>
                <a:cs typeface="+mn-lt"/>
              </a:rPr>
              <a:t>mekanizmaları</a:t>
            </a:r>
            <a:r>
              <a:rPr lang="en-US" u="sng" dirty="0">
                <a:ea typeface="+mn-lt"/>
                <a:cs typeface="+mn-lt"/>
              </a:rPr>
              <a:t> </a:t>
            </a:r>
            <a:r>
              <a:rPr lang="en-US" u="sng" dirty="0" err="1">
                <a:ea typeface="+mn-lt"/>
                <a:cs typeface="+mn-lt"/>
              </a:rPr>
              <a:t>tarafından</a:t>
            </a:r>
            <a:r>
              <a:rPr lang="en-US" u="sng" dirty="0">
                <a:ea typeface="+mn-lt"/>
                <a:cs typeface="+mn-lt"/>
              </a:rPr>
              <a:t> </a:t>
            </a:r>
            <a:r>
              <a:rPr lang="en-US" u="sng" dirty="0" err="1">
                <a:ea typeface="+mn-lt"/>
                <a:cs typeface="+mn-lt"/>
              </a:rPr>
              <a:t>yürütülen</a:t>
            </a:r>
            <a:r>
              <a:rPr lang="en-US" u="sng" dirty="0">
                <a:ea typeface="+mn-lt"/>
                <a:cs typeface="+mn-lt"/>
              </a:rPr>
              <a:t> </a:t>
            </a:r>
            <a:r>
              <a:rPr lang="en-US" u="sng" dirty="0" err="1">
                <a:ea typeface="+mn-lt"/>
                <a:cs typeface="+mn-lt"/>
              </a:rPr>
              <a:t>yazılımlardır</a:t>
            </a:r>
            <a:r>
              <a:rPr lang="en-US" u="sng" dirty="0">
                <a:ea typeface="+mn-lt"/>
                <a:cs typeface="+mn-lt"/>
              </a:rPr>
              <a:t> </a:t>
            </a:r>
            <a:endParaRPr lang="en-US" dirty="0"/>
          </a:p>
        </p:txBody>
      </p:sp>
      <p:sp>
        <p:nvSpPr>
          <p:cNvPr id="4" name="Footer Placeholder 3">
            <a:extLst>
              <a:ext uri="{FF2B5EF4-FFF2-40B4-BE49-F238E27FC236}">
                <a16:creationId xmlns:a16="http://schemas.microsoft.com/office/drawing/2014/main" id="{2F983DF0-C9C7-0DA4-76BD-42ADFE3BCECB}"/>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6433125-FF7D-8E51-906B-A234873B7B2C}"/>
              </a:ext>
            </a:extLst>
          </p:cNvPr>
          <p:cNvSpPr>
            <a:spLocks noGrp="1"/>
          </p:cNvSpPr>
          <p:nvPr>
            <p:ph type="sldNum" sz="quarter" idx="4"/>
          </p:nvPr>
        </p:nvSpPr>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4107826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E334-8149-2472-F020-7026E4A3C50F}"/>
              </a:ext>
            </a:extLst>
          </p:cNvPr>
          <p:cNvSpPr>
            <a:spLocks noGrp="1"/>
          </p:cNvSpPr>
          <p:nvPr>
            <p:ph type="title"/>
          </p:nvPr>
        </p:nvSpPr>
        <p:spPr>
          <a:xfrm>
            <a:off x="1167492" y="123423"/>
            <a:ext cx="9811379" cy="949929"/>
          </a:xfrm>
        </p:spPr>
        <p:txBody>
          <a:bodyPr/>
          <a:lstStyle/>
          <a:p>
            <a:r>
              <a:rPr lang="en-US" dirty="0"/>
              <a:t>15) </a:t>
            </a:r>
            <a:r>
              <a:rPr lang="en-US" dirty="0" err="1"/>
              <a:t>Monolitik</a:t>
            </a:r>
            <a:r>
              <a:rPr lang="en-US" dirty="0"/>
              <a:t> </a:t>
            </a:r>
            <a:r>
              <a:rPr lang="en-US" dirty="0" err="1"/>
              <a:t>Uygulama</a:t>
            </a:r>
            <a:r>
              <a:rPr lang="en-US" dirty="0"/>
              <a:t> Nedir?</a:t>
            </a:r>
          </a:p>
        </p:txBody>
      </p:sp>
      <p:sp>
        <p:nvSpPr>
          <p:cNvPr id="3" name="Content Placeholder 2">
            <a:extLst>
              <a:ext uri="{FF2B5EF4-FFF2-40B4-BE49-F238E27FC236}">
                <a16:creationId xmlns:a16="http://schemas.microsoft.com/office/drawing/2014/main" id="{5E2CE942-73ED-EE55-F680-DB240C05A089}"/>
              </a:ext>
            </a:extLst>
          </p:cNvPr>
          <p:cNvSpPr>
            <a:spLocks noGrp="1"/>
          </p:cNvSpPr>
          <p:nvPr>
            <p:ph idx="1"/>
          </p:nvPr>
        </p:nvSpPr>
        <p:spPr>
          <a:xfrm>
            <a:off x="1167493" y="1309129"/>
            <a:ext cx="9811379" cy="5405970"/>
          </a:xfrm>
        </p:spPr>
        <p:txBody>
          <a:bodyPr vert="horz" lIns="91440" tIns="45720" rIns="91440" bIns="45720" rtlCol="0" anchor="t">
            <a:noAutofit/>
          </a:bodyPr>
          <a:lstStyle/>
          <a:p>
            <a:r>
              <a:rPr lang="en-US" u="sng" dirty="0">
                <a:ea typeface="+mn-lt"/>
                <a:cs typeface="+mn-lt"/>
              </a:rPr>
              <a:t>Monolitik uygulama, tüm ilgili </a:t>
            </a:r>
            <a:r>
              <a:rPr lang="en-US" u="sng" dirty="0" err="1">
                <a:ea typeface="+mn-lt"/>
                <a:cs typeface="+mn-lt"/>
              </a:rPr>
              <a:t>modüllerin</a:t>
            </a:r>
            <a:r>
              <a:rPr lang="en-US" u="sng" dirty="0">
                <a:ea typeface="+mn-lt"/>
                <a:cs typeface="+mn-lt"/>
              </a:rPr>
              <a:t> </a:t>
            </a:r>
            <a:r>
              <a:rPr lang="en-US" u="sng" dirty="0" err="1">
                <a:ea typeface="+mn-lt"/>
                <a:cs typeface="+mn-lt"/>
              </a:rPr>
              <a:t>tek</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dağıtılabilir</a:t>
            </a:r>
            <a:r>
              <a:rPr lang="en-US" u="sng" dirty="0">
                <a:ea typeface="+mn-lt"/>
                <a:cs typeface="+mn-lt"/>
              </a:rPr>
              <a:t> </a:t>
            </a:r>
            <a:r>
              <a:rPr lang="en-US" u="sng" dirty="0" err="1">
                <a:ea typeface="+mn-lt"/>
                <a:cs typeface="+mn-lt"/>
              </a:rPr>
              <a:t>yürütme</a:t>
            </a:r>
            <a:r>
              <a:rPr lang="en-US" u="sng" dirty="0">
                <a:ea typeface="+mn-lt"/>
                <a:cs typeface="+mn-lt"/>
              </a:rPr>
              <a:t> </a:t>
            </a:r>
            <a:r>
              <a:rPr lang="en-US" u="sng" dirty="0" err="1">
                <a:ea typeface="+mn-lt"/>
                <a:cs typeface="+mn-lt"/>
              </a:rPr>
              <a:t>birimi</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paketlendiği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uygulama</a:t>
            </a:r>
            <a:r>
              <a:rPr lang="en-US" u="sng" dirty="0">
                <a:ea typeface="+mn-lt"/>
                <a:cs typeface="+mn-lt"/>
              </a:rPr>
              <a:t> </a:t>
            </a:r>
            <a:r>
              <a:rPr lang="en-US" u="sng" dirty="0" err="1">
                <a:ea typeface="+mn-lt"/>
                <a:cs typeface="+mn-lt"/>
              </a:rPr>
              <a:t>sistemidir</a:t>
            </a:r>
            <a:r>
              <a:rPr lang="en-US" dirty="0">
                <a:ea typeface="+mn-lt"/>
                <a:cs typeface="+mn-lt"/>
              </a:rPr>
              <a:t>. Bu </a:t>
            </a:r>
            <a:r>
              <a:rPr lang="en-US" dirty="0" err="1">
                <a:ea typeface="+mn-lt"/>
                <a:cs typeface="+mn-lt"/>
              </a:rPr>
              <a:t>uygulama</a:t>
            </a:r>
            <a:r>
              <a:rPr lang="en-US" dirty="0">
                <a:ea typeface="+mn-lt"/>
                <a:cs typeface="+mn-lt"/>
              </a:rPr>
              <a:t> </a:t>
            </a:r>
            <a:r>
              <a:rPr lang="en-US" dirty="0" err="1">
                <a:ea typeface="+mn-lt"/>
                <a:cs typeface="+mn-lt"/>
              </a:rPr>
              <a:t>geliştirmeleri</a:t>
            </a:r>
            <a:r>
              <a:rPr lang="en-US" dirty="0">
                <a:ea typeface="+mn-lt"/>
                <a:cs typeface="+mn-lt"/>
              </a:rPr>
              <a:t> </a:t>
            </a:r>
            <a:r>
              <a:rPr lang="en-US" dirty="0" err="1">
                <a:ea typeface="+mn-lt"/>
                <a:cs typeface="+mn-lt"/>
              </a:rPr>
              <a:t>yapıldıkça</a:t>
            </a:r>
            <a:r>
              <a:rPr lang="en-US" dirty="0">
                <a:ea typeface="+mn-lt"/>
                <a:cs typeface="+mn-lt"/>
              </a:rPr>
              <a:t> </a:t>
            </a:r>
            <a:r>
              <a:rPr lang="en-US" dirty="0" err="1">
                <a:ea typeface="+mn-lt"/>
                <a:cs typeface="+mn-lt"/>
              </a:rPr>
              <a:t>uygulama</a:t>
            </a:r>
            <a:r>
              <a:rPr lang="en-US" dirty="0">
                <a:ea typeface="+mn-lt"/>
                <a:cs typeface="+mn-lt"/>
              </a:rPr>
              <a:t> </a:t>
            </a:r>
            <a:r>
              <a:rPr lang="en-US" dirty="0" err="1">
                <a:ea typeface="+mn-lt"/>
                <a:cs typeface="+mn-lt"/>
              </a:rPr>
              <a:t>paketi</a:t>
            </a:r>
            <a:r>
              <a:rPr lang="en-US" dirty="0">
                <a:ea typeface="+mn-lt"/>
                <a:cs typeface="+mn-lt"/>
              </a:rPr>
              <a:t> </a:t>
            </a:r>
            <a:r>
              <a:rPr lang="en-US" dirty="0" err="1">
                <a:ea typeface="+mn-lt"/>
                <a:cs typeface="+mn-lt"/>
              </a:rPr>
              <a:t>büyür</a:t>
            </a:r>
            <a:r>
              <a:rPr lang="en-US" dirty="0">
                <a:ea typeface="+mn-lt"/>
                <a:cs typeface="+mn-lt"/>
              </a:rPr>
              <a:t>. </a:t>
            </a:r>
            <a:r>
              <a:rPr lang="en-US" dirty="0" err="1">
                <a:ea typeface="+mn-lt"/>
                <a:cs typeface="+mn-lt"/>
              </a:rPr>
              <a:t>Uygulamayı</a:t>
            </a:r>
            <a:r>
              <a:rPr lang="en-US" dirty="0">
                <a:ea typeface="+mn-lt"/>
                <a:cs typeface="+mn-lt"/>
              </a:rPr>
              <a:t> </a:t>
            </a:r>
            <a:r>
              <a:rPr lang="en-US" dirty="0" err="1">
                <a:ea typeface="+mn-lt"/>
                <a:cs typeface="+mn-lt"/>
              </a:rPr>
              <a:t>bölme</a:t>
            </a:r>
            <a:r>
              <a:rPr lang="en-US" dirty="0">
                <a:ea typeface="+mn-lt"/>
                <a:cs typeface="+mn-lt"/>
              </a:rPr>
              <a:t> </a:t>
            </a:r>
            <a:r>
              <a:rPr lang="en-US" dirty="0" err="1">
                <a:ea typeface="+mn-lt"/>
                <a:cs typeface="+mn-lt"/>
              </a:rPr>
              <a:t>ya</a:t>
            </a:r>
            <a:r>
              <a:rPr lang="en-US" dirty="0">
                <a:ea typeface="+mn-lt"/>
                <a:cs typeface="+mn-lt"/>
              </a:rPr>
              <a:t> da </a:t>
            </a:r>
            <a:r>
              <a:rPr lang="en-US" dirty="0" err="1">
                <a:ea typeface="+mn-lt"/>
                <a:cs typeface="+mn-lt"/>
              </a:rPr>
              <a:t>parçalama</a:t>
            </a:r>
            <a:r>
              <a:rPr lang="en-US" dirty="0">
                <a:ea typeface="+mn-lt"/>
                <a:cs typeface="+mn-lt"/>
              </a:rPr>
              <a:t> </a:t>
            </a:r>
            <a:r>
              <a:rPr lang="en-US" dirty="0" err="1">
                <a:ea typeface="+mn-lt"/>
                <a:cs typeface="+mn-lt"/>
              </a:rPr>
              <a:t>gibi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özelliği</a:t>
            </a:r>
            <a:r>
              <a:rPr lang="en-US" dirty="0">
                <a:ea typeface="+mn-lt"/>
                <a:cs typeface="+mn-lt"/>
              </a:rPr>
              <a:t> </a:t>
            </a:r>
            <a:r>
              <a:rPr lang="en-US" dirty="0" err="1">
                <a:ea typeface="+mn-lt"/>
                <a:cs typeface="+mn-lt"/>
              </a:rPr>
              <a:t>bulunmadığından</a:t>
            </a:r>
            <a:r>
              <a:rPr lang="en-US" dirty="0">
                <a:ea typeface="+mn-lt"/>
                <a:cs typeface="+mn-lt"/>
              </a:rPr>
              <a:t> </a:t>
            </a:r>
            <a:r>
              <a:rPr lang="en-US" dirty="0" err="1">
                <a:ea typeface="+mn-lt"/>
                <a:cs typeface="+mn-lt"/>
              </a:rPr>
              <a:t>büyük</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yapısı</a:t>
            </a:r>
            <a:r>
              <a:rPr lang="en-US" dirty="0">
                <a:ea typeface="+mn-lt"/>
                <a:cs typeface="+mn-lt"/>
              </a:rPr>
              <a:t> </a:t>
            </a:r>
            <a:r>
              <a:rPr lang="en-US" dirty="0" err="1">
                <a:ea typeface="+mn-lt"/>
                <a:cs typeface="+mn-lt"/>
              </a:rPr>
              <a:t>ortaya</a:t>
            </a:r>
            <a:r>
              <a:rPr lang="en-US" dirty="0">
                <a:ea typeface="+mn-lt"/>
                <a:cs typeface="+mn-lt"/>
              </a:rPr>
              <a:t> </a:t>
            </a:r>
            <a:r>
              <a:rPr lang="en-US" dirty="0" err="1">
                <a:ea typeface="+mn-lt"/>
                <a:cs typeface="+mn-lt"/>
              </a:rPr>
              <a:t>çıkar</a:t>
            </a:r>
            <a:r>
              <a:rPr lang="en-US" dirty="0">
                <a:ea typeface="+mn-lt"/>
                <a:cs typeface="+mn-lt"/>
              </a:rPr>
              <a:t>. </a:t>
            </a:r>
            <a:r>
              <a:rPr lang="en-US" dirty="0" err="1">
                <a:ea typeface="+mn-lt"/>
                <a:cs typeface="+mn-lt"/>
              </a:rPr>
              <a:t>Yönetmesi</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bakımı</a:t>
            </a:r>
            <a:r>
              <a:rPr lang="en-US" dirty="0">
                <a:ea typeface="+mn-lt"/>
                <a:cs typeface="+mn-lt"/>
              </a:rPr>
              <a:t> </a:t>
            </a:r>
            <a:r>
              <a:rPr lang="en-US" dirty="0" err="1">
                <a:ea typeface="+mn-lt"/>
                <a:cs typeface="+mn-lt"/>
              </a:rPr>
              <a:t>zorlaşır</a:t>
            </a:r>
            <a:r>
              <a:rPr lang="en-US" dirty="0">
                <a:ea typeface="+mn-lt"/>
                <a:cs typeface="+mn-lt"/>
              </a:rPr>
              <a:t>. </a:t>
            </a:r>
            <a:r>
              <a:rPr lang="en-US" dirty="0" err="1">
                <a:ea typeface="+mn-lt"/>
                <a:cs typeface="+mn-lt"/>
              </a:rPr>
              <a:t>Aynı</a:t>
            </a:r>
            <a:r>
              <a:rPr lang="en-US" dirty="0">
                <a:ea typeface="+mn-lt"/>
                <a:cs typeface="+mn-lt"/>
              </a:rPr>
              <a:t> </a:t>
            </a:r>
            <a:r>
              <a:rPr lang="en-US" dirty="0" err="1">
                <a:ea typeface="+mn-lt"/>
                <a:cs typeface="+mn-lt"/>
              </a:rPr>
              <a:t>projeyi</a:t>
            </a:r>
            <a:r>
              <a:rPr lang="en-US" dirty="0">
                <a:ea typeface="+mn-lt"/>
                <a:cs typeface="+mn-lt"/>
              </a:rPr>
              <a:t> </a:t>
            </a:r>
            <a:r>
              <a:rPr lang="en-US" dirty="0" err="1">
                <a:ea typeface="+mn-lt"/>
                <a:cs typeface="+mn-lt"/>
              </a:rPr>
              <a:t>birden</a:t>
            </a:r>
            <a:r>
              <a:rPr lang="en-US" dirty="0">
                <a:ea typeface="+mn-lt"/>
                <a:cs typeface="+mn-lt"/>
              </a:rPr>
              <a:t> </a:t>
            </a:r>
            <a:r>
              <a:rPr lang="en-US" dirty="0" err="1">
                <a:ea typeface="+mn-lt"/>
                <a:cs typeface="+mn-lt"/>
              </a:rPr>
              <a:t>fazla</a:t>
            </a:r>
            <a:r>
              <a:rPr lang="en-US" dirty="0">
                <a:ea typeface="+mn-lt"/>
                <a:cs typeface="+mn-lt"/>
              </a:rPr>
              <a:t> </a:t>
            </a:r>
            <a:r>
              <a:rPr lang="en-US" dirty="0" err="1">
                <a:ea typeface="+mn-lt"/>
                <a:cs typeface="+mn-lt"/>
              </a:rPr>
              <a:t>kişi</a:t>
            </a:r>
            <a:r>
              <a:rPr lang="en-US" dirty="0">
                <a:ea typeface="+mn-lt"/>
                <a:cs typeface="+mn-lt"/>
              </a:rPr>
              <a:t> </a:t>
            </a:r>
            <a:r>
              <a:rPr lang="en-US" dirty="0" err="1">
                <a:ea typeface="+mn-lt"/>
                <a:cs typeface="+mn-lt"/>
              </a:rPr>
              <a:t>tarafından</a:t>
            </a:r>
            <a:r>
              <a:rPr lang="en-US" dirty="0">
                <a:ea typeface="+mn-lt"/>
                <a:cs typeface="+mn-lt"/>
              </a:rPr>
              <a:t> </a:t>
            </a:r>
            <a:r>
              <a:rPr lang="en-US" dirty="0" err="1">
                <a:ea typeface="+mn-lt"/>
                <a:cs typeface="+mn-lt"/>
              </a:rPr>
              <a:t>geliştirilmesi</a:t>
            </a:r>
            <a:r>
              <a:rPr lang="en-US" dirty="0">
                <a:ea typeface="+mn-lt"/>
                <a:cs typeface="+mn-lt"/>
              </a:rPr>
              <a:t> dependency </a:t>
            </a:r>
            <a:r>
              <a:rPr lang="en-US" dirty="0" err="1">
                <a:ea typeface="+mn-lt"/>
                <a:cs typeface="+mn-lt"/>
              </a:rPr>
              <a:t>sorunları</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karşılaşmamıza</a:t>
            </a:r>
            <a:r>
              <a:rPr lang="en-US" dirty="0">
                <a:ea typeface="+mn-lt"/>
                <a:cs typeface="+mn-lt"/>
              </a:rPr>
              <a:t> </a:t>
            </a:r>
            <a:r>
              <a:rPr lang="en-US" dirty="0" err="1">
                <a:ea typeface="+mn-lt"/>
                <a:cs typeface="+mn-lt"/>
              </a:rPr>
              <a:t>sebep</a:t>
            </a:r>
            <a:r>
              <a:rPr lang="en-US" dirty="0">
                <a:ea typeface="+mn-lt"/>
                <a:cs typeface="+mn-lt"/>
              </a:rPr>
              <a:t> </a:t>
            </a:r>
            <a:r>
              <a:rPr lang="en-US" dirty="0" err="1">
                <a:ea typeface="+mn-lt"/>
                <a:cs typeface="+mn-lt"/>
              </a:rPr>
              <a:t>olur</a:t>
            </a:r>
            <a:r>
              <a:rPr lang="en-US" dirty="0">
                <a:ea typeface="+mn-lt"/>
                <a:cs typeface="+mn-lt"/>
              </a:rPr>
              <a:t>. Object Oriented </a:t>
            </a:r>
            <a:r>
              <a:rPr lang="en-US" dirty="0" err="1">
                <a:ea typeface="+mn-lt"/>
                <a:cs typeface="+mn-lt"/>
              </a:rPr>
              <a:t>olarak</a:t>
            </a:r>
            <a:r>
              <a:rPr lang="en-US" dirty="0">
                <a:ea typeface="+mn-lt"/>
                <a:cs typeface="+mn-lt"/>
              </a:rPr>
              <a:t> </a:t>
            </a:r>
            <a:r>
              <a:rPr lang="en-US" dirty="0" err="1">
                <a:ea typeface="+mn-lt"/>
                <a:cs typeface="+mn-lt"/>
              </a:rPr>
              <a:t>tasarlanmış</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projede</a:t>
            </a:r>
            <a:r>
              <a:rPr lang="en-US" dirty="0">
                <a:ea typeface="+mn-lt"/>
                <a:cs typeface="+mn-lt"/>
              </a:rPr>
              <a:t> </a:t>
            </a:r>
            <a:r>
              <a:rPr lang="en-US" dirty="0" err="1">
                <a:ea typeface="+mn-lt"/>
                <a:cs typeface="+mn-lt"/>
              </a:rPr>
              <a:t>aynı</a:t>
            </a:r>
            <a:r>
              <a:rPr lang="en-US" dirty="0">
                <a:ea typeface="+mn-lt"/>
                <a:cs typeface="+mn-lt"/>
              </a:rPr>
              <a:t> class </a:t>
            </a:r>
            <a:r>
              <a:rPr lang="en-US" dirty="0" err="1">
                <a:ea typeface="+mn-lt"/>
                <a:cs typeface="+mn-lt"/>
              </a:rPr>
              <a:t>üzerinde</a:t>
            </a:r>
            <a:r>
              <a:rPr lang="en-US" dirty="0">
                <a:ea typeface="+mn-lt"/>
                <a:cs typeface="+mn-lt"/>
              </a:rPr>
              <a:t> </a:t>
            </a:r>
            <a:r>
              <a:rPr lang="en-US" dirty="0" err="1">
                <a:ea typeface="+mn-lt"/>
                <a:cs typeface="+mn-lt"/>
              </a:rPr>
              <a:t>birden</a:t>
            </a:r>
            <a:r>
              <a:rPr lang="en-US" dirty="0">
                <a:ea typeface="+mn-lt"/>
                <a:cs typeface="+mn-lt"/>
              </a:rPr>
              <a:t> </a:t>
            </a:r>
            <a:r>
              <a:rPr lang="en-US" dirty="0" err="1">
                <a:ea typeface="+mn-lt"/>
                <a:cs typeface="+mn-lt"/>
              </a:rPr>
              <a:t>fazla</a:t>
            </a:r>
            <a:r>
              <a:rPr lang="en-US" dirty="0">
                <a:ea typeface="+mn-lt"/>
                <a:cs typeface="+mn-lt"/>
              </a:rPr>
              <a:t> </a:t>
            </a:r>
            <a:r>
              <a:rPr lang="en-US" dirty="0" err="1">
                <a:ea typeface="+mn-lt"/>
                <a:cs typeface="+mn-lt"/>
              </a:rPr>
              <a:t>kişinin</a:t>
            </a:r>
            <a:r>
              <a:rPr lang="en-US" dirty="0">
                <a:ea typeface="+mn-lt"/>
                <a:cs typeface="+mn-lt"/>
              </a:rPr>
              <a:t> </a:t>
            </a:r>
            <a:r>
              <a:rPr lang="en-US" dirty="0" err="1">
                <a:ea typeface="+mn-lt"/>
                <a:cs typeface="+mn-lt"/>
              </a:rPr>
              <a:t>çalışması</a:t>
            </a:r>
            <a:r>
              <a:rPr lang="en-US" dirty="0">
                <a:ea typeface="+mn-lt"/>
                <a:cs typeface="+mn-lt"/>
              </a:rPr>
              <a:t> </a:t>
            </a:r>
            <a:r>
              <a:rPr lang="en-US" dirty="0" err="1">
                <a:ea typeface="+mn-lt"/>
                <a:cs typeface="+mn-lt"/>
              </a:rPr>
              <a:t>zorlaşır</a:t>
            </a:r>
            <a:r>
              <a:rPr lang="en-US" dirty="0">
                <a:ea typeface="+mn-lt"/>
                <a:cs typeface="+mn-lt"/>
              </a:rPr>
              <a:t>. Conflict </a:t>
            </a:r>
            <a:r>
              <a:rPr lang="en-US" dirty="0" err="1">
                <a:ea typeface="+mn-lt"/>
                <a:cs typeface="+mn-lt"/>
              </a:rPr>
              <a:t>çıkma</a:t>
            </a:r>
            <a:r>
              <a:rPr lang="en-US" dirty="0">
                <a:ea typeface="+mn-lt"/>
                <a:cs typeface="+mn-lt"/>
              </a:rPr>
              <a:t> </a:t>
            </a:r>
            <a:r>
              <a:rPr lang="en-US" dirty="0" err="1">
                <a:ea typeface="+mn-lt"/>
                <a:cs typeface="+mn-lt"/>
              </a:rPr>
              <a:t>olasılığı</a:t>
            </a:r>
            <a:r>
              <a:rPr lang="en-US" dirty="0">
                <a:ea typeface="+mn-lt"/>
                <a:cs typeface="+mn-lt"/>
              </a:rPr>
              <a:t> </a:t>
            </a:r>
            <a:r>
              <a:rPr lang="en-US" dirty="0" err="1">
                <a:ea typeface="+mn-lt"/>
                <a:cs typeface="+mn-lt"/>
              </a:rPr>
              <a:t>artar</a:t>
            </a:r>
            <a:r>
              <a:rPr lang="en-US" dirty="0">
                <a:ea typeface="+mn-lt"/>
                <a:cs typeface="+mn-lt"/>
              </a:rPr>
              <a:t>. </a:t>
            </a:r>
            <a:r>
              <a:rPr lang="en-US" dirty="0" err="1">
                <a:ea typeface="+mn-lt"/>
                <a:cs typeface="+mn-lt"/>
              </a:rPr>
              <a:t>Conflict’lerin</a:t>
            </a:r>
            <a:r>
              <a:rPr lang="en-US" dirty="0">
                <a:ea typeface="+mn-lt"/>
                <a:cs typeface="+mn-lt"/>
              </a:rPr>
              <a:t> </a:t>
            </a:r>
            <a:r>
              <a:rPr lang="en-US" dirty="0" err="1">
                <a:ea typeface="+mn-lt"/>
                <a:cs typeface="+mn-lt"/>
              </a:rPr>
              <a:t>yönetilmesi</a:t>
            </a:r>
            <a:r>
              <a:rPr lang="en-US" dirty="0">
                <a:ea typeface="+mn-lt"/>
                <a:cs typeface="+mn-lt"/>
              </a:rPr>
              <a:t> </a:t>
            </a:r>
            <a:r>
              <a:rPr lang="en-US" dirty="0" err="1">
                <a:ea typeface="+mn-lt"/>
                <a:cs typeface="+mn-lt"/>
              </a:rPr>
              <a:t>zorlaşır</a:t>
            </a:r>
            <a:r>
              <a:rPr lang="en-US" dirty="0">
                <a:ea typeface="+mn-lt"/>
                <a:cs typeface="+mn-lt"/>
              </a:rPr>
              <a:t>. </a:t>
            </a:r>
            <a:r>
              <a:rPr lang="en-US" u="sng" dirty="0">
                <a:ea typeface="+mn-lt"/>
                <a:cs typeface="+mn-lt"/>
              </a:rPr>
              <a:t>CD/CI </a:t>
            </a:r>
            <a:r>
              <a:rPr lang="en-US" u="sng" dirty="0" err="1">
                <a:ea typeface="+mn-lt"/>
                <a:cs typeface="+mn-lt"/>
              </a:rPr>
              <a:t>süreçleri</a:t>
            </a:r>
            <a:r>
              <a:rPr lang="en-US" u="sng" dirty="0">
                <a:ea typeface="+mn-lt"/>
                <a:cs typeface="+mn-lt"/>
              </a:rPr>
              <a:t> </a:t>
            </a:r>
            <a:r>
              <a:rPr lang="en-US" u="sng" dirty="0" err="1">
                <a:ea typeface="+mn-lt"/>
                <a:cs typeface="+mn-lt"/>
              </a:rPr>
              <a:t>bu</a:t>
            </a:r>
            <a:r>
              <a:rPr lang="en-US" u="sng" dirty="0">
                <a:ea typeface="+mn-lt"/>
                <a:cs typeface="+mn-lt"/>
              </a:rPr>
              <a:t> </a:t>
            </a:r>
            <a:r>
              <a:rPr lang="en-US" u="sng" dirty="0" err="1">
                <a:ea typeface="+mn-lt"/>
                <a:cs typeface="+mn-lt"/>
              </a:rPr>
              <a:t>stratejiden</a:t>
            </a:r>
            <a:r>
              <a:rPr lang="en-US" u="sng" dirty="0">
                <a:ea typeface="+mn-lt"/>
                <a:cs typeface="+mn-lt"/>
              </a:rPr>
              <a:t> </a:t>
            </a:r>
            <a:r>
              <a:rPr lang="en-US" u="sng" dirty="0" err="1">
                <a:ea typeface="+mn-lt"/>
                <a:cs typeface="+mn-lt"/>
              </a:rPr>
              <a:t>olumsuz</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etkilenir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8EE06B0D-03BA-CC86-D12F-55DB31B306ED}"/>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DAB2C0A-82BB-4E51-BC8C-43B247CA46EA}"/>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3680132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53F9-B68D-2996-9F9C-F151630899C6}"/>
              </a:ext>
            </a:extLst>
          </p:cNvPr>
          <p:cNvSpPr>
            <a:spLocks noGrp="1"/>
          </p:cNvSpPr>
          <p:nvPr>
            <p:ph type="title"/>
          </p:nvPr>
        </p:nvSpPr>
        <p:spPr>
          <a:xfrm>
            <a:off x="1167492" y="1"/>
            <a:ext cx="9799777" cy="841590"/>
          </a:xfrm>
        </p:spPr>
        <p:txBody>
          <a:bodyPr/>
          <a:lstStyle/>
          <a:p>
            <a:r>
              <a:rPr lang="en-US" dirty="0"/>
              <a:t>16) </a:t>
            </a:r>
            <a:r>
              <a:rPr lang="en-US" dirty="0" err="1"/>
              <a:t>Microservisler</a:t>
            </a:r>
            <a:r>
              <a:rPr lang="en-US" dirty="0"/>
              <a:t> </a:t>
            </a:r>
            <a:r>
              <a:rPr lang="en-US" dirty="0" err="1"/>
              <a:t>Nelerdir</a:t>
            </a:r>
            <a:r>
              <a:rPr lang="en-US" dirty="0"/>
              <a:t>?</a:t>
            </a:r>
          </a:p>
        </p:txBody>
      </p:sp>
      <p:sp>
        <p:nvSpPr>
          <p:cNvPr id="3" name="Content Placeholder 2">
            <a:extLst>
              <a:ext uri="{FF2B5EF4-FFF2-40B4-BE49-F238E27FC236}">
                <a16:creationId xmlns:a16="http://schemas.microsoft.com/office/drawing/2014/main" id="{AF77FFE1-480B-8F9E-9143-2AEB3921ACA6}"/>
              </a:ext>
            </a:extLst>
          </p:cNvPr>
          <p:cNvSpPr>
            <a:spLocks noGrp="1"/>
          </p:cNvSpPr>
          <p:nvPr>
            <p:ph idx="1"/>
          </p:nvPr>
        </p:nvSpPr>
        <p:spPr>
          <a:xfrm>
            <a:off x="985043" y="1008332"/>
            <a:ext cx="9993829" cy="4494006"/>
          </a:xfrm>
        </p:spPr>
        <p:txBody>
          <a:bodyPr vert="horz" lIns="91440" tIns="45720" rIns="91440" bIns="45720" rtlCol="0" anchor="t">
            <a:noAutofit/>
          </a:bodyPr>
          <a:lstStyle/>
          <a:p>
            <a:r>
              <a:rPr lang="en-US" u="sng" dirty="0">
                <a:ea typeface="+mn-lt"/>
                <a:cs typeface="+mn-lt"/>
              </a:rPr>
              <a:t>Microservice, bir uygulamanın farklı işlevlerinin, birbirinden bağımsız ve küçük yazılım parçalarına bölünmesiyle </a:t>
            </a:r>
            <a:r>
              <a:rPr lang="en-US" u="sng" dirty="0" err="1">
                <a:ea typeface="+mn-lt"/>
                <a:cs typeface="+mn-lt"/>
              </a:rPr>
              <a:t>oluşan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mimarisidir</a:t>
            </a:r>
            <a:r>
              <a:rPr lang="en-US" u="sng" dirty="0">
                <a:ea typeface="+mn-lt"/>
                <a:cs typeface="+mn-lt"/>
              </a:rPr>
              <a:t> </a:t>
            </a:r>
            <a:r>
              <a:rPr lang="en-US" dirty="0">
                <a:ea typeface="+mn-lt"/>
                <a:cs typeface="+mn-lt"/>
              </a:rPr>
              <a:t>. Bu </a:t>
            </a:r>
            <a:r>
              <a:rPr lang="en-US" dirty="0" err="1">
                <a:ea typeface="+mn-lt"/>
                <a:cs typeface="+mn-lt"/>
              </a:rPr>
              <a:t>yaklaşım</a:t>
            </a:r>
            <a:r>
              <a:rPr lang="en-US" dirty="0">
                <a:ea typeface="+mn-lt"/>
                <a:cs typeface="+mn-lt"/>
              </a:rPr>
              <a:t>, </a:t>
            </a:r>
            <a:r>
              <a:rPr lang="en-US" dirty="0" err="1">
                <a:ea typeface="+mn-lt"/>
                <a:cs typeface="+mn-lt"/>
              </a:rPr>
              <a:t>uygulamanın</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modüler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ölçeklenebilir</a:t>
            </a:r>
            <a:r>
              <a:rPr lang="en-US" dirty="0">
                <a:ea typeface="+mn-lt"/>
                <a:cs typeface="+mn-lt"/>
              </a:rPr>
              <a:t> </a:t>
            </a:r>
            <a:r>
              <a:rPr lang="en-US" dirty="0" err="1">
                <a:ea typeface="+mn-lt"/>
                <a:cs typeface="+mn-lt"/>
              </a:rPr>
              <a:t>olmasını</a:t>
            </a:r>
            <a:r>
              <a:rPr lang="en-US" dirty="0">
                <a:ea typeface="+mn-lt"/>
                <a:cs typeface="+mn-lt"/>
              </a:rPr>
              <a:t> </a:t>
            </a:r>
            <a:r>
              <a:rPr lang="en-US" dirty="0" err="1">
                <a:ea typeface="+mn-lt"/>
                <a:cs typeface="+mn-lt"/>
              </a:rPr>
              <a:t>sağlar</a:t>
            </a:r>
            <a:r>
              <a:rPr lang="en-US" dirty="0">
                <a:ea typeface="+mn-lt"/>
                <a:cs typeface="+mn-lt"/>
              </a:rPr>
              <a:t>. Her </a:t>
            </a:r>
            <a:r>
              <a:rPr lang="en-US" dirty="0" err="1">
                <a:ea typeface="+mn-lt"/>
                <a:cs typeface="+mn-lt"/>
              </a:rPr>
              <a:t>bir</a:t>
            </a:r>
            <a:r>
              <a:rPr lang="en-US" dirty="0">
                <a:ea typeface="+mn-lt"/>
                <a:cs typeface="+mn-lt"/>
              </a:rPr>
              <a:t> microservice, </a:t>
            </a:r>
            <a:r>
              <a:rPr lang="en-US" dirty="0" err="1">
                <a:ea typeface="+mn-lt"/>
                <a:cs typeface="+mn-lt"/>
              </a:rPr>
              <a:t>kendine</a:t>
            </a:r>
            <a:r>
              <a:rPr lang="en-US" dirty="0">
                <a:ea typeface="+mn-lt"/>
                <a:cs typeface="+mn-lt"/>
              </a:rPr>
              <a:t> </a:t>
            </a:r>
            <a:r>
              <a:rPr lang="en-US" dirty="0" err="1">
                <a:ea typeface="+mn-lt"/>
                <a:cs typeface="+mn-lt"/>
              </a:rPr>
              <a:t>özgü</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işlevi</a:t>
            </a:r>
            <a:r>
              <a:rPr lang="en-US" dirty="0">
                <a:ea typeface="+mn-lt"/>
                <a:cs typeface="+mn-lt"/>
              </a:rPr>
              <a:t> </a:t>
            </a:r>
            <a:r>
              <a:rPr lang="en-US" dirty="0" err="1">
                <a:ea typeface="+mn-lt"/>
                <a:cs typeface="+mn-lt"/>
              </a:rPr>
              <a:t>yerine</a:t>
            </a:r>
            <a:r>
              <a:rPr lang="en-US" dirty="0">
                <a:ea typeface="+mn-lt"/>
                <a:cs typeface="+mn-lt"/>
              </a:rPr>
              <a:t> </a:t>
            </a:r>
            <a:r>
              <a:rPr lang="en-US" dirty="0" err="1">
                <a:ea typeface="+mn-lt"/>
                <a:cs typeface="+mn-lt"/>
              </a:rPr>
              <a:t>getirir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microservislerle</a:t>
            </a:r>
            <a:r>
              <a:rPr lang="en-US" dirty="0">
                <a:ea typeface="+mn-lt"/>
                <a:cs typeface="+mn-lt"/>
              </a:rPr>
              <a:t> </a:t>
            </a:r>
            <a:r>
              <a:rPr lang="en-US" dirty="0" err="1">
                <a:ea typeface="+mn-lt"/>
                <a:cs typeface="+mn-lt"/>
              </a:rPr>
              <a:t>belirli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protokol</a:t>
            </a:r>
            <a:r>
              <a:rPr lang="en-US" dirty="0">
                <a:ea typeface="+mn-lt"/>
                <a:cs typeface="+mn-lt"/>
              </a:rPr>
              <a:t> </a:t>
            </a:r>
            <a:r>
              <a:rPr lang="en-US" dirty="0" err="1">
                <a:ea typeface="+mn-lt"/>
                <a:cs typeface="+mn-lt"/>
              </a:rPr>
              <a:t>üzerinden</a:t>
            </a:r>
            <a:r>
              <a:rPr lang="en-US" dirty="0">
                <a:ea typeface="+mn-lt"/>
                <a:cs typeface="+mn-lt"/>
              </a:rPr>
              <a:t> </a:t>
            </a:r>
            <a:r>
              <a:rPr lang="en-US" dirty="0" err="1">
                <a:ea typeface="+mn-lt"/>
                <a:cs typeface="+mn-lt"/>
              </a:rPr>
              <a:t>haberleşir</a:t>
            </a:r>
            <a:r>
              <a:rPr lang="en-US" dirty="0">
                <a:ea typeface="+mn-lt"/>
                <a:cs typeface="+mn-lt"/>
              </a:rPr>
              <a:t>. </a:t>
            </a:r>
            <a:r>
              <a:rPr lang="en-US" u="sng" dirty="0">
                <a:ea typeface="+mn-lt"/>
                <a:cs typeface="+mn-lt"/>
              </a:rPr>
              <a:t>Bu </a:t>
            </a:r>
            <a:r>
              <a:rPr lang="en-US" u="sng" dirty="0" err="1">
                <a:ea typeface="+mn-lt"/>
                <a:cs typeface="+mn-lt"/>
              </a:rPr>
              <a:t>sayede</a:t>
            </a:r>
            <a:r>
              <a:rPr lang="en-US" u="sng" dirty="0">
                <a:ea typeface="+mn-lt"/>
                <a:cs typeface="+mn-lt"/>
              </a:rPr>
              <a:t>, </a:t>
            </a:r>
            <a:r>
              <a:rPr lang="en-US" u="sng" dirty="0" err="1">
                <a:ea typeface="+mn-lt"/>
                <a:cs typeface="+mn-lt"/>
              </a:rPr>
              <a:t>bir</a:t>
            </a:r>
            <a:r>
              <a:rPr lang="en-US" u="sng" dirty="0">
                <a:ea typeface="+mn-lt"/>
                <a:cs typeface="+mn-lt"/>
              </a:rPr>
              <a:t> microservisdeki değişiklikler diğer </a:t>
            </a:r>
            <a:r>
              <a:rPr lang="en-US" u="sng" dirty="0" err="1">
                <a:ea typeface="+mn-lt"/>
                <a:cs typeface="+mn-lt"/>
              </a:rPr>
              <a:t>microservisleri</a:t>
            </a:r>
            <a:r>
              <a:rPr lang="en-US" u="sng" dirty="0">
                <a:ea typeface="+mn-lt"/>
                <a:cs typeface="+mn-lt"/>
              </a:rPr>
              <a:t> </a:t>
            </a:r>
            <a:r>
              <a:rPr lang="en-US" u="sng" dirty="0" err="1">
                <a:ea typeface="+mn-lt"/>
                <a:cs typeface="+mn-lt"/>
              </a:rPr>
              <a:t>etkilemez</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uygulamanın</a:t>
            </a:r>
            <a:r>
              <a:rPr lang="en-US" u="sng" dirty="0">
                <a:ea typeface="+mn-lt"/>
                <a:cs typeface="+mn-lt"/>
              </a:rPr>
              <a:t> </a:t>
            </a:r>
            <a:r>
              <a:rPr lang="en-US" u="sng" dirty="0" err="1">
                <a:ea typeface="+mn-lt"/>
                <a:cs typeface="+mn-lt"/>
              </a:rPr>
              <a:t>bakımı</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kolay</a:t>
            </a:r>
            <a:r>
              <a:rPr lang="en-US" u="sng" dirty="0">
                <a:ea typeface="+mn-lt"/>
                <a:cs typeface="+mn-lt"/>
              </a:rPr>
              <a:t> hale </a:t>
            </a:r>
            <a:r>
              <a:rPr lang="en-US" u="sng" dirty="0" err="1">
                <a:ea typeface="+mn-lt"/>
                <a:cs typeface="+mn-lt"/>
              </a:rPr>
              <a:t>gelir</a:t>
            </a:r>
            <a:r>
              <a:rPr lang="en-US" u="sng" dirty="0">
                <a:ea typeface="+mn-lt"/>
                <a:cs typeface="+mn-lt"/>
              </a:rPr>
              <a:t> </a:t>
            </a:r>
            <a:r>
              <a:rPr lang="en-US" dirty="0">
                <a:ea typeface="+mn-lt"/>
                <a:cs typeface="+mn-lt"/>
              </a:rPr>
              <a:t>. Microservice </a:t>
            </a:r>
            <a:r>
              <a:rPr lang="en-US" dirty="0" err="1">
                <a:ea typeface="+mn-lt"/>
                <a:cs typeface="+mn-lt"/>
              </a:rPr>
              <a:t>mimarisi</a:t>
            </a:r>
            <a:r>
              <a:rPr lang="en-US" dirty="0">
                <a:ea typeface="+mn-lt"/>
                <a:cs typeface="+mn-lt"/>
              </a:rPr>
              <a:t>, </a:t>
            </a:r>
            <a:r>
              <a:rPr lang="en-US" dirty="0" err="1">
                <a:ea typeface="+mn-lt"/>
                <a:cs typeface="+mn-lt"/>
              </a:rPr>
              <a:t>uygulamanın</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esnek</a:t>
            </a:r>
            <a:r>
              <a:rPr lang="en-US" dirty="0">
                <a:ea typeface="+mn-lt"/>
                <a:cs typeface="+mn-lt"/>
              </a:rPr>
              <a:t>, </a:t>
            </a:r>
            <a:r>
              <a:rPr lang="en-US" dirty="0" err="1">
                <a:ea typeface="+mn-lt"/>
                <a:cs typeface="+mn-lt"/>
              </a:rPr>
              <a:t>ölçeklenebilir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dağıtık</a:t>
            </a:r>
            <a:r>
              <a:rPr lang="en-US" dirty="0">
                <a:ea typeface="+mn-lt"/>
                <a:cs typeface="+mn-lt"/>
              </a:rPr>
              <a:t> </a:t>
            </a:r>
            <a:r>
              <a:rPr lang="en-US" dirty="0" err="1">
                <a:ea typeface="+mn-lt"/>
                <a:cs typeface="+mn-lt"/>
              </a:rPr>
              <a:t>olmasını</a:t>
            </a:r>
            <a:r>
              <a:rPr lang="en-US" dirty="0">
                <a:ea typeface="+mn-lt"/>
                <a:cs typeface="+mn-lt"/>
              </a:rPr>
              <a:t> </a:t>
            </a:r>
            <a:r>
              <a:rPr lang="en-US" dirty="0" err="1">
                <a:ea typeface="+mn-lt"/>
                <a:cs typeface="+mn-lt"/>
              </a:rPr>
              <a:t>sağlar</a:t>
            </a:r>
            <a:r>
              <a:rPr lang="en-US" dirty="0">
                <a:ea typeface="+mn-lt"/>
                <a:cs typeface="+mn-lt"/>
              </a:rPr>
              <a:t>. </a:t>
            </a:r>
            <a:r>
              <a:rPr lang="en-US" u="sng" dirty="0" err="1">
                <a:ea typeface="+mn-lt"/>
                <a:cs typeface="+mn-lt"/>
              </a:rPr>
              <a:t>Ancak</a:t>
            </a:r>
            <a:r>
              <a:rPr lang="en-US" u="sng" dirty="0">
                <a:ea typeface="+mn-lt"/>
                <a:cs typeface="+mn-lt"/>
              </a:rPr>
              <a:t>, </a:t>
            </a:r>
            <a:r>
              <a:rPr lang="en-US" u="sng" dirty="0" err="1">
                <a:ea typeface="+mn-lt"/>
                <a:cs typeface="+mn-lt"/>
              </a:rPr>
              <a:t>bu</a:t>
            </a:r>
            <a:r>
              <a:rPr lang="en-US" u="sng" dirty="0">
                <a:ea typeface="+mn-lt"/>
                <a:cs typeface="+mn-lt"/>
              </a:rPr>
              <a:t> </a:t>
            </a:r>
            <a:r>
              <a:rPr lang="en-US" u="sng" dirty="0" err="1">
                <a:ea typeface="+mn-lt"/>
                <a:cs typeface="+mn-lt"/>
              </a:rPr>
              <a:t>mimarinin</a:t>
            </a:r>
            <a:r>
              <a:rPr lang="en-US" u="sng" dirty="0">
                <a:ea typeface="+mn-lt"/>
                <a:cs typeface="+mn-lt"/>
              </a:rPr>
              <a:t> </a:t>
            </a:r>
            <a:r>
              <a:rPr lang="en-US" u="sng" dirty="0" err="1">
                <a:ea typeface="+mn-lt"/>
                <a:cs typeface="+mn-lt"/>
              </a:rPr>
              <a:t>uygulanması</a:t>
            </a:r>
            <a:r>
              <a:rPr lang="en-US" u="sng" dirty="0">
                <a:ea typeface="+mn-lt"/>
                <a:cs typeface="+mn-lt"/>
              </a:rPr>
              <a:t>, </a:t>
            </a:r>
            <a:r>
              <a:rPr lang="en-US" u="sng" dirty="0" err="1">
                <a:ea typeface="+mn-lt"/>
                <a:cs typeface="+mn-lt"/>
              </a:rPr>
              <a:t>uygulamanın</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karmaşık</a:t>
            </a:r>
            <a:r>
              <a:rPr lang="en-US" u="sng" dirty="0">
                <a:ea typeface="+mn-lt"/>
                <a:cs typeface="+mn-lt"/>
              </a:rPr>
              <a:t> hale </a:t>
            </a:r>
            <a:r>
              <a:rPr lang="en-US" u="sng" dirty="0" err="1">
                <a:ea typeface="+mn-lt"/>
                <a:cs typeface="+mn-lt"/>
              </a:rPr>
              <a:t>gelmesine</a:t>
            </a:r>
            <a:r>
              <a:rPr lang="en-US" u="sng" dirty="0">
                <a:ea typeface="+mn-lt"/>
                <a:cs typeface="+mn-lt"/>
              </a:rPr>
              <a:t> </a:t>
            </a:r>
            <a:r>
              <a:rPr lang="en-US" u="sng" dirty="0" err="1">
                <a:ea typeface="+mn-lt"/>
                <a:cs typeface="+mn-lt"/>
              </a:rPr>
              <a:t>neden</a:t>
            </a:r>
            <a:r>
              <a:rPr lang="en-US" u="sng" dirty="0">
                <a:ea typeface="+mn-lt"/>
                <a:cs typeface="+mn-lt"/>
              </a:rPr>
              <a:t> </a:t>
            </a:r>
            <a:r>
              <a:rPr lang="en-US" u="sng" dirty="0" err="1">
                <a:ea typeface="+mn-lt"/>
                <a:cs typeface="+mn-lt"/>
              </a:rPr>
              <a:t>olabilir</a:t>
            </a:r>
            <a:r>
              <a:rPr lang="en-US" u="sng" dirty="0">
                <a:ea typeface="+mn-lt"/>
                <a:cs typeface="+mn-lt"/>
              </a:rPr>
              <a:t> </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887709B6-769E-BE53-CE69-1489CEDBBF5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0251EB0-35D5-A7EC-5FF6-BCBF79CC99CA}"/>
              </a:ext>
            </a:extLst>
          </p:cNvPr>
          <p:cNvSpPr>
            <a:spLocks noGrp="1"/>
          </p:cNvSpPr>
          <p:nvPr>
            <p:ph type="sldNum" sz="quarter" idx="4"/>
          </p:nvPr>
        </p:nvSpPr>
        <p:spPr/>
        <p:txBody>
          <a:bodyPr/>
          <a:lstStyle/>
          <a:p>
            <a:fld id="{294A09A9-5501-47C1-A89A-A340965A2BE2}" type="slidenum">
              <a:rPr lang="en-US" smtClean="0"/>
              <a:pPr/>
              <a:t>38</a:t>
            </a:fld>
            <a:endParaRPr lang="en-US" dirty="0"/>
          </a:p>
        </p:txBody>
      </p:sp>
    </p:spTree>
    <p:extLst>
      <p:ext uri="{BB962C8B-B14F-4D97-AF65-F5344CB8AC3E}">
        <p14:creationId xmlns:p14="http://schemas.microsoft.com/office/powerpoint/2010/main" val="45692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42BF-9A53-00A8-8D5F-7BD2E3E4D055}"/>
              </a:ext>
            </a:extLst>
          </p:cNvPr>
          <p:cNvSpPr>
            <a:spLocks noGrp="1"/>
          </p:cNvSpPr>
          <p:nvPr>
            <p:ph type="title"/>
          </p:nvPr>
        </p:nvSpPr>
        <p:spPr/>
        <p:txBody>
          <a:bodyPr/>
          <a:lstStyle/>
          <a:p>
            <a:r>
              <a:rPr lang="en-US" dirty="0"/>
              <a:t>17) Linux Nedir?</a:t>
            </a:r>
          </a:p>
        </p:txBody>
      </p:sp>
      <p:sp>
        <p:nvSpPr>
          <p:cNvPr id="3" name="Content Placeholder 2">
            <a:extLst>
              <a:ext uri="{FF2B5EF4-FFF2-40B4-BE49-F238E27FC236}">
                <a16:creationId xmlns:a16="http://schemas.microsoft.com/office/drawing/2014/main" id="{191AA188-C214-AA30-4D50-1D33F46155F0}"/>
              </a:ext>
            </a:extLst>
          </p:cNvPr>
          <p:cNvSpPr>
            <a:spLocks noGrp="1"/>
          </p:cNvSpPr>
          <p:nvPr>
            <p:ph idx="1"/>
          </p:nvPr>
        </p:nvSpPr>
        <p:spPr>
          <a:xfrm>
            <a:off x="1167493" y="2017467"/>
            <a:ext cx="9810073" cy="3552166"/>
          </a:xfrm>
        </p:spPr>
        <p:txBody>
          <a:bodyPr vert="horz" lIns="91440" tIns="45720" rIns="91440" bIns="45720" rtlCol="0" anchor="t">
            <a:noAutofit/>
          </a:bodyPr>
          <a:lstStyle/>
          <a:p>
            <a:r>
              <a:rPr lang="en-US" u="sng" dirty="0">
                <a:ea typeface="+mn-lt"/>
                <a:cs typeface="+mn-lt"/>
              </a:rPr>
              <a:t>Linux, </a:t>
            </a:r>
            <a:r>
              <a:rPr lang="en-US" u="sng" dirty="0" err="1">
                <a:ea typeface="+mn-lt"/>
                <a:cs typeface="+mn-lt"/>
              </a:rPr>
              <a:t>açık</a:t>
            </a:r>
            <a:r>
              <a:rPr lang="en-US" u="sng" dirty="0">
                <a:ea typeface="+mn-lt"/>
                <a:cs typeface="+mn-lt"/>
              </a:rPr>
              <a:t> </a:t>
            </a:r>
            <a:r>
              <a:rPr lang="en-US" u="sng" dirty="0" err="1">
                <a:ea typeface="+mn-lt"/>
                <a:cs typeface="+mn-lt"/>
              </a:rPr>
              <a:t>kaynak</a:t>
            </a:r>
            <a:r>
              <a:rPr lang="en-US" u="sng" dirty="0">
                <a:ea typeface="+mn-lt"/>
                <a:cs typeface="+mn-lt"/>
              </a:rPr>
              <a:t> </a:t>
            </a:r>
            <a:r>
              <a:rPr lang="en-US" u="sng" dirty="0" err="1">
                <a:ea typeface="+mn-lt"/>
                <a:cs typeface="+mn-lt"/>
              </a:rPr>
              <a:t>kodlu</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işletim</a:t>
            </a:r>
            <a:r>
              <a:rPr lang="en-US" u="sng" dirty="0">
                <a:ea typeface="+mn-lt"/>
                <a:cs typeface="+mn-lt"/>
              </a:rPr>
              <a:t> </a:t>
            </a:r>
            <a:r>
              <a:rPr lang="en-US" u="sng" dirty="0" err="1">
                <a:ea typeface="+mn-lt"/>
                <a:cs typeface="+mn-lt"/>
              </a:rPr>
              <a:t>sistemi</a:t>
            </a:r>
            <a:r>
              <a:rPr lang="en-US" u="sng" dirty="0">
                <a:ea typeface="+mn-lt"/>
                <a:cs typeface="+mn-lt"/>
              </a:rPr>
              <a:t> </a:t>
            </a:r>
            <a:r>
              <a:rPr lang="en-US" u="sng" dirty="0" err="1">
                <a:ea typeface="+mn-lt"/>
                <a:cs typeface="+mn-lt"/>
              </a:rPr>
              <a:t>ailesidir</a:t>
            </a:r>
            <a:r>
              <a:rPr lang="en-US" u="sng" dirty="0">
                <a:ea typeface="+mn-lt"/>
                <a:cs typeface="+mn-lt"/>
              </a:rPr>
              <a:t> </a:t>
            </a:r>
            <a:r>
              <a:rPr lang="en-US" dirty="0">
                <a:ea typeface="+mn-lt"/>
                <a:cs typeface="+mn-lt"/>
              </a:rPr>
              <a:t>. İlk </a:t>
            </a:r>
            <a:r>
              <a:rPr lang="en-US" dirty="0" err="1">
                <a:ea typeface="+mn-lt"/>
                <a:cs typeface="+mn-lt"/>
              </a:rPr>
              <a:t>olarak</a:t>
            </a:r>
            <a:r>
              <a:rPr lang="en-US" dirty="0">
                <a:ea typeface="+mn-lt"/>
                <a:cs typeface="+mn-lt"/>
              </a:rPr>
              <a:t> Linus Torvalds </a:t>
            </a:r>
            <a:r>
              <a:rPr lang="en-US" dirty="0" err="1">
                <a:ea typeface="+mn-lt"/>
                <a:cs typeface="+mn-lt"/>
              </a:rPr>
              <a:t>tarafından</a:t>
            </a:r>
            <a:r>
              <a:rPr lang="en-US" dirty="0">
                <a:ea typeface="+mn-lt"/>
                <a:cs typeface="+mn-lt"/>
              </a:rPr>
              <a:t> </a:t>
            </a:r>
            <a:r>
              <a:rPr lang="en-US" dirty="0" err="1">
                <a:ea typeface="+mn-lt"/>
                <a:cs typeface="+mn-lt"/>
              </a:rPr>
              <a:t>geliştirilmiştir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günümüzde</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dağıtımı</a:t>
            </a:r>
            <a:r>
              <a:rPr lang="en-US" dirty="0">
                <a:ea typeface="+mn-lt"/>
                <a:cs typeface="+mn-lt"/>
              </a:rPr>
              <a:t> </a:t>
            </a:r>
            <a:r>
              <a:rPr lang="en-US" dirty="0" err="1">
                <a:ea typeface="+mn-lt"/>
                <a:cs typeface="+mn-lt"/>
              </a:rPr>
              <a:t>bulunmaktadır</a:t>
            </a:r>
            <a:r>
              <a:rPr lang="en-US" dirty="0">
                <a:ea typeface="+mn-lt"/>
                <a:cs typeface="+mn-lt"/>
              </a:rPr>
              <a:t>. Linux, Unix </a:t>
            </a:r>
            <a:r>
              <a:rPr lang="en-US" dirty="0" err="1">
                <a:ea typeface="+mn-lt"/>
                <a:cs typeface="+mn-lt"/>
              </a:rPr>
              <a:t>benzeri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işletim</a:t>
            </a:r>
            <a:r>
              <a:rPr lang="en-US" dirty="0">
                <a:ea typeface="+mn-lt"/>
                <a:cs typeface="+mn-lt"/>
              </a:rPr>
              <a:t> </a:t>
            </a:r>
            <a:r>
              <a:rPr lang="en-US" dirty="0" err="1">
                <a:ea typeface="+mn-lt"/>
                <a:cs typeface="+mn-lt"/>
              </a:rPr>
              <a:t>sistemi</a:t>
            </a:r>
            <a:r>
              <a:rPr lang="en-US" dirty="0">
                <a:ea typeface="+mn-lt"/>
                <a:cs typeface="+mn-lt"/>
              </a:rPr>
              <a:t> </a:t>
            </a:r>
            <a:r>
              <a:rPr lang="en-US" dirty="0" err="1">
                <a:ea typeface="+mn-lt"/>
                <a:cs typeface="+mn-lt"/>
              </a:rPr>
              <a:t>olup</a:t>
            </a:r>
            <a:r>
              <a:rPr lang="en-US" dirty="0">
                <a:ea typeface="+mn-lt"/>
                <a:cs typeface="+mn-lt"/>
              </a:rPr>
              <a:t>, </a:t>
            </a:r>
            <a:r>
              <a:rPr lang="en-US" dirty="0" err="1">
                <a:ea typeface="+mn-lt"/>
                <a:cs typeface="+mn-lt"/>
              </a:rPr>
              <a:t>ücretsiz</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açık</a:t>
            </a:r>
            <a:r>
              <a:rPr lang="en-US" dirty="0">
                <a:ea typeface="+mn-lt"/>
                <a:cs typeface="+mn-lt"/>
              </a:rPr>
              <a:t> </a:t>
            </a:r>
            <a:r>
              <a:rPr lang="en-US" dirty="0" err="1">
                <a:ea typeface="+mn-lt"/>
                <a:cs typeface="+mn-lt"/>
              </a:rPr>
              <a:t>kaynak</a:t>
            </a:r>
            <a:r>
              <a:rPr lang="en-US" dirty="0">
                <a:ea typeface="+mn-lt"/>
                <a:cs typeface="+mn-lt"/>
              </a:rPr>
              <a:t> </a:t>
            </a:r>
            <a:r>
              <a:rPr lang="en-US" dirty="0" err="1">
                <a:ea typeface="+mn-lt"/>
                <a:cs typeface="+mn-lt"/>
              </a:rPr>
              <a:t>kodlu</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yapıya</a:t>
            </a:r>
            <a:r>
              <a:rPr lang="en-US" dirty="0">
                <a:ea typeface="+mn-lt"/>
                <a:cs typeface="+mn-lt"/>
              </a:rPr>
              <a:t> </a:t>
            </a:r>
            <a:r>
              <a:rPr lang="en-US" dirty="0" err="1">
                <a:ea typeface="+mn-lt"/>
                <a:cs typeface="+mn-lt"/>
              </a:rPr>
              <a:t>sahiptir</a:t>
            </a:r>
            <a:r>
              <a:rPr lang="en-US" dirty="0">
                <a:ea typeface="+mn-lt"/>
                <a:cs typeface="+mn-lt"/>
              </a:rPr>
              <a:t>. Bu </a:t>
            </a:r>
            <a:r>
              <a:rPr lang="en-US" dirty="0" err="1">
                <a:ea typeface="+mn-lt"/>
                <a:cs typeface="+mn-lt"/>
              </a:rPr>
              <a:t>sayede</a:t>
            </a:r>
            <a:r>
              <a:rPr lang="en-US" dirty="0">
                <a:ea typeface="+mn-lt"/>
                <a:cs typeface="+mn-lt"/>
              </a:rPr>
              <a:t>, </a:t>
            </a:r>
            <a:r>
              <a:rPr lang="en-US" dirty="0" err="1">
                <a:ea typeface="+mn-lt"/>
                <a:cs typeface="+mn-lt"/>
              </a:rPr>
              <a:t>kullanıcılar</a:t>
            </a:r>
            <a:r>
              <a:rPr lang="en-US" dirty="0">
                <a:ea typeface="+mn-lt"/>
                <a:cs typeface="+mn-lt"/>
              </a:rPr>
              <a:t> </a:t>
            </a:r>
            <a:r>
              <a:rPr lang="en-US" dirty="0" err="1">
                <a:ea typeface="+mn-lt"/>
                <a:cs typeface="+mn-lt"/>
              </a:rPr>
              <a:t>işletim</a:t>
            </a:r>
            <a:r>
              <a:rPr lang="en-US" dirty="0">
                <a:ea typeface="+mn-lt"/>
                <a:cs typeface="+mn-lt"/>
              </a:rPr>
              <a:t> </a:t>
            </a:r>
            <a:r>
              <a:rPr lang="en-US" dirty="0" err="1">
                <a:ea typeface="+mn-lt"/>
                <a:cs typeface="+mn-lt"/>
              </a:rPr>
              <a:t>sistemi</a:t>
            </a:r>
            <a:r>
              <a:rPr lang="en-US" dirty="0">
                <a:ea typeface="+mn-lt"/>
                <a:cs typeface="+mn-lt"/>
              </a:rPr>
              <a:t> </a:t>
            </a:r>
            <a:r>
              <a:rPr lang="en-US" dirty="0" err="1">
                <a:ea typeface="+mn-lt"/>
                <a:cs typeface="+mn-lt"/>
              </a:rPr>
              <a:t>kodlarını</a:t>
            </a:r>
            <a:r>
              <a:rPr lang="en-US" dirty="0">
                <a:ea typeface="+mn-lt"/>
                <a:cs typeface="+mn-lt"/>
              </a:rPr>
              <a:t> </a:t>
            </a:r>
            <a:r>
              <a:rPr lang="en-US" dirty="0" err="1">
                <a:ea typeface="+mn-lt"/>
                <a:cs typeface="+mn-lt"/>
              </a:rPr>
              <a:t>inceleyebilir</a:t>
            </a:r>
            <a:r>
              <a:rPr lang="en-US" dirty="0">
                <a:ea typeface="+mn-lt"/>
                <a:cs typeface="+mn-lt"/>
              </a:rPr>
              <a:t>, </a:t>
            </a:r>
            <a:r>
              <a:rPr lang="en-US" dirty="0" err="1">
                <a:ea typeface="+mn-lt"/>
                <a:cs typeface="+mn-lt"/>
              </a:rPr>
              <a:t>değiştirebilir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geliştirebilirler</a:t>
            </a:r>
            <a:r>
              <a:rPr lang="en-US" dirty="0">
                <a:ea typeface="+mn-lt"/>
                <a:cs typeface="+mn-lt"/>
              </a:rPr>
              <a:t>. Linux, </a:t>
            </a:r>
            <a:r>
              <a:rPr lang="en-US" dirty="0" err="1">
                <a:ea typeface="+mn-lt"/>
                <a:cs typeface="+mn-lt"/>
              </a:rPr>
              <a:t>birçok</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cihazda</a:t>
            </a:r>
            <a:r>
              <a:rPr lang="en-US" dirty="0">
                <a:ea typeface="+mn-lt"/>
                <a:cs typeface="+mn-lt"/>
              </a:rPr>
              <a:t> </a:t>
            </a:r>
            <a:r>
              <a:rPr lang="en-US" dirty="0" err="1">
                <a:ea typeface="+mn-lt"/>
                <a:cs typeface="+mn-lt"/>
              </a:rPr>
              <a:t>kullanılabilir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geniş</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donanım</a:t>
            </a:r>
            <a:r>
              <a:rPr lang="en-US" dirty="0">
                <a:ea typeface="+mn-lt"/>
                <a:cs typeface="+mn-lt"/>
              </a:rPr>
              <a:t> </a:t>
            </a:r>
            <a:r>
              <a:rPr lang="en-US" dirty="0" err="1">
                <a:ea typeface="+mn-lt"/>
                <a:cs typeface="+mn-lt"/>
              </a:rPr>
              <a:t>desteğine</a:t>
            </a:r>
            <a:r>
              <a:rPr lang="en-US" dirty="0">
                <a:ea typeface="+mn-lt"/>
                <a:cs typeface="+mn-lt"/>
              </a:rPr>
              <a:t> </a:t>
            </a:r>
            <a:r>
              <a:rPr lang="en-US" dirty="0" err="1">
                <a:ea typeface="+mn-lt"/>
                <a:cs typeface="+mn-lt"/>
              </a:rPr>
              <a:t>sahiptir</a:t>
            </a:r>
            <a:r>
              <a:rPr lang="en-US" dirty="0">
                <a:ea typeface="+mn-lt"/>
                <a:cs typeface="+mn-lt"/>
              </a:rPr>
              <a:t>. </a:t>
            </a:r>
            <a:r>
              <a:rPr lang="en-US" u="sng" dirty="0" err="1">
                <a:ea typeface="+mn-lt"/>
                <a:cs typeface="+mn-lt"/>
              </a:rPr>
              <a:t>Ayrıca</a:t>
            </a:r>
            <a:r>
              <a:rPr lang="en-US" u="sng" dirty="0">
                <a:ea typeface="+mn-lt"/>
                <a:cs typeface="+mn-lt"/>
              </a:rPr>
              <a:t>, Linux </a:t>
            </a:r>
            <a:r>
              <a:rPr lang="en-US" u="sng" dirty="0" err="1">
                <a:ea typeface="+mn-lt"/>
                <a:cs typeface="+mn-lt"/>
              </a:rPr>
              <a:t>işletim</a:t>
            </a:r>
            <a:r>
              <a:rPr lang="en-US" u="sng" dirty="0">
                <a:ea typeface="+mn-lt"/>
                <a:cs typeface="+mn-lt"/>
              </a:rPr>
              <a:t> </a:t>
            </a:r>
            <a:r>
              <a:rPr lang="en-US" u="sng" dirty="0" err="1">
                <a:ea typeface="+mn-lt"/>
                <a:cs typeface="+mn-lt"/>
              </a:rPr>
              <a:t>sistemi</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işletim</a:t>
            </a:r>
            <a:r>
              <a:rPr lang="en-US" u="sng" dirty="0">
                <a:ea typeface="+mn-lt"/>
                <a:cs typeface="+mn-lt"/>
              </a:rPr>
              <a:t> </a:t>
            </a:r>
            <a:r>
              <a:rPr lang="en-US" u="sng" dirty="0" err="1">
                <a:ea typeface="+mn-lt"/>
                <a:cs typeface="+mn-lt"/>
              </a:rPr>
              <a:t>sistemlerine</a:t>
            </a:r>
            <a:r>
              <a:rPr lang="en-US" u="sng" dirty="0">
                <a:ea typeface="+mn-lt"/>
                <a:cs typeface="+mn-lt"/>
              </a:rPr>
              <a:t> </a:t>
            </a:r>
            <a:r>
              <a:rPr lang="en-US" u="sng" dirty="0" err="1">
                <a:ea typeface="+mn-lt"/>
                <a:cs typeface="+mn-lt"/>
              </a:rPr>
              <a:t>göre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güvenli</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az</a:t>
            </a:r>
            <a:r>
              <a:rPr lang="en-US" u="sng" dirty="0">
                <a:ea typeface="+mn-lt"/>
                <a:cs typeface="+mn-lt"/>
              </a:rPr>
              <a:t> </a:t>
            </a:r>
            <a:r>
              <a:rPr lang="en-US" u="sng" dirty="0" err="1">
                <a:ea typeface="+mn-lt"/>
                <a:cs typeface="+mn-lt"/>
              </a:rPr>
              <a:t>hata</a:t>
            </a:r>
            <a:r>
              <a:rPr lang="en-US" u="sng" dirty="0">
                <a:ea typeface="+mn-lt"/>
                <a:cs typeface="+mn-lt"/>
              </a:rPr>
              <a:t> </a:t>
            </a:r>
            <a:r>
              <a:rPr lang="en-US" u="sng" dirty="0" err="1">
                <a:ea typeface="+mn-lt"/>
                <a:cs typeface="+mn-lt"/>
              </a:rPr>
              <a:t>verir</a:t>
            </a:r>
            <a:r>
              <a:rPr lang="en-US" u="sng" dirty="0">
                <a:ea typeface="+mn-lt"/>
                <a:cs typeface="+mn-lt"/>
              </a:rPr>
              <a:t> </a:t>
            </a:r>
            <a:r>
              <a:rPr lang="en-US" dirty="0">
                <a:ea typeface="+mn-lt"/>
                <a:cs typeface="+mn-lt"/>
              </a:rPr>
              <a:t>.</a:t>
            </a:r>
          </a:p>
        </p:txBody>
      </p:sp>
      <p:sp>
        <p:nvSpPr>
          <p:cNvPr id="4" name="Footer Placeholder 3">
            <a:extLst>
              <a:ext uri="{FF2B5EF4-FFF2-40B4-BE49-F238E27FC236}">
                <a16:creationId xmlns:a16="http://schemas.microsoft.com/office/drawing/2014/main" id="{B1F44D4B-BDCA-EF5E-3E46-93E1D68F7AB5}"/>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8D4CC9F-C14B-87AE-4E8A-1785CE6BA742}"/>
              </a:ext>
            </a:extLst>
          </p:cNvPr>
          <p:cNvSpPr>
            <a:spLocks noGrp="1"/>
          </p:cNvSpPr>
          <p:nvPr>
            <p:ph type="sldNum" sz="quarter" idx="4"/>
          </p:nvPr>
        </p:nvSpPr>
        <p:spPr/>
        <p:txBody>
          <a:bodyPr/>
          <a:lstStyle/>
          <a:p>
            <a:fld id="{294A09A9-5501-47C1-A89A-A340965A2BE2}" type="slidenum">
              <a:rPr lang="en-US" smtClean="0"/>
              <a:pPr/>
              <a:t>39</a:t>
            </a:fld>
            <a:endParaRPr lang="en-US" dirty="0"/>
          </a:p>
        </p:txBody>
      </p:sp>
    </p:spTree>
    <p:extLst>
      <p:ext uri="{BB962C8B-B14F-4D97-AF65-F5344CB8AC3E}">
        <p14:creationId xmlns:p14="http://schemas.microsoft.com/office/powerpoint/2010/main" val="88540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2) Data Structures Nedir?</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4146996"/>
          </a:xfrm>
        </p:spPr>
        <p:txBody>
          <a:bodyPr vert="horz" lIns="91440" tIns="45720" rIns="91440" bIns="45720" rtlCol="0" anchor="t">
            <a:noAutofit/>
          </a:bodyPr>
          <a:lstStyle/>
          <a:p>
            <a:r>
              <a:rPr lang="en-US" i="1" dirty="0">
                <a:ea typeface="+mn-lt"/>
                <a:cs typeface="+mn-lt"/>
              </a:rPr>
              <a:t>Veri </a:t>
            </a:r>
            <a:r>
              <a:rPr lang="en-US" i="1" dirty="0" err="1">
                <a:ea typeface="+mn-lt"/>
                <a:cs typeface="+mn-lt"/>
              </a:rPr>
              <a:t>yapıları</a:t>
            </a:r>
            <a:r>
              <a:rPr lang="en-US" i="1" dirty="0">
                <a:ea typeface="+mn-lt"/>
                <a:cs typeface="+mn-lt"/>
              </a:rPr>
              <a:t>; organize </a:t>
            </a:r>
            <a:r>
              <a:rPr lang="en-US" i="1" dirty="0" err="1">
                <a:ea typeface="+mn-lt"/>
                <a:cs typeface="+mn-lt"/>
              </a:rPr>
              <a:t>edilmiş</a:t>
            </a:r>
            <a:r>
              <a:rPr lang="en-US" i="1" dirty="0">
                <a:ea typeface="+mn-lt"/>
                <a:cs typeface="+mn-lt"/>
              </a:rPr>
              <a:t> </a:t>
            </a:r>
            <a:r>
              <a:rPr lang="en-US" i="1" dirty="0" err="1">
                <a:ea typeface="+mn-lt"/>
                <a:cs typeface="+mn-lt"/>
              </a:rPr>
              <a:t>bir</a:t>
            </a:r>
            <a:r>
              <a:rPr lang="en-US" i="1" dirty="0">
                <a:ea typeface="+mn-lt"/>
                <a:cs typeface="+mn-lt"/>
              </a:rPr>
              <a:t> </a:t>
            </a:r>
            <a:r>
              <a:rPr lang="en-US" i="1" dirty="0" err="1">
                <a:ea typeface="+mn-lt"/>
                <a:cs typeface="+mn-lt"/>
              </a:rPr>
              <a:t>veriler</a:t>
            </a:r>
            <a:r>
              <a:rPr lang="en-US" i="1" dirty="0">
                <a:ea typeface="+mn-lt"/>
                <a:cs typeface="+mn-lt"/>
              </a:rPr>
              <a:t> </a:t>
            </a:r>
            <a:r>
              <a:rPr lang="en-US" i="1" dirty="0" err="1">
                <a:ea typeface="+mn-lt"/>
                <a:cs typeface="+mn-lt"/>
              </a:rPr>
              <a:t>koleksiyonudur</a:t>
            </a:r>
            <a:r>
              <a:rPr lang="en-US" i="1" dirty="0">
                <a:ea typeface="+mn-lt"/>
                <a:cs typeface="+mn-lt"/>
              </a:rPr>
              <a:t>. İnt, float, double </a:t>
            </a:r>
            <a:r>
              <a:rPr lang="en-US" i="1" dirty="0" err="1">
                <a:ea typeface="+mn-lt"/>
                <a:cs typeface="+mn-lt"/>
              </a:rPr>
              <a:t>gibi</a:t>
            </a:r>
            <a:r>
              <a:rPr lang="en-US" i="1" dirty="0">
                <a:ea typeface="+mn-lt"/>
                <a:cs typeface="+mn-lt"/>
              </a:rPr>
              <a:t> </a:t>
            </a:r>
            <a:r>
              <a:rPr lang="en-US" i="1" dirty="0" err="1">
                <a:ea typeface="+mn-lt"/>
                <a:cs typeface="+mn-lt"/>
              </a:rPr>
              <a:t>türlerde</a:t>
            </a:r>
            <a:r>
              <a:rPr lang="en-US" i="1" dirty="0">
                <a:ea typeface="+mn-lt"/>
                <a:cs typeface="+mn-lt"/>
              </a:rPr>
              <a:t> </a:t>
            </a:r>
            <a:r>
              <a:rPr lang="en-US" i="1" dirty="0" err="1">
                <a:ea typeface="+mn-lt"/>
                <a:cs typeface="+mn-lt"/>
              </a:rPr>
              <a:t>olabilir</a:t>
            </a:r>
            <a:r>
              <a:rPr lang="en-US" i="1" dirty="0">
                <a:ea typeface="+mn-lt"/>
                <a:cs typeface="+mn-lt"/>
              </a:rPr>
              <a:t>. Veri </a:t>
            </a:r>
            <a:r>
              <a:rPr lang="en-US" i="1" dirty="0" err="1">
                <a:ea typeface="+mn-lt"/>
                <a:cs typeface="+mn-lt"/>
              </a:rPr>
              <a:t>yapılarına</a:t>
            </a:r>
            <a:r>
              <a:rPr lang="en-US" i="1" dirty="0">
                <a:ea typeface="+mn-lt"/>
                <a:cs typeface="+mn-lt"/>
              </a:rPr>
              <a:t> </a:t>
            </a:r>
            <a:r>
              <a:rPr lang="en-US" i="1" dirty="0" err="1">
                <a:ea typeface="+mn-lt"/>
                <a:cs typeface="+mn-lt"/>
              </a:rPr>
              <a:t>ihtiyaç</a:t>
            </a:r>
            <a:r>
              <a:rPr lang="en-US" i="1" dirty="0">
                <a:ea typeface="+mn-lt"/>
                <a:cs typeface="+mn-lt"/>
              </a:rPr>
              <a:t> </a:t>
            </a:r>
            <a:r>
              <a:rPr lang="en-US" i="1" dirty="0" err="1">
                <a:ea typeface="+mn-lt"/>
                <a:cs typeface="+mn-lt"/>
              </a:rPr>
              <a:t>duyma</a:t>
            </a:r>
            <a:r>
              <a:rPr lang="en-US" i="1" dirty="0">
                <a:ea typeface="+mn-lt"/>
                <a:cs typeface="+mn-lt"/>
              </a:rPr>
              <a:t> </a:t>
            </a:r>
            <a:r>
              <a:rPr lang="en-US" i="1" dirty="0" err="1">
                <a:ea typeface="+mn-lt"/>
                <a:cs typeface="+mn-lt"/>
              </a:rPr>
              <a:t>sebebimiz</a:t>
            </a:r>
            <a:r>
              <a:rPr lang="en-US" i="1" dirty="0">
                <a:ea typeface="+mn-lt"/>
                <a:cs typeface="+mn-lt"/>
              </a:rPr>
              <a:t> </a:t>
            </a:r>
            <a:r>
              <a:rPr lang="en-US" i="1" dirty="0" err="1">
                <a:ea typeface="+mn-lt"/>
                <a:cs typeface="+mn-lt"/>
              </a:rPr>
              <a:t>ise</a:t>
            </a:r>
            <a:r>
              <a:rPr lang="en-US" i="1" dirty="0">
                <a:ea typeface="+mn-lt"/>
                <a:cs typeface="+mn-lt"/>
              </a:rPr>
              <a:t> </a:t>
            </a:r>
            <a:r>
              <a:rPr lang="en-US" i="1" dirty="0" err="1">
                <a:ea typeface="+mn-lt"/>
                <a:cs typeface="+mn-lt"/>
              </a:rPr>
              <a:t>kodumuzun</a:t>
            </a:r>
            <a:r>
              <a:rPr lang="en-US" i="1" dirty="0">
                <a:ea typeface="+mn-lt"/>
                <a:cs typeface="+mn-lt"/>
              </a:rPr>
              <a:t> </a:t>
            </a:r>
            <a:r>
              <a:rPr lang="en-US" i="1" dirty="0" err="1">
                <a:ea typeface="+mn-lt"/>
                <a:cs typeface="+mn-lt"/>
              </a:rPr>
              <a:t>daha</a:t>
            </a:r>
            <a:r>
              <a:rPr lang="en-US" i="1" dirty="0">
                <a:ea typeface="+mn-lt"/>
                <a:cs typeface="+mn-lt"/>
              </a:rPr>
              <a:t> </a:t>
            </a:r>
            <a:r>
              <a:rPr lang="en-US" i="1" dirty="0" err="1">
                <a:ea typeface="+mn-lt"/>
                <a:cs typeface="+mn-lt"/>
              </a:rPr>
              <a:t>hızlı</a:t>
            </a:r>
            <a:r>
              <a:rPr lang="en-US" i="1" dirty="0">
                <a:ea typeface="+mn-lt"/>
                <a:cs typeface="+mn-lt"/>
              </a:rPr>
              <a:t> </a:t>
            </a:r>
            <a:r>
              <a:rPr lang="en-US" i="1" dirty="0" err="1">
                <a:ea typeface="+mn-lt"/>
                <a:cs typeface="+mn-lt"/>
              </a:rPr>
              <a:t>çalışmasını</a:t>
            </a:r>
            <a:r>
              <a:rPr lang="en-US" i="1" dirty="0">
                <a:ea typeface="+mn-lt"/>
                <a:cs typeface="+mn-lt"/>
              </a:rPr>
              <a:t>, </a:t>
            </a:r>
            <a:r>
              <a:rPr lang="en-US" i="1" dirty="0" err="1">
                <a:ea typeface="+mn-lt"/>
                <a:cs typeface="+mn-lt"/>
              </a:rPr>
              <a:t>kodumuzu</a:t>
            </a:r>
            <a:r>
              <a:rPr lang="en-US" i="1" dirty="0">
                <a:ea typeface="+mn-lt"/>
                <a:cs typeface="+mn-lt"/>
              </a:rPr>
              <a:t> </a:t>
            </a:r>
            <a:r>
              <a:rPr lang="en-US" i="1" dirty="0" err="1">
                <a:ea typeface="+mn-lt"/>
                <a:cs typeface="+mn-lt"/>
              </a:rPr>
              <a:t>daha</a:t>
            </a:r>
            <a:r>
              <a:rPr lang="en-US" i="1" dirty="0">
                <a:ea typeface="+mn-lt"/>
                <a:cs typeface="+mn-lt"/>
              </a:rPr>
              <a:t> </a:t>
            </a:r>
            <a:r>
              <a:rPr lang="en-US" i="1" dirty="0" err="1">
                <a:ea typeface="+mn-lt"/>
                <a:cs typeface="+mn-lt"/>
              </a:rPr>
              <a:t>rahat</a:t>
            </a:r>
            <a:r>
              <a:rPr lang="en-US" i="1" dirty="0">
                <a:ea typeface="+mn-lt"/>
                <a:cs typeface="+mn-lt"/>
              </a:rPr>
              <a:t> </a:t>
            </a:r>
            <a:r>
              <a:rPr lang="en-US" i="1" dirty="0" err="1">
                <a:ea typeface="+mn-lt"/>
                <a:cs typeface="+mn-lt"/>
              </a:rPr>
              <a:t>oluşturabilmemizi</a:t>
            </a:r>
            <a:r>
              <a:rPr lang="en-US" i="1" dirty="0">
                <a:ea typeface="+mn-lt"/>
                <a:cs typeface="+mn-lt"/>
              </a:rPr>
              <a:t> </a:t>
            </a:r>
            <a:r>
              <a:rPr lang="en-US" i="1" dirty="0" err="1">
                <a:ea typeface="+mn-lt"/>
                <a:cs typeface="+mn-lt"/>
              </a:rPr>
              <a:t>sağlamasıdır</a:t>
            </a:r>
            <a:r>
              <a:rPr lang="en-US" i="1" dirty="0">
                <a:ea typeface="+mn-lt"/>
                <a:cs typeface="+mn-lt"/>
              </a:rPr>
              <a:t>.</a:t>
            </a:r>
            <a:endParaRPr lang="en-US" dirty="0">
              <a:ea typeface="+mn-lt"/>
              <a:cs typeface="+mn-lt"/>
            </a:endParaRPr>
          </a:p>
          <a:p>
            <a:r>
              <a:rPr lang="en-US" i="1" dirty="0">
                <a:ea typeface="+mn-lt"/>
                <a:cs typeface="+mn-lt"/>
              </a:rPr>
              <a:t>Veri </a:t>
            </a:r>
            <a:r>
              <a:rPr lang="en-US" i="1" dirty="0" err="1">
                <a:ea typeface="+mn-lt"/>
                <a:cs typeface="+mn-lt"/>
              </a:rPr>
              <a:t>yapısı</a:t>
            </a:r>
            <a:r>
              <a:rPr lang="en-US" i="1" dirty="0">
                <a:ea typeface="+mn-lt"/>
                <a:cs typeface="+mn-lt"/>
              </a:rPr>
              <a:t>; C, C++, Java </a:t>
            </a:r>
            <a:r>
              <a:rPr lang="en-US" i="1" dirty="0" err="1">
                <a:ea typeface="+mn-lt"/>
                <a:cs typeface="+mn-lt"/>
              </a:rPr>
              <a:t>gibi</a:t>
            </a:r>
            <a:r>
              <a:rPr lang="en-US" i="1" dirty="0">
                <a:ea typeface="+mn-lt"/>
                <a:cs typeface="+mn-lt"/>
              </a:rPr>
              <a:t> </a:t>
            </a:r>
            <a:r>
              <a:rPr lang="en-US" i="1" dirty="0" err="1">
                <a:ea typeface="+mn-lt"/>
                <a:cs typeface="+mn-lt"/>
              </a:rPr>
              <a:t>bir</a:t>
            </a:r>
            <a:r>
              <a:rPr lang="en-US" i="1" dirty="0">
                <a:ea typeface="+mn-lt"/>
                <a:cs typeface="+mn-lt"/>
              </a:rPr>
              <a:t> </a:t>
            </a:r>
            <a:r>
              <a:rPr lang="en-US" i="1" dirty="0" err="1">
                <a:ea typeface="+mn-lt"/>
                <a:cs typeface="+mn-lt"/>
              </a:rPr>
              <a:t>programlama</a:t>
            </a:r>
            <a:r>
              <a:rPr lang="en-US" i="1" dirty="0">
                <a:ea typeface="+mn-lt"/>
                <a:cs typeface="+mn-lt"/>
              </a:rPr>
              <a:t> </a:t>
            </a:r>
            <a:r>
              <a:rPr lang="en-US" i="1" dirty="0" err="1">
                <a:ea typeface="+mn-lt"/>
                <a:cs typeface="+mn-lt"/>
              </a:rPr>
              <a:t>dili</a:t>
            </a:r>
            <a:r>
              <a:rPr lang="en-US" i="1" dirty="0">
                <a:ea typeface="+mn-lt"/>
                <a:cs typeface="+mn-lt"/>
              </a:rPr>
              <a:t> </a:t>
            </a:r>
            <a:r>
              <a:rPr lang="en-US" i="1" dirty="0" err="1">
                <a:ea typeface="+mn-lt"/>
                <a:cs typeface="+mn-lt"/>
              </a:rPr>
              <a:t>değildir</a:t>
            </a:r>
            <a:r>
              <a:rPr lang="en-US" i="1" dirty="0">
                <a:ea typeface="+mn-lt"/>
                <a:cs typeface="+mn-lt"/>
              </a:rPr>
              <a:t>. </a:t>
            </a:r>
            <a:r>
              <a:rPr lang="en-US" i="1" dirty="0" err="1">
                <a:ea typeface="+mn-lt"/>
                <a:cs typeface="+mn-lt"/>
              </a:rPr>
              <a:t>Verileri</a:t>
            </a:r>
            <a:r>
              <a:rPr lang="en-US" i="1" dirty="0">
                <a:ea typeface="+mn-lt"/>
                <a:cs typeface="+mn-lt"/>
              </a:rPr>
              <a:t> </a:t>
            </a:r>
            <a:r>
              <a:rPr lang="en-US" i="1" dirty="0" err="1">
                <a:ea typeface="+mn-lt"/>
                <a:cs typeface="+mn-lt"/>
              </a:rPr>
              <a:t>bellekte</a:t>
            </a:r>
            <a:r>
              <a:rPr lang="en-US" i="1" dirty="0">
                <a:ea typeface="+mn-lt"/>
                <a:cs typeface="+mn-lt"/>
              </a:rPr>
              <a:t> </a:t>
            </a:r>
            <a:r>
              <a:rPr lang="en-US" i="1" dirty="0" err="1">
                <a:ea typeface="+mn-lt"/>
                <a:cs typeface="+mn-lt"/>
              </a:rPr>
              <a:t>yapılandırmak</a:t>
            </a:r>
            <a:r>
              <a:rPr lang="en-US" i="1" dirty="0">
                <a:ea typeface="+mn-lt"/>
                <a:cs typeface="+mn-lt"/>
              </a:rPr>
              <a:t> </a:t>
            </a:r>
            <a:r>
              <a:rPr lang="en-US" i="1" dirty="0" err="1">
                <a:ea typeface="+mn-lt"/>
                <a:cs typeface="+mn-lt"/>
              </a:rPr>
              <a:t>için</a:t>
            </a:r>
            <a:r>
              <a:rPr lang="en-US" i="1" dirty="0">
                <a:ea typeface="+mn-lt"/>
                <a:cs typeface="+mn-lt"/>
              </a:rPr>
              <a:t> </a:t>
            </a:r>
            <a:r>
              <a:rPr lang="en-US" i="1" dirty="0" err="1">
                <a:ea typeface="+mn-lt"/>
                <a:cs typeface="+mn-lt"/>
              </a:rPr>
              <a:t>herhangi</a:t>
            </a:r>
            <a:r>
              <a:rPr lang="en-US" i="1" dirty="0">
                <a:ea typeface="+mn-lt"/>
                <a:cs typeface="+mn-lt"/>
              </a:rPr>
              <a:t> </a:t>
            </a:r>
            <a:r>
              <a:rPr lang="en-US" i="1" dirty="0" err="1">
                <a:ea typeface="+mn-lt"/>
                <a:cs typeface="+mn-lt"/>
              </a:rPr>
              <a:t>bir</a:t>
            </a:r>
            <a:r>
              <a:rPr lang="en-US" i="1" dirty="0">
                <a:ea typeface="+mn-lt"/>
                <a:cs typeface="+mn-lt"/>
              </a:rPr>
              <a:t> </a:t>
            </a:r>
            <a:r>
              <a:rPr lang="en-US" i="1" dirty="0" err="1">
                <a:ea typeface="+mn-lt"/>
                <a:cs typeface="+mn-lt"/>
              </a:rPr>
              <a:t>programlama</a:t>
            </a:r>
            <a:r>
              <a:rPr lang="en-US" i="1" dirty="0">
                <a:ea typeface="+mn-lt"/>
                <a:cs typeface="+mn-lt"/>
              </a:rPr>
              <a:t> </a:t>
            </a:r>
            <a:r>
              <a:rPr lang="en-US" i="1" dirty="0" err="1">
                <a:ea typeface="+mn-lt"/>
                <a:cs typeface="+mn-lt"/>
              </a:rPr>
              <a:t>dilinde</a:t>
            </a:r>
            <a:r>
              <a:rPr lang="en-US" i="1" dirty="0">
                <a:ea typeface="+mn-lt"/>
                <a:cs typeface="+mn-lt"/>
              </a:rPr>
              <a:t> </a:t>
            </a:r>
            <a:r>
              <a:rPr lang="en-US" i="1" dirty="0" err="1">
                <a:ea typeface="+mn-lt"/>
                <a:cs typeface="+mn-lt"/>
              </a:rPr>
              <a:t>kullanabileceğimiz</a:t>
            </a:r>
            <a:r>
              <a:rPr lang="en-US" i="1" dirty="0">
                <a:ea typeface="+mn-lt"/>
                <a:cs typeface="+mn-lt"/>
              </a:rPr>
              <a:t> </a:t>
            </a:r>
            <a:r>
              <a:rPr lang="en-US" i="1" dirty="0" err="1">
                <a:ea typeface="+mn-lt"/>
                <a:cs typeface="+mn-lt"/>
              </a:rPr>
              <a:t>bir</a:t>
            </a:r>
            <a:r>
              <a:rPr lang="en-US" i="1" dirty="0">
                <a:ea typeface="+mn-lt"/>
                <a:cs typeface="+mn-lt"/>
              </a:rPr>
              <a:t> dizi </a:t>
            </a:r>
            <a:r>
              <a:rPr lang="en-US" i="1" dirty="0" err="1">
                <a:ea typeface="+mn-lt"/>
                <a:cs typeface="+mn-lt"/>
              </a:rPr>
              <a:t>algoritmadır</a:t>
            </a:r>
            <a:r>
              <a:rPr lang="en-US" i="1" dirty="0">
                <a:ea typeface="+mn-lt"/>
                <a:cs typeface="+mn-lt"/>
              </a:rPr>
              <a:t>.</a:t>
            </a:r>
            <a:endParaRPr lang="en-US" dirty="0">
              <a:ea typeface="+mn-lt"/>
              <a:cs typeface="+mn-lt"/>
            </a:endParaRP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67B-3C06-227E-B292-FF764BDFC787}"/>
              </a:ext>
            </a:extLst>
          </p:cNvPr>
          <p:cNvSpPr>
            <a:spLocks noGrp="1"/>
          </p:cNvSpPr>
          <p:nvPr>
            <p:ph type="title"/>
          </p:nvPr>
        </p:nvSpPr>
        <p:spPr/>
        <p:txBody>
          <a:bodyPr/>
          <a:lstStyle/>
          <a:p>
            <a:r>
              <a:rPr lang="en-US" dirty="0"/>
              <a:t>18) Modern </a:t>
            </a:r>
            <a:r>
              <a:rPr lang="en-US" dirty="0" err="1"/>
              <a:t>bilgisayar</a:t>
            </a:r>
            <a:r>
              <a:rPr lang="en-US" dirty="0"/>
              <a:t> </a:t>
            </a:r>
            <a:r>
              <a:rPr lang="en-US" dirty="0" err="1"/>
              <a:t>katmanları</a:t>
            </a:r>
          </a:p>
        </p:txBody>
      </p:sp>
      <p:sp>
        <p:nvSpPr>
          <p:cNvPr id="3" name="Content Placeholder 2">
            <a:extLst>
              <a:ext uri="{FF2B5EF4-FFF2-40B4-BE49-F238E27FC236}">
                <a16:creationId xmlns:a16="http://schemas.microsoft.com/office/drawing/2014/main" id="{D0F99F8A-2F64-4E3E-5D39-64BDE4B23BC6}"/>
              </a:ext>
            </a:extLst>
          </p:cNvPr>
          <p:cNvSpPr>
            <a:spLocks noGrp="1"/>
          </p:cNvSpPr>
          <p:nvPr>
            <p:ph idx="1"/>
          </p:nvPr>
        </p:nvSpPr>
        <p:spPr/>
        <p:txBody>
          <a:bodyPr vert="horz" lIns="91440" tIns="45720" rIns="91440" bIns="45720" rtlCol="0" anchor="t">
            <a:noAutofit/>
          </a:bodyPr>
          <a:lstStyle/>
          <a:p>
            <a:r>
              <a:rPr lang="en-US" dirty="0" err="1">
                <a:ea typeface="+mn-lt"/>
                <a:cs typeface="+mn-lt"/>
              </a:rPr>
              <a:t>Bilgisayar</a:t>
            </a:r>
            <a:r>
              <a:rPr lang="en-US" dirty="0">
                <a:ea typeface="+mn-lt"/>
                <a:cs typeface="+mn-lt"/>
              </a:rPr>
              <a:t> </a:t>
            </a:r>
            <a:r>
              <a:rPr lang="en-US" dirty="0" err="1">
                <a:ea typeface="+mn-lt"/>
                <a:cs typeface="+mn-lt"/>
              </a:rPr>
              <a:t>ağlarındaki</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iletimi</a:t>
            </a:r>
            <a:r>
              <a:rPr lang="en-US" dirty="0">
                <a:ea typeface="+mn-lt"/>
                <a:cs typeface="+mn-lt"/>
              </a:rPr>
              <a:t>, OSI </a:t>
            </a:r>
            <a:r>
              <a:rPr lang="en-US" dirty="0" err="1">
                <a:ea typeface="+mn-lt"/>
                <a:cs typeface="+mn-lt"/>
              </a:rPr>
              <a:t>modeli</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bilinen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çerçeve</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gerçekleşir</a:t>
            </a:r>
            <a:r>
              <a:rPr lang="en-US" dirty="0">
                <a:ea typeface="+mn-lt"/>
                <a:cs typeface="+mn-lt"/>
              </a:rPr>
              <a:t>. </a:t>
            </a:r>
            <a:r>
              <a:rPr lang="en-US" u="sng" dirty="0">
                <a:ea typeface="+mn-lt"/>
                <a:cs typeface="+mn-lt"/>
              </a:rPr>
              <a:t>Bu model, </a:t>
            </a:r>
            <a:r>
              <a:rPr lang="en-US" u="sng" dirty="0" err="1">
                <a:ea typeface="+mn-lt"/>
                <a:cs typeface="+mn-lt"/>
              </a:rPr>
              <a:t>ağ</a:t>
            </a:r>
            <a:r>
              <a:rPr lang="en-US" u="sng" dirty="0">
                <a:ea typeface="+mn-lt"/>
                <a:cs typeface="+mn-lt"/>
              </a:rPr>
              <a:t> </a:t>
            </a:r>
            <a:r>
              <a:rPr lang="en-US" u="sng" dirty="0" err="1">
                <a:ea typeface="+mn-lt"/>
                <a:cs typeface="+mn-lt"/>
              </a:rPr>
              <a:t>sisteminin</a:t>
            </a:r>
            <a:r>
              <a:rPr lang="en-US" u="sng" dirty="0">
                <a:ea typeface="+mn-lt"/>
                <a:cs typeface="+mn-lt"/>
              </a:rPr>
              <a:t> </a:t>
            </a:r>
            <a:r>
              <a:rPr lang="en-US" u="sng" dirty="0" err="1">
                <a:ea typeface="+mn-lt"/>
                <a:cs typeface="+mn-lt"/>
              </a:rPr>
              <a:t>işlevlerini</a:t>
            </a:r>
            <a:r>
              <a:rPr lang="en-US" u="sng" dirty="0">
                <a:ea typeface="+mn-lt"/>
                <a:cs typeface="+mn-lt"/>
              </a:rPr>
              <a:t> </a:t>
            </a:r>
            <a:r>
              <a:rPr lang="en-US" u="sng" dirty="0" err="1">
                <a:ea typeface="+mn-lt"/>
                <a:cs typeface="+mn-lt"/>
              </a:rPr>
              <a:t>tanımlayan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çerçevedir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ağı</a:t>
            </a:r>
            <a:r>
              <a:rPr lang="en-US" u="sng" dirty="0">
                <a:ea typeface="+mn-lt"/>
                <a:cs typeface="+mn-lt"/>
              </a:rPr>
              <a:t> </a:t>
            </a:r>
            <a:r>
              <a:rPr lang="en-US" u="sng" dirty="0" err="1">
                <a:ea typeface="+mn-lt"/>
                <a:cs typeface="+mn-lt"/>
              </a:rPr>
              <a:t>oluşturan</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donanımın</a:t>
            </a:r>
            <a:r>
              <a:rPr lang="en-US" u="sng" dirty="0">
                <a:ea typeface="+mn-lt"/>
                <a:cs typeface="+mn-lt"/>
              </a:rPr>
              <a:t> </a:t>
            </a:r>
            <a:r>
              <a:rPr lang="en-US" u="sng" dirty="0" err="1">
                <a:ea typeface="+mn-lt"/>
                <a:cs typeface="+mn-lt"/>
              </a:rPr>
              <a:t>birlikte</a:t>
            </a:r>
            <a:r>
              <a:rPr lang="en-US" u="sng" dirty="0">
                <a:ea typeface="+mn-lt"/>
                <a:cs typeface="+mn-lt"/>
              </a:rPr>
              <a:t> </a:t>
            </a:r>
            <a:r>
              <a:rPr lang="en-US" u="sng" dirty="0" err="1">
                <a:ea typeface="+mn-lt"/>
                <a:cs typeface="+mn-lt"/>
              </a:rPr>
              <a:t>çalışabilirliğini</a:t>
            </a:r>
            <a:r>
              <a:rPr lang="en-US" u="sng" dirty="0">
                <a:ea typeface="+mn-lt"/>
                <a:cs typeface="+mn-lt"/>
              </a:rPr>
              <a:t> </a:t>
            </a:r>
            <a:r>
              <a:rPr lang="en-US" u="sng" dirty="0" err="1">
                <a:ea typeface="+mn-lt"/>
                <a:cs typeface="+mn-lt"/>
              </a:rPr>
              <a:t>desteklemek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gereken</a:t>
            </a:r>
            <a:r>
              <a:rPr lang="en-US" u="sng" dirty="0">
                <a:ea typeface="+mn-lt"/>
                <a:cs typeface="+mn-lt"/>
              </a:rPr>
              <a:t> </a:t>
            </a:r>
            <a:r>
              <a:rPr lang="en-US" u="sng" dirty="0" err="1">
                <a:ea typeface="+mn-lt"/>
                <a:cs typeface="+mn-lt"/>
              </a:rPr>
              <a:t>kural</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gereksinimleri</a:t>
            </a:r>
            <a:r>
              <a:rPr lang="en-US" u="sng" dirty="0">
                <a:ea typeface="+mn-lt"/>
                <a:cs typeface="+mn-lt"/>
              </a:rPr>
              <a:t> </a:t>
            </a:r>
            <a:r>
              <a:rPr lang="en-US" u="sng" dirty="0" err="1">
                <a:ea typeface="+mn-lt"/>
                <a:cs typeface="+mn-lt"/>
              </a:rPr>
              <a:t>özetleyerek</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ağ</a:t>
            </a:r>
            <a:r>
              <a:rPr lang="en-US" u="sng" dirty="0">
                <a:ea typeface="+mn-lt"/>
                <a:cs typeface="+mn-lt"/>
              </a:rPr>
              <a:t> </a:t>
            </a:r>
            <a:r>
              <a:rPr lang="en-US" u="sng" dirty="0" err="1">
                <a:ea typeface="+mn-lt"/>
                <a:cs typeface="+mn-lt"/>
              </a:rPr>
              <a:t>bileşenlerinin</a:t>
            </a:r>
            <a:r>
              <a:rPr lang="en-US" u="sng" dirty="0">
                <a:ea typeface="+mn-lt"/>
                <a:cs typeface="+mn-lt"/>
              </a:rPr>
              <a:t> </a:t>
            </a:r>
            <a:r>
              <a:rPr lang="en-US" u="sng" dirty="0" err="1">
                <a:ea typeface="+mn-lt"/>
                <a:cs typeface="+mn-lt"/>
              </a:rPr>
              <a:t>bilgi</a:t>
            </a:r>
            <a:r>
              <a:rPr lang="en-US" u="sng" dirty="0">
                <a:ea typeface="+mn-lt"/>
                <a:cs typeface="+mn-lt"/>
              </a:rPr>
              <a:t> </a:t>
            </a:r>
            <a:r>
              <a:rPr lang="en-US" u="sng" dirty="0" err="1">
                <a:ea typeface="+mn-lt"/>
                <a:cs typeface="+mn-lt"/>
              </a:rPr>
              <a:t>işlem</a:t>
            </a:r>
            <a:r>
              <a:rPr lang="en-US" u="sng" dirty="0">
                <a:ea typeface="+mn-lt"/>
                <a:cs typeface="+mn-lt"/>
              </a:rPr>
              <a:t> </a:t>
            </a:r>
            <a:r>
              <a:rPr lang="en-US" u="sng" dirty="0" err="1">
                <a:ea typeface="+mn-lt"/>
                <a:cs typeface="+mn-lt"/>
              </a:rPr>
              <a:t>işlevlerini</a:t>
            </a:r>
            <a:r>
              <a:rPr lang="en-US" u="sng" dirty="0">
                <a:ea typeface="+mn-lt"/>
                <a:cs typeface="+mn-lt"/>
              </a:rPr>
              <a:t> </a:t>
            </a:r>
            <a:r>
              <a:rPr lang="en-US" u="sng" dirty="0" err="1">
                <a:ea typeface="+mn-lt"/>
                <a:cs typeface="+mn-lt"/>
              </a:rPr>
              <a:t>kategorilere</a:t>
            </a:r>
            <a:r>
              <a:rPr lang="en-US" u="sng" dirty="0">
                <a:ea typeface="+mn-lt"/>
                <a:cs typeface="+mn-lt"/>
              </a:rPr>
              <a:t> </a:t>
            </a:r>
            <a:r>
              <a:rPr lang="en-US" u="sng" dirty="0" err="1">
                <a:ea typeface="+mn-lt"/>
                <a:cs typeface="+mn-lt"/>
              </a:rPr>
              <a:t>ayırır</a:t>
            </a:r>
            <a:r>
              <a:rPr lang="en-US" u="sng" dirty="0">
                <a:ea typeface="+mn-lt"/>
                <a:cs typeface="+mn-lt"/>
              </a:rPr>
              <a:t> </a:t>
            </a:r>
            <a:r>
              <a:rPr lang="en-US" dirty="0">
                <a:ea typeface="+mn-lt"/>
                <a:cs typeface="+mn-lt"/>
              </a:rPr>
              <a:t>. OSI </a:t>
            </a:r>
            <a:r>
              <a:rPr lang="en-US" dirty="0" err="1">
                <a:ea typeface="+mn-lt"/>
                <a:cs typeface="+mn-lt"/>
              </a:rPr>
              <a:t>modeli</a:t>
            </a:r>
            <a:r>
              <a:rPr lang="en-US" dirty="0">
                <a:ea typeface="+mn-lt"/>
                <a:cs typeface="+mn-lt"/>
              </a:rPr>
              <a:t>, </a:t>
            </a:r>
            <a:r>
              <a:rPr lang="en-US" dirty="0" err="1">
                <a:ea typeface="+mn-lt"/>
                <a:cs typeface="+mn-lt"/>
              </a:rPr>
              <a:t>yedi</a:t>
            </a:r>
            <a:r>
              <a:rPr lang="en-US" dirty="0">
                <a:ea typeface="+mn-lt"/>
                <a:cs typeface="+mn-lt"/>
              </a:rPr>
              <a:t> </a:t>
            </a:r>
            <a:r>
              <a:rPr lang="en-US" dirty="0" err="1">
                <a:ea typeface="+mn-lt"/>
                <a:cs typeface="+mn-lt"/>
              </a:rPr>
              <a:t>katmandan</a:t>
            </a:r>
            <a:r>
              <a:rPr lang="en-US" dirty="0">
                <a:ea typeface="+mn-lt"/>
                <a:cs typeface="+mn-lt"/>
              </a:rPr>
              <a:t> </a:t>
            </a:r>
            <a:r>
              <a:rPr lang="en-US" dirty="0" err="1">
                <a:ea typeface="+mn-lt"/>
                <a:cs typeface="+mn-lt"/>
              </a:rPr>
              <a:t>oluşur</a:t>
            </a:r>
            <a:r>
              <a:rPr lang="en-US" dirty="0">
                <a:ea typeface="+mn-lt"/>
                <a:cs typeface="+mn-lt"/>
              </a:rPr>
              <a:t> </a:t>
            </a:r>
            <a:r>
              <a:rPr lang="en-US" dirty="0" err="1">
                <a:ea typeface="+mn-lt"/>
                <a:cs typeface="+mn-lt"/>
              </a:rPr>
              <a:t>ve</a:t>
            </a:r>
            <a:r>
              <a:rPr lang="en-US" dirty="0">
                <a:ea typeface="+mn-lt"/>
                <a:cs typeface="+mn-lt"/>
              </a:rPr>
              <a:t> her </a:t>
            </a:r>
            <a:r>
              <a:rPr lang="en-US" dirty="0" err="1">
                <a:ea typeface="+mn-lt"/>
                <a:cs typeface="+mn-lt"/>
              </a:rPr>
              <a:t>katmanın</a:t>
            </a:r>
            <a:r>
              <a:rPr lang="en-US" dirty="0">
                <a:ea typeface="+mn-lt"/>
                <a:cs typeface="+mn-lt"/>
              </a:rPr>
              <a:t> </a:t>
            </a:r>
            <a:r>
              <a:rPr lang="en-US" dirty="0" err="1">
                <a:ea typeface="+mn-lt"/>
                <a:cs typeface="+mn-lt"/>
              </a:rPr>
              <a:t>belirli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işlevi</a:t>
            </a:r>
            <a:r>
              <a:rPr lang="en-US" dirty="0">
                <a:ea typeface="+mn-lt"/>
                <a:cs typeface="+mn-lt"/>
              </a:rPr>
              <a:t> </a:t>
            </a:r>
            <a:r>
              <a:rPr lang="en-US" dirty="0" err="1">
                <a:ea typeface="+mn-lt"/>
                <a:cs typeface="+mn-lt"/>
              </a:rPr>
              <a:t>vardır</a:t>
            </a:r>
            <a:r>
              <a:rPr lang="en-US" dirty="0">
                <a:ea typeface="+mn-lt"/>
                <a:cs typeface="+mn-lt"/>
              </a:rPr>
              <a:t>.</a:t>
            </a:r>
            <a:endParaRPr lang="en-US"/>
          </a:p>
        </p:txBody>
      </p:sp>
      <p:sp>
        <p:nvSpPr>
          <p:cNvPr id="4" name="Footer Placeholder 3">
            <a:extLst>
              <a:ext uri="{FF2B5EF4-FFF2-40B4-BE49-F238E27FC236}">
                <a16:creationId xmlns:a16="http://schemas.microsoft.com/office/drawing/2014/main" id="{D1454BDF-2716-C913-56FE-A3AA24329A60}"/>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B8A52B6-CBDA-64C3-0C3A-B960957FA71F}"/>
              </a:ext>
            </a:extLst>
          </p:cNvPr>
          <p:cNvSpPr>
            <a:spLocks noGrp="1"/>
          </p:cNvSpPr>
          <p:nvPr>
            <p:ph type="sldNum" sz="quarter" idx="4"/>
          </p:nvPr>
        </p:nvSpPr>
        <p:spPr/>
        <p:txBody>
          <a:bodyPr/>
          <a:lstStyle/>
          <a:p>
            <a:fld id="{294A09A9-5501-47C1-A89A-A340965A2BE2}" type="slidenum">
              <a:rPr lang="en-US" smtClean="0"/>
              <a:pPr/>
              <a:t>40</a:t>
            </a:fld>
            <a:endParaRPr lang="en-US" dirty="0"/>
          </a:p>
        </p:txBody>
      </p:sp>
    </p:spTree>
    <p:extLst>
      <p:ext uri="{BB962C8B-B14F-4D97-AF65-F5344CB8AC3E}">
        <p14:creationId xmlns:p14="http://schemas.microsoft.com/office/powerpoint/2010/main" val="1918260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2B35-01AB-A05E-A19C-F0B30967A335}"/>
              </a:ext>
            </a:extLst>
          </p:cNvPr>
          <p:cNvSpPr>
            <a:spLocks noGrp="1"/>
          </p:cNvSpPr>
          <p:nvPr>
            <p:ph type="title"/>
          </p:nvPr>
        </p:nvSpPr>
        <p:spPr>
          <a:xfrm>
            <a:off x="1167492" y="37564"/>
            <a:ext cx="9811379" cy="735281"/>
          </a:xfrm>
        </p:spPr>
        <p:txBody>
          <a:bodyPr/>
          <a:lstStyle/>
          <a:p>
            <a:r>
              <a:rPr lang="en-US" dirty="0"/>
              <a:t>Modern </a:t>
            </a:r>
            <a:r>
              <a:rPr lang="en-US" dirty="0" err="1"/>
              <a:t>bilgisayar</a:t>
            </a:r>
            <a:r>
              <a:rPr lang="en-US" dirty="0"/>
              <a:t> </a:t>
            </a:r>
            <a:r>
              <a:rPr lang="en-US" dirty="0" err="1"/>
              <a:t>katmanları</a:t>
            </a:r>
          </a:p>
        </p:txBody>
      </p:sp>
      <p:sp>
        <p:nvSpPr>
          <p:cNvPr id="3" name="Content Placeholder 2">
            <a:extLst>
              <a:ext uri="{FF2B5EF4-FFF2-40B4-BE49-F238E27FC236}">
                <a16:creationId xmlns:a16="http://schemas.microsoft.com/office/drawing/2014/main" id="{A7ED8F6E-25C6-8B0A-9B3C-D1E02A236D20}"/>
              </a:ext>
            </a:extLst>
          </p:cNvPr>
          <p:cNvSpPr>
            <a:spLocks noGrp="1"/>
          </p:cNvSpPr>
          <p:nvPr>
            <p:ph idx="1"/>
          </p:nvPr>
        </p:nvSpPr>
        <p:spPr>
          <a:xfrm>
            <a:off x="362564" y="765694"/>
            <a:ext cx="10616308" cy="6144182"/>
          </a:xfrm>
        </p:spPr>
        <p:txBody>
          <a:bodyPr vert="horz" lIns="91440" tIns="45720" rIns="91440" bIns="45720" rtlCol="0" anchor="t">
            <a:noAutofit/>
          </a:bodyPr>
          <a:lstStyle/>
          <a:p>
            <a:r>
              <a:rPr lang="en-US" dirty="0" err="1">
                <a:ea typeface="+mn-lt"/>
                <a:cs typeface="+mn-lt"/>
              </a:rPr>
              <a:t>Aşağıdaki</a:t>
            </a:r>
            <a:r>
              <a:rPr lang="en-US" dirty="0">
                <a:ea typeface="+mn-lt"/>
                <a:cs typeface="+mn-lt"/>
              </a:rPr>
              <a:t> </a:t>
            </a:r>
            <a:r>
              <a:rPr lang="en-US" dirty="0" err="1">
                <a:ea typeface="+mn-lt"/>
                <a:cs typeface="+mn-lt"/>
              </a:rPr>
              <a:t>tablo</a:t>
            </a:r>
            <a:r>
              <a:rPr lang="en-US" dirty="0">
                <a:ea typeface="+mn-lt"/>
                <a:cs typeface="+mn-lt"/>
              </a:rPr>
              <a:t>, OSI </a:t>
            </a:r>
            <a:r>
              <a:rPr lang="en-US" dirty="0" err="1">
                <a:ea typeface="+mn-lt"/>
                <a:cs typeface="+mn-lt"/>
              </a:rPr>
              <a:t>modelinin</a:t>
            </a:r>
            <a:r>
              <a:rPr lang="en-US" dirty="0">
                <a:ea typeface="+mn-lt"/>
                <a:cs typeface="+mn-lt"/>
              </a:rPr>
              <a:t> </a:t>
            </a:r>
            <a:r>
              <a:rPr lang="en-US" dirty="0" err="1">
                <a:ea typeface="+mn-lt"/>
                <a:cs typeface="+mn-lt"/>
              </a:rPr>
              <a:t>katmanlarını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işlevlerini</a:t>
            </a:r>
            <a:r>
              <a:rPr lang="en-US" dirty="0">
                <a:ea typeface="+mn-lt"/>
                <a:cs typeface="+mn-lt"/>
              </a:rPr>
              <a:t> </a:t>
            </a:r>
            <a:r>
              <a:rPr lang="en-US" dirty="0" err="1">
                <a:ea typeface="+mn-lt"/>
                <a:cs typeface="+mn-lt"/>
              </a:rPr>
              <a:t>özetler</a:t>
            </a:r>
            <a:r>
              <a:rPr lang="en-US" dirty="0">
                <a:ea typeface="+mn-lt"/>
                <a:cs typeface="+mn-lt"/>
              </a:rPr>
              <a:t>:</a:t>
            </a:r>
            <a:endParaRPr lang="en-US" dirty="0"/>
          </a:p>
          <a:p>
            <a:br>
              <a:rPr lang="en-US" dirty="0"/>
            </a:br>
            <a:endParaRPr lang="en-US" dirty="0"/>
          </a:p>
          <a:p>
            <a:endParaRPr lang="en-US" dirty="0"/>
          </a:p>
          <a:p>
            <a:endParaRPr lang="en-US" dirty="0"/>
          </a:p>
          <a:p>
            <a:endParaRPr lang="en-US" dirty="0"/>
          </a:p>
          <a:p>
            <a:endParaRPr lang="en-US" dirty="0"/>
          </a:p>
          <a:p>
            <a:endParaRPr lang="en-US" dirty="0"/>
          </a:p>
          <a:p>
            <a:endParaRPr lang="en-US" dirty="0"/>
          </a:p>
          <a:p>
            <a:r>
              <a:rPr lang="en-US" dirty="0">
                <a:ea typeface="+mn-lt"/>
                <a:cs typeface="+mn-lt"/>
              </a:rPr>
              <a:t>Her </a:t>
            </a:r>
            <a:r>
              <a:rPr lang="en-US" dirty="0" err="1">
                <a:ea typeface="+mn-lt"/>
                <a:cs typeface="+mn-lt"/>
              </a:rPr>
              <a:t>katman</a:t>
            </a:r>
            <a:r>
              <a:rPr lang="en-US" dirty="0">
                <a:ea typeface="+mn-lt"/>
                <a:cs typeface="+mn-lt"/>
              </a:rPr>
              <a:t>, </a:t>
            </a:r>
            <a:r>
              <a:rPr lang="en-US" dirty="0" err="1">
                <a:ea typeface="+mn-lt"/>
                <a:cs typeface="+mn-lt"/>
              </a:rPr>
              <a:t>altındaki</a:t>
            </a:r>
            <a:r>
              <a:rPr lang="en-US" dirty="0">
                <a:ea typeface="+mn-lt"/>
                <a:cs typeface="+mn-lt"/>
              </a:rPr>
              <a:t> </a:t>
            </a:r>
            <a:r>
              <a:rPr lang="en-US" dirty="0" err="1">
                <a:ea typeface="+mn-lt"/>
                <a:cs typeface="+mn-lt"/>
              </a:rPr>
              <a:t>katmanın</a:t>
            </a:r>
            <a:r>
              <a:rPr lang="en-US" dirty="0">
                <a:ea typeface="+mn-lt"/>
                <a:cs typeface="+mn-lt"/>
              </a:rPr>
              <a:t> </a:t>
            </a:r>
            <a:r>
              <a:rPr lang="en-US" dirty="0" err="1">
                <a:ea typeface="+mn-lt"/>
                <a:cs typeface="+mn-lt"/>
              </a:rPr>
              <a:t>hizmetlerini</a:t>
            </a:r>
            <a:r>
              <a:rPr lang="en-US" dirty="0">
                <a:ea typeface="+mn-lt"/>
                <a:cs typeface="+mn-lt"/>
              </a:rPr>
              <a:t> </a:t>
            </a:r>
            <a:r>
              <a:rPr lang="en-US" dirty="0" err="1">
                <a:ea typeface="+mn-lt"/>
                <a:cs typeface="+mn-lt"/>
              </a:rPr>
              <a:t>kullanır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üstündeki</a:t>
            </a:r>
            <a:r>
              <a:rPr lang="en-US" dirty="0">
                <a:ea typeface="+mn-lt"/>
                <a:cs typeface="+mn-lt"/>
              </a:rPr>
              <a:t> </a:t>
            </a:r>
            <a:r>
              <a:rPr lang="en-US" dirty="0" err="1">
                <a:ea typeface="+mn-lt"/>
                <a:cs typeface="+mn-lt"/>
              </a:rPr>
              <a:t>katmana</a:t>
            </a:r>
            <a:r>
              <a:rPr lang="en-US" dirty="0">
                <a:ea typeface="+mn-lt"/>
                <a:cs typeface="+mn-lt"/>
              </a:rPr>
              <a:t> </a:t>
            </a:r>
            <a:r>
              <a:rPr lang="en-US" dirty="0" err="1">
                <a:ea typeface="+mn-lt"/>
                <a:cs typeface="+mn-lt"/>
              </a:rPr>
              <a:t>hizmet</a:t>
            </a:r>
            <a:r>
              <a:rPr lang="en-US" dirty="0">
                <a:ea typeface="+mn-lt"/>
                <a:cs typeface="+mn-lt"/>
              </a:rPr>
              <a:t> </a:t>
            </a:r>
            <a:r>
              <a:rPr lang="en-US" dirty="0" err="1">
                <a:ea typeface="+mn-lt"/>
                <a:cs typeface="+mn-lt"/>
              </a:rPr>
              <a:t>verir</a:t>
            </a:r>
            <a:r>
              <a:rPr lang="en-US" dirty="0">
                <a:ea typeface="+mn-lt"/>
                <a:cs typeface="+mn-lt"/>
              </a:rPr>
              <a:t>. </a:t>
            </a:r>
            <a:r>
              <a:rPr lang="en-US" u="sng" dirty="0">
                <a:ea typeface="+mn-lt"/>
                <a:cs typeface="+mn-lt"/>
              </a:rPr>
              <a:t>Bu sayede, verilerin iletimi sırasında her katmanın belirli bir işlevi yerine getirilir ve verilerin doğru </a:t>
            </a:r>
            <a:r>
              <a:rPr lang="en-US" u="sng" dirty="0" err="1">
                <a:ea typeface="+mn-lt"/>
                <a:cs typeface="+mn-lt"/>
              </a:rPr>
              <a:t>bir</a:t>
            </a:r>
            <a:r>
              <a:rPr lang="en-US" u="sng" dirty="0">
                <a:ea typeface="+mn-lt"/>
                <a:cs typeface="+mn-lt"/>
              </a:rPr>
              <a:t> </a:t>
            </a:r>
            <a:r>
              <a:rPr lang="en-US" u="sng" dirty="0" err="1">
                <a:ea typeface="+mn-lt"/>
                <a:cs typeface="+mn-lt"/>
              </a:rPr>
              <a:t>şekilde</a:t>
            </a:r>
            <a:r>
              <a:rPr lang="en-US" u="sng" dirty="0">
                <a:ea typeface="+mn-lt"/>
                <a:cs typeface="+mn-lt"/>
              </a:rPr>
              <a:t> </a:t>
            </a:r>
            <a:r>
              <a:rPr lang="en-US" u="sng" dirty="0" err="1">
                <a:ea typeface="+mn-lt"/>
                <a:cs typeface="+mn-lt"/>
              </a:rPr>
              <a:t>iletilmesi</a:t>
            </a:r>
            <a:r>
              <a:rPr lang="en-US" u="sng" dirty="0">
                <a:ea typeface="+mn-lt"/>
                <a:cs typeface="+mn-lt"/>
              </a:rPr>
              <a:t> </a:t>
            </a:r>
            <a:r>
              <a:rPr lang="en-US" u="sng" dirty="0" err="1">
                <a:ea typeface="+mn-lt"/>
                <a:cs typeface="+mn-lt"/>
              </a:rPr>
              <a:t>sağlanır</a:t>
            </a:r>
            <a:r>
              <a:rPr lang="en-US" u="sng" dirty="0">
                <a:ea typeface="+mn-lt"/>
                <a:cs typeface="+mn-lt"/>
              </a:rPr>
              <a:t> </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71F33FE6-B3BD-B651-630C-20133A7C90B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DD8E3C4-B3A5-DCD6-9560-626F5DF71A8E}"/>
              </a:ext>
            </a:extLst>
          </p:cNvPr>
          <p:cNvSpPr>
            <a:spLocks noGrp="1"/>
          </p:cNvSpPr>
          <p:nvPr>
            <p:ph type="sldNum" sz="quarter" idx="4"/>
          </p:nvPr>
        </p:nvSpPr>
        <p:spPr/>
        <p:txBody>
          <a:bodyPr/>
          <a:lstStyle/>
          <a:p>
            <a:fld id="{294A09A9-5501-47C1-A89A-A340965A2BE2}" type="slidenum">
              <a:rPr lang="en-US" smtClean="0"/>
              <a:pPr/>
              <a:t>41</a:t>
            </a:fld>
            <a:endParaRPr lang="en-US" dirty="0"/>
          </a:p>
        </p:txBody>
      </p:sp>
      <p:graphicFrame>
        <p:nvGraphicFramePr>
          <p:cNvPr id="7" name="Table 6">
            <a:extLst>
              <a:ext uri="{FF2B5EF4-FFF2-40B4-BE49-F238E27FC236}">
                <a16:creationId xmlns:a16="http://schemas.microsoft.com/office/drawing/2014/main" id="{A33FA65E-D4DA-62E3-92F3-CD9867361137}"/>
              </a:ext>
            </a:extLst>
          </p:cNvPr>
          <p:cNvGraphicFramePr>
            <a:graphicFrameLocks noGrp="1"/>
          </p:cNvGraphicFramePr>
          <p:nvPr>
            <p:extLst>
              <p:ext uri="{D42A27DB-BD31-4B8C-83A1-F6EECF244321}">
                <p14:modId xmlns:p14="http://schemas.microsoft.com/office/powerpoint/2010/main" val="1099492566"/>
              </p:ext>
            </p:extLst>
          </p:nvPr>
        </p:nvGraphicFramePr>
        <p:xfrm>
          <a:off x="2615513" y="1091513"/>
          <a:ext cx="6581996" cy="3944696"/>
        </p:xfrm>
        <a:graphic>
          <a:graphicData uri="http://schemas.openxmlformats.org/drawingml/2006/table">
            <a:tbl>
              <a:tblPr firstRow="1" bandRow="1">
                <a:tableStyleId>{5C22544A-7EE6-4342-B048-85BDC9FD1C3A}</a:tableStyleId>
              </a:tblPr>
              <a:tblGrid>
                <a:gridCol w="3290998">
                  <a:extLst>
                    <a:ext uri="{9D8B030D-6E8A-4147-A177-3AD203B41FA5}">
                      <a16:colId xmlns:a16="http://schemas.microsoft.com/office/drawing/2014/main" val="276348333"/>
                    </a:ext>
                  </a:extLst>
                </a:gridCol>
                <a:gridCol w="3290998">
                  <a:extLst>
                    <a:ext uri="{9D8B030D-6E8A-4147-A177-3AD203B41FA5}">
                      <a16:colId xmlns:a16="http://schemas.microsoft.com/office/drawing/2014/main" val="2488997216"/>
                    </a:ext>
                  </a:extLst>
                </a:gridCol>
              </a:tblGrid>
              <a:tr h="424763">
                <a:tc>
                  <a:txBody>
                    <a:bodyPr/>
                    <a:lstStyle/>
                    <a:p>
                      <a:pPr algn="l" fontAlgn="base"/>
                      <a:r>
                        <a:rPr lang="en-US" b="1" dirty="0" err="1">
                          <a:effectLst/>
                        </a:rPr>
                        <a:t>Katman</a:t>
                      </a:r>
                      <a:endParaRPr lang="en-US" dirty="0" err="1">
                        <a:effectLst/>
                      </a:endParaRPr>
                    </a:p>
                  </a:txBody>
                  <a:tcPr marL="38100" marR="38100" marT="76200" marB="76200" anchor="ctr">
                    <a:lnL>
                      <a:noFill/>
                    </a:lnL>
                    <a:lnR>
                      <a:noFill/>
                    </a:lnR>
                    <a:lnT>
                      <a:noFill/>
                    </a:lnT>
                    <a:lnB>
                      <a:noFill/>
                    </a:lnB>
                    <a:noFill/>
                  </a:tcPr>
                </a:tc>
                <a:tc>
                  <a:txBody>
                    <a:bodyPr/>
                    <a:lstStyle/>
                    <a:p>
                      <a:pPr algn="l" fontAlgn="base"/>
                      <a:r>
                        <a:rPr lang="en-US" b="1" dirty="0" err="1">
                          <a:effectLst/>
                        </a:rPr>
                        <a:t>İşlevi</a:t>
                      </a:r>
                      <a:endParaRPr lang="en-US" dirty="0" err="1">
                        <a:effectLst/>
                      </a:endParaRPr>
                    </a:p>
                  </a:txBody>
                  <a:tcPr marL="38100" marR="38100" marT="76200" marB="76200" anchor="ctr">
                    <a:lnL>
                      <a:noFill/>
                    </a:lnL>
                    <a:lnR>
                      <a:noFill/>
                    </a:lnR>
                    <a:lnT>
                      <a:noFill/>
                    </a:lnT>
                    <a:lnB>
                      <a:noFill/>
                    </a:lnB>
                    <a:noFill/>
                  </a:tcPr>
                </a:tc>
                <a:extLst>
                  <a:ext uri="{0D108BD9-81ED-4DB2-BD59-A6C34878D82A}">
                    <a16:rowId xmlns:a16="http://schemas.microsoft.com/office/drawing/2014/main" val="998473691"/>
                  </a:ext>
                </a:extLst>
              </a:tr>
              <a:tr h="624407">
                <a:tc>
                  <a:txBody>
                    <a:bodyPr/>
                    <a:lstStyle/>
                    <a:p>
                      <a:pPr algn="l" fontAlgn="base"/>
                      <a:r>
                        <a:rPr lang="en-US" dirty="0">
                          <a:effectLst/>
                        </a:rPr>
                        <a:t>7. </a:t>
                      </a:r>
                      <a:r>
                        <a:rPr lang="en-US" dirty="0" err="1">
                          <a:effectLst/>
                        </a:rPr>
                        <a:t>Uygulama</a:t>
                      </a:r>
                      <a:r>
                        <a:rPr lang="en-US" dirty="0">
                          <a:effectLst/>
                        </a:rPr>
                        <a:t> </a:t>
                      </a:r>
                      <a:r>
                        <a:rPr lang="en-US" dirty="0" err="1">
                          <a:effectLst/>
                        </a:rPr>
                        <a:t>Katmanı</a:t>
                      </a:r>
                    </a:p>
                  </a:txBody>
                  <a:tcPr marL="38100" marR="38100" marT="76200" marB="76200" anchor="ctr">
                    <a:lnL>
                      <a:noFill/>
                    </a:lnL>
                    <a:lnR>
                      <a:noFill/>
                    </a:lnR>
                    <a:lnT>
                      <a:noFill/>
                    </a:lnT>
                    <a:lnB>
                      <a:noFill/>
                    </a:lnB>
                    <a:noFill/>
                  </a:tcPr>
                </a:tc>
                <a:tc>
                  <a:txBody>
                    <a:bodyPr/>
                    <a:lstStyle/>
                    <a:p>
                      <a:pPr algn="l" fontAlgn="base"/>
                      <a:r>
                        <a:rPr lang="en-US" err="1">
                          <a:effectLst/>
                        </a:rPr>
                        <a:t>Uygulama</a:t>
                      </a:r>
                      <a:r>
                        <a:rPr lang="en-US" dirty="0">
                          <a:effectLst/>
                        </a:rPr>
                        <a:t> </a:t>
                      </a:r>
                      <a:r>
                        <a:rPr lang="en-US" err="1">
                          <a:effectLst/>
                        </a:rPr>
                        <a:t>programlarına</a:t>
                      </a:r>
                      <a:r>
                        <a:rPr lang="en-US" dirty="0">
                          <a:effectLst/>
                        </a:rPr>
                        <a:t> </a:t>
                      </a:r>
                      <a:r>
                        <a:rPr lang="en-US" err="1">
                          <a:effectLst/>
                        </a:rPr>
                        <a:t>hizmet</a:t>
                      </a:r>
                      <a:r>
                        <a:rPr lang="en-US" dirty="0">
                          <a:effectLst/>
                        </a:rPr>
                        <a:t> </a:t>
                      </a:r>
                      <a:r>
                        <a:rPr lang="en-US" err="1">
                          <a:effectLst/>
                        </a:rPr>
                        <a:t>verir</a:t>
                      </a:r>
                    </a:p>
                  </a:txBody>
                  <a:tcPr marL="38100" marR="38100" marT="76200" marB="76200" anchor="ctr">
                    <a:lnL>
                      <a:noFill/>
                    </a:lnL>
                    <a:lnR>
                      <a:noFill/>
                    </a:lnR>
                    <a:lnT>
                      <a:noFill/>
                    </a:lnT>
                    <a:lnB>
                      <a:noFill/>
                    </a:lnB>
                    <a:noFill/>
                  </a:tcPr>
                </a:tc>
                <a:extLst>
                  <a:ext uri="{0D108BD9-81ED-4DB2-BD59-A6C34878D82A}">
                    <a16:rowId xmlns:a16="http://schemas.microsoft.com/office/drawing/2014/main" val="2137963312"/>
                  </a:ext>
                </a:extLst>
              </a:tr>
              <a:tr h="381581">
                <a:tc>
                  <a:txBody>
                    <a:bodyPr/>
                    <a:lstStyle/>
                    <a:p>
                      <a:pPr algn="l" fontAlgn="base"/>
                      <a:r>
                        <a:rPr lang="en-US" dirty="0">
                          <a:effectLst/>
                        </a:rPr>
                        <a:t>6. </a:t>
                      </a:r>
                      <a:r>
                        <a:rPr lang="en-US" dirty="0" err="1">
                          <a:effectLst/>
                        </a:rPr>
                        <a:t>Sunum</a:t>
                      </a:r>
                      <a:r>
                        <a:rPr lang="en-US" dirty="0">
                          <a:effectLst/>
                        </a:rPr>
                        <a:t> </a:t>
                      </a:r>
                      <a:r>
                        <a:rPr lang="en-US" dirty="0" err="1">
                          <a:effectLst/>
                        </a:rPr>
                        <a:t>Katmanı</a:t>
                      </a:r>
                    </a:p>
                  </a:txBody>
                  <a:tcPr marL="38100" marR="38100" marT="76200" marB="76200" anchor="ctr">
                    <a:lnL>
                      <a:noFill/>
                    </a:lnL>
                    <a:lnR>
                      <a:noFill/>
                    </a:lnR>
                    <a:lnT>
                      <a:noFill/>
                    </a:lnT>
                    <a:lnB>
                      <a:noFill/>
                    </a:lnB>
                    <a:noFill/>
                  </a:tcPr>
                </a:tc>
                <a:tc>
                  <a:txBody>
                    <a:bodyPr/>
                    <a:lstStyle/>
                    <a:p>
                      <a:pPr algn="l" fontAlgn="base"/>
                      <a:r>
                        <a:rPr lang="en-US" dirty="0" err="1">
                          <a:effectLst/>
                        </a:rPr>
                        <a:t>Verilerin</a:t>
                      </a:r>
                      <a:r>
                        <a:rPr lang="en-US" dirty="0">
                          <a:effectLst/>
                        </a:rPr>
                        <a:t> </a:t>
                      </a:r>
                      <a:r>
                        <a:rPr lang="en-US" dirty="0" err="1">
                          <a:effectLst/>
                        </a:rPr>
                        <a:t>sunumunu</a:t>
                      </a:r>
                      <a:r>
                        <a:rPr lang="en-US" dirty="0">
                          <a:effectLst/>
                        </a:rPr>
                        <a:t> </a:t>
                      </a:r>
                      <a:r>
                        <a:rPr lang="en-US" dirty="0" err="1">
                          <a:effectLst/>
                        </a:rPr>
                        <a:t>sağlar</a:t>
                      </a:r>
                    </a:p>
                  </a:txBody>
                  <a:tcPr marL="38100" marR="38100" marT="76200" marB="76200" anchor="ctr">
                    <a:lnL>
                      <a:noFill/>
                    </a:lnL>
                    <a:lnR>
                      <a:noFill/>
                    </a:lnR>
                    <a:lnT>
                      <a:noFill/>
                    </a:lnT>
                    <a:lnB>
                      <a:noFill/>
                    </a:lnB>
                    <a:noFill/>
                  </a:tcPr>
                </a:tc>
                <a:extLst>
                  <a:ext uri="{0D108BD9-81ED-4DB2-BD59-A6C34878D82A}">
                    <a16:rowId xmlns:a16="http://schemas.microsoft.com/office/drawing/2014/main" val="1205236412"/>
                  </a:ext>
                </a:extLst>
              </a:tr>
              <a:tr h="381581">
                <a:tc>
                  <a:txBody>
                    <a:bodyPr/>
                    <a:lstStyle/>
                    <a:p>
                      <a:pPr algn="l" fontAlgn="base"/>
                      <a:r>
                        <a:rPr lang="en-US" dirty="0">
                          <a:effectLst/>
                        </a:rPr>
                        <a:t>5. </a:t>
                      </a:r>
                      <a:r>
                        <a:rPr lang="en-US" dirty="0" err="1">
                          <a:effectLst/>
                        </a:rPr>
                        <a:t>Oturum</a:t>
                      </a:r>
                      <a:r>
                        <a:rPr lang="en-US" dirty="0">
                          <a:effectLst/>
                        </a:rPr>
                        <a:t> </a:t>
                      </a:r>
                      <a:r>
                        <a:rPr lang="en-US" dirty="0" err="1">
                          <a:effectLst/>
                        </a:rPr>
                        <a:t>Katmanı</a:t>
                      </a:r>
                    </a:p>
                  </a:txBody>
                  <a:tcPr marL="38100" marR="38100" marT="76200" marB="76200" anchor="ctr">
                    <a:lnL>
                      <a:noFill/>
                    </a:lnL>
                    <a:lnR>
                      <a:noFill/>
                    </a:lnR>
                    <a:lnT>
                      <a:noFill/>
                    </a:lnT>
                    <a:lnB>
                      <a:noFill/>
                    </a:lnB>
                    <a:noFill/>
                  </a:tcPr>
                </a:tc>
                <a:tc>
                  <a:txBody>
                    <a:bodyPr/>
                    <a:lstStyle/>
                    <a:p>
                      <a:pPr algn="l" fontAlgn="base"/>
                      <a:r>
                        <a:rPr lang="en-US" dirty="0" err="1">
                          <a:effectLst/>
                        </a:rPr>
                        <a:t>İletişim</a:t>
                      </a:r>
                      <a:r>
                        <a:rPr lang="en-US" dirty="0">
                          <a:effectLst/>
                        </a:rPr>
                        <a:t> </a:t>
                      </a:r>
                      <a:r>
                        <a:rPr lang="en-US" dirty="0" err="1">
                          <a:effectLst/>
                        </a:rPr>
                        <a:t>oturumlarını</a:t>
                      </a:r>
                      <a:r>
                        <a:rPr lang="en-US" dirty="0">
                          <a:effectLst/>
                        </a:rPr>
                        <a:t> </a:t>
                      </a:r>
                      <a:r>
                        <a:rPr lang="en-US" dirty="0" err="1">
                          <a:effectLst/>
                        </a:rPr>
                        <a:t>yönetir</a:t>
                      </a:r>
                    </a:p>
                  </a:txBody>
                  <a:tcPr marL="38100" marR="38100" marT="76200" marB="76200" anchor="ctr">
                    <a:lnL>
                      <a:noFill/>
                    </a:lnL>
                    <a:lnR>
                      <a:noFill/>
                    </a:lnR>
                    <a:lnT>
                      <a:noFill/>
                    </a:lnT>
                    <a:lnB>
                      <a:noFill/>
                    </a:lnB>
                    <a:noFill/>
                  </a:tcPr>
                </a:tc>
                <a:extLst>
                  <a:ext uri="{0D108BD9-81ED-4DB2-BD59-A6C34878D82A}">
                    <a16:rowId xmlns:a16="http://schemas.microsoft.com/office/drawing/2014/main" val="1663602277"/>
                  </a:ext>
                </a:extLst>
              </a:tr>
              <a:tr h="381581">
                <a:tc>
                  <a:txBody>
                    <a:bodyPr/>
                    <a:lstStyle/>
                    <a:p>
                      <a:pPr algn="l" fontAlgn="base"/>
                      <a:r>
                        <a:rPr lang="en-US" dirty="0">
                          <a:effectLst/>
                        </a:rPr>
                        <a:t>4. </a:t>
                      </a:r>
                      <a:r>
                        <a:rPr lang="en-US" dirty="0" err="1">
                          <a:effectLst/>
                        </a:rPr>
                        <a:t>Taşıma</a:t>
                      </a:r>
                      <a:r>
                        <a:rPr lang="en-US" dirty="0">
                          <a:effectLst/>
                        </a:rPr>
                        <a:t> </a:t>
                      </a:r>
                      <a:r>
                        <a:rPr lang="en-US" dirty="0" err="1">
                          <a:effectLst/>
                        </a:rPr>
                        <a:t>Katmanı</a:t>
                      </a:r>
                    </a:p>
                  </a:txBody>
                  <a:tcPr marL="38100" marR="38100" marT="76200" marB="76200" anchor="ctr">
                    <a:lnL>
                      <a:noFill/>
                    </a:lnL>
                    <a:lnR>
                      <a:noFill/>
                    </a:lnR>
                    <a:lnT>
                      <a:noFill/>
                    </a:lnT>
                    <a:lnB>
                      <a:noFill/>
                    </a:lnB>
                    <a:noFill/>
                  </a:tcPr>
                </a:tc>
                <a:tc>
                  <a:txBody>
                    <a:bodyPr/>
                    <a:lstStyle/>
                    <a:p>
                      <a:pPr algn="l" fontAlgn="base"/>
                      <a:r>
                        <a:rPr lang="en-US" dirty="0" err="1">
                          <a:effectLst/>
                        </a:rPr>
                        <a:t>Verilerin</a:t>
                      </a:r>
                      <a:r>
                        <a:rPr lang="en-US" dirty="0">
                          <a:effectLst/>
                        </a:rPr>
                        <a:t> </a:t>
                      </a:r>
                      <a:r>
                        <a:rPr lang="en-US" dirty="0" err="1">
                          <a:effectLst/>
                        </a:rPr>
                        <a:t>taşınmasını</a:t>
                      </a:r>
                      <a:r>
                        <a:rPr lang="en-US" dirty="0">
                          <a:effectLst/>
                        </a:rPr>
                        <a:t> </a:t>
                      </a:r>
                      <a:r>
                        <a:rPr lang="en-US" dirty="0" err="1">
                          <a:effectLst/>
                        </a:rPr>
                        <a:t>sağlar</a:t>
                      </a:r>
                    </a:p>
                  </a:txBody>
                  <a:tcPr marL="38100" marR="38100" marT="76200" marB="76200" anchor="ctr">
                    <a:lnL>
                      <a:noFill/>
                    </a:lnL>
                    <a:lnR>
                      <a:noFill/>
                    </a:lnR>
                    <a:lnT>
                      <a:noFill/>
                    </a:lnT>
                    <a:lnB>
                      <a:noFill/>
                    </a:lnB>
                    <a:noFill/>
                  </a:tcPr>
                </a:tc>
                <a:extLst>
                  <a:ext uri="{0D108BD9-81ED-4DB2-BD59-A6C34878D82A}">
                    <a16:rowId xmlns:a16="http://schemas.microsoft.com/office/drawing/2014/main" val="4105428539"/>
                  </a:ext>
                </a:extLst>
              </a:tr>
              <a:tr h="555028">
                <a:tc>
                  <a:txBody>
                    <a:bodyPr/>
                    <a:lstStyle/>
                    <a:p>
                      <a:pPr algn="l" fontAlgn="base"/>
                      <a:r>
                        <a:rPr lang="en-US" dirty="0">
                          <a:effectLst/>
                        </a:rPr>
                        <a:t>3. </a:t>
                      </a:r>
                      <a:r>
                        <a:rPr lang="en-US" err="1">
                          <a:effectLst/>
                        </a:rPr>
                        <a:t>Ağ</a:t>
                      </a:r>
                      <a:r>
                        <a:rPr lang="en-US" dirty="0">
                          <a:effectLst/>
                        </a:rPr>
                        <a:t> </a:t>
                      </a:r>
                      <a:r>
                        <a:rPr lang="en-US" err="1">
                          <a:effectLst/>
                        </a:rPr>
                        <a:t>Katmanı</a:t>
                      </a:r>
                      <a:endParaRPr lang="en-US" dirty="0" err="1">
                        <a:effectLst/>
                      </a:endParaRPr>
                    </a:p>
                  </a:txBody>
                  <a:tcPr marL="38100" marR="38100" marT="76200" marB="76200" anchor="ctr">
                    <a:lnL>
                      <a:noFill/>
                    </a:lnL>
                    <a:lnR>
                      <a:noFill/>
                    </a:lnR>
                    <a:lnT>
                      <a:noFill/>
                    </a:lnT>
                    <a:lnB>
                      <a:noFill/>
                    </a:lnB>
                    <a:noFill/>
                  </a:tcPr>
                </a:tc>
                <a:tc>
                  <a:txBody>
                    <a:bodyPr/>
                    <a:lstStyle/>
                    <a:p>
                      <a:pPr algn="l" fontAlgn="base"/>
                      <a:r>
                        <a:rPr lang="en-US" err="1">
                          <a:effectLst/>
                        </a:rPr>
                        <a:t>Verilerin</a:t>
                      </a:r>
                      <a:r>
                        <a:rPr lang="en-US" dirty="0">
                          <a:effectLst/>
                        </a:rPr>
                        <a:t> </a:t>
                      </a:r>
                      <a:r>
                        <a:rPr lang="en-US" err="1">
                          <a:effectLst/>
                        </a:rPr>
                        <a:t>yönlendirilmesini</a:t>
                      </a:r>
                      <a:r>
                        <a:rPr lang="en-US" dirty="0">
                          <a:effectLst/>
                        </a:rPr>
                        <a:t> </a:t>
                      </a:r>
                      <a:r>
                        <a:rPr lang="en-US" err="1">
                          <a:effectLst/>
                        </a:rPr>
                        <a:t>sağlar</a:t>
                      </a:r>
                      <a:endParaRPr lang="en-US" dirty="0" err="1">
                        <a:effectLst/>
                      </a:endParaRPr>
                    </a:p>
                  </a:txBody>
                  <a:tcPr marL="38100" marR="38100" marT="76200" marB="76200" anchor="ctr">
                    <a:lnL>
                      <a:noFill/>
                    </a:lnL>
                    <a:lnR>
                      <a:noFill/>
                    </a:lnR>
                    <a:lnT>
                      <a:noFill/>
                    </a:lnT>
                    <a:lnB>
                      <a:noFill/>
                    </a:lnB>
                    <a:noFill/>
                  </a:tcPr>
                </a:tc>
                <a:extLst>
                  <a:ext uri="{0D108BD9-81ED-4DB2-BD59-A6C34878D82A}">
                    <a16:rowId xmlns:a16="http://schemas.microsoft.com/office/drawing/2014/main" val="708875177"/>
                  </a:ext>
                </a:extLst>
              </a:tr>
              <a:tr h="381581">
                <a:tc>
                  <a:txBody>
                    <a:bodyPr/>
                    <a:lstStyle/>
                    <a:p>
                      <a:pPr algn="l" fontAlgn="base"/>
                      <a:r>
                        <a:rPr lang="en-US" dirty="0">
                          <a:effectLst/>
                        </a:rPr>
                        <a:t>2. Veri </a:t>
                      </a:r>
                      <a:r>
                        <a:rPr lang="en-US" dirty="0" err="1">
                          <a:effectLst/>
                        </a:rPr>
                        <a:t>Bağlantı</a:t>
                      </a:r>
                      <a:r>
                        <a:rPr lang="en-US" dirty="0">
                          <a:effectLst/>
                        </a:rPr>
                        <a:t> </a:t>
                      </a:r>
                      <a:r>
                        <a:rPr lang="en-US" dirty="0" err="1">
                          <a:effectLst/>
                        </a:rPr>
                        <a:t>Katmanı</a:t>
                      </a:r>
                    </a:p>
                  </a:txBody>
                  <a:tcPr marL="38100" marR="38100" marT="76200" marB="76200" anchor="ctr">
                    <a:lnL>
                      <a:noFill/>
                    </a:lnL>
                    <a:lnR>
                      <a:noFill/>
                    </a:lnR>
                    <a:lnT>
                      <a:noFill/>
                    </a:lnT>
                    <a:lnB>
                      <a:noFill/>
                    </a:lnB>
                    <a:noFill/>
                  </a:tcPr>
                </a:tc>
                <a:tc>
                  <a:txBody>
                    <a:bodyPr/>
                    <a:lstStyle/>
                    <a:p>
                      <a:pPr algn="l" fontAlgn="base"/>
                      <a:r>
                        <a:rPr lang="en-US" dirty="0" err="1">
                          <a:effectLst/>
                        </a:rPr>
                        <a:t>Verilerin</a:t>
                      </a:r>
                      <a:r>
                        <a:rPr lang="en-US" dirty="0">
                          <a:effectLst/>
                        </a:rPr>
                        <a:t> </a:t>
                      </a:r>
                      <a:r>
                        <a:rPr lang="en-US" dirty="0" err="1">
                          <a:effectLst/>
                        </a:rPr>
                        <a:t>iletimini</a:t>
                      </a:r>
                      <a:r>
                        <a:rPr lang="en-US" dirty="0">
                          <a:effectLst/>
                        </a:rPr>
                        <a:t> </a:t>
                      </a:r>
                      <a:r>
                        <a:rPr lang="en-US" dirty="0" err="1">
                          <a:effectLst/>
                        </a:rPr>
                        <a:t>sağlar</a:t>
                      </a:r>
                    </a:p>
                  </a:txBody>
                  <a:tcPr marL="38100" marR="38100" marT="76200" marB="76200" anchor="ctr">
                    <a:lnL>
                      <a:noFill/>
                    </a:lnL>
                    <a:lnR>
                      <a:noFill/>
                    </a:lnR>
                    <a:lnT>
                      <a:noFill/>
                    </a:lnT>
                    <a:lnB>
                      <a:noFill/>
                    </a:lnB>
                    <a:noFill/>
                  </a:tcPr>
                </a:tc>
                <a:extLst>
                  <a:ext uri="{0D108BD9-81ED-4DB2-BD59-A6C34878D82A}">
                    <a16:rowId xmlns:a16="http://schemas.microsoft.com/office/drawing/2014/main" val="257006751"/>
                  </a:ext>
                </a:extLst>
              </a:tr>
              <a:tr h="555028">
                <a:tc>
                  <a:txBody>
                    <a:bodyPr/>
                    <a:lstStyle/>
                    <a:p>
                      <a:pPr algn="l" fontAlgn="base"/>
                      <a:r>
                        <a:rPr lang="en-US" dirty="0">
                          <a:effectLst/>
                        </a:rPr>
                        <a:t>1. </a:t>
                      </a:r>
                      <a:r>
                        <a:rPr lang="en-US" dirty="0" err="1">
                          <a:effectLst/>
                        </a:rPr>
                        <a:t>Fiziksel</a:t>
                      </a:r>
                      <a:r>
                        <a:rPr lang="en-US" dirty="0">
                          <a:effectLst/>
                        </a:rPr>
                        <a:t> </a:t>
                      </a:r>
                      <a:r>
                        <a:rPr lang="en-US" dirty="0" err="1">
                          <a:effectLst/>
                        </a:rPr>
                        <a:t>Katman</a:t>
                      </a:r>
                    </a:p>
                  </a:txBody>
                  <a:tcPr marL="38100" marR="38100" marT="76200" marB="76200" anchor="ctr">
                    <a:lnL>
                      <a:noFill/>
                    </a:lnL>
                    <a:lnR>
                      <a:noFill/>
                    </a:lnR>
                    <a:lnT>
                      <a:noFill/>
                    </a:lnT>
                    <a:lnB>
                      <a:noFill/>
                    </a:lnB>
                    <a:noFill/>
                  </a:tcPr>
                </a:tc>
                <a:tc>
                  <a:txBody>
                    <a:bodyPr/>
                    <a:lstStyle/>
                    <a:p>
                      <a:pPr algn="l" fontAlgn="base"/>
                      <a:r>
                        <a:rPr lang="en-US" err="1">
                          <a:effectLst/>
                        </a:rPr>
                        <a:t>Verilerin</a:t>
                      </a:r>
                      <a:r>
                        <a:rPr lang="en-US" dirty="0">
                          <a:effectLst/>
                        </a:rPr>
                        <a:t> </a:t>
                      </a:r>
                      <a:r>
                        <a:rPr lang="en-US" err="1">
                          <a:effectLst/>
                        </a:rPr>
                        <a:t>fiziksel</a:t>
                      </a:r>
                      <a:r>
                        <a:rPr lang="en-US" dirty="0">
                          <a:effectLst/>
                        </a:rPr>
                        <a:t> </a:t>
                      </a:r>
                      <a:r>
                        <a:rPr lang="en-US" err="1">
                          <a:effectLst/>
                        </a:rPr>
                        <a:t>iletimini</a:t>
                      </a:r>
                      <a:r>
                        <a:rPr lang="en-US" dirty="0">
                          <a:effectLst/>
                        </a:rPr>
                        <a:t> </a:t>
                      </a:r>
                      <a:r>
                        <a:rPr lang="en-US" err="1">
                          <a:effectLst/>
                        </a:rPr>
                        <a:t>sağlar</a:t>
                      </a:r>
                    </a:p>
                  </a:txBody>
                  <a:tcPr marL="38100" marR="38100" marT="76200" marB="76200" anchor="ctr">
                    <a:lnL>
                      <a:noFill/>
                    </a:lnL>
                    <a:lnR>
                      <a:noFill/>
                    </a:lnR>
                    <a:lnT>
                      <a:noFill/>
                    </a:lnT>
                    <a:lnB>
                      <a:noFill/>
                    </a:lnB>
                    <a:noFill/>
                  </a:tcPr>
                </a:tc>
                <a:extLst>
                  <a:ext uri="{0D108BD9-81ED-4DB2-BD59-A6C34878D82A}">
                    <a16:rowId xmlns:a16="http://schemas.microsoft.com/office/drawing/2014/main" val="1592857404"/>
                  </a:ext>
                </a:extLst>
              </a:tr>
            </a:tbl>
          </a:graphicData>
        </a:graphic>
      </p:graphicFrame>
    </p:spTree>
    <p:extLst>
      <p:ext uri="{BB962C8B-B14F-4D97-AF65-F5344CB8AC3E}">
        <p14:creationId xmlns:p14="http://schemas.microsoft.com/office/powerpoint/2010/main" val="27317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6236-1D31-CA87-162F-924404D707B1}"/>
              </a:ext>
            </a:extLst>
          </p:cNvPr>
          <p:cNvSpPr>
            <a:spLocks noGrp="1"/>
          </p:cNvSpPr>
          <p:nvPr>
            <p:ph type="title"/>
          </p:nvPr>
        </p:nvSpPr>
        <p:spPr>
          <a:xfrm>
            <a:off x="168655" y="37564"/>
            <a:ext cx="11366271" cy="2087562"/>
          </a:xfrm>
        </p:spPr>
        <p:txBody>
          <a:bodyPr/>
          <a:lstStyle/>
          <a:p>
            <a:r>
              <a:rPr lang="en-US" dirty="0"/>
              <a:t>19)</a:t>
            </a:r>
            <a:r>
              <a:rPr lang="en-US" dirty="0" err="1"/>
              <a:t>Abstraction,Encapsulation,Information</a:t>
            </a:r>
            <a:r>
              <a:rPr lang="en-US" dirty="0"/>
              <a:t> Hiding Nedir?</a:t>
            </a:r>
          </a:p>
        </p:txBody>
      </p:sp>
      <p:sp>
        <p:nvSpPr>
          <p:cNvPr id="3" name="Content Placeholder 2">
            <a:extLst>
              <a:ext uri="{FF2B5EF4-FFF2-40B4-BE49-F238E27FC236}">
                <a16:creationId xmlns:a16="http://schemas.microsoft.com/office/drawing/2014/main" id="{466DD63C-E299-A48D-70B2-4F1DABD5F744}"/>
              </a:ext>
            </a:extLst>
          </p:cNvPr>
          <p:cNvSpPr>
            <a:spLocks noGrp="1"/>
          </p:cNvSpPr>
          <p:nvPr>
            <p:ph idx="1"/>
          </p:nvPr>
        </p:nvSpPr>
        <p:spPr>
          <a:xfrm>
            <a:off x="-2337" y="2017467"/>
            <a:ext cx="12108109" cy="4794223"/>
          </a:xfrm>
        </p:spPr>
        <p:txBody>
          <a:bodyPr vert="horz" lIns="91440" tIns="45720" rIns="91440" bIns="45720" rtlCol="0" anchor="t">
            <a:noAutofit/>
          </a:bodyPr>
          <a:lstStyle/>
          <a:p>
            <a:r>
              <a:rPr lang="en-US" dirty="0">
                <a:ea typeface="+mn-lt"/>
                <a:cs typeface="+mn-lt"/>
              </a:rPr>
              <a:t>Abstraction, </a:t>
            </a:r>
            <a:r>
              <a:rPr lang="en-US" dirty="0" err="1">
                <a:ea typeface="+mn-lt"/>
                <a:cs typeface="+mn-lt"/>
              </a:rPr>
              <a:t>yazılım</a:t>
            </a:r>
            <a:r>
              <a:rPr lang="en-US" dirty="0">
                <a:ea typeface="+mn-lt"/>
                <a:cs typeface="+mn-lt"/>
              </a:rPr>
              <a:t> </a:t>
            </a:r>
            <a:r>
              <a:rPr lang="en-US" dirty="0" err="1">
                <a:ea typeface="+mn-lt"/>
                <a:cs typeface="+mn-lt"/>
              </a:rPr>
              <a:t>geliştirme</a:t>
            </a:r>
            <a:r>
              <a:rPr lang="en-US" dirty="0">
                <a:ea typeface="+mn-lt"/>
                <a:cs typeface="+mn-lt"/>
              </a:rPr>
              <a:t> </a:t>
            </a:r>
            <a:r>
              <a:rPr lang="en-US" dirty="0" err="1">
                <a:ea typeface="+mn-lt"/>
                <a:cs typeface="+mn-lt"/>
              </a:rPr>
              <a:t>sürecinde</a:t>
            </a:r>
            <a:r>
              <a:rPr lang="en-US" dirty="0">
                <a:ea typeface="+mn-lt"/>
                <a:cs typeface="+mn-lt"/>
              </a:rPr>
              <a:t> </a:t>
            </a:r>
            <a:r>
              <a:rPr lang="en-US" dirty="0" err="1">
                <a:ea typeface="+mn-lt"/>
                <a:cs typeface="+mn-lt"/>
              </a:rPr>
              <a:t>önemli</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rol</a:t>
            </a:r>
            <a:r>
              <a:rPr lang="en-US" dirty="0">
                <a:ea typeface="+mn-lt"/>
                <a:cs typeface="+mn-lt"/>
              </a:rPr>
              <a:t> </a:t>
            </a:r>
            <a:r>
              <a:rPr lang="en-US" dirty="0" err="1">
                <a:ea typeface="+mn-lt"/>
                <a:cs typeface="+mn-lt"/>
              </a:rPr>
              <a:t>oynayan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kavramdır</a:t>
            </a:r>
            <a:r>
              <a:rPr lang="en-US" dirty="0">
                <a:ea typeface="+mn-lt"/>
                <a:cs typeface="+mn-lt"/>
              </a:rPr>
              <a:t>. </a:t>
            </a:r>
            <a:r>
              <a:rPr lang="en-US" u="sng" dirty="0" err="1">
                <a:ea typeface="+mn-lt"/>
                <a:cs typeface="+mn-lt"/>
              </a:rPr>
              <a:t>Soyutlama</a:t>
            </a:r>
            <a:r>
              <a:rPr lang="en-US" u="sng" dirty="0">
                <a:ea typeface="+mn-lt"/>
                <a:cs typeface="+mn-lt"/>
              </a:rPr>
              <a:t>, </a:t>
            </a:r>
            <a:r>
              <a:rPr lang="en-US" u="sng" dirty="0" err="1">
                <a:ea typeface="+mn-lt"/>
                <a:cs typeface="+mn-lt"/>
              </a:rPr>
              <a:t>bir</a:t>
            </a:r>
            <a:r>
              <a:rPr lang="en-US" u="sng" dirty="0">
                <a:ea typeface="+mn-lt"/>
                <a:cs typeface="+mn-lt"/>
              </a:rPr>
              <a:t> işin ne yaptığını biliriz ancak nasıl yapıldığı ile ilgilenmeyiz, yani işimize yarayacak kadar bilgi sahibi </a:t>
            </a:r>
            <a:r>
              <a:rPr lang="en-US" u="sng" dirty="0" err="1">
                <a:ea typeface="+mn-lt"/>
                <a:cs typeface="+mn-lt"/>
              </a:rPr>
              <a:t>oluruz</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problemlerimizi</a:t>
            </a:r>
            <a:r>
              <a:rPr lang="en-US" u="sng" dirty="0">
                <a:ea typeface="+mn-lt"/>
                <a:cs typeface="+mn-lt"/>
              </a:rPr>
              <a:t> </a:t>
            </a:r>
            <a:r>
              <a:rPr lang="en-US" u="sng" dirty="0" err="1">
                <a:ea typeface="+mn-lt"/>
                <a:cs typeface="+mn-lt"/>
              </a:rPr>
              <a:t>çözer</a:t>
            </a:r>
            <a:r>
              <a:rPr lang="en-US" u="sng" dirty="0">
                <a:ea typeface="+mn-lt"/>
                <a:cs typeface="+mn-lt"/>
              </a:rPr>
              <a:t> </a:t>
            </a:r>
            <a:r>
              <a:rPr lang="en-US" u="sng" dirty="0" err="1">
                <a:ea typeface="+mn-lt"/>
                <a:cs typeface="+mn-lt"/>
              </a:rPr>
              <a:t>geçeriz</a:t>
            </a:r>
            <a:r>
              <a:rPr lang="en-US" u="sng" dirty="0">
                <a:ea typeface="+mn-lt"/>
                <a:cs typeface="+mn-lt"/>
              </a:rPr>
              <a:t> </a:t>
            </a:r>
            <a:r>
              <a:rPr lang="en-US" dirty="0">
                <a:ea typeface="+mn-lt"/>
                <a:cs typeface="+mn-lt"/>
              </a:rPr>
              <a:t>. </a:t>
            </a:r>
            <a:r>
              <a:rPr lang="en-US" u="sng" dirty="0">
                <a:ea typeface="+mn-lt"/>
                <a:cs typeface="+mn-lt"/>
              </a:rPr>
              <a:t>C#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a:t>
            </a:r>
            <a:r>
              <a:rPr lang="en-US" u="sng" dirty="0" err="1">
                <a:ea typeface="+mn-lt"/>
                <a:cs typeface="+mn-lt"/>
              </a:rPr>
              <a:t>soyutlama</a:t>
            </a:r>
            <a:r>
              <a:rPr lang="en-US" u="sng" dirty="0">
                <a:ea typeface="+mn-lt"/>
                <a:cs typeface="+mn-lt"/>
              </a:rPr>
              <a:t> </a:t>
            </a:r>
            <a:r>
              <a:rPr lang="en-US" u="sng" dirty="0" err="1">
                <a:ea typeface="+mn-lt"/>
                <a:cs typeface="+mn-lt"/>
              </a:rPr>
              <a:t>kavramı</a:t>
            </a:r>
            <a:r>
              <a:rPr lang="en-US" u="sng" dirty="0">
                <a:ea typeface="+mn-lt"/>
                <a:cs typeface="+mn-lt"/>
              </a:rPr>
              <a:t>, </a:t>
            </a:r>
            <a:r>
              <a:rPr lang="en-US" u="sng" dirty="0" err="1">
                <a:ea typeface="+mn-lt"/>
                <a:cs typeface="+mn-lt"/>
              </a:rPr>
              <a:t>karmaşıklığı</a:t>
            </a:r>
            <a:r>
              <a:rPr lang="en-US" u="sng" dirty="0">
                <a:ea typeface="+mn-lt"/>
                <a:cs typeface="+mn-lt"/>
              </a:rPr>
              <a:t> </a:t>
            </a:r>
            <a:r>
              <a:rPr lang="en-US" u="sng" dirty="0" err="1">
                <a:ea typeface="+mn-lt"/>
                <a:cs typeface="+mn-lt"/>
              </a:rPr>
              <a:t>yönetmek</a:t>
            </a:r>
            <a:r>
              <a:rPr lang="en-US" u="sng" dirty="0">
                <a:ea typeface="+mn-lt"/>
                <a:cs typeface="+mn-lt"/>
              </a:rPr>
              <a:t> için kullanılır ve nesnenin diğer tüm nesne türlerinden ayıran temel özelliklerini belirtir, böylece </a:t>
            </a:r>
            <a:r>
              <a:rPr lang="en-US" u="sng" dirty="0" err="1">
                <a:ea typeface="+mn-lt"/>
                <a:cs typeface="+mn-lt"/>
              </a:rPr>
              <a:t>izleyicinin</a:t>
            </a:r>
            <a:r>
              <a:rPr lang="en-US" u="sng" dirty="0">
                <a:ea typeface="+mn-lt"/>
                <a:cs typeface="+mn-lt"/>
              </a:rPr>
              <a:t> </a:t>
            </a:r>
            <a:r>
              <a:rPr lang="en-US" u="sng" dirty="0" err="1">
                <a:ea typeface="+mn-lt"/>
                <a:cs typeface="+mn-lt"/>
              </a:rPr>
              <a:t>bakış</a:t>
            </a:r>
            <a:r>
              <a:rPr lang="en-US" u="sng" dirty="0">
                <a:ea typeface="+mn-lt"/>
                <a:cs typeface="+mn-lt"/>
              </a:rPr>
              <a:t> </a:t>
            </a:r>
            <a:r>
              <a:rPr lang="en-US" u="sng" dirty="0" err="1">
                <a:ea typeface="+mn-lt"/>
                <a:cs typeface="+mn-lt"/>
              </a:rPr>
              <a:t>açısından</a:t>
            </a:r>
            <a:r>
              <a:rPr lang="en-US" u="sng" dirty="0">
                <a:ea typeface="+mn-lt"/>
                <a:cs typeface="+mn-lt"/>
              </a:rPr>
              <a:t> </a:t>
            </a:r>
            <a:r>
              <a:rPr lang="en-US" u="sng" dirty="0" err="1">
                <a:ea typeface="+mn-lt"/>
                <a:cs typeface="+mn-lt"/>
              </a:rPr>
              <a:t>açıkça</a:t>
            </a:r>
            <a:r>
              <a:rPr lang="en-US" u="sng" dirty="0">
                <a:ea typeface="+mn-lt"/>
                <a:cs typeface="+mn-lt"/>
              </a:rPr>
              <a:t> </a:t>
            </a:r>
            <a:r>
              <a:rPr lang="en-US" u="sng" dirty="0" err="1">
                <a:ea typeface="+mn-lt"/>
                <a:cs typeface="+mn-lt"/>
              </a:rPr>
              <a:t>tanımlanmış</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kavramsal</a:t>
            </a:r>
            <a:r>
              <a:rPr lang="en-US" u="sng" dirty="0">
                <a:ea typeface="+mn-lt"/>
                <a:cs typeface="+mn-lt"/>
              </a:rPr>
              <a:t> </a:t>
            </a:r>
            <a:r>
              <a:rPr lang="en-US" u="sng" dirty="0" err="1">
                <a:ea typeface="+mn-lt"/>
                <a:cs typeface="+mn-lt"/>
              </a:rPr>
              <a:t>sınır</a:t>
            </a:r>
            <a:r>
              <a:rPr lang="en-US" u="sng" dirty="0">
                <a:ea typeface="+mn-lt"/>
                <a:cs typeface="+mn-lt"/>
              </a:rPr>
              <a:t> </a:t>
            </a:r>
            <a:r>
              <a:rPr lang="en-US" u="sng" dirty="0" err="1">
                <a:ea typeface="+mn-lt"/>
                <a:cs typeface="+mn-lt"/>
              </a:rPr>
              <a:t>sağlar</a:t>
            </a:r>
            <a:r>
              <a:rPr lang="en-US" u="sng" dirty="0">
                <a:ea typeface="+mn-lt"/>
                <a:cs typeface="+mn-lt"/>
              </a:rPr>
              <a:t> </a:t>
            </a:r>
            <a:r>
              <a:rPr lang="en-US" dirty="0">
                <a:ea typeface="+mn-lt"/>
                <a:cs typeface="+mn-lt"/>
              </a:rPr>
              <a:t>. </a:t>
            </a:r>
            <a:r>
              <a:rPr lang="en-US" u="sng" dirty="0" err="1">
                <a:ea typeface="+mn-lt"/>
                <a:cs typeface="+mn-lt"/>
              </a:rPr>
              <a:t>Soyutlama</a:t>
            </a:r>
            <a:r>
              <a:rPr lang="en-US" u="sng" dirty="0">
                <a:ea typeface="+mn-lt"/>
                <a:cs typeface="+mn-lt"/>
              </a:rPr>
              <a:t>, Abstract Class </a:t>
            </a:r>
            <a:r>
              <a:rPr lang="en-US" u="sng" dirty="0" err="1">
                <a:ea typeface="+mn-lt"/>
                <a:cs typeface="+mn-lt"/>
              </a:rPr>
              <a:t>ve</a:t>
            </a:r>
            <a:r>
              <a:rPr lang="en-US" u="sng" dirty="0">
                <a:ea typeface="+mn-lt"/>
                <a:cs typeface="+mn-lt"/>
              </a:rPr>
              <a:t> Interface </a:t>
            </a:r>
            <a:r>
              <a:rPr lang="en-US" u="sng" dirty="0" err="1">
                <a:ea typeface="+mn-lt"/>
                <a:cs typeface="+mn-lt"/>
              </a:rPr>
              <a:t>gibi</a:t>
            </a:r>
            <a:r>
              <a:rPr lang="en-US" u="sng" dirty="0">
                <a:ea typeface="+mn-lt"/>
                <a:cs typeface="+mn-lt"/>
              </a:rPr>
              <a:t> </a:t>
            </a:r>
            <a:r>
              <a:rPr lang="en-US" u="sng" dirty="0" err="1">
                <a:ea typeface="+mn-lt"/>
                <a:cs typeface="+mn-lt"/>
              </a:rPr>
              <a:t>yapılardan</a:t>
            </a:r>
            <a:r>
              <a:rPr lang="en-US" u="sng" dirty="0">
                <a:ea typeface="+mn-lt"/>
                <a:cs typeface="+mn-lt"/>
              </a:rPr>
              <a:t> </a:t>
            </a:r>
            <a:r>
              <a:rPr lang="en-US" u="sng" dirty="0" err="1">
                <a:ea typeface="+mn-lt"/>
                <a:cs typeface="+mn-lt"/>
              </a:rPr>
              <a:t>yararlanarak</a:t>
            </a:r>
            <a:r>
              <a:rPr lang="en-US" u="sng" dirty="0">
                <a:ea typeface="+mn-lt"/>
                <a:cs typeface="+mn-lt"/>
              </a:rPr>
              <a:t> </a:t>
            </a:r>
            <a:r>
              <a:rPr lang="en-US" u="sng" dirty="0" err="1">
                <a:ea typeface="+mn-lt"/>
                <a:cs typeface="+mn-lt"/>
              </a:rPr>
              <a:t>gerçekleştirilir</a:t>
            </a:r>
            <a:r>
              <a:rPr lang="en-US" u="sng" dirty="0">
                <a:ea typeface="+mn-lt"/>
                <a:cs typeface="+mn-lt"/>
              </a:rPr>
              <a:t> </a:t>
            </a:r>
            <a:r>
              <a:rPr lang="en-US" dirty="0">
                <a:ea typeface="+mn-lt"/>
                <a:cs typeface="+mn-lt"/>
              </a:rPr>
              <a:t>. Abstract Class, </a:t>
            </a:r>
            <a:r>
              <a:rPr lang="en-US" dirty="0" err="1">
                <a:ea typeface="+mn-lt"/>
                <a:cs typeface="+mn-lt"/>
              </a:rPr>
              <a:t>soyut</a:t>
            </a:r>
            <a:r>
              <a:rPr lang="en-US" dirty="0">
                <a:ea typeface="+mn-lt"/>
                <a:cs typeface="+mn-lt"/>
              </a:rPr>
              <a:t> </a:t>
            </a:r>
            <a:r>
              <a:rPr lang="en-US" dirty="0" err="1">
                <a:ea typeface="+mn-lt"/>
                <a:cs typeface="+mn-lt"/>
              </a:rPr>
              <a:t>sınıfların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türüdür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soyut</a:t>
            </a:r>
            <a:r>
              <a:rPr lang="en-US" dirty="0">
                <a:ea typeface="+mn-lt"/>
                <a:cs typeface="+mn-lt"/>
              </a:rPr>
              <a:t> </a:t>
            </a:r>
            <a:r>
              <a:rPr lang="en-US" dirty="0" err="1">
                <a:ea typeface="+mn-lt"/>
                <a:cs typeface="+mn-lt"/>
              </a:rPr>
              <a:t>metotlar</a:t>
            </a:r>
            <a:r>
              <a:rPr lang="en-US" dirty="0">
                <a:ea typeface="+mn-lt"/>
                <a:cs typeface="+mn-lt"/>
              </a:rPr>
              <a:t> </a:t>
            </a:r>
            <a:r>
              <a:rPr lang="en-US" dirty="0" err="1">
                <a:ea typeface="+mn-lt"/>
                <a:cs typeface="+mn-lt"/>
              </a:rPr>
              <a:t>barındırabilir</a:t>
            </a:r>
            <a:r>
              <a:rPr lang="en-US" dirty="0">
                <a:ea typeface="+mn-lt"/>
                <a:cs typeface="+mn-lt"/>
              </a:rPr>
              <a:t>. </a:t>
            </a:r>
            <a:r>
              <a:rPr lang="en-US" u="sng" dirty="0" err="1">
                <a:ea typeface="+mn-lt"/>
                <a:cs typeface="+mn-lt"/>
              </a:rPr>
              <a:t>Soyut</a:t>
            </a:r>
            <a:r>
              <a:rPr lang="en-US" u="sng" dirty="0">
                <a:ea typeface="+mn-lt"/>
                <a:cs typeface="+mn-lt"/>
              </a:rPr>
              <a:t> </a:t>
            </a:r>
            <a:r>
              <a:rPr lang="en-US" u="sng" dirty="0" err="1">
                <a:ea typeface="+mn-lt"/>
                <a:cs typeface="+mn-lt"/>
              </a:rPr>
              <a:t>metotlar</a:t>
            </a:r>
            <a:r>
              <a:rPr lang="en-US" u="sng" dirty="0">
                <a:ea typeface="+mn-lt"/>
                <a:cs typeface="+mn-lt"/>
              </a:rPr>
              <a:t>, </a:t>
            </a:r>
            <a:r>
              <a:rPr lang="en-US" u="sng" dirty="0" err="1">
                <a:ea typeface="+mn-lt"/>
                <a:cs typeface="+mn-lt"/>
              </a:rPr>
              <a:t>yalnızca</a:t>
            </a:r>
            <a:r>
              <a:rPr lang="en-US" u="sng" dirty="0">
                <a:ea typeface="+mn-lt"/>
                <a:cs typeface="+mn-lt"/>
              </a:rPr>
              <a:t> </a:t>
            </a:r>
            <a:r>
              <a:rPr lang="en-US" u="sng" dirty="0" err="1">
                <a:ea typeface="+mn-lt"/>
                <a:cs typeface="+mn-lt"/>
              </a:rPr>
              <a:t>imzadan</a:t>
            </a:r>
            <a:r>
              <a:rPr lang="en-US" u="sng" dirty="0">
                <a:ea typeface="+mn-lt"/>
                <a:cs typeface="+mn-lt"/>
              </a:rPr>
              <a:t> </a:t>
            </a:r>
            <a:r>
              <a:rPr lang="en-US" u="sng" dirty="0" err="1">
                <a:ea typeface="+mn-lt"/>
                <a:cs typeface="+mn-lt"/>
              </a:rPr>
              <a:t>ibaret</a:t>
            </a:r>
            <a:r>
              <a:rPr lang="en-US" u="sng" dirty="0">
                <a:ea typeface="+mn-lt"/>
                <a:cs typeface="+mn-lt"/>
              </a:rPr>
              <a:t> </a:t>
            </a:r>
            <a:r>
              <a:rPr lang="en-US" u="sng" dirty="0" err="1">
                <a:ea typeface="+mn-lt"/>
                <a:cs typeface="+mn-lt"/>
              </a:rPr>
              <a:t>olan</a:t>
            </a:r>
            <a:r>
              <a:rPr lang="en-US" u="sng" dirty="0">
                <a:ea typeface="+mn-lt"/>
                <a:cs typeface="+mn-lt"/>
              </a:rPr>
              <a:t> </a:t>
            </a:r>
            <a:r>
              <a:rPr lang="en-US" u="sng" dirty="0" err="1">
                <a:ea typeface="+mn-lt"/>
                <a:cs typeface="+mn-lt"/>
              </a:rPr>
              <a:t>metotlardır</a:t>
            </a:r>
            <a:r>
              <a:rPr lang="en-US" u="sng" dirty="0">
                <a:ea typeface="+mn-lt"/>
                <a:cs typeface="+mn-lt"/>
              </a:rPr>
              <a:t> </a:t>
            </a:r>
            <a:r>
              <a:rPr lang="en-US" dirty="0">
                <a:ea typeface="+mn-lt"/>
                <a:cs typeface="+mn-lt"/>
              </a:rPr>
              <a:t>. </a:t>
            </a:r>
            <a:r>
              <a:rPr lang="en-US" u="sng" dirty="0">
                <a:ea typeface="+mn-lt"/>
                <a:cs typeface="+mn-lt"/>
              </a:rPr>
              <a:t>Interface </a:t>
            </a:r>
            <a:r>
              <a:rPr lang="en-US" u="sng" dirty="0" err="1">
                <a:ea typeface="+mn-lt"/>
                <a:cs typeface="+mn-lt"/>
              </a:rPr>
              <a:t>ise</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sınıfın</a:t>
            </a:r>
            <a:r>
              <a:rPr lang="en-US" u="sng" dirty="0">
                <a:ea typeface="+mn-lt"/>
                <a:cs typeface="+mn-lt"/>
              </a:rPr>
              <a:t> hangi </a:t>
            </a:r>
            <a:r>
              <a:rPr lang="en-US" u="sng" dirty="0" err="1">
                <a:ea typeface="+mn-lt"/>
                <a:cs typeface="+mn-lt"/>
              </a:rPr>
              <a:t>metotları</a:t>
            </a:r>
            <a:r>
              <a:rPr lang="en-US" u="sng" dirty="0">
                <a:ea typeface="+mn-lt"/>
                <a:cs typeface="+mn-lt"/>
              </a:rPr>
              <a:t> </a:t>
            </a:r>
            <a:r>
              <a:rPr lang="en-US" u="sng" dirty="0" err="1">
                <a:ea typeface="+mn-lt"/>
                <a:cs typeface="+mn-lt"/>
              </a:rPr>
              <a:t>içermesi</a:t>
            </a:r>
            <a:r>
              <a:rPr lang="en-US" u="sng" dirty="0">
                <a:ea typeface="+mn-lt"/>
                <a:cs typeface="+mn-lt"/>
              </a:rPr>
              <a:t> </a:t>
            </a:r>
            <a:r>
              <a:rPr lang="en-US" u="sng" dirty="0" err="1">
                <a:ea typeface="+mn-lt"/>
                <a:cs typeface="+mn-lt"/>
              </a:rPr>
              <a:t>gerektiğini</a:t>
            </a:r>
            <a:r>
              <a:rPr lang="en-US" u="sng" dirty="0">
                <a:ea typeface="+mn-lt"/>
                <a:cs typeface="+mn-lt"/>
              </a:rPr>
              <a:t> </a:t>
            </a:r>
            <a:r>
              <a:rPr lang="en-US" u="sng" dirty="0" err="1">
                <a:ea typeface="+mn-lt"/>
                <a:cs typeface="+mn-lt"/>
              </a:rPr>
              <a:t>belirleyen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yapıdır</a:t>
            </a:r>
            <a:r>
              <a:rPr lang="en-US" u="sng" dirty="0">
                <a:ea typeface="+mn-lt"/>
                <a:cs typeface="+mn-lt"/>
              </a:rPr>
              <a:t> </a:t>
            </a:r>
            <a:r>
              <a:rPr lang="en-US" dirty="0">
                <a:ea typeface="+mn-lt"/>
                <a:cs typeface="+mn-lt"/>
              </a:rPr>
              <a:t>.</a:t>
            </a:r>
            <a:endParaRPr lang="en-US" dirty="0"/>
          </a:p>
        </p:txBody>
      </p:sp>
      <p:sp>
        <p:nvSpPr>
          <p:cNvPr id="5" name="Slide Number Placeholder 4">
            <a:extLst>
              <a:ext uri="{FF2B5EF4-FFF2-40B4-BE49-F238E27FC236}">
                <a16:creationId xmlns:a16="http://schemas.microsoft.com/office/drawing/2014/main" id="{206A4529-D12A-FF2E-2115-3D88E0E03E2D}"/>
              </a:ext>
            </a:extLst>
          </p:cNvPr>
          <p:cNvSpPr>
            <a:spLocks noGrp="1"/>
          </p:cNvSpPr>
          <p:nvPr>
            <p:ph type="sldNum" sz="quarter" idx="4"/>
          </p:nvPr>
        </p:nvSpPr>
        <p:spPr/>
        <p:txBody>
          <a:bodyPr/>
          <a:lstStyle/>
          <a:p>
            <a:fld id="{294A09A9-5501-47C1-A89A-A340965A2BE2}" type="slidenum">
              <a:rPr lang="en-US" smtClean="0"/>
              <a:pPr/>
              <a:t>42</a:t>
            </a:fld>
            <a:endParaRPr lang="en-US" dirty="0"/>
          </a:p>
        </p:txBody>
      </p:sp>
    </p:spTree>
    <p:extLst>
      <p:ext uri="{BB962C8B-B14F-4D97-AF65-F5344CB8AC3E}">
        <p14:creationId xmlns:p14="http://schemas.microsoft.com/office/powerpoint/2010/main" val="3070638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7838-6C8B-D309-7D3D-DAB1462433CD}"/>
              </a:ext>
            </a:extLst>
          </p:cNvPr>
          <p:cNvSpPr>
            <a:spLocks noGrp="1"/>
          </p:cNvSpPr>
          <p:nvPr>
            <p:ph type="title"/>
          </p:nvPr>
        </p:nvSpPr>
        <p:spPr>
          <a:xfrm>
            <a:off x="1167492" y="5367"/>
            <a:ext cx="9810074" cy="799531"/>
          </a:xfrm>
        </p:spPr>
        <p:txBody>
          <a:bodyPr/>
          <a:lstStyle/>
          <a:p>
            <a:r>
              <a:rPr lang="en-US" dirty="0"/>
              <a:t>Encapsulation</a:t>
            </a:r>
          </a:p>
        </p:txBody>
      </p:sp>
      <p:sp>
        <p:nvSpPr>
          <p:cNvPr id="3" name="Content Placeholder 2">
            <a:extLst>
              <a:ext uri="{FF2B5EF4-FFF2-40B4-BE49-F238E27FC236}">
                <a16:creationId xmlns:a16="http://schemas.microsoft.com/office/drawing/2014/main" id="{67E93641-7846-17DD-9B30-C236AD61BFE2}"/>
              </a:ext>
            </a:extLst>
          </p:cNvPr>
          <p:cNvSpPr>
            <a:spLocks noGrp="1"/>
          </p:cNvSpPr>
          <p:nvPr>
            <p:ph idx="1"/>
          </p:nvPr>
        </p:nvSpPr>
        <p:spPr>
          <a:xfrm>
            <a:off x="40592" y="965693"/>
            <a:ext cx="11763803" cy="5753466"/>
          </a:xfrm>
        </p:spPr>
        <p:txBody>
          <a:bodyPr vert="horz" lIns="91440" tIns="45720" rIns="91440" bIns="45720" rtlCol="0" anchor="t">
            <a:noAutofit/>
          </a:bodyPr>
          <a:lstStyle/>
          <a:p>
            <a:r>
              <a:rPr lang="en-US" dirty="0">
                <a:ea typeface="+mn-lt"/>
                <a:cs typeface="+mn-lt"/>
              </a:rPr>
              <a:t>“Encapsulation” (</a:t>
            </a:r>
            <a:r>
              <a:rPr lang="en-US" dirty="0" err="1">
                <a:ea typeface="+mn-lt"/>
                <a:cs typeface="+mn-lt"/>
              </a:rPr>
              <a:t>kapsülleme</a:t>
            </a:r>
            <a:r>
              <a:rPr lang="en-US" dirty="0">
                <a:ea typeface="+mn-lt"/>
                <a:cs typeface="+mn-lt"/>
              </a:rPr>
              <a:t>), </a:t>
            </a:r>
            <a:r>
              <a:rPr lang="en-US" dirty="0" err="1">
                <a:ea typeface="+mn-lt"/>
                <a:cs typeface="+mn-lt"/>
              </a:rPr>
              <a:t>nesne</a:t>
            </a:r>
            <a:r>
              <a:rPr lang="en-US" dirty="0">
                <a:ea typeface="+mn-lt"/>
                <a:cs typeface="+mn-lt"/>
              </a:rPr>
              <a:t> </a:t>
            </a:r>
            <a:r>
              <a:rPr lang="en-US" dirty="0" err="1">
                <a:ea typeface="+mn-lt"/>
                <a:cs typeface="+mn-lt"/>
              </a:rPr>
              <a:t>yönelimli</a:t>
            </a:r>
            <a:r>
              <a:rPr lang="en-US" dirty="0">
                <a:ea typeface="+mn-lt"/>
                <a:cs typeface="+mn-lt"/>
              </a:rPr>
              <a:t> </a:t>
            </a:r>
            <a:r>
              <a:rPr lang="en-US" dirty="0" err="1">
                <a:ea typeface="+mn-lt"/>
                <a:cs typeface="+mn-lt"/>
              </a:rPr>
              <a:t>programlama</a:t>
            </a:r>
            <a:r>
              <a:rPr lang="en-US" dirty="0">
                <a:ea typeface="+mn-lt"/>
                <a:cs typeface="+mn-lt"/>
              </a:rPr>
              <a:t> (OOP) </a:t>
            </a:r>
            <a:r>
              <a:rPr lang="en-US" dirty="0" err="1">
                <a:ea typeface="+mn-lt"/>
                <a:cs typeface="+mn-lt"/>
              </a:rPr>
              <a:t>kavramlarından</a:t>
            </a:r>
            <a:r>
              <a:rPr lang="en-US" dirty="0">
                <a:ea typeface="+mn-lt"/>
                <a:cs typeface="+mn-lt"/>
              </a:rPr>
              <a:t> </a:t>
            </a:r>
            <a:r>
              <a:rPr lang="en-US" dirty="0" err="1">
                <a:ea typeface="+mn-lt"/>
                <a:cs typeface="+mn-lt"/>
              </a:rPr>
              <a:t>biridir</a:t>
            </a:r>
            <a:r>
              <a:rPr lang="en-US" dirty="0">
                <a:ea typeface="+mn-lt"/>
                <a:cs typeface="+mn-lt"/>
              </a:rPr>
              <a:t>. Bir </a:t>
            </a:r>
            <a:r>
              <a:rPr lang="en-US" dirty="0" err="1">
                <a:ea typeface="+mn-lt"/>
                <a:cs typeface="+mn-lt"/>
              </a:rPr>
              <a:t>sınıfın</a:t>
            </a:r>
            <a:r>
              <a:rPr lang="en-US" dirty="0">
                <a:ea typeface="+mn-lt"/>
                <a:cs typeface="+mn-lt"/>
              </a:rPr>
              <a:t>, </a:t>
            </a:r>
            <a:r>
              <a:rPr lang="en-US" dirty="0" err="1">
                <a:ea typeface="+mn-lt"/>
                <a:cs typeface="+mn-lt"/>
              </a:rPr>
              <a:t>içerisinde</a:t>
            </a:r>
            <a:r>
              <a:rPr lang="en-US" dirty="0">
                <a:ea typeface="+mn-lt"/>
                <a:cs typeface="+mn-lt"/>
              </a:rPr>
              <a:t> </a:t>
            </a:r>
            <a:r>
              <a:rPr lang="en-US" dirty="0" err="1">
                <a:ea typeface="+mn-lt"/>
                <a:cs typeface="+mn-lt"/>
              </a:rPr>
              <a:t>bulunan</a:t>
            </a:r>
            <a:r>
              <a:rPr lang="en-US" dirty="0">
                <a:ea typeface="+mn-lt"/>
                <a:cs typeface="+mn-lt"/>
              </a:rPr>
              <a:t> </a:t>
            </a:r>
            <a:r>
              <a:rPr lang="en-US" dirty="0" err="1">
                <a:ea typeface="+mn-lt"/>
                <a:cs typeface="+mn-lt"/>
              </a:rPr>
              <a:t>metotların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değişkenlerin</a:t>
            </a:r>
            <a:r>
              <a:rPr lang="en-US" dirty="0">
                <a:ea typeface="+mn-lt"/>
                <a:cs typeface="+mn-lt"/>
              </a:rPr>
              <a:t> </a:t>
            </a:r>
            <a:r>
              <a:rPr lang="en-US" dirty="0" err="1">
                <a:ea typeface="+mn-lt"/>
                <a:cs typeface="+mn-lt"/>
              </a:rPr>
              <a:t>korunması</a:t>
            </a:r>
            <a:r>
              <a:rPr lang="en-US" dirty="0">
                <a:ea typeface="+mn-lt"/>
                <a:cs typeface="+mn-lt"/>
              </a:rPr>
              <a:t> </a:t>
            </a:r>
            <a:r>
              <a:rPr lang="en-US" dirty="0" err="1">
                <a:ea typeface="+mn-lt"/>
                <a:cs typeface="+mn-lt"/>
              </a:rPr>
              <a:t>işlemidir</a:t>
            </a:r>
            <a:r>
              <a:rPr lang="en-US" dirty="0">
                <a:ea typeface="+mn-lt"/>
                <a:cs typeface="+mn-lt"/>
              </a:rPr>
              <a:t>. </a:t>
            </a:r>
            <a:r>
              <a:rPr lang="en-US" dirty="0" err="1">
                <a:ea typeface="+mn-lt"/>
                <a:cs typeface="+mn-lt"/>
              </a:rPr>
              <a:t>Programlarımızı</a:t>
            </a:r>
            <a:r>
              <a:rPr lang="en-US" dirty="0">
                <a:ea typeface="+mn-lt"/>
                <a:cs typeface="+mn-lt"/>
              </a:rPr>
              <a:t> </a:t>
            </a:r>
            <a:r>
              <a:rPr lang="en-US" dirty="0" err="1">
                <a:ea typeface="+mn-lt"/>
                <a:cs typeface="+mn-lt"/>
              </a:rPr>
              <a:t>oluştururken</a:t>
            </a:r>
            <a:r>
              <a:rPr lang="en-US" dirty="0">
                <a:ea typeface="+mn-lt"/>
                <a:cs typeface="+mn-lt"/>
              </a:rPr>
              <a:t> </a:t>
            </a:r>
            <a:r>
              <a:rPr lang="en-US" dirty="0" err="1">
                <a:ea typeface="+mn-lt"/>
                <a:cs typeface="+mn-lt"/>
              </a:rPr>
              <a:t>bazı</a:t>
            </a:r>
            <a:r>
              <a:rPr lang="en-US" dirty="0">
                <a:ea typeface="+mn-lt"/>
                <a:cs typeface="+mn-lt"/>
              </a:rPr>
              <a:t> </a:t>
            </a:r>
            <a:r>
              <a:rPr lang="en-US" dirty="0" err="1">
                <a:ea typeface="+mn-lt"/>
                <a:cs typeface="+mn-lt"/>
              </a:rPr>
              <a:t>bilgilerin</a:t>
            </a:r>
            <a:r>
              <a:rPr lang="en-US" dirty="0">
                <a:ea typeface="+mn-lt"/>
                <a:cs typeface="+mn-lt"/>
              </a:rPr>
              <a:t> her </a:t>
            </a:r>
            <a:r>
              <a:rPr lang="en-US" dirty="0" err="1">
                <a:ea typeface="+mn-lt"/>
                <a:cs typeface="+mn-lt"/>
              </a:rPr>
              <a:t>yerden</a:t>
            </a:r>
            <a:r>
              <a:rPr lang="en-US" dirty="0">
                <a:ea typeface="+mn-lt"/>
                <a:cs typeface="+mn-lt"/>
              </a:rPr>
              <a:t> </a:t>
            </a:r>
            <a:r>
              <a:rPr lang="en-US" dirty="0" err="1">
                <a:ea typeface="+mn-lt"/>
                <a:cs typeface="+mn-lt"/>
              </a:rPr>
              <a:t>ulaşılmamasını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değiştirilmemesini</a:t>
            </a:r>
            <a:r>
              <a:rPr lang="en-US" dirty="0">
                <a:ea typeface="+mn-lt"/>
                <a:cs typeface="+mn-lt"/>
              </a:rPr>
              <a:t> </a:t>
            </a:r>
            <a:r>
              <a:rPr lang="en-US" dirty="0" err="1">
                <a:ea typeface="+mn-lt"/>
                <a:cs typeface="+mn-lt"/>
              </a:rPr>
              <a:t>isteyebiliriz</a:t>
            </a:r>
            <a:r>
              <a:rPr lang="en-US" dirty="0">
                <a:ea typeface="+mn-lt"/>
                <a:cs typeface="+mn-lt"/>
              </a:rPr>
              <a:t>. </a:t>
            </a:r>
            <a:r>
              <a:rPr lang="en-US" u="sng" dirty="0">
                <a:ea typeface="+mn-lt"/>
                <a:cs typeface="+mn-lt"/>
              </a:rPr>
              <a:t>Bu </a:t>
            </a:r>
            <a:r>
              <a:rPr lang="en-US" u="sng" dirty="0" err="1">
                <a:ea typeface="+mn-lt"/>
                <a:cs typeface="+mn-lt"/>
              </a:rPr>
              <a:t>durumda</a:t>
            </a:r>
            <a:r>
              <a:rPr lang="en-US" u="sng" dirty="0">
                <a:ea typeface="+mn-lt"/>
                <a:cs typeface="+mn-lt"/>
              </a:rPr>
              <a:t> </a:t>
            </a:r>
            <a:r>
              <a:rPr lang="en-US" u="sng" dirty="0" err="1">
                <a:ea typeface="+mn-lt"/>
                <a:cs typeface="+mn-lt"/>
              </a:rPr>
              <a:t>bilgilerimizi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kasa</a:t>
            </a:r>
            <a:r>
              <a:rPr lang="en-US" u="sng" dirty="0">
                <a:ea typeface="+mn-lt"/>
                <a:cs typeface="+mn-lt"/>
              </a:rPr>
              <a:t> </a:t>
            </a:r>
            <a:r>
              <a:rPr lang="en-US" u="sng" dirty="0" err="1">
                <a:ea typeface="+mn-lt"/>
                <a:cs typeface="+mn-lt"/>
              </a:rPr>
              <a:t>içerisinde</a:t>
            </a:r>
            <a:r>
              <a:rPr lang="en-US" u="sng" dirty="0">
                <a:ea typeface="+mn-lt"/>
                <a:cs typeface="+mn-lt"/>
              </a:rPr>
              <a:t> </a:t>
            </a:r>
            <a:r>
              <a:rPr lang="en-US" u="sng" dirty="0" err="1">
                <a:ea typeface="+mn-lt"/>
                <a:cs typeface="+mn-lt"/>
              </a:rPr>
              <a:t>saklamamıza</a:t>
            </a:r>
            <a:r>
              <a:rPr lang="en-US" u="sng" dirty="0">
                <a:ea typeface="+mn-lt"/>
                <a:cs typeface="+mn-lt"/>
              </a:rPr>
              <a:t> </a:t>
            </a:r>
            <a:r>
              <a:rPr lang="en-US" u="sng" dirty="0" err="1">
                <a:ea typeface="+mn-lt"/>
                <a:cs typeface="+mn-lt"/>
              </a:rPr>
              <a:t>olanak</a:t>
            </a:r>
            <a:r>
              <a:rPr lang="en-US" u="sng" dirty="0">
                <a:ea typeface="+mn-lt"/>
                <a:cs typeface="+mn-lt"/>
              </a:rPr>
              <a:t> </a:t>
            </a:r>
            <a:r>
              <a:rPr lang="en-US" u="sng" dirty="0" err="1">
                <a:ea typeface="+mn-lt"/>
                <a:cs typeface="+mn-lt"/>
              </a:rPr>
              <a:t>sağlayan</a:t>
            </a:r>
            <a:r>
              <a:rPr lang="en-US" u="sng" dirty="0">
                <a:ea typeface="+mn-lt"/>
                <a:cs typeface="+mn-lt"/>
              </a:rPr>
              <a:t> “Encapsulation” </a:t>
            </a:r>
            <a:r>
              <a:rPr lang="en-US" u="sng" dirty="0" err="1">
                <a:ea typeface="+mn-lt"/>
                <a:cs typeface="+mn-lt"/>
              </a:rPr>
              <a:t>kavramı</a:t>
            </a:r>
            <a:r>
              <a:rPr lang="en-US" u="sng" dirty="0">
                <a:ea typeface="+mn-lt"/>
                <a:cs typeface="+mn-lt"/>
              </a:rPr>
              <a:t>, </a:t>
            </a:r>
            <a:r>
              <a:rPr lang="en-US" u="sng" dirty="0" err="1">
                <a:ea typeface="+mn-lt"/>
                <a:cs typeface="+mn-lt"/>
              </a:rPr>
              <a:t>programlarımız</a:t>
            </a:r>
            <a:r>
              <a:rPr lang="en-US" u="sng" dirty="0">
                <a:ea typeface="+mn-lt"/>
                <a:cs typeface="+mn-lt"/>
              </a:rPr>
              <a:t> </a:t>
            </a:r>
            <a:r>
              <a:rPr lang="en-US" u="sng" dirty="0" err="1">
                <a:ea typeface="+mn-lt"/>
                <a:cs typeface="+mn-lt"/>
              </a:rPr>
              <a:t>üzerinde</a:t>
            </a:r>
            <a:r>
              <a:rPr lang="en-US" u="sng" dirty="0">
                <a:ea typeface="+mn-lt"/>
                <a:cs typeface="+mn-lt"/>
              </a:rPr>
              <a:t> </a:t>
            </a:r>
            <a:r>
              <a:rPr lang="en-US" u="sng" dirty="0" err="1">
                <a:ea typeface="+mn-lt"/>
                <a:cs typeface="+mn-lt"/>
              </a:rPr>
              <a:t>koruma</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esneklik</a:t>
            </a:r>
            <a:r>
              <a:rPr lang="en-US" u="sng" dirty="0">
                <a:ea typeface="+mn-lt"/>
                <a:cs typeface="+mn-lt"/>
              </a:rPr>
              <a:t> </a:t>
            </a:r>
            <a:r>
              <a:rPr lang="en-US" u="sng" dirty="0" err="1">
                <a:ea typeface="+mn-lt"/>
                <a:cs typeface="+mn-lt"/>
              </a:rPr>
              <a:t>sağlamak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dirty="0">
                <a:ea typeface="+mn-lt"/>
                <a:cs typeface="+mn-lt"/>
              </a:rPr>
              <a:t>.</a:t>
            </a:r>
            <a:endParaRPr lang="en-US" dirty="0"/>
          </a:p>
          <a:p>
            <a:r>
              <a:rPr lang="en-US" dirty="0">
                <a:ea typeface="+mn-lt"/>
                <a:cs typeface="+mn-lt"/>
              </a:rPr>
              <a:t>“Encapsulation” </a:t>
            </a:r>
            <a:r>
              <a:rPr lang="en-US" dirty="0" err="1">
                <a:ea typeface="+mn-lt"/>
                <a:cs typeface="+mn-lt"/>
              </a:rPr>
              <a:t>kavramını</a:t>
            </a:r>
            <a:r>
              <a:rPr lang="en-US" dirty="0">
                <a:ea typeface="+mn-lt"/>
                <a:cs typeface="+mn-lt"/>
              </a:rPr>
              <a:t> </a:t>
            </a:r>
            <a:r>
              <a:rPr lang="en-US" dirty="0" err="1">
                <a:ea typeface="+mn-lt"/>
                <a:cs typeface="+mn-lt"/>
              </a:rPr>
              <a:t>anlamlandırmak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örnek</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bilgisayarın</a:t>
            </a:r>
            <a:r>
              <a:rPr lang="en-US" dirty="0">
                <a:ea typeface="+mn-lt"/>
                <a:cs typeface="+mn-lt"/>
              </a:rPr>
              <a:t> </a:t>
            </a:r>
            <a:r>
              <a:rPr lang="en-US" dirty="0" err="1">
                <a:ea typeface="+mn-lt"/>
                <a:cs typeface="+mn-lt"/>
              </a:rPr>
              <a:t>açılış</a:t>
            </a:r>
            <a:r>
              <a:rPr lang="en-US" dirty="0">
                <a:ea typeface="+mn-lt"/>
                <a:cs typeface="+mn-lt"/>
              </a:rPr>
              <a:t> </a:t>
            </a:r>
            <a:r>
              <a:rPr lang="en-US" dirty="0" err="1">
                <a:ea typeface="+mn-lt"/>
                <a:cs typeface="+mn-lt"/>
              </a:rPr>
              <a:t>işlemini</a:t>
            </a:r>
            <a:r>
              <a:rPr lang="en-US" dirty="0">
                <a:ea typeface="+mn-lt"/>
                <a:cs typeface="+mn-lt"/>
              </a:rPr>
              <a:t> </a:t>
            </a:r>
            <a:r>
              <a:rPr lang="en-US" dirty="0" err="1">
                <a:ea typeface="+mn-lt"/>
                <a:cs typeface="+mn-lt"/>
              </a:rPr>
              <a:t>düşünebiliriz</a:t>
            </a:r>
            <a:r>
              <a:rPr lang="en-US" dirty="0">
                <a:ea typeface="+mn-lt"/>
                <a:cs typeface="+mn-lt"/>
              </a:rPr>
              <a:t>. </a:t>
            </a:r>
            <a:r>
              <a:rPr lang="en-US" dirty="0" err="1">
                <a:ea typeface="+mn-lt"/>
                <a:cs typeface="+mn-lt"/>
              </a:rPr>
              <a:t>Bilgisayarımızı</a:t>
            </a:r>
            <a:r>
              <a:rPr lang="en-US" dirty="0">
                <a:ea typeface="+mn-lt"/>
                <a:cs typeface="+mn-lt"/>
              </a:rPr>
              <a:t> </a:t>
            </a:r>
            <a:r>
              <a:rPr lang="en-US" dirty="0" err="1">
                <a:ea typeface="+mn-lt"/>
                <a:cs typeface="+mn-lt"/>
              </a:rPr>
              <a:t>açmak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güç</a:t>
            </a:r>
            <a:r>
              <a:rPr lang="en-US" dirty="0">
                <a:ea typeface="+mn-lt"/>
                <a:cs typeface="+mn-lt"/>
              </a:rPr>
              <a:t> </a:t>
            </a:r>
            <a:r>
              <a:rPr lang="en-US" dirty="0" err="1">
                <a:ea typeface="+mn-lt"/>
                <a:cs typeface="+mn-lt"/>
              </a:rPr>
              <a:t>tuşuna</a:t>
            </a:r>
            <a:r>
              <a:rPr lang="en-US" dirty="0">
                <a:ea typeface="+mn-lt"/>
                <a:cs typeface="+mn-lt"/>
              </a:rPr>
              <a:t> </a:t>
            </a:r>
            <a:r>
              <a:rPr lang="en-US" dirty="0" err="1">
                <a:ea typeface="+mn-lt"/>
                <a:cs typeface="+mn-lt"/>
              </a:rPr>
              <a:t>basmamız</a:t>
            </a:r>
            <a:r>
              <a:rPr lang="en-US" dirty="0">
                <a:ea typeface="+mn-lt"/>
                <a:cs typeface="+mn-lt"/>
              </a:rPr>
              <a:t> </a:t>
            </a:r>
            <a:r>
              <a:rPr lang="en-US" dirty="0" err="1">
                <a:ea typeface="+mn-lt"/>
                <a:cs typeface="+mn-lt"/>
              </a:rPr>
              <a:t>gerektiğini</a:t>
            </a:r>
            <a:r>
              <a:rPr lang="en-US" dirty="0">
                <a:ea typeface="+mn-lt"/>
                <a:cs typeface="+mn-lt"/>
              </a:rPr>
              <a:t> </a:t>
            </a:r>
            <a:r>
              <a:rPr lang="en-US" dirty="0" err="1">
                <a:ea typeface="+mn-lt"/>
                <a:cs typeface="+mn-lt"/>
              </a:rPr>
              <a:t>biliyoruz</a:t>
            </a:r>
            <a:r>
              <a:rPr lang="en-US" dirty="0">
                <a:ea typeface="+mn-lt"/>
                <a:cs typeface="+mn-lt"/>
              </a:rPr>
              <a:t> </a:t>
            </a:r>
            <a:r>
              <a:rPr lang="en-US" dirty="0" err="1">
                <a:ea typeface="+mn-lt"/>
                <a:cs typeface="+mn-lt"/>
              </a:rPr>
              <a:t>fakat</a:t>
            </a:r>
            <a:r>
              <a:rPr lang="en-US" dirty="0">
                <a:ea typeface="+mn-lt"/>
                <a:cs typeface="+mn-lt"/>
              </a:rPr>
              <a:t> </a:t>
            </a:r>
            <a:r>
              <a:rPr lang="en-US" dirty="0" err="1">
                <a:ea typeface="+mn-lt"/>
                <a:cs typeface="+mn-lt"/>
              </a:rPr>
              <a:t>bilgisayar</a:t>
            </a:r>
            <a:r>
              <a:rPr lang="en-US" dirty="0">
                <a:ea typeface="+mn-lt"/>
                <a:cs typeface="+mn-lt"/>
              </a:rPr>
              <a:t> </a:t>
            </a:r>
            <a:r>
              <a:rPr lang="en-US" dirty="0" err="1">
                <a:ea typeface="+mn-lt"/>
                <a:cs typeface="+mn-lt"/>
              </a:rPr>
              <a:t>açılırken</a:t>
            </a:r>
            <a:r>
              <a:rPr lang="en-US" dirty="0">
                <a:ea typeface="+mn-lt"/>
                <a:cs typeface="+mn-lt"/>
              </a:rPr>
              <a:t> </a:t>
            </a:r>
            <a:r>
              <a:rPr lang="en-US" dirty="0" err="1">
                <a:ea typeface="+mn-lt"/>
                <a:cs typeface="+mn-lt"/>
              </a:rPr>
              <a:t>arka</a:t>
            </a:r>
            <a:r>
              <a:rPr lang="en-US" dirty="0">
                <a:ea typeface="+mn-lt"/>
                <a:cs typeface="+mn-lt"/>
              </a:rPr>
              <a:t> plan </a:t>
            </a:r>
            <a:r>
              <a:rPr lang="en-US" dirty="0" err="1">
                <a:ea typeface="+mn-lt"/>
                <a:cs typeface="+mn-lt"/>
              </a:rPr>
              <a:t>üzerinde</a:t>
            </a:r>
            <a:r>
              <a:rPr lang="en-US" dirty="0">
                <a:ea typeface="+mn-lt"/>
                <a:cs typeface="+mn-lt"/>
              </a:rPr>
              <a:t> hangi </a:t>
            </a:r>
            <a:r>
              <a:rPr lang="en-US" dirty="0" err="1">
                <a:ea typeface="+mn-lt"/>
                <a:cs typeface="+mn-lt"/>
              </a:rPr>
              <a:t>işlemleri</a:t>
            </a:r>
            <a:r>
              <a:rPr lang="en-US" dirty="0">
                <a:ea typeface="+mn-lt"/>
                <a:cs typeface="+mn-lt"/>
              </a:rPr>
              <a:t> </a:t>
            </a:r>
            <a:r>
              <a:rPr lang="en-US" dirty="0" err="1">
                <a:ea typeface="+mn-lt"/>
                <a:cs typeface="+mn-lt"/>
              </a:rPr>
              <a:t>gerçekleştirdiğini</a:t>
            </a:r>
            <a:r>
              <a:rPr lang="en-US" dirty="0">
                <a:ea typeface="+mn-lt"/>
                <a:cs typeface="+mn-lt"/>
              </a:rPr>
              <a:t> </a:t>
            </a:r>
            <a:r>
              <a:rPr lang="en-US" dirty="0" err="1">
                <a:ea typeface="+mn-lt"/>
                <a:cs typeface="+mn-lt"/>
              </a:rPr>
              <a:t>bilmiyoruz</a:t>
            </a:r>
            <a:r>
              <a:rPr lang="en-US" dirty="0">
                <a:ea typeface="+mn-lt"/>
                <a:cs typeface="+mn-lt"/>
              </a:rPr>
              <a:t>. </a:t>
            </a:r>
            <a:r>
              <a:rPr lang="en-US" dirty="0" err="1">
                <a:ea typeface="+mn-lt"/>
                <a:cs typeface="+mn-lt"/>
              </a:rPr>
              <a:t>Sadece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işlemlerin</a:t>
            </a:r>
            <a:r>
              <a:rPr lang="en-US" dirty="0">
                <a:ea typeface="+mn-lt"/>
                <a:cs typeface="+mn-lt"/>
              </a:rPr>
              <a:t> </a:t>
            </a:r>
            <a:r>
              <a:rPr lang="en-US" dirty="0" err="1">
                <a:ea typeface="+mn-lt"/>
                <a:cs typeface="+mn-lt"/>
              </a:rPr>
              <a:t>nasıl</a:t>
            </a:r>
            <a:r>
              <a:rPr lang="en-US" dirty="0">
                <a:ea typeface="+mn-lt"/>
                <a:cs typeface="+mn-lt"/>
              </a:rPr>
              <a:t> </a:t>
            </a:r>
            <a:r>
              <a:rPr lang="en-US" dirty="0" err="1">
                <a:ea typeface="+mn-lt"/>
                <a:cs typeface="+mn-lt"/>
              </a:rPr>
              <a:t>yapılacağını</a:t>
            </a:r>
            <a:r>
              <a:rPr lang="en-US" dirty="0">
                <a:ea typeface="+mn-lt"/>
                <a:cs typeface="+mn-lt"/>
              </a:rPr>
              <a:t> </a:t>
            </a:r>
            <a:r>
              <a:rPr lang="en-US" dirty="0" err="1">
                <a:ea typeface="+mn-lt"/>
                <a:cs typeface="+mn-lt"/>
              </a:rPr>
              <a:t>bilebiliriz</a:t>
            </a:r>
            <a:r>
              <a:rPr lang="en-US" dirty="0">
                <a:ea typeface="+mn-lt"/>
                <a:cs typeface="+mn-lt"/>
              </a:rPr>
              <a:t>. </a:t>
            </a:r>
            <a:r>
              <a:rPr lang="en-US" u="sng" dirty="0">
                <a:ea typeface="+mn-lt"/>
                <a:cs typeface="+mn-lt"/>
              </a:rPr>
              <a:t>Bu </a:t>
            </a:r>
            <a:r>
              <a:rPr lang="en-US" u="sng" dirty="0" err="1">
                <a:ea typeface="+mn-lt"/>
                <a:cs typeface="+mn-lt"/>
              </a:rPr>
              <a:t>işleme</a:t>
            </a:r>
            <a:r>
              <a:rPr lang="en-US" u="sng" dirty="0">
                <a:ea typeface="+mn-lt"/>
                <a:cs typeface="+mn-lt"/>
              </a:rPr>
              <a:t> “Encapsulation” </a:t>
            </a:r>
            <a:r>
              <a:rPr lang="en-US" u="sng" dirty="0" err="1">
                <a:ea typeface="+mn-lt"/>
                <a:cs typeface="+mn-lt"/>
              </a:rPr>
              <a:t>diyoruz</a:t>
            </a:r>
            <a:r>
              <a:rPr lang="en-US" dirty="0">
                <a:ea typeface="+mn-lt"/>
                <a:cs typeface="+mn-lt"/>
              </a:rPr>
              <a:t>.</a:t>
            </a:r>
            <a:endParaRPr lang="en-US" dirty="0"/>
          </a:p>
        </p:txBody>
      </p:sp>
      <p:sp>
        <p:nvSpPr>
          <p:cNvPr id="5" name="Slide Number Placeholder 4">
            <a:extLst>
              <a:ext uri="{FF2B5EF4-FFF2-40B4-BE49-F238E27FC236}">
                <a16:creationId xmlns:a16="http://schemas.microsoft.com/office/drawing/2014/main" id="{5BA35A1E-696E-73F3-6E58-CCB5B349F4C7}"/>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Tree>
    <p:extLst>
      <p:ext uri="{BB962C8B-B14F-4D97-AF65-F5344CB8AC3E}">
        <p14:creationId xmlns:p14="http://schemas.microsoft.com/office/powerpoint/2010/main" val="3916769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0843-FED9-03C3-CF1E-27CAF93C3A1D}"/>
              </a:ext>
            </a:extLst>
          </p:cNvPr>
          <p:cNvSpPr>
            <a:spLocks noGrp="1"/>
          </p:cNvSpPr>
          <p:nvPr>
            <p:ph type="title"/>
          </p:nvPr>
        </p:nvSpPr>
        <p:spPr>
          <a:xfrm>
            <a:off x="1167492" y="134155"/>
            <a:ext cx="9811380" cy="874802"/>
          </a:xfrm>
        </p:spPr>
        <p:txBody>
          <a:bodyPr/>
          <a:lstStyle/>
          <a:p>
            <a:r>
              <a:rPr lang="en-US" dirty="0"/>
              <a:t>INFORMATİON HİDİNG</a:t>
            </a:r>
          </a:p>
        </p:txBody>
      </p:sp>
      <p:sp>
        <p:nvSpPr>
          <p:cNvPr id="3" name="Content Placeholder 2">
            <a:extLst>
              <a:ext uri="{FF2B5EF4-FFF2-40B4-BE49-F238E27FC236}">
                <a16:creationId xmlns:a16="http://schemas.microsoft.com/office/drawing/2014/main" id="{21CD4A04-2A7F-57FF-A9BD-91E46DF6643A}"/>
              </a:ext>
            </a:extLst>
          </p:cNvPr>
          <p:cNvSpPr>
            <a:spLocks noGrp="1"/>
          </p:cNvSpPr>
          <p:nvPr>
            <p:ph idx="1"/>
          </p:nvPr>
        </p:nvSpPr>
        <p:spPr>
          <a:xfrm>
            <a:off x="-2337" y="1040820"/>
            <a:ext cx="10669969" cy="5738673"/>
          </a:xfrm>
        </p:spPr>
        <p:txBody>
          <a:bodyPr vert="horz" lIns="91440" tIns="45720" rIns="91440" bIns="45720" rtlCol="0" anchor="t">
            <a:noAutofit/>
          </a:bodyPr>
          <a:lstStyle/>
          <a:p>
            <a:r>
              <a:rPr lang="en-US" dirty="0">
                <a:ea typeface="+mn-lt"/>
                <a:cs typeface="+mn-lt"/>
              </a:rPr>
              <a:t>“Information hiding” (</a:t>
            </a:r>
            <a:r>
              <a:rPr lang="en-US" dirty="0" err="1">
                <a:ea typeface="+mn-lt"/>
                <a:cs typeface="+mn-lt"/>
              </a:rPr>
              <a:t>bilgi</a:t>
            </a:r>
            <a:r>
              <a:rPr lang="en-US" dirty="0">
                <a:ea typeface="+mn-lt"/>
                <a:cs typeface="+mn-lt"/>
              </a:rPr>
              <a:t> </a:t>
            </a:r>
            <a:r>
              <a:rPr lang="en-US" dirty="0" err="1">
                <a:ea typeface="+mn-lt"/>
                <a:cs typeface="+mn-lt"/>
              </a:rPr>
              <a:t>gizleme</a:t>
            </a:r>
            <a:r>
              <a:rPr lang="en-US" dirty="0">
                <a:ea typeface="+mn-lt"/>
                <a:cs typeface="+mn-lt"/>
              </a:rPr>
              <a:t>), </a:t>
            </a:r>
            <a:r>
              <a:rPr lang="en-US" dirty="0" err="1">
                <a:ea typeface="+mn-lt"/>
                <a:cs typeface="+mn-lt"/>
              </a:rPr>
              <a:t>bilgisayar</a:t>
            </a:r>
            <a:r>
              <a:rPr lang="en-US" dirty="0">
                <a:ea typeface="+mn-lt"/>
                <a:cs typeface="+mn-lt"/>
              </a:rPr>
              <a:t> </a:t>
            </a:r>
            <a:r>
              <a:rPr lang="en-US" dirty="0" err="1">
                <a:ea typeface="+mn-lt"/>
                <a:cs typeface="+mn-lt"/>
              </a:rPr>
              <a:t>bilimlerinde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programın</a:t>
            </a:r>
            <a:r>
              <a:rPr lang="en-US" dirty="0">
                <a:ea typeface="+mn-lt"/>
                <a:cs typeface="+mn-lt"/>
              </a:rPr>
              <a:t> </a:t>
            </a:r>
            <a:r>
              <a:rPr lang="en-US" dirty="0" err="1">
                <a:ea typeface="+mn-lt"/>
                <a:cs typeface="+mn-lt"/>
              </a:rPr>
              <a:t>tasarım</a:t>
            </a:r>
            <a:r>
              <a:rPr lang="en-US" dirty="0">
                <a:ea typeface="+mn-lt"/>
                <a:cs typeface="+mn-lt"/>
              </a:rPr>
              <a:t> </a:t>
            </a:r>
            <a:r>
              <a:rPr lang="en-US" dirty="0" err="1">
                <a:ea typeface="+mn-lt"/>
                <a:cs typeface="+mn-lt"/>
              </a:rPr>
              <a:t>kararlarının</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çok</a:t>
            </a:r>
            <a:r>
              <a:rPr lang="en-US" dirty="0">
                <a:ea typeface="+mn-lt"/>
                <a:cs typeface="+mn-lt"/>
              </a:rPr>
              <a:t> </a:t>
            </a:r>
            <a:r>
              <a:rPr lang="en-US" dirty="0" err="1">
                <a:ea typeface="+mn-lt"/>
                <a:cs typeface="+mn-lt"/>
              </a:rPr>
              <a:t>değişebilecek</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kısımlarının</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kısımlardan</a:t>
            </a:r>
            <a:r>
              <a:rPr lang="en-US" dirty="0">
                <a:ea typeface="+mn-lt"/>
                <a:cs typeface="+mn-lt"/>
              </a:rPr>
              <a:t> </a:t>
            </a:r>
            <a:r>
              <a:rPr lang="en-US" dirty="0" err="1">
                <a:ea typeface="+mn-lt"/>
                <a:cs typeface="+mn-lt"/>
              </a:rPr>
              <a:t>korunması</a:t>
            </a:r>
            <a:r>
              <a:rPr lang="en-US" dirty="0">
                <a:ea typeface="+mn-lt"/>
                <a:cs typeface="+mn-lt"/>
              </a:rPr>
              <a:t> </a:t>
            </a:r>
            <a:r>
              <a:rPr lang="en-US" dirty="0" err="1">
                <a:ea typeface="+mn-lt"/>
                <a:cs typeface="+mn-lt"/>
              </a:rPr>
              <a:t>prensibidir</a:t>
            </a:r>
            <a:r>
              <a:rPr lang="en-US" dirty="0">
                <a:ea typeface="+mn-lt"/>
                <a:cs typeface="+mn-lt"/>
              </a:rPr>
              <a:t>. </a:t>
            </a:r>
            <a:r>
              <a:rPr lang="en-US" u="sng" dirty="0">
                <a:ea typeface="+mn-lt"/>
                <a:cs typeface="+mn-lt"/>
              </a:rPr>
              <a:t>Bu </a:t>
            </a:r>
            <a:r>
              <a:rPr lang="en-US" u="sng" dirty="0" err="1">
                <a:ea typeface="+mn-lt"/>
                <a:cs typeface="+mn-lt"/>
              </a:rPr>
              <a:t>sayede</a:t>
            </a:r>
            <a:r>
              <a:rPr lang="en-US" u="sng" dirty="0">
                <a:ea typeface="+mn-lt"/>
                <a:cs typeface="+mn-lt"/>
              </a:rPr>
              <a:t>, </a:t>
            </a:r>
            <a:r>
              <a:rPr lang="en-US" u="sng" dirty="0" err="1">
                <a:ea typeface="+mn-lt"/>
                <a:cs typeface="+mn-lt"/>
              </a:rPr>
              <a:t>tasarım</a:t>
            </a:r>
            <a:r>
              <a:rPr lang="en-US" u="sng" dirty="0">
                <a:ea typeface="+mn-lt"/>
                <a:cs typeface="+mn-lt"/>
              </a:rPr>
              <a:t> </a:t>
            </a:r>
            <a:r>
              <a:rPr lang="en-US" u="sng" dirty="0" err="1">
                <a:ea typeface="+mn-lt"/>
                <a:cs typeface="+mn-lt"/>
              </a:rPr>
              <a:t>kararı</a:t>
            </a:r>
            <a:r>
              <a:rPr lang="en-US" u="sng" dirty="0">
                <a:ea typeface="+mn-lt"/>
                <a:cs typeface="+mn-lt"/>
              </a:rPr>
              <a:t> </a:t>
            </a:r>
            <a:r>
              <a:rPr lang="en-US" u="sng" dirty="0" err="1">
                <a:ea typeface="+mn-lt"/>
                <a:cs typeface="+mn-lt"/>
              </a:rPr>
              <a:t>değiştirildiğinde</a:t>
            </a:r>
            <a:r>
              <a:rPr lang="en-US" u="sng" dirty="0">
                <a:ea typeface="+mn-lt"/>
                <a:cs typeface="+mn-lt"/>
              </a:rPr>
              <a:t> </a:t>
            </a:r>
            <a:r>
              <a:rPr lang="en-US" u="sng" dirty="0" err="1">
                <a:ea typeface="+mn-lt"/>
                <a:cs typeface="+mn-lt"/>
              </a:rPr>
              <a:t>programın</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kısımlarının</a:t>
            </a:r>
            <a:r>
              <a:rPr lang="en-US" u="sng" dirty="0">
                <a:ea typeface="+mn-lt"/>
                <a:cs typeface="+mn-lt"/>
              </a:rPr>
              <a:t> </a:t>
            </a:r>
            <a:r>
              <a:rPr lang="en-US" u="sng" dirty="0" err="1">
                <a:ea typeface="+mn-lt"/>
                <a:cs typeface="+mn-lt"/>
              </a:rPr>
              <a:t>geniş</a:t>
            </a:r>
            <a:r>
              <a:rPr lang="en-US" u="sng" dirty="0">
                <a:ea typeface="+mn-lt"/>
                <a:cs typeface="+mn-lt"/>
              </a:rPr>
              <a:t> </a:t>
            </a:r>
            <a:r>
              <a:rPr lang="en-US" u="sng" dirty="0" err="1">
                <a:ea typeface="+mn-lt"/>
                <a:cs typeface="+mn-lt"/>
              </a:rPr>
              <a:t>çaplı</a:t>
            </a:r>
            <a:r>
              <a:rPr lang="en-US" u="sng" dirty="0">
                <a:ea typeface="+mn-lt"/>
                <a:cs typeface="+mn-lt"/>
              </a:rPr>
              <a:t> </a:t>
            </a:r>
            <a:r>
              <a:rPr lang="en-US" u="sng" dirty="0" err="1">
                <a:ea typeface="+mn-lt"/>
                <a:cs typeface="+mn-lt"/>
              </a:rPr>
              <a:t>değişikliklerden</a:t>
            </a:r>
            <a:r>
              <a:rPr lang="en-US" u="sng" dirty="0">
                <a:ea typeface="+mn-lt"/>
                <a:cs typeface="+mn-lt"/>
              </a:rPr>
              <a:t> </a:t>
            </a:r>
            <a:r>
              <a:rPr lang="en-US" u="sng" dirty="0" err="1">
                <a:ea typeface="+mn-lt"/>
                <a:cs typeface="+mn-lt"/>
              </a:rPr>
              <a:t>korunması</a:t>
            </a:r>
            <a:r>
              <a:rPr lang="en-US" u="sng" dirty="0">
                <a:ea typeface="+mn-lt"/>
                <a:cs typeface="+mn-lt"/>
              </a:rPr>
              <a:t> </a:t>
            </a:r>
            <a:r>
              <a:rPr lang="en-US" u="sng" dirty="0" err="1">
                <a:ea typeface="+mn-lt"/>
                <a:cs typeface="+mn-lt"/>
              </a:rPr>
              <a:t>sağlanır</a:t>
            </a:r>
            <a:r>
              <a:rPr lang="en-US" u="sng" dirty="0">
                <a:ea typeface="+mn-lt"/>
                <a:cs typeface="+mn-lt"/>
              </a:rPr>
              <a:t> </a:t>
            </a:r>
            <a:r>
              <a:rPr lang="en-US" dirty="0">
                <a:ea typeface="+mn-lt"/>
                <a:cs typeface="+mn-lt"/>
              </a:rPr>
              <a:t>.</a:t>
            </a:r>
            <a:endParaRPr lang="en-US" dirty="0"/>
          </a:p>
          <a:p>
            <a:r>
              <a:rPr lang="en-US" dirty="0">
                <a:ea typeface="+mn-lt"/>
                <a:cs typeface="+mn-lt"/>
              </a:rPr>
              <a:t>Bir </a:t>
            </a:r>
            <a:r>
              <a:rPr lang="en-US" dirty="0" err="1">
                <a:ea typeface="+mn-lt"/>
                <a:cs typeface="+mn-lt"/>
              </a:rPr>
              <a:t>yazılım</a:t>
            </a:r>
            <a:r>
              <a:rPr lang="en-US" dirty="0">
                <a:ea typeface="+mn-lt"/>
                <a:cs typeface="+mn-lt"/>
              </a:rPr>
              <a:t> </a:t>
            </a:r>
            <a:r>
              <a:rPr lang="en-US" dirty="0" err="1">
                <a:ea typeface="+mn-lt"/>
                <a:cs typeface="+mn-lt"/>
              </a:rPr>
              <a:t>bileşeninin</a:t>
            </a:r>
            <a:r>
              <a:rPr lang="en-US" dirty="0">
                <a:ea typeface="+mn-lt"/>
                <a:cs typeface="+mn-lt"/>
              </a:rPr>
              <a:t> </a:t>
            </a:r>
            <a:r>
              <a:rPr lang="en-US" dirty="0" err="1">
                <a:ea typeface="+mn-lt"/>
                <a:cs typeface="+mn-lt"/>
              </a:rPr>
              <a:t>iç</a:t>
            </a:r>
            <a:r>
              <a:rPr lang="en-US" dirty="0">
                <a:ea typeface="+mn-lt"/>
                <a:cs typeface="+mn-lt"/>
              </a:rPr>
              <a:t> </a:t>
            </a:r>
            <a:r>
              <a:rPr lang="en-US" dirty="0" err="1">
                <a:ea typeface="+mn-lt"/>
                <a:cs typeface="+mn-lt"/>
              </a:rPr>
              <a:t>mekanizmalarının</a:t>
            </a:r>
            <a:r>
              <a:rPr lang="en-US" dirty="0">
                <a:ea typeface="+mn-lt"/>
                <a:cs typeface="+mn-lt"/>
              </a:rPr>
              <a:t> </a:t>
            </a:r>
            <a:r>
              <a:rPr lang="en-US" dirty="0" err="1">
                <a:ea typeface="+mn-lt"/>
                <a:cs typeface="+mn-lt"/>
              </a:rPr>
              <a:t>diğer</a:t>
            </a:r>
            <a:r>
              <a:rPr lang="en-US" dirty="0">
                <a:ea typeface="+mn-lt"/>
                <a:cs typeface="+mn-lt"/>
              </a:rPr>
              <a:t> </a:t>
            </a:r>
            <a:r>
              <a:rPr lang="en-US" dirty="0" err="1">
                <a:ea typeface="+mn-lt"/>
                <a:cs typeface="+mn-lt"/>
              </a:rPr>
              <a:t>bileşenlerden</a:t>
            </a:r>
            <a:r>
              <a:rPr lang="en-US" dirty="0">
                <a:ea typeface="+mn-lt"/>
                <a:cs typeface="+mn-lt"/>
              </a:rPr>
              <a:t> </a:t>
            </a:r>
            <a:r>
              <a:rPr lang="en-US" dirty="0" err="1">
                <a:ea typeface="+mn-lt"/>
                <a:cs typeface="+mn-lt"/>
              </a:rPr>
              <a:t>gizlenmesi</a:t>
            </a:r>
            <a:r>
              <a:rPr lang="en-US" dirty="0">
                <a:ea typeface="+mn-lt"/>
                <a:cs typeface="+mn-lt"/>
              </a:rPr>
              <a:t>, “Information hiding” </a:t>
            </a:r>
            <a:r>
              <a:rPr lang="en-US" dirty="0" err="1">
                <a:ea typeface="+mn-lt"/>
                <a:cs typeface="+mn-lt"/>
              </a:rPr>
              <a:t>prensibinin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uygulamasıdır</a:t>
            </a:r>
            <a:r>
              <a:rPr lang="en-US" dirty="0">
                <a:ea typeface="+mn-lt"/>
                <a:cs typeface="+mn-lt"/>
              </a:rPr>
              <a:t>. </a:t>
            </a:r>
            <a:r>
              <a:rPr lang="en-US" u="sng" dirty="0">
                <a:ea typeface="+mn-lt"/>
                <a:cs typeface="+mn-lt"/>
              </a:rPr>
              <a:t>Bu </a:t>
            </a:r>
            <a:r>
              <a:rPr lang="en-US" u="sng" dirty="0" err="1">
                <a:ea typeface="+mn-lt"/>
                <a:cs typeface="+mn-lt"/>
              </a:rPr>
              <a:t>sayede</a:t>
            </a:r>
            <a:r>
              <a:rPr lang="en-US" u="sng" dirty="0">
                <a:ea typeface="+mn-lt"/>
                <a:cs typeface="+mn-lt"/>
              </a:rPr>
              <a:t> bileşenin iç mekanizmaları değiştirildiğinde, </a:t>
            </a:r>
            <a:r>
              <a:rPr lang="en-US" u="sng" dirty="0" err="1">
                <a:ea typeface="+mn-lt"/>
                <a:cs typeface="+mn-lt"/>
              </a:rPr>
              <a:t>bileşenin</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kısımlarının</a:t>
            </a:r>
            <a:r>
              <a:rPr lang="en-US" u="sng" dirty="0">
                <a:ea typeface="+mn-lt"/>
                <a:cs typeface="+mn-lt"/>
              </a:rPr>
              <a:t> </a:t>
            </a:r>
            <a:r>
              <a:rPr lang="en-US" u="sng" dirty="0" err="1">
                <a:ea typeface="+mn-lt"/>
                <a:cs typeface="+mn-lt"/>
              </a:rPr>
              <a:t>etkilenmesi</a:t>
            </a:r>
            <a:r>
              <a:rPr lang="en-US" u="sng" dirty="0">
                <a:ea typeface="+mn-lt"/>
                <a:cs typeface="+mn-lt"/>
              </a:rPr>
              <a:t> </a:t>
            </a:r>
            <a:r>
              <a:rPr lang="en-US" u="sng" dirty="0" err="1">
                <a:ea typeface="+mn-lt"/>
                <a:cs typeface="+mn-lt"/>
              </a:rPr>
              <a:t>engellenir</a:t>
            </a:r>
            <a:r>
              <a:rPr lang="en-US" dirty="0">
                <a:ea typeface="+mn-lt"/>
                <a:cs typeface="+mn-lt"/>
              </a:rPr>
              <a:t>.</a:t>
            </a:r>
            <a:endParaRPr lang="en-US" dirty="0"/>
          </a:p>
          <a:p>
            <a:r>
              <a:rPr lang="en-US" dirty="0">
                <a:ea typeface="+mn-lt"/>
                <a:cs typeface="+mn-lt"/>
              </a:rPr>
              <a:t>“Information hiding” </a:t>
            </a:r>
            <a:r>
              <a:rPr lang="en-US" dirty="0" err="1">
                <a:ea typeface="+mn-lt"/>
                <a:cs typeface="+mn-lt"/>
              </a:rPr>
              <a:t>kavramı</a:t>
            </a:r>
            <a:r>
              <a:rPr lang="en-US" dirty="0">
                <a:ea typeface="+mn-lt"/>
                <a:cs typeface="+mn-lt"/>
              </a:rPr>
              <a:t>, “encapsulation” (</a:t>
            </a:r>
            <a:r>
              <a:rPr lang="en-US" dirty="0" err="1">
                <a:ea typeface="+mn-lt"/>
                <a:cs typeface="+mn-lt"/>
              </a:rPr>
              <a:t>kapsülleme</a:t>
            </a:r>
            <a:r>
              <a:rPr lang="en-US" dirty="0">
                <a:ea typeface="+mn-lt"/>
                <a:cs typeface="+mn-lt"/>
              </a:rPr>
              <a:t>) </a:t>
            </a:r>
            <a:r>
              <a:rPr lang="en-US" dirty="0" err="1">
                <a:ea typeface="+mn-lt"/>
                <a:cs typeface="+mn-lt"/>
              </a:rPr>
              <a:t>kavramı</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sıklıkla</a:t>
            </a:r>
            <a:r>
              <a:rPr lang="en-US" dirty="0">
                <a:ea typeface="+mn-lt"/>
                <a:cs typeface="+mn-lt"/>
              </a:rPr>
              <a:t> </a:t>
            </a:r>
            <a:r>
              <a:rPr lang="en-US" dirty="0" err="1">
                <a:ea typeface="+mn-lt"/>
                <a:cs typeface="+mn-lt"/>
              </a:rPr>
              <a:t>birbirinin</a:t>
            </a:r>
            <a:r>
              <a:rPr lang="en-US" dirty="0">
                <a:ea typeface="+mn-lt"/>
                <a:cs typeface="+mn-lt"/>
              </a:rPr>
              <a:t> </a:t>
            </a:r>
            <a:r>
              <a:rPr lang="en-US" dirty="0" err="1">
                <a:ea typeface="+mn-lt"/>
                <a:cs typeface="+mn-lt"/>
              </a:rPr>
              <a:t>yerine</a:t>
            </a:r>
            <a:r>
              <a:rPr lang="en-US" dirty="0">
                <a:ea typeface="+mn-lt"/>
                <a:cs typeface="+mn-lt"/>
              </a:rPr>
              <a:t> </a:t>
            </a:r>
            <a:r>
              <a:rPr lang="en-US" dirty="0" err="1">
                <a:ea typeface="+mn-lt"/>
                <a:cs typeface="+mn-lt"/>
              </a:rPr>
              <a:t>kullanılır</a:t>
            </a:r>
            <a:r>
              <a:rPr lang="en-US" dirty="0">
                <a:ea typeface="+mn-lt"/>
                <a:cs typeface="+mn-lt"/>
              </a:rPr>
              <a:t>. İkisi </a:t>
            </a:r>
            <a:r>
              <a:rPr lang="en-US" dirty="0" err="1">
                <a:ea typeface="+mn-lt"/>
                <a:cs typeface="+mn-lt"/>
              </a:rPr>
              <a:t>arasındaki</a:t>
            </a:r>
            <a:r>
              <a:rPr lang="en-US" dirty="0">
                <a:ea typeface="+mn-lt"/>
                <a:cs typeface="+mn-lt"/>
              </a:rPr>
              <a:t> </a:t>
            </a:r>
            <a:r>
              <a:rPr lang="en-US" dirty="0" err="1">
                <a:ea typeface="+mn-lt"/>
                <a:cs typeface="+mn-lt"/>
              </a:rPr>
              <a:t>farklar</a:t>
            </a:r>
            <a:r>
              <a:rPr lang="en-US" dirty="0">
                <a:ea typeface="+mn-lt"/>
                <a:cs typeface="+mn-lt"/>
              </a:rPr>
              <a:t> </a:t>
            </a:r>
            <a:r>
              <a:rPr lang="en-US" dirty="0" err="1">
                <a:ea typeface="+mn-lt"/>
                <a:cs typeface="+mn-lt"/>
              </a:rPr>
              <a:t>konusunda</a:t>
            </a:r>
            <a:r>
              <a:rPr lang="en-US" dirty="0">
                <a:ea typeface="+mn-lt"/>
                <a:cs typeface="+mn-lt"/>
              </a:rPr>
              <a:t> </a:t>
            </a:r>
            <a:r>
              <a:rPr lang="en-US" dirty="0" err="1">
                <a:ea typeface="+mn-lt"/>
                <a:cs typeface="+mn-lt"/>
              </a:rPr>
              <a:t>herkes</a:t>
            </a:r>
            <a:r>
              <a:rPr lang="en-US" dirty="0">
                <a:ea typeface="+mn-lt"/>
                <a:cs typeface="+mn-lt"/>
              </a:rPr>
              <a:t> </a:t>
            </a:r>
            <a:r>
              <a:rPr lang="en-US" dirty="0" err="1">
                <a:ea typeface="+mn-lt"/>
                <a:cs typeface="+mn-lt"/>
              </a:rPr>
              <a:t>aynı</a:t>
            </a:r>
            <a:r>
              <a:rPr lang="en-US" dirty="0">
                <a:ea typeface="+mn-lt"/>
                <a:cs typeface="+mn-lt"/>
              </a:rPr>
              <a:t> </a:t>
            </a:r>
            <a:r>
              <a:rPr lang="en-US" dirty="0" err="1">
                <a:ea typeface="+mn-lt"/>
                <a:cs typeface="+mn-lt"/>
              </a:rPr>
              <a:t>fikirde</a:t>
            </a:r>
            <a:r>
              <a:rPr lang="en-US" dirty="0">
                <a:ea typeface="+mn-lt"/>
                <a:cs typeface="+mn-lt"/>
              </a:rPr>
              <a:t> </a:t>
            </a:r>
            <a:r>
              <a:rPr lang="en-US" dirty="0" err="1">
                <a:ea typeface="+mn-lt"/>
                <a:cs typeface="+mn-lt"/>
              </a:rPr>
              <a:t>değildir</a:t>
            </a:r>
            <a:r>
              <a:rPr lang="en-US" dirty="0">
                <a:ea typeface="+mn-lt"/>
                <a:cs typeface="+mn-lt"/>
              </a:rPr>
              <a:t>. </a:t>
            </a:r>
            <a:r>
              <a:rPr lang="en-US" u="sng" dirty="0" err="1">
                <a:ea typeface="+mn-lt"/>
                <a:cs typeface="+mn-lt"/>
              </a:rPr>
              <a:t>Bazıları</a:t>
            </a:r>
            <a:r>
              <a:rPr lang="en-US" u="sng" dirty="0">
                <a:ea typeface="+mn-lt"/>
                <a:cs typeface="+mn-lt"/>
              </a:rPr>
              <a:t> “information hiding” prensibinin bir prensip, “encapsulation” kavramının ise bir </a:t>
            </a:r>
            <a:r>
              <a:rPr lang="en-US" u="sng" dirty="0" err="1">
                <a:ea typeface="+mn-lt"/>
                <a:cs typeface="+mn-lt"/>
              </a:rPr>
              <a:t>teknik</a:t>
            </a:r>
            <a:r>
              <a:rPr lang="en-US" u="sng" dirty="0">
                <a:ea typeface="+mn-lt"/>
                <a:cs typeface="+mn-lt"/>
              </a:rPr>
              <a:t> </a:t>
            </a:r>
            <a:r>
              <a:rPr lang="en-US" u="sng" dirty="0" err="1">
                <a:ea typeface="+mn-lt"/>
                <a:cs typeface="+mn-lt"/>
              </a:rPr>
              <a:t>olduğunu</a:t>
            </a:r>
            <a:r>
              <a:rPr lang="en-US" u="sng" dirty="0">
                <a:ea typeface="+mn-lt"/>
                <a:cs typeface="+mn-lt"/>
              </a:rPr>
              <a:t> </a:t>
            </a:r>
            <a:r>
              <a:rPr lang="en-US" u="sng" dirty="0" err="1">
                <a:ea typeface="+mn-lt"/>
                <a:cs typeface="+mn-lt"/>
              </a:rPr>
              <a:t>düşünür</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5E560C5D-1EED-B87A-ABF3-5D2A485F332D}"/>
              </a:ext>
            </a:extLst>
          </p:cNvPr>
          <p:cNvSpPr>
            <a:spLocks noGrp="1"/>
          </p:cNvSpPr>
          <p:nvPr>
            <p:ph type="sldNum" sz="quarter" idx="4"/>
          </p:nvPr>
        </p:nvSpPr>
        <p:spPr/>
        <p:txBody>
          <a:bodyPr/>
          <a:lstStyle/>
          <a:p>
            <a:fld id="{294A09A9-5501-47C1-A89A-A340965A2BE2}" type="slidenum">
              <a:rPr lang="en-US" smtClean="0"/>
              <a:pPr/>
              <a:t>44</a:t>
            </a:fld>
            <a:endParaRPr lang="en-US" dirty="0"/>
          </a:p>
        </p:txBody>
      </p:sp>
    </p:spTree>
    <p:extLst>
      <p:ext uri="{BB962C8B-B14F-4D97-AF65-F5344CB8AC3E}">
        <p14:creationId xmlns:p14="http://schemas.microsoft.com/office/powerpoint/2010/main" val="1793139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B38B3-A4BC-17C3-254A-0A643BFA6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013F0-B328-F84A-63C1-A83EC6CCEA19}"/>
              </a:ext>
            </a:extLst>
          </p:cNvPr>
          <p:cNvSpPr>
            <a:spLocks noGrp="1"/>
          </p:cNvSpPr>
          <p:nvPr>
            <p:ph type="title"/>
          </p:nvPr>
        </p:nvSpPr>
        <p:spPr>
          <a:xfrm>
            <a:off x="1167492" y="59029"/>
            <a:ext cx="9811380" cy="1389957"/>
          </a:xfrm>
        </p:spPr>
        <p:txBody>
          <a:bodyPr/>
          <a:lstStyle/>
          <a:p>
            <a:r>
              <a:rPr lang="en-US" dirty="0"/>
              <a:t>19.1)</a:t>
            </a:r>
            <a:r>
              <a:rPr lang="en-US" dirty="0" err="1"/>
              <a:t>Inheritance,Polymorphism</a:t>
            </a:r>
            <a:r>
              <a:rPr lang="en-US" dirty="0"/>
              <a:t> Nedir</a:t>
            </a:r>
          </a:p>
        </p:txBody>
      </p:sp>
      <p:sp>
        <p:nvSpPr>
          <p:cNvPr id="3" name="Content Placeholder 2">
            <a:extLst>
              <a:ext uri="{FF2B5EF4-FFF2-40B4-BE49-F238E27FC236}">
                <a16:creationId xmlns:a16="http://schemas.microsoft.com/office/drawing/2014/main" id="{7BF002A8-B85E-5DFD-0A34-71DD64F0A375}"/>
              </a:ext>
            </a:extLst>
          </p:cNvPr>
          <p:cNvSpPr>
            <a:spLocks noGrp="1"/>
          </p:cNvSpPr>
          <p:nvPr>
            <p:ph idx="1"/>
          </p:nvPr>
        </p:nvSpPr>
        <p:spPr>
          <a:xfrm>
            <a:off x="-6398" y="1373524"/>
            <a:ext cx="11982802" cy="5479935"/>
          </a:xfrm>
        </p:spPr>
        <p:txBody>
          <a:bodyPr vert="horz" lIns="91440" tIns="45720" rIns="91440" bIns="45720" rtlCol="0" anchor="t">
            <a:noAutofit/>
          </a:bodyPr>
          <a:lstStyle/>
          <a:p>
            <a:r>
              <a:rPr lang="en-US" b="1" u="sng" dirty="0">
                <a:ea typeface="+mn-lt"/>
                <a:cs typeface="+mn-lt"/>
              </a:rPr>
              <a:t>Inheritance</a:t>
            </a:r>
            <a:endParaRPr lang="en-US" u="sng" dirty="0">
              <a:ea typeface="+mn-lt"/>
              <a:cs typeface="+mn-lt"/>
            </a:endParaRPr>
          </a:p>
          <a:p>
            <a:r>
              <a:rPr lang="en-US" u="sng" dirty="0">
                <a:ea typeface="+mn-lt"/>
                <a:cs typeface="+mn-lt"/>
              </a:rPr>
              <a:t>C#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a:t>
            </a:r>
            <a:r>
              <a:rPr lang="en-US" b="1" u="sng" dirty="0">
                <a:ea typeface="+mn-lt"/>
                <a:cs typeface="+mn-lt"/>
              </a:rPr>
              <a:t>Inheritance (</a:t>
            </a:r>
            <a:r>
              <a:rPr lang="en-US" b="1" u="sng" dirty="0" err="1">
                <a:ea typeface="+mn-lt"/>
                <a:cs typeface="+mn-lt"/>
              </a:rPr>
              <a:t>Kalıtım</a:t>
            </a:r>
            <a:r>
              <a:rPr lang="en-US" b="1" u="sng" dirty="0">
                <a:ea typeface="+mn-lt"/>
                <a:cs typeface="+mn-lt"/>
              </a:rPr>
              <a:t>)</a:t>
            </a:r>
            <a:r>
              <a:rPr lang="en-US" u="sng" dirty="0">
                <a:ea typeface="+mn-lt"/>
                <a:cs typeface="+mn-lt"/>
              </a:rPr>
              <a:t>, bir sınıfın başka bir sınıftan özelliklerini ve davranışlarını </a:t>
            </a:r>
            <a:r>
              <a:rPr lang="en-US" u="sng" dirty="0" err="1">
                <a:ea typeface="+mn-lt"/>
                <a:cs typeface="+mn-lt"/>
              </a:rPr>
              <a:t>miras</a:t>
            </a:r>
            <a:r>
              <a:rPr lang="en-US" u="sng" dirty="0">
                <a:ea typeface="+mn-lt"/>
                <a:cs typeface="+mn-lt"/>
              </a:rPr>
              <a:t> </a:t>
            </a:r>
            <a:r>
              <a:rPr lang="en-US" u="sng" dirty="0" err="1">
                <a:ea typeface="+mn-lt"/>
                <a:cs typeface="+mn-lt"/>
              </a:rPr>
              <a:t>almasını</a:t>
            </a:r>
            <a:r>
              <a:rPr lang="en-US" u="sng" dirty="0">
                <a:ea typeface="+mn-lt"/>
                <a:cs typeface="+mn-lt"/>
              </a:rPr>
              <a:t> </a:t>
            </a:r>
            <a:r>
              <a:rPr lang="en-US" u="sng" dirty="0" err="1">
                <a:ea typeface="+mn-lt"/>
                <a:cs typeface="+mn-lt"/>
              </a:rPr>
              <a:t>sağlayan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mekanizmadır</a:t>
            </a:r>
            <a:r>
              <a:rPr lang="en-US" u="sng" dirty="0">
                <a:ea typeface="+mn-lt"/>
                <a:cs typeface="+mn-lt"/>
              </a:rPr>
              <a:t> </a:t>
            </a:r>
            <a:r>
              <a:rPr lang="en-US" dirty="0">
                <a:ea typeface="+mn-lt"/>
                <a:cs typeface="+mn-lt"/>
              </a:rPr>
              <a:t>. </a:t>
            </a:r>
            <a:r>
              <a:rPr lang="en-US" u="sng" dirty="0">
                <a:ea typeface="+mn-lt"/>
                <a:cs typeface="+mn-lt"/>
              </a:rPr>
              <a:t>Bu </a:t>
            </a:r>
            <a:r>
              <a:rPr lang="en-US" u="sng" dirty="0" err="1">
                <a:ea typeface="+mn-lt"/>
                <a:cs typeface="+mn-lt"/>
              </a:rPr>
              <a:t>sayede</a:t>
            </a:r>
            <a:r>
              <a:rPr lang="en-US" u="sng" dirty="0">
                <a:ea typeface="+mn-lt"/>
                <a:cs typeface="+mn-lt"/>
              </a:rPr>
              <a:t> </a:t>
            </a:r>
            <a:r>
              <a:rPr lang="en-US" u="sng" dirty="0" err="1">
                <a:ea typeface="+mn-lt"/>
                <a:cs typeface="+mn-lt"/>
              </a:rPr>
              <a:t>kod</a:t>
            </a:r>
            <a:r>
              <a:rPr lang="en-US" u="sng" dirty="0">
                <a:ea typeface="+mn-lt"/>
                <a:cs typeface="+mn-lt"/>
              </a:rPr>
              <a:t> </a:t>
            </a:r>
            <a:r>
              <a:rPr lang="en-US" u="sng" dirty="0" err="1">
                <a:ea typeface="+mn-lt"/>
                <a:cs typeface="+mn-lt"/>
              </a:rPr>
              <a:t>tekrarından</a:t>
            </a:r>
            <a:r>
              <a:rPr lang="en-US" u="sng" dirty="0">
                <a:ea typeface="+mn-lt"/>
                <a:cs typeface="+mn-lt"/>
              </a:rPr>
              <a:t> </a:t>
            </a:r>
            <a:r>
              <a:rPr lang="en-US" u="sng" dirty="0" err="1">
                <a:ea typeface="+mn-lt"/>
                <a:cs typeface="+mn-lt"/>
              </a:rPr>
              <a:t>kaçınabilir</a:t>
            </a:r>
            <a:r>
              <a:rPr lang="en-US" u="sng" dirty="0">
                <a:ea typeface="+mn-lt"/>
                <a:cs typeface="+mn-lt"/>
              </a:rPr>
              <a:t>, </a:t>
            </a:r>
            <a:r>
              <a:rPr lang="en-US" u="sng" dirty="0" err="1">
                <a:ea typeface="+mn-lt"/>
                <a:cs typeface="+mn-lt"/>
              </a:rPr>
              <a:t>kodun</a:t>
            </a:r>
            <a:r>
              <a:rPr lang="en-US" u="sng" dirty="0">
                <a:ea typeface="+mn-lt"/>
                <a:cs typeface="+mn-lt"/>
              </a:rPr>
              <a:t> </a:t>
            </a:r>
            <a:r>
              <a:rPr lang="en-US" u="sng" dirty="0" err="1">
                <a:ea typeface="+mn-lt"/>
                <a:cs typeface="+mn-lt"/>
              </a:rPr>
              <a:t>okunabilirliğini</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bakımını</a:t>
            </a:r>
            <a:r>
              <a:rPr lang="en-US" u="sng" dirty="0">
                <a:ea typeface="+mn-lt"/>
                <a:cs typeface="+mn-lt"/>
              </a:rPr>
              <a:t> </a:t>
            </a:r>
            <a:r>
              <a:rPr lang="en-US" u="sng" dirty="0" err="1">
                <a:ea typeface="+mn-lt"/>
                <a:cs typeface="+mn-lt"/>
              </a:rPr>
              <a:t>kolaylaştırabilir</a:t>
            </a:r>
            <a:r>
              <a:rPr lang="en-US" u="sng" dirty="0">
                <a:ea typeface="+mn-lt"/>
                <a:cs typeface="+mn-lt"/>
              </a:rPr>
              <a:t>, </a:t>
            </a:r>
            <a:r>
              <a:rPr lang="en-US" u="sng" dirty="0" err="1">
                <a:ea typeface="+mn-lt"/>
                <a:cs typeface="+mn-lt"/>
              </a:rPr>
              <a:t>ortak</a:t>
            </a:r>
            <a:r>
              <a:rPr lang="en-US" u="sng" dirty="0">
                <a:ea typeface="+mn-lt"/>
                <a:cs typeface="+mn-lt"/>
              </a:rPr>
              <a:t> </a:t>
            </a:r>
            <a:r>
              <a:rPr lang="en-US" u="sng" dirty="0" err="1">
                <a:ea typeface="+mn-lt"/>
                <a:cs typeface="+mn-lt"/>
              </a:rPr>
              <a:t>işlevselliği</a:t>
            </a:r>
            <a:r>
              <a:rPr lang="en-US" u="sng" dirty="0">
                <a:ea typeface="+mn-lt"/>
                <a:cs typeface="+mn-lt"/>
              </a:rPr>
              <a:t> </a:t>
            </a:r>
            <a:r>
              <a:rPr lang="en-US" u="sng" dirty="0" err="1">
                <a:ea typeface="+mn-lt"/>
                <a:cs typeface="+mn-lt"/>
              </a:rPr>
              <a:t>tek</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yerde</a:t>
            </a:r>
            <a:r>
              <a:rPr lang="en-US" u="sng" dirty="0">
                <a:ea typeface="+mn-lt"/>
                <a:cs typeface="+mn-lt"/>
              </a:rPr>
              <a:t> </a:t>
            </a:r>
            <a:r>
              <a:rPr lang="en-US" u="sng" dirty="0" err="1">
                <a:ea typeface="+mn-lt"/>
                <a:cs typeface="+mn-lt"/>
              </a:rPr>
              <a:t>toplayabilir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kodun</a:t>
            </a:r>
            <a:r>
              <a:rPr lang="en-US" u="sng" dirty="0">
                <a:ea typeface="+mn-lt"/>
                <a:cs typeface="+mn-lt"/>
              </a:rPr>
              <a:t> </a:t>
            </a:r>
            <a:r>
              <a:rPr lang="en-US" u="sng" dirty="0" err="1">
                <a:ea typeface="+mn-lt"/>
                <a:cs typeface="+mn-lt"/>
              </a:rPr>
              <a:t>genişletilebilirliğini</a:t>
            </a:r>
            <a:r>
              <a:rPr lang="en-US" u="sng" dirty="0">
                <a:ea typeface="+mn-lt"/>
                <a:cs typeface="+mn-lt"/>
              </a:rPr>
              <a:t> </a:t>
            </a:r>
            <a:r>
              <a:rPr lang="en-US" u="sng" dirty="0" err="1">
                <a:ea typeface="+mn-lt"/>
                <a:cs typeface="+mn-lt"/>
              </a:rPr>
              <a:t>artırabiliriz</a:t>
            </a:r>
            <a:r>
              <a:rPr lang="en-US" u="sng" dirty="0">
                <a:ea typeface="+mn-lt"/>
                <a:cs typeface="+mn-lt"/>
              </a:rPr>
              <a:t> </a:t>
            </a:r>
            <a:r>
              <a:rPr lang="en-US" dirty="0">
                <a:ea typeface="+mn-lt"/>
                <a:cs typeface="+mn-lt"/>
              </a:rPr>
              <a:t>. </a:t>
            </a:r>
            <a:r>
              <a:rPr lang="en-US" u="sng" dirty="0">
                <a:ea typeface="+mn-lt"/>
                <a:cs typeface="+mn-lt"/>
              </a:rPr>
              <a:t>Inheritance, C#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a:t>
            </a:r>
            <a:r>
              <a:rPr lang="en-US" u="sng" dirty="0" err="1">
                <a:ea typeface="+mn-lt"/>
                <a:cs typeface="+mn-lt"/>
              </a:rPr>
              <a:t>karmaşıklığı</a:t>
            </a:r>
            <a:r>
              <a:rPr lang="en-US" u="sng" dirty="0">
                <a:ea typeface="+mn-lt"/>
                <a:cs typeface="+mn-lt"/>
              </a:rPr>
              <a:t> </a:t>
            </a:r>
            <a:r>
              <a:rPr lang="en-US" u="sng" dirty="0" err="1">
                <a:ea typeface="+mn-lt"/>
                <a:cs typeface="+mn-lt"/>
              </a:rPr>
              <a:t>yönetmek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nesnenin</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tüm</a:t>
            </a:r>
            <a:r>
              <a:rPr lang="en-US" u="sng" dirty="0">
                <a:ea typeface="+mn-lt"/>
                <a:cs typeface="+mn-lt"/>
              </a:rPr>
              <a:t> </a:t>
            </a:r>
            <a:r>
              <a:rPr lang="en-US" u="sng" dirty="0" err="1">
                <a:ea typeface="+mn-lt"/>
                <a:cs typeface="+mn-lt"/>
              </a:rPr>
              <a:t>nesne</a:t>
            </a:r>
            <a:r>
              <a:rPr lang="en-US" u="sng" dirty="0">
                <a:ea typeface="+mn-lt"/>
                <a:cs typeface="+mn-lt"/>
              </a:rPr>
              <a:t> </a:t>
            </a:r>
            <a:r>
              <a:rPr lang="en-US" u="sng" dirty="0" err="1">
                <a:ea typeface="+mn-lt"/>
                <a:cs typeface="+mn-lt"/>
              </a:rPr>
              <a:t>türlerinden</a:t>
            </a:r>
            <a:r>
              <a:rPr lang="en-US" u="sng" dirty="0">
                <a:ea typeface="+mn-lt"/>
                <a:cs typeface="+mn-lt"/>
              </a:rPr>
              <a:t> </a:t>
            </a:r>
            <a:r>
              <a:rPr lang="en-US" u="sng" dirty="0" err="1">
                <a:ea typeface="+mn-lt"/>
                <a:cs typeface="+mn-lt"/>
              </a:rPr>
              <a:t>ayıran</a:t>
            </a:r>
            <a:r>
              <a:rPr lang="en-US" u="sng" dirty="0">
                <a:ea typeface="+mn-lt"/>
                <a:cs typeface="+mn-lt"/>
              </a:rPr>
              <a:t> </a:t>
            </a:r>
            <a:r>
              <a:rPr lang="en-US" u="sng" dirty="0" err="1">
                <a:ea typeface="+mn-lt"/>
                <a:cs typeface="+mn-lt"/>
              </a:rPr>
              <a:t>temel</a:t>
            </a:r>
            <a:r>
              <a:rPr lang="en-US" u="sng" dirty="0">
                <a:ea typeface="+mn-lt"/>
                <a:cs typeface="+mn-lt"/>
              </a:rPr>
              <a:t> </a:t>
            </a:r>
            <a:r>
              <a:rPr lang="en-US" u="sng" dirty="0" err="1">
                <a:ea typeface="+mn-lt"/>
                <a:cs typeface="+mn-lt"/>
              </a:rPr>
              <a:t>özelliklerini</a:t>
            </a:r>
            <a:r>
              <a:rPr lang="en-US" u="sng" dirty="0">
                <a:ea typeface="+mn-lt"/>
                <a:cs typeface="+mn-lt"/>
              </a:rPr>
              <a:t> </a:t>
            </a:r>
            <a:r>
              <a:rPr lang="en-US" u="sng" dirty="0" err="1">
                <a:ea typeface="+mn-lt"/>
                <a:cs typeface="+mn-lt"/>
              </a:rPr>
              <a:t>belirtir</a:t>
            </a:r>
            <a:r>
              <a:rPr lang="en-US" u="sng" dirty="0">
                <a:ea typeface="+mn-lt"/>
                <a:cs typeface="+mn-lt"/>
              </a:rPr>
              <a:t>, </a:t>
            </a:r>
            <a:r>
              <a:rPr lang="en-US" u="sng" dirty="0" err="1">
                <a:ea typeface="+mn-lt"/>
                <a:cs typeface="+mn-lt"/>
              </a:rPr>
              <a:t>böylece</a:t>
            </a:r>
            <a:r>
              <a:rPr lang="en-US" u="sng" dirty="0">
                <a:ea typeface="+mn-lt"/>
                <a:cs typeface="+mn-lt"/>
              </a:rPr>
              <a:t> </a:t>
            </a:r>
            <a:r>
              <a:rPr lang="en-US" u="sng" dirty="0" err="1">
                <a:ea typeface="+mn-lt"/>
                <a:cs typeface="+mn-lt"/>
              </a:rPr>
              <a:t>izleyicinin</a:t>
            </a:r>
            <a:r>
              <a:rPr lang="en-US" u="sng" dirty="0">
                <a:ea typeface="+mn-lt"/>
                <a:cs typeface="+mn-lt"/>
              </a:rPr>
              <a:t> </a:t>
            </a:r>
            <a:r>
              <a:rPr lang="en-US" u="sng" dirty="0" err="1">
                <a:ea typeface="+mn-lt"/>
                <a:cs typeface="+mn-lt"/>
              </a:rPr>
              <a:t>bakış</a:t>
            </a:r>
            <a:r>
              <a:rPr lang="en-US" u="sng" dirty="0">
                <a:ea typeface="+mn-lt"/>
                <a:cs typeface="+mn-lt"/>
              </a:rPr>
              <a:t> </a:t>
            </a:r>
            <a:r>
              <a:rPr lang="en-US" u="sng" dirty="0" err="1">
                <a:ea typeface="+mn-lt"/>
                <a:cs typeface="+mn-lt"/>
              </a:rPr>
              <a:t>açısından</a:t>
            </a:r>
            <a:r>
              <a:rPr lang="en-US" u="sng" dirty="0">
                <a:ea typeface="+mn-lt"/>
                <a:cs typeface="+mn-lt"/>
              </a:rPr>
              <a:t> </a:t>
            </a:r>
            <a:r>
              <a:rPr lang="en-US" u="sng" dirty="0" err="1">
                <a:ea typeface="+mn-lt"/>
                <a:cs typeface="+mn-lt"/>
              </a:rPr>
              <a:t>açıkça</a:t>
            </a:r>
            <a:r>
              <a:rPr lang="en-US" u="sng" dirty="0">
                <a:ea typeface="+mn-lt"/>
                <a:cs typeface="+mn-lt"/>
              </a:rPr>
              <a:t> </a:t>
            </a:r>
            <a:r>
              <a:rPr lang="en-US" u="sng" dirty="0" err="1">
                <a:ea typeface="+mn-lt"/>
                <a:cs typeface="+mn-lt"/>
              </a:rPr>
              <a:t>tanımlanmış</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kavramsal</a:t>
            </a:r>
            <a:r>
              <a:rPr lang="en-US" u="sng" dirty="0">
                <a:ea typeface="+mn-lt"/>
                <a:cs typeface="+mn-lt"/>
              </a:rPr>
              <a:t> </a:t>
            </a:r>
            <a:r>
              <a:rPr lang="en-US" u="sng" dirty="0" err="1">
                <a:ea typeface="+mn-lt"/>
                <a:cs typeface="+mn-lt"/>
              </a:rPr>
              <a:t>sınır</a:t>
            </a:r>
            <a:r>
              <a:rPr lang="en-US" u="sng" dirty="0">
                <a:ea typeface="+mn-lt"/>
                <a:cs typeface="+mn-lt"/>
              </a:rPr>
              <a:t> </a:t>
            </a:r>
            <a:r>
              <a:rPr lang="en-US" u="sng" dirty="0" err="1">
                <a:ea typeface="+mn-lt"/>
                <a:cs typeface="+mn-lt"/>
              </a:rPr>
              <a:t>sağlar</a:t>
            </a:r>
            <a:r>
              <a:rPr lang="en-US" u="sng" dirty="0">
                <a:ea typeface="+mn-lt"/>
                <a:cs typeface="+mn-lt"/>
              </a:rPr>
              <a:t> </a:t>
            </a:r>
            <a:r>
              <a:rPr lang="en-US" dirty="0">
                <a:ea typeface="+mn-lt"/>
                <a:cs typeface="+mn-lt"/>
              </a:rPr>
              <a:t>. </a:t>
            </a:r>
            <a:r>
              <a:rPr lang="en-US" u="sng" dirty="0">
                <a:ea typeface="+mn-lt"/>
                <a:cs typeface="+mn-lt"/>
              </a:rPr>
              <a:t>Inheritance, Abstract Class </a:t>
            </a:r>
            <a:r>
              <a:rPr lang="en-US" u="sng" dirty="0" err="1">
                <a:ea typeface="+mn-lt"/>
                <a:cs typeface="+mn-lt"/>
              </a:rPr>
              <a:t>ve</a:t>
            </a:r>
            <a:r>
              <a:rPr lang="en-US" u="sng" dirty="0">
                <a:ea typeface="+mn-lt"/>
                <a:cs typeface="+mn-lt"/>
              </a:rPr>
              <a:t> Interface </a:t>
            </a:r>
            <a:r>
              <a:rPr lang="en-US" u="sng" dirty="0" err="1">
                <a:ea typeface="+mn-lt"/>
                <a:cs typeface="+mn-lt"/>
              </a:rPr>
              <a:t>gibi</a:t>
            </a:r>
            <a:r>
              <a:rPr lang="en-US" u="sng" dirty="0">
                <a:ea typeface="+mn-lt"/>
                <a:cs typeface="+mn-lt"/>
              </a:rPr>
              <a:t> </a:t>
            </a:r>
            <a:r>
              <a:rPr lang="en-US" u="sng" dirty="0" err="1">
                <a:ea typeface="+mn-lt"/>
                <a:cs typeface="+mn-lt"/>
              </a:rPr>
              <a:t>yapılardan</a:t>
            </a:r>
            <a:r>
              <a:rPr lang="en-US" u="sng" dirty="0">
                <a:ea typeface="+mn-lt"/>
                <a:cs typeface="+mn-lt"/>
              </a:rPr>
              <a:t> </a:t>
            </a:r>
            <a:r>
              <a:rPr lang="en-US" u="sng" dirty="0" err="1">
                <a:ea typeface="+mn-lt"/>
                <a:cs typeface="+mn-lt"/>
              </a:rPr>
              <a:t>yararlanarak</a:t>
            </a:r>
            <a:r>
              <a:rPr lang="en-US" u="sng" dirty="0">
                <a:ea typeface="+mn-lt"/>
                <a:cs typeface="+mn-lt"/>
              </a:rPr>
              <a:t> </a:t>
            </a:r>
            <a:r>
              <a:rPr lang="en-US" u="sng" dirty="0" err="1">
                <a:ea typeface="+mn-lt"/>
                <a:cs typeface="+mn-lt"/>
              </a:rPr>
              <a:t>gerçekleştirilir</a:t>
            </a:r>
            <a:r>
              <a:rPr lang="en-US" u="sng" dirty="0">
                <a:ea typeface="+mn-lt"/>
                <a:cs typeface="+mn-lt"/>
              </a:rPr>
              <a:t> </a:t>
            </a:r>
            <a:r>
              <a:rPr lang="en-US" dirty="0">
                <a:ea typeface="+mn-lt"/>
                <a:cs typeface="+mn-lt"/>
              </a:rPr>
              <a:t>. Abstract Class, </a:t>
            </a:r>
            <a:r>
              <a:rPr lang="en-US" dirty="0" err="1">
                <a:ea typeface="+mn-lt"/>
                <a:cs typeface="+mn-lt"/>
              </a:rPr>
              <a:t>soyut</a:t>
            </a:r>
            <a:r>
              <a:rPr lang="en-US" dirty="0">
                <a:ea typeface="+mn-lt"/>
                <a:cs typeface="+mn-lt"/>
              </a:rPr>
              <a:t> </a:t>
            </a:r>
            <a:r>
              <a:rPr lang="en-US" dirty="0" err="1">
                <a:ea typeface="+mn-lt"/>
                <a:cs typeface="+mn-lt"/>
              </a:rPr>
              <a:t>sınıfların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türüdür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soyut</a:t>
            </a:r>
            <a:r>
              <a:rPr lang="en-US" dirty="0">
                <a:ea typeface="+mn-lt"/>
                <a:cs typeface="+mn-lt"/>
              </a:rPr>
              <a:t> </a:t>
            </a:r>
            <a:r>
              <a:rPr lang="en-US" dirty="0" err="1">
                <a:ea typeface="+mn-lt"/>
                <a:cs typeface="+mn-lt"/>
              </a:rPr>
              <a:t>metotlar</a:t>
            </a:r>
            <a:r>
              <a:rPr lang="en-US" dirty="0">
                <a:ea typeface="+mn-lt"/>
                <a:cs typeface="+mn-lt"/>
              </a:rPr>
              <a:t> </a:t>
            </a:r>
            <a:r>
              <a:rPr lang="en-US" dirty="0" err="1">
                <a:ea typeface="+mn-lt"/>
                <a:cs typeface="+mn-lt"/>
              </a:rPr>
              <a:t>barındırabilir</a:t>
            </a:r>
            <a:r>
              <a:rPr lang="en-US" dirty="0">
                <a:ea typeface="+mn-lt"/>
                <a:cs typeface="+mn-lt"/>
              </a:rPr>
              <a:t>. </a:t>
            </a:r>
            <a:r>
              <a:rPr lang="en-US" u="sng" dirty="0" err="1">
                <a:ea typeface="+mn-lt"/>
                <a:cs typeface="+mn-lt"/>
              </a:rPr>
              <a:t>Soyut</a:t>
            </a:r>
            <a:r>
              <a:rPr lang="en-US" u="sng" dirty="0">
                <a:ea typeface="+mn-lt"/>
                <a:cs typeface="+mn-lt"/>
              </a:rPr>
              <a:t> </a:t>
            </a:r>
            <a:r>
              <a:rPr lang="en-US" u="sng" dirty="0" err="1">
                <a:ea typeface="+mn-lt"/>
                <a:cs typeface="+mn-lt"/>
              </a:rPr>
              <a:t>metotlar</a:t>
            </a:r>
            <a:r>
              <a:rPr lang="en-US" u="sng" dirty="0">
                <a:ea typeface="+mn-lt"/>
                <a:cs typeface="+mn-lt"/>
              </a:rPr>
              <a:t>, </a:t>
            </a:r>
            <a:r>
              <a:rPr lang="en-US" u="sng" dirty="0" err="1">
                <a:ea typeface="+mn-lt"/>
                <a:cs typeface="+mn-lt"/>
              </a:rPr>
              <a:t>yalnızca</a:t>
            </a:r>
            <a:r>
              <a:rPr lang="en-US" u="sng" dirty="0">
                <a:ea typeface="+mn-lt"/>
                <a:cs typeface="+mn-lt"/>
              </a:rPr>
              <a:t> </a:t>
            </a:r>
            <a:r>
              <a:rPr lang="en-US" u="sng" dirty="0" err="1">
                <a:ea typeface="+mn-lt"/>
                <a:cs typeface="+mn-lt"/>
              </a:rPr>
              <a:t>imzadan</a:t>
            </a:r>
            <a:r>
              <a:rPr lang="en-US" u="sng" dirty="0">
                <a:ea typeface="+mn-lt"/>
                <a:cs typeface="+mn-lt"/>
              </a:rPr>
              <a:t> </a:t>
            </a:r>
            <a:r>
              <a:rPr lang="en-US" u="sng" dirty="0" err="1">
                <a:ea typeface="+mn-lt"/>
                <a:cs typeface="+mn-lt"/>
              </a:rPr>
              <a:t>ibaret</a:t>
            </a:r>
            <a:r>
              <a:rPr lang="en-US" u="sng" dirty="0">
                <a:ea typeface="+mn-lt"/>
                <a:cs typeface="+mn-lt"/>
              </a:rPr>
              <a:t> </a:t>
            </a:r>
            <a:r>
              <a:rPr lang="en-US" u="sng" dirty="0" err="1">
                <a:ea typeface="+mn-lt"/>
                <a:cs typeface="+mn-lt"/>
              </a:rPr>
              <a:t>olan</a:t>
            </a:r>
            <a:r>
              <a:rPr lang="en-US" u="sng" dirty="0">
                <a:ea typeface="+mn-lt"/>
                <a:cs typeface="+mn-lt"/>
              </a:rPr>
              <a:t> </a:t>
            </a:r>
            <a:r>
              <a:rPr lang="en-US" u="sng" dirty="0" err="1">
                <a:ea typeface="+mn-lt"/>
                <a:cs typeface="+mn-lt"/>
              </a:rPr>
              <a:t>metotlardır</a:t>
            </a:r>
            <a:r>
              <a:rPr lang="en-US" u="sng" dirty="0">
                <a:ea typeface="+mn-lt"/>
                <a:cs typeface="+mn-lt"/>
              </a:rPr>
              <a:t> </a:t>
            </a:r>
            <a:r>
              <a:rPr lang="en-US" dirty="0">
                <a:ea typeface="+mn-lt"/>
                <a:cs typeface="+mn-lt"/>
              </a:rPr>
              <a:t>. </a:t>
            </a:r>
            <a:r>
              <a:rPr lang="en-US" u="sng" dirty="0">
                <a:ea typeface="+mn-lt"/>
                <a:cs typeface="+mn-lt"/>
              </a:rPr>
              <a:t>Interface </a:t>
            </a:r>
            <a:r>
              <a:rPr lang="en-US" u="sng" dirty="0" err="1">
                <a:ea typeface="+mn-lt"/>
                <a:cs typeface="+mn-lt"/>
              </a:rPr>
              <a:t>ise</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sınıfın</a:t>
            </a:r>
            <a:r>
              <a:rPr lang="en-US" u="sng" dirty="0">
                <a:ea typeface="+mn-lt"/>
                <a:cs typeface="+mn-lt"/>
              </a:rPr>
              <a:t> hangi </a:t>
            </a:r>
            <a:r>
              <a:rPr lang="en-US" u="sng" dirty="0" err="1">
                <a:ea typeface="+mn-lt"/>
                <a:cs typeface="+mn-lt"/>
              </a:rPr>
              <a:t>metotları</a:t>
            </a:r>
            <a:r>
              <a:rPr lang="en-US" u="sng" dirty="0">
                <a:ea typeface="+mn-lt"/>
                <a:cs typeface="+mn-lt"/>
              </a:rPr>
              <a:t> </a:t>
            </a:r>
            <a:r>
              <a:rPr lang="en-US" u="sng" dirty="0" err="1">
                <a:ea typeface="+mn-lt"/>
                <a:cs typeface="+mn-lt"/>
              </a:rPr>
              <a:t>içermesi</a:t>
            </a:r>
            <a:r>
              <a:rPr lang="en-US" u="sng" dirty="0">
                <a:ea typeface="+mn-lt"/>
                <a:cs typeface="+mn-lt"/>
              </a:rPr>
              <a:t> </a:t>
            </a:r>
            <a:r>
              <a:rPr lang="en-US" u="sng" dirty="0" err="1">
                <a:ea typeface="+mn-lt"/>
                <a:cs typeface="+mn-lt"/>
              </a:rPr>
              <a:t>gerektiğini</a:t>
            </a:r>
            <a:r>
              <a:rPr lang="en-US" u="sng" dirty="0">
                <a:ea typeface="+mn-lt"/>
                <a:cs typeface="+mn-lt"/>
              </a:rPr>
              <a:t> </a:t>
            </a:r>
            <a:r>
              <a:rPr lang="en-US" u="sng" dirty="0" err="1">
                <a:ea typeface="+mn-lt"/>
                <a:cs typeface="+mn-lt"/>
              </a:rPr>
              <a:t>belirleyen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yapıdır</a:t>
            </a:r>
            <a:r>
              <a:rPr lang="en-US" u="sng" dirty="0">
                <a:ea typeface="+mn-lt"/>
                <a:cs typeface="+mn-lt"/>
              </a:rPr>
              <a:t> </a:t>
            </a:r>
            <a:r>
              <a:rPr lang="en-US" dirty="0">
                <a:ea typeface="+mn-lt"/>
                <a:cs typeface="+mn-lt"/>
              </a:rPr>
              <a:t>.</a:t>
            </a:r>
            <a:endParaRPr lang="en-US"/>
          </a:p>
        </p:txBody>
      </p:sp>
      <p:sp>
        <p:nvSpPr>
          <p:cNvPr id="4" name="Footer Placeholder 3">
            <a:extLst>
              <a:ext uri="{FF2B5EF4-FFF2-40B4-BE49-F238E27FC236}">
                <a16:creationId xmlns:a16="http://schemas.microsoft.com/office/drawing/2014/main" id="{6E3ED1B8-E7BD-1121-4064-A97E29C4B7B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5D749EE-3146-3C23-9A90-3DEBF09AA14C}"/>
              </a:ext>
            </a:extLst>
          </p:cNvPr>
          <p:cNvSpPr>
            <a:spLocks noGrp="1"/>
          </p:cNvSpPr>
          <p:nvPr>
            <p:ph type="sldNum" sz="quarter" idx="4"/>
          </p:nvPr>
        </p:nvSpPr>
        <p:spPr/>
        <p:txBody>
          <a:bodyPr/>
          <a:lstStyle/>
          <a:p>
            <a:fld id="{294A09A9-5501-47C1-A89A-A340965A2BE2}" type="slidenum">
              <a:rPr lang="en-US" smtClean="0"/>
              <a:pPr/>
              <a:t>45</a:t>
            </a:fld>
            <a:endParaRPr lang="en-US" dirty="0"/>
          </a:p>
        </p:txBody>
      </p:sp>
    </p:spTree>
    <p:extLst>
      <p:ext uri="{BB962C8B-B14F-4D97-AF65-F5344CB8AC3E}">
        <p14:creationId xmlns:p14="http://schemas.microsoft.com/office/powerpoint/2010/main" val="3702529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8055-3DD6-AD2A-0836-9B83F4595FA5}"/>
              </a:ext>
            </a:extLst>
          </p:cNvPr>
          <p:cNvSpPr>
            <a:spLocks noGrp="1"/>
          </p:cNvSpPr>
          <p:nvPr>
            <p:ph type="title"/>
          </p:nvPr>
        </p:nvSpPr>
        <p:spPr>
          <a:xfrm>
            <a:off x="1167492" y="-37563"/>
            <a:ext cx="9811380" cy="703085"/>
          </a:xfrm>
        </p:spPr>
        <p:txBody>
          <a:bodyPr/>
          <a:lstStyle/>
          <a:p>
            <a:r>
              <a:rPr lang="en-US" dirty="0"/>
              <a:t>Polymorphism</a:t>
            </a:r>
          </a:p>
        </p:txBody>
      </p:sp>
      <p:sp>
        <p:nvSpPr>
          <p:cNvPr id="3" name="Content Placeholder 2">
            <a:extLst>
              <a:ext uri="{FF2B5EF4-FFF2-40B4-BE49-F238E27FC236}">
                <a16:creationId xmlns:a16="http://schemas.microsoft.com/office/drawing/2014/main" id="{E0E48ADB-BD21-058D-41C8-756F549821EF}"/>
              </a:ext>
            </a:extLst>
          </p:cNvPr>
          <p:cNvSpPr>
            <a:spLocks noGrp="1"/>
          </p:cNvSpPr>
          <p:nvPr>
            <p:ph idx="1"/>
          </p:nvPr>
        </p:nvSpPr>
        <p:spPr>
          <a:xfrm>
            <a:off x="-2337" y="654453"/>
            <a:ext cx="12193969" cy="6200166"/>
          </a:xfrm>
        </p:spPr>
        <p:txBody>
          <a:bodyPr vert="horz" lIns="91440" tIns="45720" rIns="91440" bIns="45720" rtlCol="0" anchor="t">
            <a:noAutofit/>
          </a:bodyPr>
          <a:lstStyle/>
          <a:p>
            <a:r>
              <a:rPr lang="en-US" u="sng" dirty="0">
                <a:ea typeface="+mn-lt"/>
                <a:cs typeface="+mn-lt"/>
              </a:rPr>
              <a:t>C#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a:t>
            </a:r>
            <a:r>
              <a:rPr lang="en-US" b="1" u="sng" dirty="0">
                <a:ea typeface="+mn-lt"/>
                <a:cs typeface="+mn-lt"/>
              </a:rPr>
              <a:t>Polymorphism (</a:t>
            </a:r>
            <a:r>
              <a:rPr lang="en-US" b="1" u="sng" dirty="0" err="1">
                <a:ea typeface="+mn-lt"/>
                <a:cs typeface="+mn-lt"/>
              </a:rPr>
              <a:t>Çokbiçimlilik</a:t>
            </a:r>
            <a:r>
              <a:rPr lang="en-US" b="1" u="sng" dirty="0">
                <a:ea typeface="+mn-lt"/>
                <a:cs typeface="+mn-lt"/>
              </a:rPr>
              <a:t>)</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nesnenin</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şekillerde</a:t>
            </a:r>
            <a:r>
              <a:rPr lang="en-US" u="sng" dirty="0">
                <a:ea typeface="+mn-lt"/>
                <a:cs typeface="+mn-lt"/>
              </a:rPr>
              <a:t> </a:t>
            </a:r>
            <a:r>
              <a:rPr lang="en-US" u="sng" dirty="0" err="1">
                <a:ea typeface="+mn-lt"/>
                <a:cs typeface="+mn-lt"/>
              </a:rPr>
              <a:t>davranabilmesini</a:t>
            </a:r>
            <a:r>
              <a:rPr lang="en-US" u="sng" dirty="0">
                <a:ea typeface="+mn-lt"/>
                <a:cs typeface="+mn-lt"/>
              </a:rPr>
              <a:t> </a:t>
            </a:r>
            <a:r>
              <a:rPr lang="en-US" u="sng" dirty="0" err="1">
                <a:ea typeface="+mn-lt"/>
                <a:cs typeface="+mn-lt"/>
              </a:rPr>
              <a:t>sağlayan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yapıdır</a:t>
            </a:r>
            <a:r>
              <a:rPr lang="en-US" u="sng" dirty="0">
                <a:ea typeface="+mn-lt"/>
                <a:cs typeface="+mn-lt"/>
              </a:rPr>
              <a:t> </a:t>
            </a:r>
            <a:r>
              <a:rPr lang="en-US" dirty="0">
                <a:ea typeface="+mn-lt"/>
                <a:cs typeface="+mn-lt"/>
              </a:rPr>
              <a:t>. </a:t>
            </a:r>
            <a:r>
              <a:rPr lang="en-US" u="sng" dirty="0">
                <a:ea typeface="+mn-lt"/>
                <a:cs typeface="+mn-lt"/>
              </a:rPr>
              <a:t>Polymorphism, </a:t>
            </a:r>
            <a:r>
              <a:rPr lang="en-US" u="sng" dirty="0" err="1">
                <a:ea typeface="+mn-lt"/>
                <a:cs typeface="+mn-lt"/>
              </a:rPr>
              <a:t>nesne</a:t>
            </a:r>
            <a:r>
              <a:rPr lang="en-US" u="sng" dirty="0">
                <a:ea typeface="+mn-lt"/>
                <a:cs typeface="+mn-lt"/>
              </a:rPr>
              <a:t> </a:t>
            </a:r>
            <a:r>
              <a:rPr lang="en-US" u="sng" dirty="0" err="1">
                <a:ea typeface="+mn-lt"/>
                <a:cs typeface="+mn-lt"/>
              </a:rPr>
              <a:t>yönelimli</a:t>
            </a:r>
            <a:r>
              <a:rPr lang="en-US" u="sng" dirty="0">
                <a:ea typeface="+mn-lt"/>
                <a:cs typeface="+mn-lt"/>
              </a:rPr>
              <a:t> </a:t>
            </a:r>
            <a:r>
              <a:rPr lang="en-US" u="sng" dirty="0" err="1">
                <a:ea typeface="+mn-lt"/>
                <a:cs typeface="+mn-lt"/>
              </a:rPr>
              <a:t>programlamanın</a:t>
            </a:r>
            <a:r>
              <a:rPr lang="en-US" u="sng" dirty="0">
                <a:ea typeface="+mn-lt"/>
                <a:cs typeface="+mn-lt"/>
              </a:rPr>
              <a:t> </a:t>
            </a:r>
            <a:r>
              <a:rPr lang="en-US" u="sng" dirty="0" err="1">
                <a:ea typeface="+mn-lt"/>
                <a:cs typeface="+mn-lt"/>
              </a:rPr>
              <a:t>temel</a:t>
            </a:r>
            <a:r>
              <a:rPr lang="en-US" u="sng" dirty="0">
                <a:ea typeface="+mn-lt"/>
                <a:cs typeface="+mn-lt"/>
              </a:rPr>
              <a:t> </a:t>
            </a:r>
            <a:r>
              <a:rPr lang="en-US" u="sng" dirty="0" err="1">
                <a:ea typeface="+mn-lt"/>
                <a:cs typeface="+mn-lt"/>
              </a:rPr>
              <a:t>yapı</a:t>
            </a:r>
            <a:r>
              <a:rPr lang="en-US" u="sng" dirty="0">
                <a:ea typeface="+mn-lt"/>
                <a:cs typeface="+mn-lt"/>
              </a:rPr>
              <a:t> </a:t>
            </a:r>
            <a:r>
              <a:rPr lang="en-US" u="sng" dirty="0" err="1">
                <a:ea typeface="+mn-lt"/>
                <a:cs typeface="+mn-lt"/>
              </a:rPr>
              <a:t>taşlarından</a:t>
            </a:r>
            <a:r>
              <a:rPr lang="en-US" u="sng" dirty="0">
                <a:ea typeface="+mn-lt"/>
                <a:cs typeface="+mn-lt"/>
              </a:rPr>
              <a:t> </a:t>
            </a:r>
            <a:r>
              <a:rPr lang="en-US" u="sng" dirty="0" err="1">
                <a:ea typeface="+mn-lt"/>
                <a:cs typeface="+mn-lt"/>
              </a:rPr>
              <a:t>biridir</a:t>
            </a:r>
            <a:r>
              <a:rPr lang="en-US" u="sng" dirty="0">
                <a:ea typeface="+mn-lt"/>
                <a:cs typeface="+mn-lt"/>
              </a:rPr>
              <a:t> </a:t>
            </a:r>
            <a:r>
              <a:rPr lang="en-US" u="sng" dirty="0" err="1">
                <a:ea typeface="+mn-lt"/>
                <a:cs typeface="+mn-lt"/>
              </a:rPr>
              <a:t>ve</a:t>
            </a:r>
            <a:r>
              <a:rPr lang="en-US" u="sng" dirty="0">
                <a:ea typeface="+mn-lt"/>
                <a:cs typeface="+mn-lt"/>
              </a:rPr>
              <a:t> C#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a:t>
            </a:r>
            <a:r>
              <a:rPr lang="en-US" u="sng" dirty="0" err="1">
                <a:ea typeface="+mn-lt"/>
                <a:cs typeface="+mn-lt"/>
              </a:rPr>
              <a:t>karmaşıklığı</a:t>
            </a:r>
            <a:r>
              <a:rPr lang="en-US" u="sng" dirty="0">
                <a:ea typeface="+mn-lt"/>
                <a:cs typeface="+mn-lt"/>
              </a:rPr>
              <a:t> </a:t>
            </a:r>
            <a:r>
              <a:rPr lang="en-US" u="sng" dirty="0" err="1">
                <a:ea typeface="+mn-lt"/>
                <a:cs typeface="+mn-lt"/>
              </a:rPr>
              <a:t>yönetmek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u="sng" dirty="0">
                <a:ea typeface="+mn-lt"/>
                <a:cs typeface="+mn-lt"/>
              </a:rPr>
              <a:t>Polymorphism, Inheritance (</a:t>
            </a:r>
            <a:r>
              <a:rPr lang="en-US" u="sng" dirty="0" err="1">
                <a:ea typeface="+mn-lt"/>
                <a:cs typeface="+mn-lt"/>
              </a:rPr>
              <a:t>Kalıtım</a:t>
            </a:r>
            <a:r>
              <a:rPr lang="en-US" u="sng" dirty="0">
                <a:ea typeface="+mn-lt"/>
                <a:cs typeface="+mn-lt"/>
              </a:rPr>
              <a:t>) </a:t>
            </a:r>
            <a:r>
              <a:rPr lang="en-US" u="sng" dirty="0" err="1">
                <a:ea typeface="+mn-lt"/>
                <a:cs typeface="+mn-lt"/>
              </a:rPr>
              <a:t>ve</a:t>
            </a:r>
            <a:r>
              <a:rPr lang="en-US" u="sng" dirty="0">
                <a:ea typeface="+mn-lt"/>
                <a:cs typeface="+mn-lt"/>
              </a:rPr>
              <a:t> Interface </a:t>
            </a:r>
            <a:r>
              <a:rPr lang="en-US" u="sng" dirty="0" err="1">
                <a:ea typeface="+mn-lt"/>
                <a:cs typeface="+mn-lt"/>
              </a:rPr>
              <a:t>gibi</a:t>
            </a:r>
            <a:r>
              <a:rPr lang="en-US" u="sng" dirty="0">
                <a:ea typeface="+mn-lt"/>
                <a:cs typeface="+mn-lt"/>
              </a:rPr>
              <a:t> </a:t>
            </a:r>
            <a:r>
              <a:rPr lang="en-US" u="sng" dirty="0" err="1">
                <a:ea typeface="+mn-lt"/>
                <a:cs typeface="+mn-lt"/>
              </a:rPr>
              <a:t>yapılardan</a:t>
            </a:r>
            <a:r>
              <a:rPr lang="en-US" u="sng" dirty="0">
                <a:ea typeface="+mn-lt"/>
                <a:cs typeface="+mn-lt"/>
              </a:rPr>
              <a:t> </a:t>
            </a:r>
            <a:r>
              <a:rPr lang="en-US" u="sng" dirty="0" err="1">
                <a:ea typeface="+mn-lt"/>
                <a:cs typeface="+mn-lt"/>
              </a:rPr>
              <a:t>yararlanarak</a:t>
            </a:r>
            <a:r>
              <a:rPr lang="en-US" u="sng" dirty="0">
                <a:ea typeface="+mn-lt"/>
                <a:cs typeface="+mn-lt"/>
              </a:rPr>
              <a:t> </a:t>
            </a:r>
            <a:r>
              <a:rPr lang="en-US" u="sng" dirty="0" err="1">
                <a:ea typeface="+mn-lt"/>
                <a:cs typeface="+mn-lt"/>
              </a:rPr>
              <a:t>gerçekleştirilir</a:t>
            </a:r>
            <a:r>
              <a:rPr lang="en-US" u="sng" dirty="0">
                <a:ea typeface="+mn-lt"/>
                <a:cs typeface="+mn-lt"/>
              </a:rPr>
              <a:t> </a:t>
            </a:r>
            <a:r>
              <a:rPr lang="en-US" dirty="0">
                <a:ea typeface="+mn-lt"/>
                <a:cs typeface="+mn-lt"/>
              </a:rPr>
              <a:t>.</a:t>
            </a:r>
          </a:p>
          <a:p>
            <a:r>
              <a:rPr lang="en-US" u="sng" dirty="0">
                <a:ea typeface="+mn-lt"/>
                <a:cs typeface="+mn-lt"/>
              </a:rPr>
              <a:t>Polymorphism, bir sınıfın başka bir sınıftan özelliklerini ve davranışlarını miras almasını sağlayan Inheritance yapısı ile birlikte kullanıldığında, türetilmiş sınıfların, taban sınıfın metotlarını kendi ihtiyaçlarına </a:t>
            </a:r>
            <a:r>
              <a:rPr lang="en-US" u="sng" dirty="0" err="1">
                <a:ea typeface="+mn-lt"/>
                <a:cs typeface="+mn-lt"/>
              </a:rPr>
              <a:t>göre</a:t>
            </a:r>
            <a:r>
              <a:rPr lang="en-US" u="sng" dirty="0">
                <a:ea typeface="+mn-lt"/>
                <a:cs typeface="+mn-lt"/>
              </a:rPr>
              <a:t> </a:t>
            </a:r>
            <a:r>
              <a:rPr lang="en-US" u="sng" dirty="0" err="1">
                <a:ea typeface="+mn-lt"/>
                <a:cs typeface="+mn-lt"/>
              </a:rPr>
              <a:t>değiştirebilmesine</a:t>
            </a:r>
            <a:r>
              <a:rPr lang="en-US" u="sng" dirty="0">
                <a:ea typeface="+mn-lt"/>
                <a:cs typeface="+mn-lt"/>
              </a:rPr>
              <a:t> </a:t>
            </a:r>
            <a:r>
              <a:rPr lang="en-US" u="sng" dirty="0" err="1">
                <a:ea typeface="+mn-lt"/>
                <a:cs typeface="+mn-lt"/>
              </a:rPr>
              <a:t>olanak</a:t>
            </a:r>
            <a:r>
              <a:rPr lang="en-US" u="sng" dirty="0">
                <a:ea typeface="+mn-lt"/>
                <a:cs typeface="+mn-lt"/>
              </a:rPr>
              <a:t> </a:t>
            </a:r>
            <a:r>
              <a:rPr lang="en-US" u="sng" dirty="0" err="1">
                <a:ea typeface="+mn-lt"/>
                <a:cs typeface="+mn-lt"/>
              </a:rPr>
              <a:t>tanır</a:t>
            </a:r>
            <a:r>
              <a:rPr lang="en-US" u="sng" dirty="0">
                <a:ea typeface="+mn-lt"/>
                <a:cs typeface="+mn-lt"/>
              </a:rPr>
              <a:t> </a:t>
            </a:r>
            <a:r>
              <a:rPr lang="en-US" dirty="0">
                <a:ea typeface="+mn-lt"/>
                <a:cs typeface="+mn-lt"/>
              </a:rPr>
              <a:t>. </a:t>
            </a:r>
            <a:r>
              <a:rPr lang="en-US" u="sng" dirty="0">
                <a:ea typeface="+mn-lt"/>
                <a:cs typeface="+mn-lt"/>
              </a:rPr>
              <a:t>Bu </a:t>
            </a:r>
            <a:r>
              <a:rPr lang="en-US" u="sng" dirty="0" err="1">
                <a:ea typeface="+mn-lt"/>
                <a:cs typeface="+mn-lt"/>
              </a:rPr>
              <a:t>sayede</a:t>
            </a:r>
            <a:r>
              <a:rPr lang="en-US" u="sng" dirty="0">
                <a:ea typeface="+mn-lt"/>
                <a:cs typeface="+mn-lt"/>
              </a:rPr>
              <a:t>, </a:t>
            </a:r>
            <a:r>
              <a:rPr lang="en-US" u="sng" dirty="0" err="1">
                <a:ea typeface="+mn-lt"/>
                <a:cs typeface="+mn-lt"/>
              </a:rPr>
              <a:t>aynı</a:t>
            </a:r>
            <a:r>
              <a:rPr lang="en-US" u="sng" dirty="0">
                <a:ea typeface="+mn-lt"/>
                <a:cs typeface="+mn-lt"/>
              </a:rPr>
              <a:t> </a:t>
            </a:r>
            <a:r>
              <a:rPr lang="en-US" u="sng" dirty="0" err="1">
                <a:ea typeface="+mn-lt"/>
                <a:cs typeface="+mn-lt"/>
              </a:rPr>
              <a:t>isme</a:t>
            </a:r>
            <a:r>
              <a:rPr lang="en-US" u="sng" dirty="0">
                <a:ea typeface="+mn-lt"/>
                <a:cs typeface="+mn-lt"/>
              </a:rPr>
              <a:t> </a:t>
            </a:r>
            <a:r>
              <a:rPr lang="en-US" u="sng" dirty="0" err="1">
                <a:ea typeface="+mn-lt"/>
                <a:cs typeface="+mn-lt"/>
              </a:rPr>
              <a:t>sahip</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sınıflardan</a:t>
            </a:r>
            <a:r>
              <a:rPr lang="en-US" u="sng" dirty="0">
                <a:ea typeface="+mn-lt"/>
                <a:cs typeface="+mn-lt"/>
              </a:rPr>
              <a:t> </a:t>
            </a:r>
            <a:r>
              <a:rPr lang="en-US" u="sng" dirty="0" err="1">
                <a:ea typeface="+mn-lt"/>
                <a:cs typeface="+mn-lt"/>
              </a:rPr>
              <a:t>türetilmiş</a:t>
            </a:r>
            <a:r>
              <a:rPr lang="en-US" u="sng" dirty="0">
                <a:ea typeface="+mn-lt"/>
                <a:cs typeface="+mn-lt"/>
              </a:rPr>
              <a:t> </a:t>
            </a:r>
            <a:r>
              <a:rPr lang="en-US" u="sng" dirty="0" err="1">
                <a:ea typeface="+mn-lt"/>
                <a:cs typeface="+mn-lt"/>
              </a:rPr>
              <a:t>nesneler</a:t>
            </a:r>
            <a:r>
              <a:rPr lang="en-US" u="sng" dirty="0">
                <a:ea typeface="+mn-lt"/>
                <a:cs typeface="+mn-lt"/>
              </a:rPr>
              <a:t>, </a:t>
            </a:r>
            <a:r>
              <a:rPr lang="en-US" u="sng" dirty="0" err="1">
                <a:ea typeface="+mn-lt"/>
                <a:cs typeface="+mn-lt"/>
              </a:rPr>
              <a:t>aynı</a:t>
            </a:r>
            <a:r>
              <a:rPr lang="en-US" u="sng" dirty="0">
                <a:ea typeface="+mn-lt"/>
                <a:cs typeface="+mn-lt"/>
              </a:rPr>
              <a:t> </a:t>
            </a:r>
            <a:r>
              <a:rPr lang="en-US" u="sng" dirty="0" err="1">
                <a:ea typeface="+mn-lt"/>
                <a:cs typeface="+mn-lt"/>
              </a:rPr>
              <a:t>arayüzü</a:t>
            </a:r>
            <a:r>
              <a:rPr lang="en-US" u="sng" dirty="0">
                <a:ea typeface="+mn-lt"/>
                <a:cs typeface="+mn-lt"/>
              </a:rPr>
              <a:t> </a:t>
            </a:r>
            <a:r>
              <a:rPr lang="en-US" u="sng" dirty="0" err="1">
                <a:ea typeface="+mn-lt"/>
                <a:cs typeface="+mn-lt"/>
              </a:rPr>
              <a:t>kullanarak</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işlevler</a:t>
            </a:r>
            <a:r>
              <a:rPr lang="en-US" u="sng" dirty="0">
                <a:ea typeface="+mn-lt"/>
                <a:cs typeface="+mn-lt"/>
              </a:rPr>
              <a:t> </a:t>
            </a:r>
            <a:r>
              <a:rPr lang="en-US" u="sng" dirty="0" err="1">
                <a:ea typeface="+mn-lt"/>
                <a:cs typeface="+mn-lt"/>
              </a:rPr>
              <a:t>gerçekleştirebilirler</a:t>
            </a:r>
            <a:r>
              <a:rPr lang="en-US" u="sng" dirty="0">
                <a:ea typeface="+mn-lt"/>
                <a:cs typeface="+mn-lt"/>
              </a:rPr>
              <a:t> </a:t>
            </a:r>
            <a:r>
              <a:rPr lang="en-US" dirty="0">
                <a:ea typeface="+mn-lt"/>
                <a:cs typeface="+mn-lt"/>
              </a:rPr>
              <a:t>.</a:t>
            </a:r>
          </a:p>
          <a:p>
            <a:r>
              <a:rPr lang="en-US" dirty="0">
                <a:ea typeface="+mn-lt"/>
                <a:cs typeface="+mn-lt"/>
              </a:rPr>
              <a:t>Polymorphism, Abstract Class </a:t>
            </a:r>
            <a:r>
              <a:rPr lang="en-US" dirty="0" err="1">
                <a:ea typeface="+mn-lt"/>
                <a:cs typeface="+mn-lt"/>
              </a:rPr>
              <a:t>ve</a:t>
            </a:r>
            <a:r>
              <a:rPr lang="en-US" dirty="0">
                <a:ea typeface="+mn-lt"/>
                <a:cs typeface="+mn-lt"/>
              </a:rPr>
              <a:t> Interface </a:t>
            </a:r>
            <a:r>
              <a:rPr lang="en-US" dirty="0" err="1">
                <a:ea typeface="+mn-lt"/>
                <a:cs typeface="+mn-lt"/>
              </a:rPr>
              <a:t>gibi</a:t>
            </a:r>
            <a:r>
              <a:rPr lang="en-US" dirty="0">
                <a:ea typeface="+mn-lt"/>
                <a:cs typeface="+mn-lt"/>
              </a:rPr>
              <a:t> </a:t>
            </a:r>
            <a:r>
              <a:rPr lang="en-US" dirty="0" err="1">
                <a:ea typeface="+mn-lt"/>
                <a:cs typeface="+mn-lt"/>
              </a:rPr>
              <a:t>yapılardan</a:t>
            </a:r>
            <a:r>
              <a:rPr lang="en-US" dirty="0">
                <a:ea typeface="+mn-lt"/>
                <a:cs typeface="+mn-lt"/>
              </a:rPr>
              <a:t> </a:t>
            </a:r>
            <a:r>
              <a:rPr lang="en-US" dirty="0" err="1">
                <a:ea typeface="+mn-lt"/>
                <a:cs typeface="+mn-lt"/>
              </a:rPr>
              <a:t>yararlanarak</a:t>
            </a:r>
            <a:r>
              <a:rPr lang="en-US" dirty="0">
                <a:ea typeface="+mn-lt"/>
                <a:cs typeface="+mn-lt"/>
              </a:rPr>
              <a:t> da </a:t>
            </a:r>
            <a:r>
              <a:rPr lang="en-US" dirty="0" err="1">
                <a:ea typeface="+mn-lt"/>
                <a:cs typeface="+mn-lt"/>
              </a:rPr>
              <a:t>gerçekleştirilebilir</a:t>
            </a:r>
            <a:r>
              <a:rPr lang="en-US" dirty="0">
                <a:ea typeface="+mn-lt"/>
                <a:cs typeface="+mn-lt"/>
              </a:rPr>
              <a:t>. Abstract Class, </a:t>
            </a:r>
            <a:r>
              <a:rPr lang="en-US" dirty="0" err="1">
                <a:ea typeface="+mn-lt"/>
                <a:cs typeface="+mn-lt"/>
              </a:rPr>
              <a:t>soyut</a:t>
            </a:r>
            <a:r>
              <a:rPr lang="en-US" dirty="0">
                <a:ea typeface="+mn-lt"/>
                <a:cs typeface="+mn-lt"/>
              </a:rPr>
              <a:t> </a:t>
            </a:r>
            <a:r>
              <a:rPr lang="en-US" dirty="0" err="1">
                <a:ea typeface="+mn-lt"/>
                <a:cs typeface="+mn-lt"/>
              </a:rPr>
              <a:t>sınıfların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türüdür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içinde</a:t>
            </a:r>
            <a:r>
              <a:rPr lang="en-US" dirty="0">
                <a:ea typeface="+mn-lt"/>
                <a:cs typeface="+mn-lt"/>
              </a:rPr>
              <a:t> </a:t>
            </a:r>
            <a:r>
              <a:rPr lang="en-US" dirty="0" err="1">
                <a:ea typeface="+mn-lt"/>
                <a:cs typeface="+mn-lt"/>
              </a:rPr>
              <a:t>soyut</a:t>
            </a:r>
            <a:r>
              <a:rPr lang="en-US" dirty="0">
                <a:ea typeface="+mn-lt"/>
                <a:cs typeface="+mn-lt"/>
              </a:rPr>
              <a:t> </a:t>
            </a:r>
            <a:r>
              <a:rPr lang="en-US" dirty="0" err="1">
                <a:ea typeface="+mn-lt"/>
                <a:cs typeface="+mn-lt"/>
              </a:rPr>
              <a:t>metotlar</a:t>
            </a:r>
            <a:r>
              <a:rPr lang="en-US" dirty="0">
                <a:ea typeface="+mn-lt"/>
                <a:cs typeface="+mn-lt"/>
              </a:rPr>
              <a:t> </a:t>
            </a:r>
            <a:r>
              <a:rPr lang="en-US" dirty="0" err="1">
                <a:ea typeface="+mn-lt"/>
                <a:cs typeface="+mn-lt"/>
              </a:rPr>
              <a:t>barındırabilir</a:t>
            </a:r>
            <a:r>
              <a:rPr lang="en-US" dirty="0">
                <a:ea typeface="+mn-lt"/>
                <a:cs typeface="+mn-lt"/>
              </a:rPr>
              <a:t>. </a:t>
            </a:r>
            <a:r>
              <a:rPr lang="en-US" u="sng" dirty="0" err="1">
                <a:ea typeface="+mn-lt"/>
                <a:cs typeface="+mn-lt"/>
              </a:rPr>
              <a:t>Soyut</a:t>
            </a:r>
            <a:r>
              <a:rPr lang="en-US" u="sng" dirty="0">
                <a:ea typeface="+mn-lt"/>
                <a:cs typeface="+mn-lt"/>
              </a:rPr>
              <a:t> </a:t>
            </a:r>
            <a:r>
              <a:rPr lang="en-US" u="sng" dirty="0" err="1">
                <a:ea typeface="+mn-lt"/>
                <a:cs typeface="+mn-lt"/>
              </a:rPr>
              <a:t>metotlar</a:t>
            </a:r>
            <a:r>
              <a:rPr lang="en-US" u="sng" dirty="0">
                <a:ea typeface="+mn-lt"/>
                <a:cs typeface="+mn-lt"/>
              </a:rPr>
              <a:t>, </a:t>
            </a:r>
            <a:r>
              <a:rPr lang="en-US" u="sng" dirty="0" err="1">
                <a:ea typeface="+mn-lt"/>
                <a:cs typeface="+mn-lt"/>
              </a:rPr>
              <a:t>yalnızca</a:t>
            </a:r>
            <a:r>
              <a:rPr lang="en-US" u="sng" dirty="0">
                <a:ea typeface="+mn-lt"/>
                <a:cs typeface="+mn-lt"/>
              </a:rPr>
              <a:t> </a:t>
            </a:r>
            <a:r>
              <a:rPr lang="en-US" u="sng" dirty="0" err="1">
                <a:ea typeface="+mn-lt"/>
                <a:cs typeface="+mn-lt"/>
              </a:rPr>
              <a:t>imzadan</a:t>
            </a:r>
            <a:r>
              <a:rPr lang="en-US" u="sng" dirty="0">
                <a:ea typeface="+mn-lt"/>
                <a:cs typeface="+mn-lt"/>
              </a:rPr>
              <a:t> </a:t>
            </a:r>
            <a:r>
              <a:rPr lang="en-US" u="sng" dirty="0" err="1">
                <a:ea typeface="+mn-lt"/>
                <a:cs typeface="+mn-lt"/>
              </a:rPr>
              <a:t>ibaret</a:t>
            </a:r>
            <a:r>
              <a:rPr lang="en-US" u="sng" dirty="0">
                <a:ea typeface="+mn-lt"/>
                <a:cs typeface="+mn-lt"/>
              </a:rPr>
              <a:t> </a:t>
            </a:r>
            <a:r>
              <a:rPr lang="en-US" u="sng" dirty="0" err="1">
                <a:ea typeface="+mn-lt"/>
                <a:cs typeface="+mn-lt"/>
              </a:rPr>
              <a:t>olan</a:t>
            </a:r>
            <a:r>
              <a:rPr lang="en-US" u="sng" dirty="0">
                <a:ea typeface="+mn-lt"/>
                <a:cs typeface="+mn-lt"/>
              </a:rPr>
              <a:t> </a:t>
            </a:r>
            <a:r>
              <a:rPr lang="en-US" u="sng" dirty="0" err="1">
                <a:ea typeface="+mn-lt"/>
                <a:cs typeface="+mn-lt"/>
              </a:rPr>
              <a:t>metotlardır</a:t>
            </a:r>
            <a:r>
              <a:rPr lang="en-US" u="sng" dirty="0">
                <a:ea typeface="+mn-lt"/>
                <a:cs typeface="+mn-lt"/>
              </a:rPr>
              <a:t> </a:t>
            </a:r>
            <a:r>
              <a:rPr lang="en-US" dirty="0">
                <a:ea typeface="+mn-lt"/>
                <a:cs typeface="+mn-lt"/>
              </a:rPr>
              <a:t>. </a:t>
            </a:r>
            <a:r>
              <a:rPr lang="en-US" u="sng" dirty="0">
                <a:ea typeface="+mn-lt"/>
                <a:cs typeface="+mn-lt"/>
              </a:rPr>
              <a:t>Interface </a:t>
            </a:r>
            <a:r>
              <a:rPr lang="en-US" u="sng" dirty="0" err="1">
                <a:ea typeface="+mn-lt"/>
                <a:cs typeface="+mn-lt"/>
              </a:rPr>
              <a:t>ise</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sınıfın</a:t>
            </a:r>
            <a:r>
              <a:rPr lang="en-US" u="sng" dirty="0">
                <a:ea typeface="+mn-lt"/>
                <a:cs typeface="+mn-lt"/>
              </a:rPr>
              <a:t> hangi </a:t>
            </a:r>
            <a:r>
              <a:rPr lang="en-US" u="sng" dirty="0" err="1">
                <a:ea typeface="+mn-lt"/>
                <a:cs typeface="+mn-lt"/>
              </a:rPr>
              <a:t>metotları</a:t>
            </a:r>
            <a:r>
              <a:rPr lang="en-US" u="sng" dirty="0">
                <a:ea typeface="+mn-lt"/>
                <a:cs typeface="+mn-lt"/>
              </a:rPr>
              <a:t> </a:t>
            </a:r>
            <a:r>
              <a:rPr lang="en-US" u="sng" dirty="0" err="1">
                <a:ea typeface="+mn-lt"/>
                <a:cs typeface="+mn-lt"/>
              </a:rPr>
              <a:t>içermesi</a:t>
            </a:r>
            <a:r>
              <a:rPr lang="en-US" u="sng" dirty="0">
                <a:ea typeface="+mn-lt"/>
                <a:cs typeface="+mn-lt"/>
              </a:rPr>
              <a:t> </a:t>
            </a:r>
            <a:r>
              <a:rPr lang="en-US" u="sng" dirty="0" err="1">
                <a:ea typeface="+mn-lt"/>
                <a:cs typeface="+mn-lt"/>
              </a:rPr>
              <a:t>gerektiğini</a:t>
            </a:r>
            <a:r>
              <a:rPr lang="en-US" u="sng" dirty="0">
                <a:ea typeface="+mn-lt"/>
                <a:cs typeface="+mn-lt"/>
              </a:rPr>
              <a:t> </a:t>
            </a:r>
            <a:r>
              <a:rPr lang="en-US" u="sng" dirty="0" err="1">
                <a:ea typeface="+mn-lt"/>
                <a:cs typeface="+mn-lt"/>
              </a:rPr>
              <a:t>belirleyen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yapıdır</a:t>
            </a:r>
            <a:r>
              <a:rPr lang="en-US" u="sng" dirty="0">
                <a:ea typeface="+mn-lt"/>
                <a:cs typeface="+mn-lt"/>
              </a:rPr>
              <a:t> </a:t>
            </a:r>
            <a:r>
              <a:rPr lang="en-US" dirty="0">
                <a:ea typeface="+mn-lt"/>
                <a:cs typeface="+mn-lt"/>
              </a:rPr>
              <a:t>.</a:t>
            </a:r>
          </a:p>
          <a:p>
            <a:endParaRPr lang="en-US" dirty="0"/>
          </a:p>
        </p:txBody>
      </p:sp>
      <p:sp>
        <p:nvSpPr>
          <p:cNvPr id="5" name="Slide Number Placeholder 4">
            <a:extLst>
              <a:ext uri="{FF2B5EF4-FFF2-40B4-BE49-F238E27FC236}">
                <a16:creationId xmlns:a16="http://schemas.microsoft.com/office/drawing/2014/main" id="{AF157F7F-A247-D739-9FC4-47D0D25F1919}"/>
              </a:ext>
            </a:extLst>
          </p:cNvPr>
          <p:cNvSpPr>
            <a:spLocks noGrp="1"/>
          </p:cNvSpPr>
          <p:nvPr>
            <p:ph type="sldNum" sz="quarter" idx="4"/>
          </p:nvPr>
        </p:nvSpPr>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1634892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914B-54A4-0E6A-C5BB-E45046CF909A}"/>
              </a:ext>
            </a:extLst>
          </p:cNvPr>
          <p:cNvSpPr>
            <a:spLocks noGrp="1"/>
          </p:cNvSpPr>
          <p:nvPr>
            <p:ph type="title"/>
          </p:nvPr>
        </p:nvSpPr>
        <p:spPr/>
        <p:txBody>
          <a:bodyPr/>
          <a:lstStyle/>
          <a:p>
            <a:r>
              <a:rPr lang="en-US" dirty="0"/>
              <a:t>20) D.R.Y Nedir?</a:t>
            </a:r>
          </a:p>
        </p:txBody>
      </p:sp>
      <p:sp>
        <p:nvSpPr>
          <p:cNvPr id="3" name="Content Placeholder 2">
            <a:extLst>
              <a:ext uri="{FF2B5EF4-FFF2-40B4-BE49-F238E27FC236}">
                <a16:creationId xmlns:a16="http://schemas.microsoft.com/office/drawing/2014/main" id="{F5D2A0E0-13A4-DC1C-D1AD-E5E0E372A74C}"/>
              </a:ext>
            </a:extLst>
          </p:cNvPr>
          <p:cNvSpPr>
            <a:spLocks noGrp="1"/>
          </p:cNvSpPr>
          <p:nvPr>
            <p:ph idx="1"/>
          </p:nvPr>
        </p:nvSpPr>
        <p:spPr/>
        <p:txBody>
          <a:bodyPr vert="horz" lIns="91440" tIns="45720" rIns="91440" bIns="45720" rtlCol="0" anchor="t">
            <a:noAutofit/>
          </a:bodyPr>
          <a:lstStyle/>
          <a:p>
            <a:r>
              <a:rPr lang="en-US" b="1" dirty="0">
                <a:ea typeface="+mn-lt"/>
                <a:cs typeface="+mn-lt"/>
              </a:rPr>
              <a:t>D.R.Y. (Don’t Repeat Yourself)</a:t>
            </a:r>
            <a:r>
              <a:rPr lang="en-US" dirty="0">
                <a:ea typeface="+mn-lt"/>
                <a:cs typeface="+mn-lt"/>
              </a:rPr>
              <a:t>, </a:t>
            </a:r>
            <a:r>
              <a:rPr lang="en-US" dirty="0" err="1">
                <a:ea typeface="+mn-lt"/>
                <a:cs typeface="+mn-lt"/>
              </a:rPr>
              <a:t>yazılım</a:t>
            </a:r>
            <a:r>
              <a:rPr lang="en-US" dirty="0">
                <a:ea typeface="+mn-lt"/>
                <a:cs typeface="+mn-lt"/>
              </a:rPr>
              <a:t> </a:t>
            </a:r>
            <a:r>
              <a:rPr lang="en-US" dirty="0" err="1">
                <a:ea typeface="+mn-lt"/>
                <a:cs typeface="+mn-lt"/>
              </a:rPr>
              <a:t>geliştirme</a:t>
            </a:r>
            <a:r>
              <a:rPr lang="en-US" dirty="0">
                <a:ea typeface="+mn-lt"/>
                <a:cs typeface="+mn-lt"/>
              </a:rPr>
              <a:t> </a:t>
            </a:r>
            <a:r>
              <a:rPr lang="en-US" dirty="0" err="1">
                <a:ea typeface="+mn-lt"/>
                <a:cs typeface="+mn-lt"/>
              </a:rPr>
              <a:t>sürecinde</a:t>
            </a:r>
            <a:r>
              <a:rPr lang="en-US" dirty="0">
                <a:ea typeface="+mn-lt"/>
                <a:cs typeface="+mn-lt"/>
              </a:rPr>
              <a:t> </a:t>
            </a:r>
            <a:r>
              <a:rPr lang="en-US" dirty="0" err="1">
                <a:ea typeface="+mn-lt"/>
                <a:cs typeface="+mn-lt"/>
              </a:rPr>
              <a:t>sıkça</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prensiptir</a:t>
            </a:r>
            <a:r>
              <a:rPr lang="en-US" dirty="0">
                <a:ea typeface="+mn-lt"/>
                <a:cs typeface="+mn-lt"/>
              </a:rPr>
              <a:t>. </a:t>
            </a:r>
            <a:r>
              <a:rPr lang="en-US" u="sng" dirty="0">
                <a:ea typeface="+mn-lt"/>
                <a:cs typeface="+mn-lt"/>
              </a:rPr>
              <a:t>Bu prensibe göre, aynı kodun tekrar tekrar yazılması yerine, kodun bir kere yazılıp, gerektiği </a:t>
            </a:r>
            <a:r>
              <a:rPr lang="en-US" u="sng">
                <a:ea typeface="+mn-lt"/>
                <a:cs typeface="+mn-lt"/>
              </a:rPr>
              <a:t>yerlerde çağrılması gerektiği savunulur </a:t>
            </a:r>
            <a:r>
              <a:rPr lang="en-US">
                <a:ea typeface="+mn-lt"/>
                <a:cs typeface="+mn-lt"/>
              </a:rPr>
              <a:t>. </a:t>
            </a:r>
            <a:r>
              <a:rPr lang="en-US" u="sng">
                <a:ea typeface="+mn-lt"/>
                <a:cs typeface="+mn-lt"/>
              </a:rPr>
              <a:t>Bu sayede, kodun </a:t>
            </a:r>
            <a:r>
              <a:rPr lang="en-US" u="sng" dirty="0">
                <a:ea typeface="+mn-lt"/>
                <a:cs typeface="+mn-lt"/>
              </a:rPr>
              <a:t>okunabilirliği ve bakımı kolaylaşır, kod tekrarından </a:t>
            </a:r>
            <a:r>
              <a:rPr lang="en-US" u="sng" dirty="0" err="1">
                <a:ea typeface="+mn-lt"/>
                <a:cs typeface="+mn-lt"/>
              </a:rPr>
              <a:t>kaçınılır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kodun</a:t>
            </a:r>
            <a:r>
              <a:rPr lang="en-US" u="sng" dirty="0">
                <a:ea typeface="+mn-lt"/>
                <a:cs typeface="+mn-lt"/>
              </a:rPr>
              <a:t> </a:t>
            </a:r>
            <a:r>
              <a:rPr lang="en-US" u="sng" dirty="0" err="1">
                <a:ea typeface="+mn-lt"/>
                <a:cs typeface="+mn-lt"/>
              </a:rPr>
              <a:t>genişletilebilirliği</a:t>
            </a:r>
            <a:r>
              <a:rPr lang="en-US" u="sng" dirty="0">
                <a:ea typeface="+mn-lt"/>
                <a:cs typeface="+mn-lt"/>
              </a:rPr>
              <a:t> </a:t>
            </a:r>
            <a:r>
              <a:rPr lang="en-US" u="sng" dirty="0" err="1">
                <a:ea typeface="+mn-lt"/>
                <a:cs typeface="+mn-lt"/>
              </a:rPr>
              <a:t>artar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F7E9073B-5399-6710-6245-8C1434606523}"/>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0010352-986B-650F-36FF-D1A41D3E3C19}"/>
              </a:ext>
            </a:extLst>
          </p:cNvPr>
          <p:cNvSpPr>
            <a:spLocks noGrp="1"/>
          </p:cNvSpPr>
          <p:nvPr>
            <p:ph type="sldNum" sz="quarter" idx="4"/>
          </p:nvPr>
        </p:nvSpPr>
        <p:spPr/>
        <p:txBody>
          <a:bodyPr/>
          <a:lstStyle/>
          <a:p>
            <a:fld id="{294A09A9-5501-47C1-A89A-A340965A2BE2}" type="slidenum">
              <a:rPr lang="en-US" smtClean="0"/>
              <a:pPr/>
              <a:t>47</a:t>
            </a:fld>
            <a:endParaRPr lang="en-US" dirty="0"/>
          </a:p>
        </p:txBody>
      </p:sp>
    </p:spTree>
    <p:extLst>
      <p:ext uri="{BB962C8B-B14F-4D97-AF65-F5344CB8AC3E}">
        <p14:creationId xmlns:p14="http://schemas.microsoft.com/office/powerpoint/2010/main" val="2673988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76FE-A83B-C38E-ADB4-F3107220151B}"/>
              </a:ext>
            </a:extLst>
          </p:cNvPr>
          <p:cNvSpPr>
            <a:spLocks noGrp="1"/>
          </p:cNvSpPr>
          <p:nvPr>
            <p:ph type="title"/>
          </p:nvPr>
        </p:nvSpPr>
        <p:spPr/>
        <p:txBody>
          <a:bodyPr/>
          <a:lstStyle/>
          <a:p>
            <a:r>
              <a:rPr lang="en-US" dirty="0"/>
              <a:t>21) S.O.L.I.D</a:t>
            </a:r>
          </a:p>
        </p:txBody>
      </p:sp>
      <p:sp>
        <p:nvSpPr>
          <p:cNvPr id="3" name="Content Placeholder 2">
            <a:extLst>
              <a:ext uri="{FF2B5EF4-FFF2-40B4-BE49-F238E27FC236}">
                <a16:creationId xmlns:a16="http://schemas.microsoft.com/office/drawing/2014/main" id="{C591DC60-0F4E-086D-87CD-649DFFCB0947}"/>
              </a:ext>
            </a:extLst>
          </p:cNvPr>
          <p:cNvSpPr>
            <a:spLocks noGrp="1"/>
          </p:cNvSpPr>
          <p:nvPr>
            <p:ph idx="1"/>
          </p:nvPr>
        </p:nvSpPr>
        <p:spPr/>
        <p:txBody>
          <a:bodyPr vert="horz" lIns="91440" tIns="45720" rIns="91440" bIns="45720" rtlCol="0" anchor="t">
            <a:noAutofit/>
          </a:bodyPr>
          <a:lstStyle/>
          <a:p>
            <a:r>
              <a:rPr lang="en-US" b="1" u="sng" dirty="0">
                <a:ea typeface="+mn-lt"/>
                <a:cs typeface="+mn-lt"/>
              </a:rPr>
              <a:t>S.O.L.I.D.</a:t>
            </a:r>
            <a:r>
              <a:rPr lang="en-US" u="sng" dirty="0">
                <a:ea typeface="+mn-lt"/>
                <a:cs typeface="+mn-lt"/>
              </a:rPr>
              <a:t> </a:t>
            </a:r>
            <a:r>
              <a:rPr lang="en-US" u="sng" dirty="0" err="1">
                <a:ea typeface="+mn-lt"/>
                <a:cs typeface="+mn-lt"/>
              </a:rPr>
              <a:t>prensipleri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geliştiricinin</a:t>
            </a:r>
            <a:r>
              <a:rPr lang="en-US" u="sng" dirty="0">
                <a:ea typeface="+mn-lt"/>
                <a:cs typeface="+mn-lt"/>
              </a:rPr>
              <a:t> </a:t>
            </a:r>
            <a:r>
              <a:rPr lang="en-US" u="sng" dirty="0" err="1">
                <a:ea typeface="+mn-lt"/>
                <a:cs typeface="+mn-lt"/>
              </a:rPr>
              <a:t>Nesne</a:t>
            </a:r>
            <a:r>
              <a:rPr lang="en-US" u="sng" dirty="0">
                <a:ea typeface="+mn-lt"/>
                <a:cs typeface="+mn-lt"/>
              </a:rPr>
              <a:t> </a:t>
            </a:r>
            <a:r>
              <a:rPr lang="en-US" u="sng" dirty="0" err="1">
                <a:ea typeface="+mn-lt"/>
                <a:cs typeface="+mn-lt"/>
              </a:rPr>
              <a:t>Yönelimli</a:t>
            </a:r>
            <a:r>
              <a:rPr lang="en-US" u="sng" dirty="0">
                <a:ea typeface="+mn-lt"/>
                <a:cs typeface="+mn-lt"/>
              </a:rPr>
              <a:t> </a:t>
            </a:r>
            <a:r>
              <a:rPr lang="en-US" u="sng" dirty="0" err="1">
                <a:ea typeface="+mn-lt"/>
                <a:cs typeface="+mn-lt"/>
              </a:rPr>
              <a:t>Programlama</a:t>
            </a:r>
            <a:r>
              <a:rPr lang="en-US" u="sng" dirty="0">
                <a:ea typeface="+mn-lt"/>
                <a:cs typeface="+mn-lt"/>
              </a:rPr>
              <a:t> (OOP) </a:t>
            </a:r>
            <a:r>
              <a:rPr lang="en-US" u="sng" dirty="0" err="1">
                <a:ea typeface="+mn-lt"/>
                <a:cs typeface="+mn-lt"/>
              </a:rPr>
              <a:t>ile</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geliştirirken</a:t>
            </a:r>
            <a:r>
              <a:rPr lang="en-US" u="sng" dirty="0">
                <a:ea typeface="+mn-lt"/>
                <a:cs typeface="+mn-lt"/>
              </a:rPr>
              <a:t>, </a:t>
            </a:r>
            <a:r>
              <a:rPr lang="en-US" u="sng" dirty="0" err="1">
                <a:ea typeface="+mn-lt"/>
                <a:cs typeface="+mn-lt"/>
              </a:rPr>
              <a:t>geliştirdiği</a:t>
            </a:r>
            <a:r>
              <a:rPr lang="en-US" u="sng" dirty="0">
                <a:ea typeface="+mn-lt"/>
                <a:cs typeface="+mn-lt"/>
              </a:rPr>
              <a:t> </a:t>
            </a:r>
            <a:r>
              <a:rPr lang="en-US" u="sng" dirty="0" err="1">
                <a:ea typeface="+mn-lt"/>
                <a:cs typeface="+mn-lt"/>
              </a:rPr>
              <a:t>yazılımın</a:t>
            </a:r>
            <a:r>
              <a:rPr lang="en-US" u="sng" dirty="0">
                <a:ea typeface="+mn-lt"/>
                <a:cs typeface="+mn-lt"/>
              </a:rPr>
              <a:t> </a:t>
            </a:r>
            <a:r>
              <a:rPr lang="en-US" u="sng" dirty="0" err="1">
                <a:ea typeface="+mn-lt"/>
                <a:cs typeface="+mn-lt"/>
              </a:rPr>
              <a:t>esnek</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geliştirilmeye</a:t>
            </a:r>
            <a:r>
              <a:rPr lang="en-US" u="sng" dirty="0">
                <a:ea typeface="+mn-lt"/>
                <a:cs typeface="+mn-lt"/>
              </a:rPr>
              <a:t> </a:t>
            </a:r>
            <a:r>
              <a:rPr lang="en-US" u="sng" dirty="0" err="1">
                <a:ea typeface="+mn-lt"/>
                <a:cs typeface="+mn-lt"/>
              </a:rPr>
              <a:t>uygun</a:t>
            </a:r>
            <a:r>
              <a:rPr lang="en-US" u="sng" dirty="0">
                <a:ea typeface="+mn-lt"/>
                <a:cs typeface="+mn-lt"/>
              </a:rPr>
              <a:t> </a:t>
            </a:r>
            <a:r>
              <a:rPr lang="en-US" u="sng" dirty="0" err="1">
                <a:ea typeface="+mn-lt"/>
                <a:cs typeface="+mn-lt"/>
              </a:rPr>
              <a:t>olması</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uyması</a:t>
            </a:r>
            <a:r>
              <a:rPr lang="en-US" u="sng" dirty="0">
                <a:ea typeface="+mn-lt"/>
                <a:cs typeface="+mn-lt"/>
              </a:rPr>
              <a:t> </a:t>
            </a:r>
            <a:r>
              <a:rPr lang="en-US" u="sng" dirty="0" err="1">
                <a:ea typeface="+mn-lt"/>
                <a:cs typeface="+mn-lt"/>
              </a:rPr>
              <a:t>gereken</a:t>
            </a:r>
            <a:r>
              <a:rPr lang="en-US" u="sng" dirty="0">
                <a:ea typeface="+mn-lt"/>
                <a:cs typeface="+mn-lt"/>
              </a:rPr>
              <a:t> </a:t>
            </a:r>
            <a:r>
              <a:rPr lang="en-US" u="sng" dirty="0" err="1">
                <a:ea typeface="+mn-lt"/>
                <a:cs typeface="+mn-lt"/>
              </a:rPr>
              <a:t>kurallar</a:t>
            </a:r>
            <a:r>
              <a:rPr lang="en-US" u="sng" dirty="0">
                <a:ea typeface="+mn-lt"/>
                <a:cs typeface="+mn-lt"/>
              </a:rPr>
              <a:t> </a:t>
            </a:r>
            <a:r>
              <a:rPr lang="en-US" u="sng" dirty="0" err="1">
                <a:ea typeface="+mn-lt"/>
                <a:cs typeface="+mn-lt"/>
              </a:rPr>
              <a:t>bütünüdür</a:t>
            </a:r>
            <a:r>
              <a:rPr lang="en-US" dirty="0">
                <a:ea typeface="+mn-lt"/>
                <a:cs typeface="+mn-lt"/>
              </a:rPr>
              <a:t>. </a:t>
            </a:r>
            <a:r>
              <a:rPr lang="en-US" u="sng" dirty="0">
                <a:ea typeface="+mn-lt"/>
                <a:cs typeface="+mn-lt"/>
              </a:rPr>
              <a:t>Bu </a:t>
            </a:r>
            <a:r>
              <a:rPr lang="en-US" u="sng" dirty="0" err="1">
                <a:ea typeface="+mn-lt"/>
                <a:cs typeface="+mn-lt"/>
              </a:rPr>
              <a:t>prensipler</a:t>
            </a:r>
            <a:r>
              <a:rPr lang="en-US" u="sng" dirty="0">
                <a:ea typeface="+mn-lt"/>
                <a:cs typeface="+mn-lt"/>
              </a:rPr>
              <a:t> </a:t>
            </a:r>
            <a:r>
              <a:rPr lang="en-US" u="sng" dirty="0" err="1">
                <a:ea typeface="+mn-lt"/>
                <a:cs typeface="+mn-lt"/>
              </a:rPr>
              <a:t>kodun</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temiz</a:t>
            </a:r>
            <a:r>
              <a:rPr lang="en-US" u="sng" dirty="0">
                <a:ea typeface="+mn-lt"/>
                <a:cs typeface="+mn-lt"/>
              </a:rPr>
              <a:t>, </a:t>
            </a:r>
            <a:r>
              <a:rPr lang="en-US" u="sng" dirty="0" err="1">
                <a:ea typeface="+mn-lt"/>
                <a:cs typeface="+mn-lt"/>
              </a:rPr>
              <a:t>yeniden</a:t>
            </a:r>
            <a:r>
              <a:rPr lang="en-US" u="sng" dirty="0">
                <a:ea typeface="+mn-lt"/>
                <a:cs typeface="+mn-lt"/>
              </a:rPr>
              <a:t> </a:t>
            </a:r>
            <a:r>
              <a:rPr lang="en-US" u="sng" dirty="0" err="1">
                <a:ea typeface="+mn-lt"/>
                <a:cs typeface="+mn-lt"/>
              </a:rPr>
              <a:t>kullanılabilir</a:t>
            </a:r>
            <a:r>
              <a:rPr lang="en-US" u="sng" dirty="0">
                <a:ea typeface="+mn-lt"/>
                <a:cs typeface="+mn-lt"/>
              </a:rPr>
              <a:t>, </a:t>
            </a:r>
            <a:r>
              <a:rPr lang="en-US" u="sng" dirty="0" err="1">
                <a:ea typeface="+mn-lt"/>
                <a:cs typeface="+mn-lt"/>
              </a:rPr>
              <a:t>sürdürülebilir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önemlisi</a:t>
            </a:r>
            <a:r>
              <a:rPr lang="en-US" u="sng" dirty="0">
                <a:ea typeface="+mn-lt"/>
                <a:cs typeface="+mn-lt"/>
              </a:rPr>
              <a:t> </a:t>
            </a:r>
            <a:r>
              <a:rPr lang="en-US" u="sng" dirty="0" err="1">
                <a:ea typeface="+mn-lt"/>
                <a:cs typeface="+mn-lt"/>
              </a:rPr>
              <a:t>anlaşılabilir</a:t>
            </a:r>
            <a:r>
              <a:rPr lang="en-US" u="sng" dirty="0">
                <a:ea typeface="+mn-lt"/>
                <a:cs typeface="+mn-lt"/>
              </a:rPr>
              <a:t> </a:t>
            </a:r>
            <a:r>
              <a:rPr lang="en-US" u="sng" dirty="0" err="1">
                <a:ea typeface="+mn-lt"/>
                <a:cs typeface="+mn-lt"/>
              </a:rPr>
              <a:t>olmasını</a:t>
            </a:r>
            <a:r>
              <a:rPr lang="en-US" u="sng" dirty="0">
                <a:ea typeface="+mn-lt"/>
                <a:cs typeface="+mn-lt"/>
              </a:rPr>
              <a:t> </a:t>
            </a:r>
            <a:r>
              <a:rPr lang="en-US" u="sng" dirty="0" err="1">
                <a:ea typeface="+mn-lt"/>
                <a:cs typeface="+mn-lt"/>
              </a:rPr>
              <a:t>sağlar</a:t>
            </a:r>
            <a:r>
              <a:rPr lang="en-US" dirty="0">
                <a:ea typeface="+mn-lt"/>
                <a:cs typeface="+mn-lt"/>
              </a:rPr>
              <a:t>. S.O.L.I.D. </a:t>
            </a:r>
            <a:r>
              <a:rPr lang="en-US" dirty="0" err="1">
                <a:ea typeface="+mn-lt"/>
                <a:cs typeface="+mn-lt"/>
              </a:rPr>
              <a:t>prensipleri</a:t>
            </a:r>
            <a:r>
              <a:rPr lang="en-US" dirty="0">
                <a:ea typeface="+mn-lt"/>
                <a:cs typeface="+mn-lt"/>
              </a:rPr>
              <a:t>, </a:t>
            </a:r>
            <a:r>
              <a:rPr lang="en-US" dirty="0" err="1">
                <a:ea typeface="+mn-lt"/>
                <a:cs typeface="+mn-lt"/>
              </a:rPr>
              <a:t>beş</a:t>
            </a:r>
            <a:r>
              <a:rPr lang="en-US" dirty="0">
                <a:ea typeface="+mn-lt"/>
                <a:cs typeface="+mn-lt"/>
              </a:rPr>
              <a:t> </a:t>
            </a:r>
            <a:r>
              <a:rPr lang="en-US" dirty="0" err="1">
                <a:ea typeface="+mn-lt"/>
                <a:cs typeface="+mn-lt"/>
              </a:rPr>
              <a:t>tasarım</a:t>
            </a:r>
            <a:r>
              <a:rPr lang="en-US" dirty="0">
                <a:ea typeface="+mn-lt"/>
                <a:cs typeface="+mn-lt"/>
              </a:rPr>
              <a:t> </a:t>
            </a:r>
            <a:r>
              <a:rPr lang="en-US" dirty="0" err="1">
                <a:ea typeface="+mn-lt"/>
                <a:cs typeface="+mn-lt"/>
              </a:rPr>
              <a:t>ilkesinin</a:t>
            </a:r>
            <a:r>
              <a:rPr lang="en-US" dirty="0">
                <a:ea typeface="+mn-lt"/>
                <a:cs typeface="+mn-lt"/>
              </a:rPr>
              <a:t> </a:t>
            </a:r>
            <a:r>
              <a:rPr lang="en-US" dirty="0" err="1">
                <a:ea typeface="+mn-lt"/>
                <a:cs typeface="+mn-lt"/>
              </a:rPr>
              <a:t>baş</a:t>
            </a:r>
            <a:r>
              <a:rPr lang="en-US" dirty="0">
                <a:ea typeface="+mn-lt"/>
                <a:cs typeface="+mn-lt"/>
              </a:rPr>
              <a:t> </a:t>
            </a:r>
            <a:r>
              <a:rPr lang="en-US" dirty="0" err="1">
                <a:ea typeface="+mn-lt"/>
                <a:cs typeface="+mn-lt"/>
              </a:rPr>
              <a:t>harflerinden</a:t>
            </a:r>
            <a:r>
              <a:rPr lang="en-US" dirty="0">
                <a:ea typeface="+mn-lt"/>
                <a:cs typeface="+mn-lt"/>
              </a:rPr>
              <a:t> </a:t>
            </a:r>
            <a:r>
              <a:rPr lang="en-US" dirty="0" err="1">
                <a:ea typeface="+mn-lt"/>
                <a:cs typeface="+mn-lt"/>
              </a:rPr>
              <a:t>oluşur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95062BC9-CA07-50DF-5125-9814AA1931AC}"/>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15B50F3-6BAF-2A16-DB25-3523C85D3906}"/>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Tree>
    <p:extLst>
      <p:ext uri="{BB962C8B-B14F-4D97-AF65-F5344CB8AC3E}">
        <p14:creationId xmlns:p14="http://schemas.microsoft.com/office/powerpoint/2010/main" val="3428573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0FDC5-55F0-2F66-8D78-FD860C524997}"/>
              </a:ext>
            </a:extLst>
          </p:cNvPr>
          <p:cNvSpPr>
            <a:spLocks noGrp="1"/>
          </p:cNvSpPr>
          <p:nvPr>
            <p:ph idx="1"/>
          </p:nvPr>
        </p:nvSpPr>
        <p:spPr>
          <a:xfrm>
            <a:off x="704116" y="316426"/>
            <a:ext cx="10274755" cy="6315903"/>
          </a:xfrm>
        </p:spPr>
        <p:txBody>
          <a:bodyPr vert="horz" lIns="91440" tIns="45720" rIns="91440" bIns="45720" rtlCol="0" anchor="t">
            <a:noAutofit/>
          </a:bodyPr>
          <a:lstStyle/>
          <a:p>
            <a:pPr marL="285750" indent="-285750">
              <a:buFont typeface="Arial"/>
              <a:buChar char="•"/>
            </a:pPr>
            <a:r>
              <a:rPr lang="en-US" b="1" dirty="0">
                <a:ea typeface="+mn-lt"/>
                <a:cs typeface="+mn-lt"/>
              </a:rPr>
              <a:t>S</a:t>
            </a:r>
            <a:r>
              <a:rPr lang="en-US" dirty="0">
                <a:ea typeface="+mn-lt"/>
                <a:cs typeface="+mn-lt"/>
              </a:rPr>
              <a:t>ingle Responsibility Principle (Tek </a:t>
            </a:r>
            <a:r>
              <a:rPr lang="en-US" dirty="0" err="1">
                <a:ea typeface="+mn-lt"/>
                <a:cs typeface="+mn-lt"/>
              </a:rPr>
              <a:t>Sorumluluk</a:t>
            </a:r>
            <a:r>
              <a:rPr lang="en-US" dirty="0">
                <a:ea typeface="+mn-lt"/>
                <a:cs typeface="+mn-lt"/>
              </a:rPr>
              <a:t> </a:t>
            </a:r>
            <a:r>
              <a:rPr lang="en-US" dirty="0" err="1">
                <a:ea typeface="+mn-lt"/>
                <a:cs typeface="+mn-lt"/>
              </a:rPr>
              <a:t>Prensibi</a:t>
            </a:r>
            <a:r>
              <a:rPr lang="en-US" dirty="0">
                <a:ea typeface="+mn-lt"/>
                <a:cs typeface="+mn-lt"/>
              </a:rPr>
              <a:t>): Bir </a:t>
            </a:r>
            <a:r>
              <a:rPr lang="en-US" dirty="0" err="1">
                <a:ea typeface="+mn-lt"/>
                <a:cs typeface="+mn-lt"/>
              </a:rPr>
              <a:t>sınıfın</a:t>
            </a:r>
            <a:r>
              <a:rPr lang="en-US" dirty="0">
                <a:ea typeface="+mn-lt"/>
                <a:cs typeface="+mn-lt"/>
              </a:rPr>
              <a:t> </a:t>
            </a:r>
            <a:r>
              <a:rPr lang="en-US" dirty="0" err="1">
                <a:ea typeface="+mn-lt"/>
                <a:cs typeface="+mn-lt"/>
              </a:rPr>
              <a:t>yalnızca</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işlevi</a:t>
            </a:r>
            <a:r>
              <a:rPr lang="en-US" dirty="0">
                <a:ea typeface="+mn-lt"/>
                <a:cs typeface="+mn-lt"/>
              </a:rPr>
              <a:t> </a:t>
            </a:r>
            <a:r>
              <a:rPr lang="en-US" dirty="0" err="1">
                <a:ea typeface="+mn-lt"/>
                <a:cs typeface="+mn-lt"/>
              </a:rPr>
              <a:t>olmalıdır</a:t>
            </a:r>
            <a:r>
              <a:rPr lang="en-US" dirty="0">
                <a:ea typeface="+mn-lt"/>
                <a:cs typeface="+mn-lt"/>
              </a:rPr>
              <a:t>.</a:t>
            </a:r>
            <a:endParaRPr lang="en-US" dirty="0"/>
          </a:p>
          <a:p>
            <a:pPr marL="285750" indent="-285750">
              <a:buFont typeface="Arial"/>
              <a:buChar char="•"/>
            </a:pPr>
            <a:r>
              <a:rPr lang="en-US" b="1" dirty="0">
                <a:ea typeface="+mn-lt"/>
                <a:cs typeface="+mn-lt"/>
              </a:rPr>
              <a:t>O</a:t>
            </a:r>
            <a:r>
              <a:rPr lang="en-US" dirty="0">
                <a:ea typeface="+mn-lt"/>
                <a:cs typeface="+mn-lt"/>
              </a:rPr>
              <a:t>pen-Closed Principle (Açık </a:t>
            </a:r>
            <a:r>
              <a:rPr lang="en-US" dirty="0" err="1">
                <a:ea typeface="+mn-lt"/>
                <a:cs typeface="+mn-lt"/>
              </a:rPr>
              <a:t>Kapalı</a:t>
            </a:r>
            <a:r>
              <a:rPr lang="en-US" dirty="0">
                <a:ea typeface="+mn-lt"/>
                <a:cs typeface="+mn-lt"/>
              </a:rPr>
              <a:t> </a:t>
            </a:r>
            <a:r>
              <a:rPr lang="en-US" dirty="0" err="1">
                <a:ea typeface="+mn-lt"/>
                <a:cs typeface="+mn-lt"/>
              </a:rPr>
              <a:t>Prensibi</a:t>
            </a:r>
            <a:r>
              <a:rPr lang="en-US" dirty="0">
                <a:ea typeface="+mn-lt"/>
                <a:cs typeface="+mn-lt"/>
              </a:rPr>
              <a:t>): Bir </a:t>
            </a:r>
            <a:r>
              <a:rPr lang="en-US" dirty="0" err="1">
                <a:ea typeface="+mn-lt"/>
                <a:cs typeface="+mn-lt"/>
              </a:rPr>
              <a:t>sınıfın</a:t>
            </a:r>
            <a:r>
              <a:rPr lang="en-US" dirty="0">
                <a:ea typeface="+mn-lt"/>
                <a:cs typeface="+mn-lt"/>
              </a:rPr>
              <a:t> </a:t>
            </a:r>
            <a:r>
              <a:rPr lang="en-US" dirty="0" err="1">
                <a:ea typeface="+mn-lt"/>
                <a:cs typeface="+mn-lt"/>
              </a:rPr>
              <a:t>davranışı</a:t>
            </a:r>
            <a:r>
              <a:rPr lang="en-US" dirty="0">
                <a:ea typeface="+mn-lt"/>
                <a:cs typeface="+mn-lt"/>
              </a:rPr>
              <a:t>, </a:t>
            </a:r>
            <a:r>
              <a:rPr lang="en-US" dirty="0" err="1">
                <a:ea typeface="+mn-lt"/>
                <a:cs typeface="+mn-lt"/>
              </a:rPr>
              <a:t>değişiklik</a:t>
            </a:r>
            <a:r>
              <a:rPr lang="en-US" dirty="0">
                <a:ea typeface="+mn-lt"/>
                <a:cs typeface="+mn-lt"/>
              </a:rPr>
              <a:t> </a:t>
            </a:r>
            <a:r>
              <a:rPr lang="en-US" dirty="0" err="1">
                <a:ea typeface="+mn-lt"/>
                <a:cs typeface="+mn-lt"/>
              </a:rPr>
              <a:t>yapmadan</a:t>
            </a:r>
            <a:r>
              <a:rPr lang="en-US" dirty="0">
                <a:ea typeface="+mn-lt"/>
                <a:cs typeface="+mn-lt"/>
              </a:rPr>
              <a:t> </a:t>
            </a:r>
            <a:r>
              <a:rPr lang="en-US" dirty="0" err="1">
                <a:ea typeface="+mn-lt"/>
                <a:cs typeface="+mn-lt"/>
              </a:rPr>
              <a:t>genişletilebilir</a:t>
            </a:r>
            <a:r>
              <a:rPr lang="en-US" dirty="0">
                <a:ea typeface="+mn-lt"/>
                <a:cs typeface="+mn-lt"/>
              </a:rPr>
              <a:t> </a:t>
            </a:r>
            <a:r>
              <a:rPr lang="en-US" dirty="0" err="1">
                <a:ea typeface="+mn-lt"/>
                <a:cs typeface="+mn-lt"/>
              </a:rPr>
              <a:t>olmalıdır</a:t>
            </a:r>
            <a:r>
              <a:rPr lang="en-US" dirty="0">
                <a:ea typeface="+mn-lt"/>
                <a:cs typeface="+mn-lt"/>
              </a:rPr>
              <a:t>.</a:t>
            </a:r>
            <a:endParaRPr lang="en-US" dirty="0"/>
          </a:p>
          <a:p>
            <a:pPr marL="285750" indent="-285750">
              <a:buFont typeface="Arial"/>
              <a:buChar char="•"/>
            </a:pPr>
            <a:r>
              <a:rPr lang="en-US" b="1" dirty="0" err="1">
                <a:ea typeface="+mn-lt"/>
                <a:cs typeface="+mn-lt"/>
              </a:rPr>
              <a:t>L</a:t>
            </a:r>
            <a:r>
              <a:rPr lang="en-US" dirty="0" err="1">
                <a:ea typeface="+mn-lt"/>
                <a:cs typeface="+mn-lt"/>
              </a:rPr>
              <a:t>iskov</a:t>
            </a:r>
            <a:r>
              <a:rPr lang="en-US" dirty="0">
                <a:ea typeface="+mn-lt"/>
                <a:cs typeface="+mn-lt"/>
              </a:rPr>
              <a:t> Substitution Principle (</a:t>
            </a:r>
            <a:r>
              <a:rPr lang="en-US" dirty="0" err="1">
                <a:ea typeface="+mn-lt"/>
                <a:cs typeface="+mn-lt"/>
              </a:rPr>
              <a:t>Liskov</a:t>
            </a:r>
            <a:r>
              <a:rPr lang="en-US" dirty="0">
                <a:ea typeface="+mn-lt"/>
                <a:cs typeface="+mn-lt"/>
              </a:rPr>
              <a:t> </a:t>
            </a:r>
            <a:r>
              <a:rPr lang="en-US" dirty="0" err="1">
                <a:ea typeface="+mn-lt"/>
                <a:cs typeface="+mn-lt"/>
              </a:rPr>
              <a:t>Yerine</a:t>
            </a:r>
            <a:r>
              <a:rPr lang="en-US" dirty="0">
                <a:ea typeface="+mn-lt"/>
                <a:cs typeface="+mn-lt"/>
              </a:rPr>
              <a:t> </a:t>
            </a:r>
            <a:r>
              <a:rPr lang="en-US" dirty="0" err="1">
                <a:ea typeface="+mn-lt"/>
                <a:cs typeface="+mn-lt"/>
              </a:rPr>
              <a:t>Geçme</a:t>
            </a:r>
            <a:r>
              <a:rPr lang="en-US" dirty="0">
                <a:ea typeface="+mn-lt"/>
                <a:cs typeface="+mn-lt"/>
              </a:rPr>
              <a:t> </a:t>
            </a:r>
            <a:r>
              <a:rPr lang="en-US" dirty="0" err="1">
                <a:ea typeface="+mn-lt"/>
                <a:cs typeface="+mn-lt"/>
              </a:rPr>
              <a:t>Prensibi</a:t>
            </a:r>
            <a:r>
              <a:rPr lang="en-US" dirty="0">
                <a:ea typeface="+mn-lt"/>
                <a:cs typeface="+mn-lt"/>
              </a:rPr>
              <a:t>): Alt </a:t>
            </a:r>
            <a:r>
              <a:rPr lang="en-US" dirty="0" err="1">
                <a:ea typeface="+mn-lt"/>
                <a:cs typeface="+mn-lt"/>
              </a:rPr>
              <a:t>sınıflar</a:t>
            </a:r>
            <a:r>
              <a:rPr lang="en-US" dirty="0">
                <a:ea typeface="+mn-lt"/>
                <a:cs typeface="+mn-lt"/>
              </a:rPr>
              <a:t>, </a:t>
            </a:r>
            <a:r>
              <a:rPr lang="en-US" dirty="0" err="1">
                <a:ea typeface="+mn-lt"/>
                <a:cs typeface="+mn-lt"/>
              </a:rPr>
              <a:t>üst</a:t>
            </a:r>
            <a:r>
              <a:rPr lang="en-US" dirty="0">
                <a:ea typeface="+mn-lt"/>
                <a:cs typeface="+mn-lt"/>
              </a:rPr>
              <a:t> </a:t>
            </a:r>
            <a:r>
              <a:rPr lang="en-US" dirty="0" err="1">
                <a:ea typeface="+mn-lt"/>
                <a:cs typeface="+mn-lt"/>
              </a:rPr>
              <a:t>sınıfların</a:t>
            </a:r>
            <a:r>
              <a:rPr lang="en-US" dirty="0">
                <a:ea typeface="+mn-lt"/>
                <a:cs typeface="+mn-lt"/>
              </a:rPr>
              <a:t> </a:t>
            </a:r>
            <a:r>
              <a:rPr lang="en-US" dirty="0" err="1">
                <a:ea typeface="+mn-lt"/>
                <a:cs typeface="+mn-lt"/>
              </a:rPr>
              <a:t>yerine</a:t>
            </a:r>
            <a:r>
              <a:rPr lang="en-US" dirty="0">
                <a:ea typeface="+mn-lt"/>
                <a:cs typeface="+mn-lt"/>
              </a:rPr>
              <a:t> </a:t>
            </a:r>
            <a:r>
              <a:rPr lang="en-US" dirty="0" err="1">
                <a:ea typeface="+mn-lt"/>
                <a:cs typeface="+mn-lt"/>
              </a:rPr>
              <a:t>geçebilmelidir</a:t>
            </a:r>
            <a:r>
              <a:rPr lang="en-US" dirty="0">
                <a:ea typeface="+mn-lt"/>
                <a:cs typeface="+mn-lt"/>
              </a:rPr>
              <a:t>.</a:t>
            </a:r>
            <a:endParaRPr lang="en-US" dirty="0"/>
          </a:p>
          <a:p>
            <a:pPr marL="285750" indent="-285750">
              <a:buFont typeface="Arial"/>
              <a:buChar char="•"/>
            </a:pPr>
            <a:r>
              <a:rPr lang="en-US" b="1" dirty="0">
                <a:ea typeface="+mn-lt"/>
                <a:cs typeface="+mn-lt"/>
              </a:rPr>
              <a:t>I</a:t>
            </a:r>
            <a:r>
              <a:rPr lang="en-US" dirty="0">
                <a:ea typeface="+mn-lt"/>
                <a:cs typeface="+mn-lt"/>
              </a:rPr>
              <a:t>nterface Segregation Principle (</a:t>
            </a:r>
            <a:r>
              <a:rPr lang="en-US" dirty="0" err="1">
                <a:ea typeface="+mn-lt"/>
                <a:cs typeface="+mn-lt"/>
              </a:rPr>
              <a:t>Arayüz</a:t>
            </a:r>
            <a:r>
              <a:rPr lang="en-US" dirty="0">
                <a:ea typeface="+mn-lt"/>
                <a:cs typeface="+mn-lt"/>
              </a:rPr>
              <a:t> </a:t>
            </a:r>
            <a:r>
              <a:rPr lang="en-US" dirty="0" err="1">
                <a:ea typeface="+mn-lt"/>
                <a:cs typeface="+mn-lt"/>
              </a:rPr>
              <a:t>Ayrımı</a:t>
            </a:r>
            <a:r>
              <a:rPr lang="en-US" dirty="0">
                <a:ea typeface="+mn-lt"/>
                <a:cs typeface="+mn-lt"/>
              </a:rPr>
              <a:t> </a:t>
            </a:r>
            <a:r>
              <a:rPr lang="en-US" dirty="0" err="1">
                <a:ea typeface="+mn-lt"/>
                <a:cs typeface="+mn-lt"/>
              </a:rPr>
              <a:t>Prensibi</a:t>
            </a:r>
            <a:r>
              <a:rPr lang="en-US" dirty="0">
                <a:ea typeface="+mn-lt"/>
                <a:cs typeface="+mn-lt"/>
              </a:rPr>
              <a:t>): </a:t>
            </a:r>
            <a:r>
              <a:rPr lang="en-US" dirty="0" err="1">
                <a:ea typeface="+mn-lt"/>
                <a:cs typeface="+mn-lt"/>
              </a:rPr>
              <a:t>Kullanılmayan</a:t>
            </a:r>
            <a:r>
              <a:rPr lang="en-US" dirty="0">
                <a:ea typeface="+mn-lt"/>
                <a:cs typeface="+mn-lt"/>
              </a:rPr>
              <a:t> </a:t>
            </a:r>
            <a:r>
              <a:rPr lang="en-US" dirty="0" err="1">
                <a:ea typeface="+mn-lt"/>
                <a:cs typeface="+mn-lt"/>
              </a:rPr>
              <a:t>arayüzler</a:t>
            </a:r>
            <a:r>
              <a:rPr lang="en-US" dirty="0">
                <a:ea typeface="+mn-lt"/>
                <a:cs typeface="+mn-lt"/>
              </a:rPr>
              <a:t>, </a:t>
            </a:r>
            <a:r>
              <a:rPr lang="en-US" dirty="0" err="1">
                <a:ea typeface="+mn-lt"/>
                <a:cs typeface="+mn-lt"/>
              </a:rPr>
              <a:t>uygulamalara</a:t>
            </a:r>
            <a:r>
              <a:rPr lang="en-US" dirty="0">
                <a:ea typeface="+mn-lt"/>
                <a:cs typeface="+mn-lt"/>
              </a:rPr>
              <a:t> </a:t>
            </a:r>
            <a:r>
              <a:rPr lang="en-US" dirty="0" err="1">
                <a:ea typeface="+mn-lt"/>
                <a:cs typeface="+mn-lt"/>
              </a:rPr>
              <a:t>yük</a:t>
            </a:r>
            <a:r>
              <a:rPr lang="en-US" dirty="0">
                <a:ea typeface="+mn-lt"/>
                <a:cs typeface="+mn-lt"/>
              </a:rPr>
              <a:t> </a:t>
            </a:r>
            <a:r>
              <a:rPr lang="en-US" dirty="0" err="1">
                <a:ea typeface="+mn-lt"/>
                <a:cs typeface="+mn-lt"/>
              </a:rPr>
              <a:t>olmamalıdır</a:t>
            </a:r>
            <a:r>
              <a:rPr lang="en-US" dirty="0">
                <a:ea typeface="+mn-lt"/>
                <a:cs typeface="+mn-lt"/>
              </a:rPr>
              <a:t>.</a:t>
            </a:r>
            <a:endParaRPr lang="en-US" dirty="0"/>
          </a:p>
          <a:p>
            <a:pPr marL="285750" indent="-285750">
              <a:buFont typeface="Arial"/>
              <a:buChar char="•"/>
            </a:pPr>
            <a:r>
              <a:rPr lang="en-US" b="1" dirty="0">
                <a:ea typeface="+mn-lt"/>
                <a:cs typeface="+mn-lt"/>
              </a:rPr>
              <a:t>D</a:t>
            </a:r>
            <a:r>
              <a:rPr lang="en-US" dirty="0">
                <a:ea typeface="+mn-lt"/>
                <a:cs typeface="+mn-lt"/>
              </a:rPr>
              <a:t>ependency Inversion Principle (</a:t>
            </a:r>
            <a:r>
              <a:rPr lang="en-US" dirty="0" err="1">
                <a:ea typeface="+mn-lt"/>
                <a:cs typeface="+mn-lt"/>
              </a:rPr>
              <a:t>Bağımlılık</a:t>
            </a:r>
            <a:r>
              <a:rPr lang="en-US" dirty="0">
                <a:ea typeface="+mn-lt"/>
                <a:cs typeface="+mn-lt"/>
              </a:rPr>
              <a:t> </a:t>
            </a:r>
            <a:r>
              <a:rPr lang="en-US" dirty="0" err="1">
                <a:ea typeface="+mn-lt"/>
                <a:cs typeface="+mn-lt"/>
              </a:rPr>
              <a:t>Tersine</a:t>
            </a:r>
            <a:r>
              <a:rPr lang="en-US" dirty="0">
                <a:ea typeface="+mn-lt"/>
                <a:cs typeface="+mn-lt"/>
              </a:rPr>
              <a:t> </a:t>
            </a:r>
            <a:r>
              <a:rPr lang="en-US" dirty="0" err="1">
                <a:ea typeface="+mn-lt"/>
                <a:cs typeface="+mn-lt"/>
              </a:rPr>
              <a:t>Çevirme</a:t>
            </a:r>
            <a:r>
              <a:rPr lang="en-US" dirty="0">
                <a:ea typeface="+mn-lt"/>
                <a:cs typeface="+mn-lt"/>
              </a:rPr>
              <a:t> </a:t>
            </a:r>
            <a:r>
              <a:rPr lang="en-US" dirty="0" err="1">
                <a:ea typeface="+mn-lt"/>
                <a:cs typeface="+mn-lt"/>
              </a:rPr>
              <a:t>Prensibi</a:t>
            </a:r>
            <a:r>
              <a:rPr lang="en-US" dirty="0">
                <a:ea typeface="+mn-lt"/>
                <a:cs typeface="+mn-lt"/>
              </a:rPr>
              <a:t>): </a:t>
            </a:r>
            <a:r>
              <a:rPr lang="en-US" dirty="0" err="1">
                <a:ea typeface="+mn-lt"/>
                <a:cs typeface="+mn-lt"/>
              </a:rPr>
              <a:t>Bağımlılıklar</a:t>
            </a:r>
            <a:r>
              <a:rPr lang="en-US" dirty="0">
                <a:ea typeface="+mn-lt"/>
                <a:cs typeface="+mn-lt"/>
              </a:rPr>
              <a:t>, </a:t>
            </a:r>
            <a:r>
              <a:rPr lang="en-US" dirty="0" err="1">
                <a:ea typeface="+mn-lt"/>
                <a:cs typeface="+mn-lt"/>
              </a:rPr>
              <a:t>soyutlamalara</a:t>
            </a:r>
            <a:r>
              <a:rPr lang="en-US" dirty="0">
                <a:ea typeface="+mn-lt"/>
                <a:cs typeface="+mn-lt"/>
              </a:rPr>
              <a:t> </a:t>
            </a:r>
            <a:r>
              <a:rPr lang="en-US" dirty="0" err="1">
                <a:ea typeface="+mn-lt"/>
                <a:cs typeface="+mn-lt"/>
              </a:rPr>
              <a:t>bağlı</a:t>
            </a:r>
            <a:r>
              <a:rPr lang="en-US" dirty="0">
                <a:ea typeface="+mn-lt"/>
                <a:cs typeface="+mn-lt"/>
              </a:rPr>
              <a:t> </a:t>
            </a:r>
            <a:r>
              <a:rPr lang="en-US" dirty="0" err="1">
                <a:ea typeface="+mn-lt"/>
                <a:cs typeface="+mn-lt"/>
              </a:rPr>
              <a:t>olmalıdır</a:t>
            </a:r>
            <a:r>
              <a:rPr lang="en-US" dirty="0">
                <a:ea typeface="+mn-lt"/>
                <a:cs typeface="+mn-lt"/>
              </a:rPr>
              <a:t>.</a:t>
            </a:r>
            <a:endParaRPr lang="en-US" dirty="0"/>
          </a:p>
          <a:p>
            <a:r>
              <a:rPr lang="en-US" u="sng" dirty="0">
                <a:ea typeface="+mn-lt"/>
                <a:cs typeface="+mn-lt"/>
              </a:rPr>
              <a:t>Bu prensipler, yazılımın daha esnek, </a:t>
            </a:r>
            <a:r>
              <a:rPr lang="en-US" u="sng" dirty="0" err="1">
                <a:ea typeface="+mn-lt"/>
                <a:cs typeface="+mn-lt"/>
              </a:rPr>
              <a:t>yeniden</a:t>
            </a:r>
            <a:r>
              <a:rPr lang="en-US" u="sng" dirty="0">
                <a:ea typeface="+mn-lt"/>
                <a:cs typeface="+mn-lt"/>
              </a:rPr>
              <a:t> </a:t>
            </a:r>
            <a:r>
              <a:rPr lang="en-US" u="sng" dirty="0" err="1">
                <a:ea typeface="+mn-lt"/>
                <a:cs typeface="+mn-lt"/>
              </a:rPr>
              <a:t>kullanılabilir</a:t>
            </a:r>
            <a:r>
              <a:rPr lang="en-US" u="sng" dirty="0">
                <a:ea typeface="+mn-lt"/>
                <a:cs typeface="+mn-lt"/>
              </a:rPr>
              <a:t>, </a:t>
            </a:r>
            <a:r>
              <a:rPr lang="en-US" u="sng" dirty="0" err="1">
                <a:ea typeface="+mn-lt"/>
                <a:cs typeface="+mn-lt"/>
              </a:rPr>
              <a:t>sürdürülebilir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anlaşılır</a:t>
            </a:r>
            <a:r>
              <a:rPr lang="en-US" u="sng" dirty="0">
                <a:ea typeface="+mn-lt"/>
                <a:cs typeface="+mn-lt"/>
              </a:rPr>
              <a:t> </a:t>
            </a:r>
            <a:r>
              <a:rPr lang="en-US" u="sng" dirty="0" err="1">
                <a:ea typeface="+mn-lt"/>
                <a:cs typeface="+mn-lt"/>
              </a:rPr>
              <a:t>olmasını</a:t>
            </a:r>
            <a:r>
              <a:rPr lang="en-US" u="sng" dirty="0">
                <a:ea typeface="+mn-lt"/>
                <a:cs typeface="+mn-lt"/>
              </a:rPr>
              <a:t> </a:t>
            </a:r>
            <a:r>
              <a:rPr lang="en-US" u="sng" dirty="0" err="1">
                <a:ea typeface="+mn-lt"/>
                <a:cs typeface="+mn-lt"/>
              </a:rPr>
              <a:t>sağlar</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5E0314E0-6C58-4CB2-5A5A-8F2E96544D70}"/>
              </a:ext>
            </a:extLst>
          </p:cNvPr>
          <p:cNvSpPr>
            <a:spLocks noGrp="1"/>
          </p:cNvSpPr>
          <p:nvPr>
            <p:ph type="sldNum" sz="quarter" idx="4"/>
          </p:nvPr>
        </p:nvSpPr>
        <p:spPr/>
        <p:txBody>
          <a:bodyPr/>
          <a:lstStyle/>
          <a:p>
            <a:fld id="{294A09A9-5501-47C1-A89A-A340965A2BE2}" type="slidenum">
              <a:rPr lang="en-US" smtClean="0"/>
              <a:pPr/>
              <a:t>49</a:t>
            </a:fld>
            <a:endParaRPr lang="en-US" dirty="0"/>
          </a:p>
        </p:txBody>
      </p:sp>
    </p:spTree>
    <p:extLst>
      <p:ext uri="{BB962C8B-B14F-4D97-AF65-F5344CB8AC3E}">
        <p14:creationId xmlns:p14="http://schemas.microsoft.com/office/powerpoint/2010/main" val="124551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2336" y="-89778"/>
            <a:ext cx="7415742" cy="6847278"/>
          </a:xfrm>
        </p:spPr>
        <p:txBody>
          <a:bodyPr vert="horz" lIns="91440" tIns="45720" rIns="91440" bIns="45720" rtlCol="0" anchor="t">
            <a:normAutofit/>
          </a:bodyPr>
          <a:lstStyle/>
          <a:p>
            <a:endParaRPr lang="en-US" sz="1500" i="1" dirty="0">
              <a:solidFill>
                <a:srgbClr val="242424"/>
              </a:solidFill>
              <a:ea typeface="+mn-lt"/>
              <a:cs typeface="+mn-lt"/>
            </a:endParaRPr>
          </a:p>
          <a:p>
            <a:r>
              <a:rPr lang="en-US" dirty="0"/>
              <a:t>Veri </a:t>
            </a:r>
            <a:r>
              <a:rPr lang="en-US" dirty="0" err="1"/>
              <a:t>türlerinde</a:t>
            </a:r>
            <a:r>
              <a:rPr lang="en-US" dirty="0"/>
              <a:t> </a:t>
            </a:r>
            <a:r>
              <a:rPr lang="en-US" dirty="0" err="1"/>
              <a:t>yaygın</a:t>
            </a:r>
            <a:r>
              <a:rPr lang="en-US" dirty="0"/>
              <a:t> </a:t>
            </a:r>
            <a:r>
              <a:rPr lang="en-US" dirty="0" err="1"/>
              <a:t>olarak</a:t>
            </a:r>
            <a:r>
              <a:rPr lang="en-US" dirty="0"/>
              <a:t> </a:t>
            </a:r>
            <a:r>
              <a:rPr lang="en-US" dirty="0" err="1"/>
              <a:t>kullanılan</a:t>
            </a:r>
            <a:r>
              <a:rPr lang="en-US" dirty="0"/>
              <a:t> </a:t>
            </a:r>
            <a:r>
              <a:rPr lang="en-US" dirty="0" err="1"/>
              <a:t>bazı</a:t>
            </a:r>
            <a:r>
              <a:rPr lang="en-US" dirty="0"/>
              <a:t> </a:t>
            </a:r>
            <a:r>
              <a:rPr lang="en-US" dirty="0" err="1"/>
              <a:t>işlemler</a:t>
            </a:r>
            <a:r>
              <a:rPr lang="en-US" dirty="0"/>
              <a:t> </a:t>
            </a:r>
            <a:r>
              <a:rPr lang="en-US" dirty="0" err="1"/>
              <a:t>şunlardır</a:t>
            </a:r>
            <a:r>
              <a:rPr lang="en-US" dirty="0"/>
              <a:t>:</a:t>
            </a:r>
          </a:p>
          <a:p>
            <a:r>
              <a:rPr lang="en-US" dirty="0"/>
              <a:t>1- Searching (Arama)</a:t>
            </a:r>
          </a:p>
          <a:p>
            <a:r>
              <a:rPr lang="en-US" dirty="0"/>
              <a:t>2- Sorting (</a:t>
            </a:r>
            <a:r>
              <a:rPr lang="en-US" dirty="0" err="1"/>
              <a:t>Sıralama</a:t>
            </a:r>
            <a:r>
              <a:rPr lang="en-US" dirty="0"/>
              <a:t>)</a:t>
            </a:r>
          </a:p>
          <a:p>
            <a:r>
              <a:rPr lang="en-US" dirty="0"/>
              <a:t>3- Insertion (</a:t>
            </a:r>
            <a:r>
              <a:rPr lang="en-US" dirty="0" err="1"/>
              <a:t>Ekleme</a:t>
            </a:r>
            <a:r>
              <a:rPr lang="en-US" dirty="0"/>
              <a:t>)</a:t>
            </a:r>
          </a:p>
          <a:p>
            <a:r>
              <a:rPr lang="en-US" dirty="0"/>
              <a:t>5- </a:t>
            </a:r>
            <a:r>
              <a:rPr lang="en-US" dirty="0" err="1"/>
              <a:t>Updation</a:t>
            </a:r>
            <a:r>
              <a:rPr lang="en-US" dirty="0"/>
              <a:t> (</a:t>
            </a:r>
            <a:r>
              <a:rPr lang="en-US" dirty="0" err="1"/>
              <a:t>Güncelleme</a:t>
            </a:r>
            <a:r>
              <a:rPr lang="en-US" dirty="0"/>
              <a:t>)</a:t>
            </a:r>
          </a:p>
          <a:p>
            <a:r>
              <a:rPr lang="en-US" dirty="0"/>
              <a:t>5- Deletion (Silme)</a:t>
            </a:r>
          </a:p>
          <a:p>
            <a:r>
              <a:rPr lang="en-US" dirty="0" err="1"/>
              <a:t>Özetle</a:t>
            </a:r>
            <a:r>
              <a:rPr lang="en-US" dirty="0"/>
              <a:t>; </a:t>
            </a:r>
            <a:r>
              <a:rPr lang="en-US" dirty="0" err="1"/>
              <a:t>veri</a:t>
            </a:r>
            <a:r>
              <a:rPr lang="en-US" dirty="0"/>
              <a:t> </a:t>
            </a:r>
            <a:r>
              <a:rPr lang="en-US" dirty="0" err="1"/>
              <a:t>yapıları</a:t>
            </a:r>
            <a:r>
              <a:rPr lang="en-US" dirty="0"/>
              <a:t>, </a:t>
            </a:r>
            <a:r>
              <a:rPr lang="en-US" dirty="0" err="1"/>
              <a:t>veri</a:t>
            </a:r>
            <a:r>
              <a:rPr lang="en-US" dirty="0"/>
              <a:t> </a:t>
            </a:r>
            <a:r>
              <a:rPr lang="en-US" dirty="0" err="1"/>
              <a:t>öğelerini</a:t>
            </a:r>
            <a:r>
              <a:rPr lang="en-US" dirty="0"/>
              <a:t> </a:t>
            </a:r>
            <a:r>
              <a:rPr lang="en-US" dirty="0" err="1"/>
              <a:t>mantıklı</a:t>
            </a:r>
            <a:r>
              <a:rPr lang="en-US" dirty="0"/>
              <a:t> </a:t>
            </a:r>
            <a:r>
              <a:rPr lang="en-US" dirty="0" err="1"/>
              <a:t>bir</a:t>
            </a:r>
            <a:r>
              <a:rPr lang="en-US" dirty="0"/>
              <a:t> </a:t>
            </a:r>
            <a:r>
              <a:rPr lang="en-US" dirty="0" err="1"/>
              <a:t>şekilde</a:t>
            </a:r>
            <a:r>
              <a:rPr lang="en-US" dirty="0"/>
              <a:t> </a:t>
            </a:r>
            <a:r>
              <a:rPr lang="en-US" dirty="0" err="1"/>
              <a:t>bir</a:t>
            </a:r>
            <a:r>
              <a:rPr lang="en-US" dirty="0"/>
              <a:t> </a:t>
            </a:r>
            <a:r>
              <a:rPr lang="en-US" dirty="0" err="1"/>
              <a:t>araya</a:t>
            </a:r>
            <a:r>
              <a:rPr lang="en-US" dirty="0"/>
              <a:t> </a:t>
            </a:r>
            <a:r>
              <a:rPr lang="en-US" dirty="0" err="1"/>
              <a:t>getirir</a:t>
            </a:r>
            <a:r>
              <a:rPr lang="en-US" dirty="0"/>
              <a:t> </a:t>
            </a:r>
            <a:r>
              <a:rPr lang="en-US" dirty="0" err="1"/>
              <a:t>ve</a:t>
            </a:r>
            <a:r>
              <a:rPr lang="en-US" dirty="0"/>
              <a:t> </a:t>
            </a:r>
            <a:r>
              <a:rPr lang="en-US" dirty="0" err="1"/>
              <a:t>verilerin</a:t>
            </a:r>
            <a:r>
              <a:rPr lang="en-US" dirty="0"/>
              <a:t> </a:t>
            </a:r>
            <a:r>
              <a:rPr lang="en-US" dirty="0" err="1"/>
              <a:t>etkin</a:t>
            </a:r>
            <a:r>
              <a:rPr lang="en-US" dirty="0"/>
              <a:t> </a:t>
            </a:r>
            <a:r>
              <a:rPr lang="en-US" dirty="0" err="1"/>
              <a:t>kullanımını</a:t>
            </a:r>
            <a:r>
              <a:rPr lang="en-US" dirty="0"/>
              <a:t>, </a:t>
            </a:r>
            <a:r>
              <a:rPr lang="en-US" dirty="0" err="1"/>
              <a:t>kalıcılığını</a:t>
            </a:r>
            <a:r>
              <a:rPr lang="en-US" dirty="0"/>
              <a:t> </a:t>
            </a:r>
            <a:r>
              <a:rPr lang="en-US" dirty="0" err="1"/>
              <a:t>ve</a:t>
            </a:r>
            <a:r>
              <a:rPr lang="en-US" dirty="0"/>
              <a:t> </a:t>
            </a:r>
            <a:r>
              <a:rPr lang="en-US" dirty="0" err="1"/>
              <a:t>paylaşımını</a:t>
            </a:r>
            <a:r>
              <a:rPr lang="en-US" dirty="0"/>
              <a:t> </a:t>
            </a:r>
            <a:r>
              <a:rPr lang="en-US" dirty="0" err="1"/>
              <a:t>kolaylaştırır</a:t>
            </a:r>
            <a:r>
              <a:rPr lang="en-US" dirty="0"/>
              <a:t>.</a:t>
            </a:r>
          </a:p>
        </p:txBody>
      </p:sp>
    </p:spTree>
    <p:extLst>
      <p:ext uri="{BB962C8B-B14F-4D97-AF65-F5344CB8AC3E}">
        <p14:creationId xmlns:p14="http://schemas.microsoft.com/office/powerpoint/2010/main" val="3446797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9AF6-6756-7034-6D30-A5C221C6B780}"/>
              </a:ext>
            </a:extLst>
          </p:cNvPr>
          <p:cNvSpPr>
            <a:spLocks noGrp="1"/>
          </p:cNvSpPr>
          <p:nvPr>
            <p:ph type="title"/>
          </p:nvPr>
        </p:nvSpPr>
        <p:spPr>
          <a:xfrm>
            <a:off x="1167492" y="133865"/>
            <a:ext cx="9810074" cy="1016644"/>
          </a:xfrm>
        </p:spPr>
        <p:txBody>
          <a:bodyPr/>
          <a:lstStyle/>
          <a:p>
            <a:r>
              <a:rPr lang="en-US" dirty="0"/>
              <a:t>22) CRUD Nedir?</a:t>
            </a:r>
          </a:p>
        </p:txBody>
      </p:sp>
      <p:sp>
        <p:nvSpPr>
          <p:cNvPr id="3" name="Content Placeholder 2">
            <a:extLst>
              <a:ext uri="{FF2B5EF4-FFF2-40B4-BE49-F238E27FC236}">
                <a16:creationId xmlns:a16="http://schemas.microsoft.com/office/drawing/2014/main" id="{3E7837ED-44A6-8F75-983C-BA7AA967E154}"/>
              </a:ext>
            </a:extLst>
          </p:cNvPr>
          <p:cNvSpPr>
            <a:spLocks noGrp="1"/>
          </p:cNvSpPr>
          <p:nvPr>
            <p:ph idx="1"/>
          </p:nvPr>
        </p:nvSpPr>
        <p:spPr>
          <a:xfrm>
            <a:off x="1167493" y="1605576"/>
            <a:ext cx="9810073" cy="3994949"/>
          </a:xfrm>
        </p:spPr>
        <p:txBody>
          <a:bodyPr vert="horz" lIns="91440" tIns="45720" rIns="91440" bIns="45720" rtlCol="0" anchor="t">
            <a:noAutofit/>
          </a:bodyPr>
          <a:lstStyle/>
          <a:p>
            <a:r>
              <a:rPr lang="en-US" b="1" u="sng" dirty="0">
                <a:ea typeface="+mn-lt"/>
                <a:cs typeface="+mn-lt"/>
              </a:rPr>
              <a:t>CRUD (Create, Read, Update, Delete)</a:t>
            </a:r>
            <a:r>
              <a:rPr lang="en-US" u="sng" dirty="0">
                <a:ea typeface="+mn-lt"/>
                <a:cs typeface="+mn-lt"/>
              </a:rPr>
              <a:t>, </a:t>
            </a:r>
            <a:r>
              <a:rPr lang="en-US" u="sng" dirty="0" err="1">
                <a:ea typeface="+mn-lt"/>
                <a:cs typeface="+mn-lt"/>
              </a:rPr>
              <a:t>veritabanı</a:t>
            </a:r>
            <a:r>
              <a:rPr lang="en-US" u="sng" dirty="0">
                <a:ea typeface="+mn-lt"/>
                <a:cs typeface="+mn-lt"/>
              </a:rPr>
              <a:t> </a:t>
            </a:r>
            <a:r>
              <a:rPr lang="en-US" u="sng" dirty="0" err="1">
                <a:ea typeface="+mn-lt"/>
                <a:cs typeface="+mn-lt"/>
              </a:rPr>
              <a:t>yönetiminde</a:t>
            </a:r>
            <a:r>
              <a:rPr lang="en-US" u="sng" dirty="0">
                <a:ea typeface="+mn-lt"/>
                <a:cs typeface="+mn-lt"/>
              </a:rPr>
              <a:t> </a:t>
            </a:r>
            <a:r>
              <a:rPr lang="en-US" u="sng" dirty="0" err="1">
                <a:ea typeface="+mn-lt"/>
                <a:cs typeface="+mn-lt"/>
              </a:rPr>
              <a:t>temel</a:t>
            </a:r>
            <a:r>
              <a:rPr lang="en-US" u="sng" dirty="0">
                <a:ea typeface="+mn-lt"/>
                <a:cs typeface="+mn-lt"/>
              </a:rPr>
              <a:t> </a:t>
            </a:r>
            <a:r>
              <a:rPr lang="en-US" u="sng" dirty="0" err="1">
                <a:ea typeface="+mn-lt"/>
                <a:cs typeface="+mn-lt"/>
              </a:rPr>
              <a:t>işlemleri</a:t>
            </a:r>
            <a:r>
              <a:rPr lang="en-US" u="sng" dirty="0">
                <a:ea typeface="+mn-lt"/>
                <a:cs typeface="+mn-lt"/>
              </a:rPr>
              <a:t> </a:t>
            </a:r>
            <a:r>
              <a:rPr lang="en-US" u="sng" dirty="0" err="1">
                <a:ea typeface="+mn-lt"/>
                <a:cs typeface="+mn-lt"/>
              </a:rPr>
              <a:t>ifade</a:t>
            </a:r>
            <a:r>
              <a:rPr lang="en-US" u="sng" dirty="0">
                <a:ea typeface="+mn-lt"/>
                <a:cs typeface="+mn-lt"/>
              </a:rPr>
              <a:t> </a:t>
            </a:r>
            <a:r>
              <a:rPr lang="en-US" u="sng" dirty="0" err="1">
                <a:ea typeface="+mn-lt"/>
                <a:cs typeface="+mn-lt"/>
              </a:rPr>
              <a:t>eden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kısaltmadır</a:t>
            </a:r>
            <a:r>
              <a:rPr lang="en-US" u="sng" dirty="0">
                <a:ea typeface="+mn-lt"/>
                <a:cs typeface="+mn-lt"/>
              </a:rPr>
              <a:t> </a:t>
            </a:r>
            <a:r>
              <a:rPr lang="en-US" dirty="0">
                <a:ea typeface="+mn-lt"/>
                <a:cs typeface="+mn-lt"/>
              </a:rPr>
              <a:t>. </a:t>
            </a:r>
            <a:r>
              <a:rPr lang="en-US" u="sng" dirty="0">
                <a:ea typeface="+mn-lt"/>
                <a:cs typeface="+mn-lt"/>
              </a:rPr>
              <a:t>CRUD, </a:t>
            </a:r>
            <a:r>
              <a:rPr lang="en-US" u="sng" dirty="0" err="1">
                <a:ea typeface="+mn-lt"/>
                <a:cs typeface="+mn-lt"/>
              </a:rPr>
              <a:t>veri</a:t>
            </a:r>
            <a:r>
              <a:rPr lang="en-US" u="sng" dirty="0">
                <a:ea typeface="+mn-lt"/>
                <a:cs typeface="+mn-lt"/>
              </a:rPr>
              <a:t> </a:t>
            </a:r>
            <a:r>
              <a:rPr lang="en-US" u="sng" dirty="0" err="1">
                <a:ea typeface="+mn-lt"/>
                <a:cs typeface="+mn-lt"/>
              </a:rPr>
              <a:t>depolamada</a:t>
            </a:r>
            <a:r>
              <a:rPr lang="en-US" u="sng" dirty="0">
                <a:ea typeface="+mn-lt"/>
                <a:cs typeface="+mn-lt"/>
              </a:rPr>
              <a:t> </a:t>
            </a:r>
            <a:r>
              <a:rPr lang="en-US" u="sng" dirty="0" err="1">
                <a:ea typeface="+mn-lt"/>
                <a:cs typeface="+mn-lt"/>
              </a:rPr>
              <a:t>kullanılan</a:t>
            </a:r>
            <a:r>
              <a:rPr lang="en-US" u="sng" dirty="0">
                <a:ea typeface="+mn-lt"/>
                <a:cs typeface="+mn-lt"/>
              </a:rPr>
              <a:t> </a:t>
            </a:r>
            <a:r>
              <a:rPr lang="en-US" u="sng" dirty="0" err="1">
                <a:ea typeface="+mn-lt"/>
                <a:cs typeface="+mn-lt"/>
              </a:rPr>
              <a:t>dört</a:t>
            </a:r>
            <a:r>
              <a:rPr lang="en-US" u="sng" dirty="0">
                <a:ea typeface="+mn-lt"/>
                <a:cs typeface="+mn-lt"/>
              </a:rPr>
              <a:t> </a:t>
            </a:r>
            <a:r>
              <a:rPr lang="en-US" u="sng" dirty="0" err="1">
                <a:ea typeface="+mn-lt"/>
                <a:cs typeface="+mn-lt"/>
              </a:rPr>
              <a:t>temel</a:t>
            </a:r>
            <a:r>
              <a:rPr lang="en-US" u="sng" dirty="0">
                <a:ea typeface="+mn-lt"/>
                <a:cs typeface="+mn-lt"/>
              </a:rPr>
              <a:t> fonksiyondur ve </a:t>
            </a:r>
            <a:r>
              <a:rPr lang="en-US" u="sng" dirty="0" err="1">
                <a:ea typeface="+mn-lt"/>
                <a:cs typeface="+mn-lt"/>
              </a:rPr>
              <a:t>programlamada</a:t>
            </a:r>
            <a:r>
              <a:rPr lang="en-US" u="sng" dirty="0">
                <a:ea typeface="+mn-lt"/>
                <a:cs typeface="+mn-lt"/>
              </a:rPr>
              <a:t> </a:t>
            </a:r>
            <a:r>
              <a:rPr lang="en-US" u="sng" dirty="0" err="1">
                <a:ea typeface="+mn-lt"/>
                <a:cs typeface="+mn-lt"/>
              </a:rPr>
              <a:t>oluşturma</a:t>
            </a:r>
            <a:r>
              <a:rPr lang="en-US" u="sng" dirty="0">
                <a:ea typeface="+mn-lt"/>
                <a:cs typeface="+mn-lt"/>
              </a:rPr>
              <a:t>, </a:t>
            </a:r>
            <a:r>
              <a:rPr lang="en-US" u="sng" dirty="0" err="1">
                <a:ea typeface="+mn-lt"/>
                <a:cs typeface="+mn-lt"/>
              </a:rPr>
              <a:t>okuma</a:t>
            </a:r>
            <a:r>
              <a:rPr lang="en-US" u="sng" dirty="0">
                <a:ea typeface="+mn-lt"/>
                <a:cs typeface="+mn-lt"/>
              </a:rPr>
              <a:t>, </a:t>
            </a:r>
            <a:r>
              <a:rPr lang="en-US" u="sng" dirty="0" err="1">
                <a:ea typeface="+mn-lt"/>
                <a:cs typeface="+mn-lt"/>
              </a:rPr>
              <a:t>güncelleme</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silme</a:t>
            </a:r>
            <a:r>
              <a:rPr lang="en-US" u="sng" dirty="0">
                <a:ea typeface="+mn-lt"/>
                <a:cs typeface="+mn-lt"/>
              </a:rPr>
              <a:t> </a:t>
            </a:r>
            <a:r>
              <a:rPr lang="en-US" u="sng" dirty="0" err="1">
                <a:ea typeface="+mn-lt"/>
                <a:cs typeface="+mn-lt"/>
              </a:rPr>
              <a:t>işlemlerini</a:t>
            </a:r>
            <a:r>
              <a:rPr lang="en-US" u="sng" dirty="0">
                <a:ea typeface="+mn-lt"/>
                <a:cs typeface="+mn-lt"/>
              </a:rPr>
              <a:t> </a:t>
            </a:r>
            <a:r>
              <a:rPr lang="en-US" u="sng" dirty="0" err="1">
                <a:ea typeface="+mn-lt"/>
                <a:cs typeface="+mn-lt"/>
              </a:rPr>
              <a:t>ifade</a:t>
            </a:r>
            <a:r>
              <a:rPr lang="en-US" u="sng" dirty="0">
                <a:ea typeface="+mn-lt"/>
                <a:cs typeface="+mn-lt"/>
              </a:rPr>
              <a:t> </a:t>
            </a:r>
            <a:r>
              <a:rPr lang="en-US" u="sng" dirty="0" err="1">
                <a:ea typeface="+mn-lt"/>
                <a:cs typeface="+mn-lt"/>
              </a:rPr>
              <a:t>eder</a:t>
            </a:r>
            <a:r>
              <a:rPr lang="en-US" u="sng" dirty="0">
                <a:ea typeface="+mn-lt"/>
                <a:cs typeface="+mn-lt"/>
              </a:rPr>
              <a:t> </a:t>
            </a:r>
            <a:r>
              <a:rPr lang="en-US" dirty="0">
                <a:ea typeface="+mn-lt"/>
                <a:cs typeface="+mn-lt"/>
              </a:rPr>
              <a:t>. </a:t>
            </a:r>
            <a:r>
              <a:rPr lang="en-US" u="sng" dirty="0">
                <a:ea typeface="+mn-lt"/>
                <a:cs typeface="+mn-lt"/>
              </a:rPr>
              <a:t>Bu </a:t>
            </a:r>
            <a:r>
              <a:rPr lang="en-US" u="sng" dirty="0" err="1">
                <a:ea typeface="+mn-lt"/>
                <a:cs typeface="+mn-lt"/>
              </a:rPr>
              <a:t>işlemler</a:t>
            </a:r>
            <a:r>
              <a:rPr lang="en-US" u="sng" dirty="0">
                <a:ea typeface="+mn-lt"/>
                <a:cs typeface="+mn-lt"/>
              </a:rPr>
              <a:t>, </a:t>
            </a:r>
            <a:r>
              <a:rPr lang="en-US" u="sng" dirty="0" err="1">
                <a:ea typeface="+mn-lt"/>
                <a:cs typeface="+mn-lt"/>
              </a:rPr>
              <a:t>veritabanındaki</a:t>
            </a:r>
            <a:r>
              <a:rPr lang="en-US" u="sng" dirty="0">
                <a:ea typeface="+mn-lt"/>
                <a:cs typeface="+mn-lt"/>
              </a:rPr>
              <a:t> </a:t>
            </a:r>
            <a:r>
              <a:rPr lang="en-US" u="sng" dirty="0" err="1">
                <a:ea typeface="+mn-lt"/>
                <a:cs typeface="+mn-lt"/>
              </a:rPr>
              <a:t>kayıtların</a:t>
            </a:r>
            <a:r>
              <a:rPr lang="en-US" u="sng" dirty="0">
                <a:ea typeface="+mn-lt"/>
                <a:cs typeface="+mn-lt"/>
              </a:rPr>
              <a:t> </a:t>
            </a:r>
            <a:r>
              <a:rPr lang="en-US" u="sng" dirty="0" err="1">
                <a:ea typeface="+mn-lt"/>
                <a:cs typeface="+mn-lt"/>
              </a:rPr>
              <a:t>yönetiminde</a:t>
            </a:r>
            <a:r>
              <a:rPr lang="en-US" u="sng" dirty="0">
                <a:ea typeface="+mn-lt"/>
                <a:cs typeface="+mn-lt"/>
              </a:rPr>
              <a:t> </a:t>
            </a:r>
            <a:r>
              <a:rPr lang="en-US" u="sng" dirty="0" err="1">
                <a:ea typeface="+mn-lt"/>
                <a:cs typeface="+mn-lt"/>
              </a:rPr>
              <a:t>sıkça</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A595057A-9CA2-8CC1-123B-EC64537705B8}"/>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E7800E8-2159-0C24-4017-10F8916271AC}"/>
              </a:ext>
            </a:extLst>
          </p:cNvPr>
          <p:cNvSpPr>
            <a:spLocks noGrp="1"/>
          </p:cNvSpPr>
          <p:nvPr>
            <p:ph type="sldNum" sz="quarter" idx="4"/>
          </p:nvPr>
        </p:nvSpPr>
        <p:spPr/>
        <p:txBody>
          <a:bodyPr/>
          <a:lstStyle/>
          <a:p>
            <a:fld id="{294A09A9-5501-47C1-A89A-A340965A2BE2}" type="slidenum">
              <a:rPr lang="en-US" smtClean="0"/>
              <a:pPr/>
              <a:t>50</a:t>
            </a:fld>
            <a:endParaRPr lang="en-US" dirty="0"/>
          </a:p>
        </p:txBody>
      </p:sp>
    </p:spTree>
    <p:extLst>
      <p:ext uri="{BB962C8B-B14F-4D97-AF65-F5344CB8AC3E}">
        <p14:creationId xmlns:p14="http://schemas.microsoft.com/office/powerpoint/2010/main" val="1981218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4A63-5679-33E0-3E1E-3CF247A206E4}"/>
              </a:ext>
            </a:extLst>
          </p:cNvPr>
          <p:cNvSpPr>
            <a:spLocks noGrp="1"/>
          </p:cNvSpPr>
          <p:nvPr>
            <p:ph type="title"/>
          </p:nvPr>
        </p:nvSpPr>
        <p:spPr>
          <a:xfrm>
            <a:off x="8394" y="48296"/>
            <a:ext cx="10970478" cy="713816"/>
          </a:xfrm>
        </p:spPr>
        <p:txBody>
          <a:bodyPr/>
          <a:lstStyle/>
          <a:p>
            <a:r>
              <a:rPr lang="en-US" dirty="0"/>
              <a:t>23) .NET Framework , .NET Core Nedir?</a:t>
            </a:r>
          </a:p>
        </p:txBody>
      </p:sp>
      <p:sp>
        <p:nvSpPr>
          <p:cNvPr id="3" name="Content Placeholder 2">
            <a:extLst>
              <a:ext uri="{FF2B5EF4-FFF2-40B4-BE49-F238E27FC236}">
                <a16:creationId xmlns:a16="http://schemas.microsoft.com/office/drawing/2014/main" id="{DB849F7E-2605-B579-CCED-E8F7C3A92AB7}"/>
              </a:ext>
            </a:extLst>
          </p:cNvPr>
          <p:cNvSpPr>
            <a:spLocks noGrp="1"/>
          </p:cNvSpPr>
          <p:nvPr>
            <p:ph idx="1"/>
          </p:nvPr>
        </p:nvSpPr>
        <p:spPr>
          <a:xfrm>
            <a:off x="8395" y="703085"/>
            <a:ext cx="12183236" cy="6157234"/>
          </a:xfrm>
        </p:spPr>
        <p:txBody>
          <a:bodyPr vert="horz" lIns="91440" tIns="45720" rIns="91440" bIns="45720" rtlCol="0" anchor="t">
            <a:noAutofit/>
          </a:bodyPr>
          <a:lstStyle/>
          <a:p>
            <a:r>
              <a:rPr lang="en-US" b="1" u="sng" dirty="0">
                <a:ea typeface="+mn-lt"/>
                <a:cs typeface="+mn-lt"/>
              </a:rPr>
              <a:t>.NET Framework</a:t>
            </a:r>
            <a:r>
              <a:rPr lang="en-US" u="sng" dirty="0">
                <a:ea typeface="+mn-lt"/>
                <a:cs typeface="+mn-lt"/>
              </a:rPr>
              <a:t>, Microsoft </a:t>
            </a:r>
            <a:r>
              <a:rPr lang="en-US" u="sng" dirty="0" err="1">
                <a:ea typeface="+mn-lt"/>
                <a:cs typeface="+mn-lt"/>
              </a:rPr>
              <a:t>tarafından</a:t>
            </a:r>
            <a:r>
              <a:rPr lang="en-US" u="sng" dirty="0">
                <a:ea typeface="+mn-lt"/>
                <a:cs typeface="+mn-lt"/>
              </a:rPr>
              <a:t> </a:t>
            </a:r>
            <a:r>
              <a:rPr lang="en-US" u="sng" dirty="0" err="1">
                <a:ea typeface="+mn-lt"/>
                <a:cs typeface="+mn-lt"/>
              </a:rPr>
              <a:t>geliştirilen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geliştirme</a:t>
            </a:r>
            <a:r>
              <a:rPr lang="en-US" u="sng" dirty="0">
                <a:ea typeface="+mn-lt"/>
                <a:cs typeface="+mn-lt"/>
              </a:rPr>
              <a:t> </a:t>
            </a:r>
            <a:r>
              <a:rPr lang="en-US" u="sng" dirty="0" err="1">
                <a:ea typeface="+mn-lt"/>
                <a:cs typeface="+mn-lt"/>
              </a:rPr>
              <a:t>platformudur</a:t>
            </a:r>
            <a:r>
              <a:rPr lang="en-US" u="sng" dirty="0">
                <a:ea typeface="+mn-lt"/>
                <a:cs typeface="+mn-lt"/>
              </a:rPr>
              <a:t> </a:t>
            </a:r>
            <a:r>
              <a:rPr lang="en-US" dirty="0">
                <a:ea typeface="+mn-lt"/>
                <a:cs typeface="+mn-lt"/>
              </a:rPr>
              <a:t>. </a:t>
            </a:r>
            <a:r>
              <a:rPr lang="en-US" u="sng" dirty="0">
                <a:ea typeface="+mn-lt"/>
                <a:cs typeface="+mn-lt"/>
              </a:rPr>
              <a:t>.NET Framework, Windows </a:t>
            </a:r>
            <a:r>
              <a:rPr lang="en-US" u="sng" dirty="0" err="1">
                <a:ea typeface="+mn-lt"/>
                <a:cs typeface="+mn-lt"/>
              </a:rPr>
              <a:t>işletim</a:t>
            </a:r>
            <a:r>
              <a:rPr lang="en-US" u="sng" dirty="0">
                <a:ea typeface="+mn-lt"/>
                <a:cs typeface="+mn-lt"/>
              </a:rPr>
              <a:t> </a:t>
            </a:r>
            <a:r>
              <a:rPr lang="en-US" u="sng" dirty="0" err="1">
                <a:ea typeface="+mn-lt"/>
                <a:cs typeface="+mn-lt"/>
              </a:rPr>
              <a:t>sistemi</a:t>
            </a:r>
            <a:r>
              <a:rPr lang="en-US" u="sng" dirty="0">
                <a:ea typeface="+mn-lt"/>
                <a:cs typeface="+mn-lt"/>
              </a:rPr>
              <a:t> </a:t>
            </a:r>
            <a:r>
              <a:rPr lang="en-US" u="sng" dirty="0" err="1">
                <a:ea typeface="+mn-lt"/>
                <a:cs typeface="+mn-lt"/>
              </a:rPr>
              <a:t>üzerinde</a:t>
            </a:r>
            <a:r>
              <a:rPr lang="en-US" u="sng" dirty="0">
                <a:ea typeface="+mn-lt"/>
                <a:cs typeface="+mn-lt"/>
              </a:rPr>
              <a:t> </a:t>
            </a:r>
            <a:r>
              <a:rPr lang="en-US" u="sng" dirty="0" err="1">
                <a:ea typeface="+mn-lt"/>
                <a:cs typeface="+mn-lt"/>
              </a:rPr>
              <a:t>çalışır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masaüstü</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sunucu</a:t>
            </a:r>
            <a:r>
              <a:rPr lang="en-US" u="sng" dirty="0">
                <a:ea typeface="+mn-lt"/>
                <a:cs typeface="+mn-lt"/>
              </a:rPr>
              <a:t> </a:t>
            </a:r>
            <a:r>
              <a:rPr lang="en-US" u="sng" dirty="0" err="1">
                <a:ea typeface="+mn-lt"/>
                <a:cs typeface="+mn-lt"/>
              </a:rPr>
              <a:t>uygulamaları</a:t>
            </a:r>
            <a:r>
              <a:rPr lang="en-US" u="sng" dirty="0">
                <a:ea typeface="+mn-lt"/>
                <a:cs typeface="+mn-lt"/>
              </a:rPr>
              <a:t> </a:t>
            </a:r>
            <a:r>
              <a:rPr lang="en-US" u="sng" dirty="0" err="1">
                <a:ea typeface="+mn-lt"/>
                <a:cs typeface="+mn-lt"/>
              </a:rPr>
              <a:t>oluşturmak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u="sng" dirty="0">
                <a:ea typeface="+mn-lt"/>
                <a:cs typeface="+mn-lt"/>
              </a:rPr>
              <a:t>.NET Framework, Common Language Runtime (CLR) </a:t>
            </a:r>
            <a:r>
              <a:rPr lang="en-US" u="sng" dirty="0" err="1">
                <a:ea typeface="+mn-lt"/>
                <a:cs typeface="+mn-lt"/>
              </a:rPr>
              <a:t>ve</a:t>
            </a:r>
            <a:r>
              <a:rPr lang="en-US" u="sng" dirty="0">
                <a:ea typeface="+mn-lt"/>
                <a:cs typeface="+mn-lt"/>
              </a:rPr>
              <a:t> .NET Framework Class Library </a:t>
            </a:r>
            <a:r>
              <a:rPr lang="en-US" u="sng" dirty="0" err="1">
                <a:ea typeface="+mn-lt"/>
                <a:cs typeface="+mn-lt"/>
              </a:rPr>
              <a:t>olmak</a:t>
            </a:r>
            <a:r>
              <a:rPr lang="en-US" u="sng" dirty="0">
                <a:ea typeface="+mn-lt"/>
                <a:cs typeface="+mn-lt"/>
              </a:rPr>
              <a:t> </a:t>
            </a:r>
            <a:r>
              <a:rPr lang="en-US" u="sng" dirty="0" err="1">
                <a:ea typeface="+mn-lt"/>
                <a:cs typeface="+mn-lt"/>
              </a:rPr>
              <a:t>üzere</a:t>
            </a:r>
            <a:r>
              <a:rPr lang="en-US" u="sng" dirty="0">
                <a:ea typeface="+mn-lt"/>
                <a:cs typeface="+mn-lt"/>
              </a:rPr>
              <a:t> </a:t>
            </a:r>
            <a:r>
              <a:rPr lang="en-US" u="sng" dirty="0" err="1">
                <a:ea typeface="+mn-lt"/>
                <a:cs typeface="+mn-lt"/>
              </a:rPr>
              <a:t>iki</a:t>
            </a:r>
            <a:r>
              <a:rPr lang="en-US" u="sng" dirty="0">
                <a:ea typeface="+mn-lt"/>
                <a:cs typeface="+mn-lt"/>
              </a:rPr>
              <a:t> ana </a:t>
            </a:r>
            <a:r>
              <a:rPr lang="en-US" u="sng" dirty="0" err="1">
                <a:ea typeface="+mn-lt"/>
                <a:cs typeface="+mn-lt"/>
              </a:rPr>
              <a:t>bileşenden</a:t>
            </a:r>
            <a:r>
              <a:rPr lang="en-US" u="sng" dirty="0">
                <a:ea typeface="+mn-lt"/>
                <a:cs typeface="+mn-lt"/>
              </a:rPr>
              <a:t> </a:t>
            </a:r>
            <a:r>
              <a:rPr lang="en-US" u="sng" dirty="0" err="1">
                <a:ea typeface="+mn-lt"/>
                <a:cs typeface="+mn-lt"/>
              </a:rPr>
              <a:t>oluşur</a:t>
            </a:r>
            <a:r>
              <a:rPr lang="en-US" u="sng" dirty="0">
                <a:ea typeface="+mn-lt"/>
                <a:cs typeface="+mn-lt"/>
              </a:rPr>
              <a:t> </a:t>
            </a:r>
            <a:r>
              <a:rPr lang="en-US" dirty="0">
                <a:ea typeface="+mn-lt"/>
                <a:cs typeface="+mn-lt"/>
              </a:rPr>
              <a:t>. </a:t>
            </a:r>
            <a:r>
              <a:rPr lang="en-US" u="sng" dirty="0">
                <a:ea typeface="+mn-lt"/>
                <a:cs typeface="+mn-lt"/>
              </a:rPr>
              <a:t>CLR, </a:t>
            </a:r>
            <a:r>
              <a:rPr lang="en-US" u="sng" dirty="0" err="1">
                <a:ea typeface="+mn-lt"/>
                <a:cs typeface="+mn-lt"/>
              </a:rPr>
              <a:t>uygulamaların</a:t>
            </a:r>
            <a:r>
              <a:rPr lang="en-US" u="sng" dirty="0">
                <a:ea typeface="+mn-lt"/>
                <a:cs typeface="+mn-lt"/>
              </a:rPr>
              <a:t> </a:t>
            </a:r>
            <a:r>
              <a:rPr lang="en-US" u="sng" dirty="0" err="1">
                <a:ea typeface="+mn-lt"/>
                <a:cs typeface="+mn-lt"/>
              </a:rPr>
              <a:t>çalıştırılmasını</a:t>
            </a:r>
            <a:r>
              <a:rPr lang="en-US" u="sng" dirty="0">
                <a:ea typeface="+mn-lt"/>
                <a:cs typeface="+mn-lt"/>
              </a:rPr>
              <a:t> </a:t>
            </a:r>
            <a:r>
              <a:rPr lang="en-US" u="sng" dirty="0" err="1">
                <a:ea typeface="+mn-lt"/>
                <a:cs typeface="+mn-lt"/>
              </a:rPr>
              <a:t>sağlar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iş</a:t>
            </a:r>
            <a:r>
              <a:rPr lang="en-US" u="sng" dirty="0">
                <a:ea typeface="+mn-lt"/>
                <a:cs typeface="+mn-lt"/>
              </a:rPr>
              <a:t> </a:t>
            </a:r>
            <a:r>
              <a:rPr lang="en-US" u="sng" dirty="0" err="1">
                <a:ea typeface="+mn-lt"/>
                <a:cs typeface="+mn-lt"/>
              </a:rPr>
              <a:t>parçacığı</a:t>
            </a:r>
            <a:r>
              <a:rPr lang="en-US" u="sng" dirty="0">
                <a:ea typeface="+mn-lt"/>
                <a:cs typeface="+mn-lt"/>
              </a:rPr>
              <a:t> </a:t>
            </a:r>
            <a:r>
              <a:rPr lang="en-US" u="sng" dirty="0" err="1">
                <a:ea typeface="+mn-lt"/>
                <a:cs typeface="+mn-lt"/>
              </a:rPr>
              <a:t>yönetimi</a:t>
            </a:r>
            <a:r>
              <a:rPr lang="en-US" u="sng" dirty="0">
                <a:ea typeface="+mn-lt"/>
                <a:cs typeface="+mn-lt"/>
              </a:rPr>
              <a:t>, </a:t>
            </a:r>
            <a:r>
              <a:rPr lang="en-US" u="sng" dirty="0" err="1">
                <a:ea typeface="+mn-lt"/>
                <a:cs typeface="+mn-lt"/>
              </a:rPr>
              <a:t>bellek</a:t>
            </a:r>
            <a:r>
              <a:rPr lang="en-US" u="sng" dirty="0">
                <a:ea typeface="+mn-lt"/>
                <a:cs typeface="+mn-lt"/>
              </a:rPr>
              <a:t> </a:t>
            </a:r>
            <a:r>
              <a:rPr lang="en-US" u="sng" dirty="0" err="1">
                <a:ea typeface="+mn-lt"/>
                <a:cs typeface="+mn-lt"/>
              </a:rPr>
              <a:t>yönetimi</a:t>
            </a:r>
            <a:r>
              <a:rPr lang="en-US" u="sng" dirty="0">
                <a:ea typeface="+mn-lt"/>
                <a:cs typeface="+mn-lt"/>
              </a:rPr>
              <a:t>, </a:t>
            </a:r>
            <a:r>
              <a:rPr lang="en-US" u="sng" dirty="0" err="1">
                <a:ea typeface="+mn-lt"/>
                <a:cs typeface="+mn-lt"/>
              </a:rPr>
              <a:t>tür</a:t>
            </a:r>
            <a:r>
              <a:rPr lang="en-US" u="sng" dirty="0">
                <a:ea typeface="+mn-lt"/>
                <a:cs typeface="+mn-lt"/>
              </a:rPr>
              <a:t> </a:t>
            </a:r>
            <a:r>
              <a:rPr lang="en-US" u="sng" dirty="0" err="1">
                <a:ea typeface="+mn-lt"/>
                <a:cs typeface="+mn-lt"/>
              </a:rPr>
              <a:t>güvenliği</a:t>
            </a:r>
            <a:r>
              <a:rPr lang="en-US" u="sng" dirty="0">
                <a:ea typeface="+mn-lt"/>
                <a:cs typeface="+mn-lt"/>
              </a:rPr>
              <a:t>, </a:t>
            </a:r>
            <a:r>
              <a:rPr lang="en-US" u="sng" dirty="0" err="1">
                <a:ea typeface="+mn-lt"/>
                <a:cs typeface="+mn-lt"/>
              </a:rPr>
              <a:t>özel</a:t>
            </a:r>
            <a:r>
              <a:rPr lang="en-US" u="sng" dirty="0">
                <a:ea typeface="+mn-lt"/>
                <a:cs typeface="+mn-lt"/>
              </a:rPr>
              <a:t> durum </a:t>
            </a:r>
            <a:r>
              <a:rPr lang="en-US" u="sng" dirty="0" err="1">
                <a:ea typeface="+mn-lt"/>
                <a:cs typeface="+mn-lt"/>
              </a:rPr>
              <a:t>yönetimi</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fazlası</a:t>
            </a:r>
            <a:r>
              <a:rPr lang="en-US" u="sng" dirty="0">
                <a:ea typeface="+mn-lt"/>
                <a:cs typeface="+mn-lt"/>
              </a:rPr>
              <a:t> </a:t>
            </a:r>
            <a:r>
              <a:rPr lang="en-US" u="sng" dirty="0" err="1">
                <a:ea typeface="+mn-lt"/>
                <a:cs typeface="+mn-lt"/>
              </a:rPr>
              <a:t>gibi</a:t>
            </a:r>
            <a:r>
              <a:rPr lang="en-US" u="sng" dirty="0">
                <a:ea typeface="+mn-lt"/>
                <a:cs typeface="+mn-lt"/>
              </a:rPr>
              <a:t> </a:t>
            </a:r>
            <a:r>
              <a:rPr lang="en-US" u="sng" dirty="0" err="1">
                <a:ea typeface="+mn-lt"/>
                <a:cs typeface="+mn-lt"/>
              </a:rPr>
              <a:t>hizmetler</a:t>
            </a:r>
            <a:r>
              <a:rPr lang="en-US" u="sng" dirty="0">
                <a:ea typeface="+mn-lt"/>
                <a:cs typeface="+mn-lt"/>
              </a:rPr>
              <a:t> </a:t>
            </a:r>
            <a:r>
              <a:rPr lang="en-US" u="sng" dirty="0" err="1">
                <a:ea typeface="+mn-lt"/>
                <a:cs typeface="+mn-lt"/>
              </a:rPr>
              <a:t>sağlar</a:t>
            </a:r>
            <a:r>
              <a:rPr lang="en-US" u="sng" dirty="0">
                <a:ea typeface="+mn-lt"/>
                <a:cs typeface="+mn-lt"/>
              </a:rPr>
              <a:t> </a:t>
            </a:r>
            <a:r>
              <a:rPr lang="en-US" dirty="0">
                <a:ea typeface="+mn-lt"/>
                <a:cs typeface="+mn-lt"/>
              </a:rPr>
              <a:t>. Class Library, </a:t>
            </a:r>
            <a:r>
              <a:rPr lang="en-US" dirty="0" err="1">
                <a:ea typeface="+mn-lt"/>
                <a:cs typeface="+mn-lt"/>
              </a:rPr>
              <a:t>ortak</a:t>
            </a:r>
            <a:r>
              <a:rPr lang="en-US" dirty="0">
                <a:ea typeface="+mn-lt"/>
                <a:cs typeface="+mn-lt"/>
              </a:rPr>
              <a:t> </a:t>
            </a:r>
            <a:r>
              <a:rPr lang="en-US" dirty="0" err="1">
                <a:ea typeface="+mn-lt"/>
                <a:cs typeface="+mn-lt"/>
              </a:rPr>
              <a:t>işlevsellik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bir</a:t>
            </a:r>
            <a:r>
              <a:rPr lang="en-US" dirty="0">
                <a:ea typeface="+mn-lt"/>
                <a:cs typeface="+mn-lt"/>
              </a:rPr>
              <a:t> dizi API </a:t>
            </a:r>
            <a:r>
              <a:rPr lang="en-US" dirty="0" err="1">
                <a:ea typeface="+mn-lt"/>
                <a:cs typeface="+mn-lt"/>
              </a:rPr>
              <a:t>ve</a:t>
            </a:r>
            <a:r>
              <a:rPr lang="en-US" dirty="0">
                <a:ea typeface="+mn-lt"/>
                <a:cs typeface="+mn-lt"/>
              </a:rPr>
              <a:t> </a:t>
            </a:r>
            <a:r>
              <a:rPr lang="en-US" dirty="0" err="1">
                <a:ea typeface="+mn-lt"/>
                <a:cs typeface="+mn-lt"/>
              </a:rPr>
              <a:t>tür</a:t>
            </a:r>
            <a:r>
              <a:rPr lang="en-US" dirty="0">
                <a:ea typeface="+mn-lt"/>
                <a:cs typeface="+mn-lt"/>
              </a:rPr>
              <a:t> </a:t>
            </a:r>
            <a:r>
              <a:rPr lang="en-US" dirty="0" err="1">
                <a:ea typeface="+mn-lt"/>
                <a:cs typeface="+mn-lt"/>
              </a:rPr>
              <a:t>sağlar</a:t>
            </a:r>
            <a:r>
              <a:rPr lang="en-US" dirty="0">
                <a:ea typeface="+mn-lt"/>
                <a:cs typeface="+mn-lt"/>
              </a:rPr>
              <a:t>. </a:t>
            </a:r>
            <a:r>
              <a:rPr lang="en-US" dirty="0" err="1">
                <a:ea typeface="+mn-lt"/>
                <a:cs typeface="+mn-lt"/>
              </a:rPr>
              <a:t>Dizeler</a:t>
            </a:r>
            <a:r>
              <a:rPr lang="en-US" dirty="0">
                <a:ea typeface="+mn-lt"/>
                <a:cs typeface="+mn-lt"/>
              </a:rPr>
              <a:t>, </a:t>
            </a:r>
            <a:r>
              <a:rPr lang="en-US" dirty="0" err="1">
                <a:ea typeface="+mn-lt"/>
                <a:cs typeface="+mn-lt"/>
              </a:rPr>
              <a:t>tarihler</a:t>
            </a:r>
            <a:r>
              <a:rPr lang="en-US" dirty="0">
                <a:ea typeface="+mn-lt"/>
                <a:cs typeface="+mn-lt"/>
              </a:rPr>
              <a:t>, </a:t>
            </a:r>
            <a:r>
              <a:rPr lang="en-US" dirty="0" err="1">
                <a:ea typeface="+mn-lt"/>
                <a:cs typeface="+mn-lt"/>
              </a:rPr>
              <a:t>sayılar</a:t>
            </a:r>
            <a:r>
              <a:rPr lang="en-US" dirty="0">
                <a:ea typeface="+mn-lt"/>
                <a:cs typeface="+mn-lt"/>
              </a:rPr>
              <a:t> vb. </a:t>
            </a:r>
            <a:r>
              <a:rPr lang="en-US" dirty="0" err="1">
                <a:ea typeface="+mn-lt"/>
                <a:cs typeface="+mn-lt"/>
              </a:rPr>
              <a:t>için</a:t>
            </a:r>
            <a:r>
              <a:rPr lang="en-US" dirty="0">
                <a:ea typeface="+mn-lt"/>
                <a:cs typeface="+mn-lt"/>
              </a:rPr>
              <a:t> </a:t>
            </a:r>
            <a:r>
              <a:rPr lang="en-US" dirty="0" err="1">
                <a:ea typeface="+mn-lt"/>
                <a:cs typeface="+mn-lt"/>
              </a:rPr>
              <a:t>türler</a:t>
            </a:r>
            <a:r>
              <a:rPr lang="en-US" dirty="0">
                <a:ea typeface="+mn-lt"/>
                <a:cs typeface="+mn-lt"/>
              </a:rPr>
              <a:t> </a:t>
            </a:r>
            <a:r>
              <a:rPr lang="en-US" dirty="0" err="1">
                <a:ea typeface="+mn-lt"/>
                <a:cs typeface="+mn-lt"/>
              </a:rPr>
              <a:t>sağlar</a:t>
            </a:r>
            <a:r>
              <a:rPr lang="en-US" dirty="0">
                <a:ea typeface="+mn-lt"/>
                <a:cs typeface="+mn-lt"/>
              </a:rPr>
              <a:t>. </a:t>
            </a:r>
            <a:r>
              <a:rPr lang="en-US" u="sng" dirty="0">
                <a:ea typeface="+mn-lt"/>
                <a:cs typeface="+mn-lt"/>
              </a:rPr>
              <a:t>Class Library, </a:t>
            </a:r>
            <a:r>
              <a:rPr lang="en-US" u="sng" dirty="0" err="1">
                <a:ea typeface="+mn-lt"/>
                <a:cs typeface="+mn-lt"/>
              </a:rPr>
              <a:t>dosya</a:t>
            </a:r>
            <a:r>
              <a:rPr lang="en-US" u="sng" dirty="0">
                <a:ea typeface="+mn-lt"/>
                <a:cs typeface="+mn-lt"/>
              </a:rPr>
              <a:t> okuma ve yazma, veritabanlarına bağlanma, çizim yapma </a:t>
            </a:r>
            <a:r>
              <a:rPr lang="en-US" u="sng" dirty="0" err="1">
                <a:ea typeface="+mn-lt"/>
                <a:cs typeface="+mn-lt"/>
              </a:rPr>
              <a:t>ve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fazlası</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API’ler</a:t>
            </a:r>
            <a:r>
              <a:rPr lang="en-US" u="sng" dirty="0">
                <a:ea typeface="+mn-lt"/>
                <a:cs typeface="+mn-lt"/>
              </a:rPr>
              <a:t> </a:t>
            </a:r>
            <a:r>
              <a:rPr lang="en-US" u="sng" dirty="0" err="1">
                <a:ea typeface="+mn-lt"/>
                <a:cs typeface="+mn-lt"/>
              </a:rPr>
              <a:t>sağlar</a:t>
            </a:r>
            <a:r>
              <a:rPr lang="en-US" dirty="0">
                <a:ea typeface="+mn-lt"/>
                <a:cs typeface="+mn-lt"/>
              </a:rPr>
              <a:t>. .NET Framework </a:t>
            </a:r>
            <a:r>
              <a:rPr lang="en-US" dirty="0" err="1">
                <a:ea typeface="+mn-lt"/>
                <a:cs typeface="+mn-lt"/>
              </a:rPr>
              <a:t>uygulamaları</a:t>
            </a:r>
            <a:r>
              <a:rPr lang="en-US" dirty="0">
                <a:ea typeface="+mn-lt"/>
                <a:cs typeface="+mn-lt"/>
              </a:rPr>
              <a:t>, C#, F# </a:t>
            </a:r>
            <a:r>
              <a:rPr lang="en-US" dirty="0" err="1">
                <a:ea typeface="+mn-lt"/>
                <a:cs typeface="+mn-lt"/>
              </a:rPr>
              <a:t>veya</a:t>
            </a:r>
            <a:r>
              <a:rPr lang="en-US" dirty="0">
                <a:ea typeface="+mn-lt"/>
                <a:cs typeface="+mn-lt"/>
              </a:rPr>
              <a:t> Visual Basic </a:t>
            </a:r>
            <a:r>
              <a:rPr lang="en-US" dirty="0" err="1">
                <a:ea typeface="+mn-lt"/>
                <a:cs typeface="+mn-lt"/>
              </a:rPr>
              <a:t>programlama</a:t>
            </a:r>
            <a:r>
              <a:rPr lang="en-US" dirty="0">
                <a:ea typeface="+mn-lt"/>
                <a:cs typeface="+mn-lt"/>
              </a:rPr>
              <a:t> </a:t>
            </a:r>
            <a:r>
              <a:rPr lang="en-US" dirty="0" err="1">
                <a:ea typeface="+mn-lt"/>
                <a:cs typeface="+mn-lt"/>
              </a:rPr>
              <a:t>dillerinde</a:t>
            </a:r>
            <a:r>
              <a:rPr lang="en-US" dirty="0">
                <a:ea typeface="+mn-lt"/>
                <a:cs typeface="+mn-lt"/>
              </a:rPr>
              <a:t> </a:t>
            </a:r>
            <a:r>
              <a:rPr lang="en-US" dirty="0" err="1">
                <a:ea typeface="+mn-lt"/>
                <a:cs typeface="+mn-lt"/>
              </a:rPr>
              <a:t>yazılır</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dil</a:t>
            </a:r>
            <a:r>
              <a:rPr lang="en-US" dirty="0">
                <a:ea typeface="+mn-lt"/>
                <a:cs typeface="+mn-lt"/>
              </a:rPr>
              <a:t> </a:t>
            </a:r>
            <a:r>
              <a:rPr lang="en-US" dirty="0" err="1">
                <a:ea typeface="+mn-lt"/>
                <a:cs typeface="+mn-lt"/>
              </a:rPr>
              <a:t>bağımsız</a:t>
            </a:r>
            <a:r>
              <a:rPr lang="en-US" dirty="0">
                <a:ea typeface="+mn-lt"/>
                <a:cs typeface="+mn-lt"/>
              </a:rPr>
              <a:t> Common Intermediate Language (CIL) </a:t>
            </a:r>
            <a:r>
              <a:rPr lang="en-US" dirty="0" err="1">
                <a:ea typeface="+mn-lt"/>
                <a:cs typeface="+mn-lt"/>
              </a:rPr>
              <a:t>haline</a:t>
            </a:r>
            <a:r>
              <a:rPr lang="en-US" dirty="0">
                <a:ea typeface="+mn-lt"/>
                <a:cs typeface="+mn-lt"/>
              </a:rPr>
              <a:t> </a:t>
            </a:r>
            <a:r>
              <a:rPr lang="en-US" dirty="0" err="1">
                <a:ea typeface="+mn-lt"/>
                <a:cs typeface="+mn-lt"/>
              </a:rPr>
              <a:t>getirilir</a:t>
            </a:r>
            <a:r>
              <a:rPr lang="en-US" dirty="0">
                <a:ea typeface="+mn-lt"/>
                <a:cs typeface="+mn-lt"/>
              </a:rPr>
              <a:t>. </a:t>
            </a:r>
            <a:r>
              <a:rPr lang="en-US" dirty="0" err="1">
                <a:ea typeface="+mn-lt"/>
                <a:cs typeface="+mn-lt"/>
              </a:rPr>
              <a:t>Derlenmiş</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dll</a:t>
            </a:r>
            <a:r>
              <a:rPr lang="en-US" dirty="0">
                <a:ea typeface="+mn-lt"/>
                <a:cs typeface="+mn-lt"/>
              </a:rPr>
              <a:t> </a:t>
            </a:r>
            <a:r>
              <a:rPr lang="en-US" dirty="0" err="1">
                <a:ea typeface="+mn-lt"/>
                <a:cs typeface="+mn-lt"/>
              </a:rPr>
              <a:t>veya</a:t>
            </a:r>
            <a:r>
              <a:rPr lang="en-US" dirty="0">
                <a:ea typeface="+mn-lt"/>
                <a:cs typeface="+mn-lt"/>
              </a:rPr>
              <a:t> .exe </a:t>
            </a:r>
            <a:r>
              <a:rPr lang="en-US" dirty="0" err="1">
                <a:ea typeface="+mn-lt"/>
                <a:cs typeface="+mn-lt"/>
              </a:rPr>
              <a:t>dosya</a:t>
            </a:r>
            <a:r>
              <a:rPr lang="en-US" dirty="0">
                <a:ea typeface="+mn-lt"/>
                <a:cs typeface="+mn-lt"/>
              </a:rPr>
              <a:t> </a:t>
            </a:r>
            <a:r>
              <a:rPr lang="en-US" dirty="0" err="1">
                <a:ea typeface="+mn-lt"/>
                <a:cs typeface="+mn-lt"/>
              </a:rPr>
              <a:t>uzantısına</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dosyalarda</a:t>
            </a:r>
            <a:r>
              <a:rPr lang="en-US" dirty="0">
                <a:ea typeface="+mn-lt"/>
                <a:cs typeface="+mn-lt"/>
              </a:rPr>
              <a:t> </a:t>
            </a:r>
            <a:r>
              <a:rPr lang="en-US" dirty="0" err="1">
                <a:ea typeface="+mn-lt"/>
                <a:cs typeface="+mn-lt"/>
              </a:rPr>
              <a:t>saklanır</a:t>
            </a:r>
            <a:r>
              <a:rPr lang="en-US" dirty="0">
                <a:ea typeface="+mn-lt"/>
                <a:cs typeface="+mn-lt"/>
              </a:rPr>
              <a:t>. </a:t>
            </a:r>
            <a:r>
              <a:rPr lang="en-US" u="sng" dirty="0">
                <a:ea typeface="+mn-lt"/>
                <a:cs typeface="+mn-lt"/>
              </a:rPr>
              <a:t>Bir </a:t>
            </a:r>
            <a:r>
              <a:rPr lang="en-US" u="sng" dirty="0" err="1">
                <a:ea typeface="+mn-lt"/>
                <a:cs typeface="+mn-lt"/>
              </a:rPr>
              <a:t>uygulama</a:t>
            </a:r>
            <a:r>
              <a:rPr lang="en-US" u="sng" dirty="0">
                <a:ea typeface="+mn-lt"/>
                <a:cs typeface="+mn-lt"/>
              </a:rPr>
              <a:t> </a:t>
            </a:r>
            <a:r>
              <a:rPr lang="en-US" u="sng" dirty="0" err="1">
                <a:ea typeface="+mn-lt"/>
                <a:cs typeface="+mn-lt"/>
              </a:rPr>
              <a:t>çalıştırıldığında</a:t>
            </a:r>
            <a:r>
              <a:rPr lang="en-US" u="sng" dirty="0">
                <a:ea typeface="+mn-lt"/>
                <a:cs typeface="+mn-lt"/>
              </a:rPr>
              <a:t>, CLR </a:t>
            </a:r>
            <a:r>
              <a:rPr lang="en-US" u="sng" dirty="0" err="1">
                <a:ea typeface="+mn-lt"/>
                <a:cs typeface="+mn-lt"/>
              </a:rPr>
              <a:t>derlenmiş</a:t>
            </a:r>
            <a:r>
              <a:rPr lang="en-US" u="sng" dirty="0">
                <a:ea typeface="+mn-lt"/>
                <a:cs typeface="+mn-lt"/>
              </a:rPr>
              <a:t> kodu alır ve JIT (just-in-time) derleyici kullanarak, </a:t>
            </a:r>
            <a:r>
              <a:rPr lang="en-US" u="sng" dirty="0" err="1">
                <a:ea typeface="+mn-lt"/>
                <a:cs typeface="+mn-lt"/>
              </a:rPr>
              <a:t>kodu</a:t>
            </a:r>
            <a:r>
              <a:rPr lang="en-US" u="sng" dirty="0">
                <a:ea typeface="+mn-lt"/>
                <a:cs typeface="+mn-lt"/>
              </a:rPr>
              <a:t> </a:t>
            </a:r>
            <a:r>
              <a:rPr lang="en-US" u="sng" dirty="0" err="1">
                <a:ea typeface="+mn-lt"/>
                <a:cs typeface="+mn-lt"/>
              </a:rPr>
              <a:t>çalıştırmak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özgün</a:t>
            </a:r>
            <a:r>
              <a:rPr lang="en-US" u="sng" dirty="0">
                <a:ea typeface="+mn-lt"/>
                <a:cs typeface="+mn-lt"/>
              </a:rPr>
              <a:t> </a:t>
            </a:r>
            <a:r>
              <a:rPr lang="en-US" u="sng" dirty="0" err="1">
                <a:ea typeface="+mn-lt"/>
                <a:cs typeface="+mn-lt"/>
              </a:rPr>
              <a:t>bilgisayar</a:t>
            </a:r>
            <a:r>
              <a:rPr lang="en-US" u="sng" dirty="0">
                <a:ea typeface="+mn-lt"/>
                <a:cs typeface="+mn-lt"/>
              </a:rPr>
              <a:t> </a:t>
            </a:r>
            <a:r>
              <a:rPr lang="en-US" u="sng" dirty="0" err="1">
                <a:ea typeface="+mn-lt"/>
                <a:cs typeface="+mn-lt"/>
              </a:rPr>
              <a:t>mimarisine</a:t>
            </a:r>
            <a:r>
              <a:rPr lang="en-US" u="sng" dirty="0">
                <a:ea typeface="+mn-lt"/>
                <a:cs typeface="+mn-lt"/>
              </a:rPr>
              <a:t> </a:t>
            </a:r>
            <a:r>
              <a:rPr lang="en-US" u="sng" dirty="0" err="1">
                <a:ea typeface="+mn-lt"/>
                <a:cs typeface="+mn-lt"/>
              </a:rPr>
              <a:t>uygun</a:t>
            </a:r>
            <a:r>
              <a:rPr lang="en-US" u="sng" dirty="0">
                <a:ea typeface="+mn-lt"/>
                <a:cs typeface="+mn-lt"/>
              </a:rPr>
              <a:t> </a:t>
            </a:r>
            <a:r>
              <a:rPr lang="en-US" u="sng" dirty="0" err="1">
                <a:ea typeface="+mn-lt"/>
                <a:cs typeface="+mn-lt"/>
              </a:rPr>
              <a:t>makine</a:t>
            </a:r>
            <a:r>
              <a:rPr lang="en-US" u="sng" dirty="0">
                <a:ea typeface="+mn-lt"/>
                <a:cs typeface="+mn-lt"/>
              </a:rPr>
              <a:t> </a:t>
            </a:r>
            <a:r>
              <a:rPr lang="en-US" u="sng" dirty="0" err="1">
                <a:ea typeface="+mn-lt"/>
                <a:cs typeface="+mn-lt"/>
              </a:rPr>
              <a:t>koduna</a:t>
            </a:r>
            <a:r>
              <a:rPr lang="en-US" u="sng" dirty="0">
                <a:ea typeface="+mn-lt"/>
                <a:cs typeface="+mn-lt"/>
              </a:rPr>
              <a:t> </a:t>
            </a:r>
            <a:r>
              <a:rPr lang="en-US" u="sng" dirty="0" err="1">
                <a:ea typeface="+mn-lt"/>
                <a:cs typeface="+mn-lt"/>
              </a:rPr>
              <a:t>dönüştürür</a:t>
            </a:r>
            <a:r>
              <a:rPr lang="en-US" dirty="0">
                <a:ea typeface="+mn-lt"/>
                <a:cs typeface="+mn-lt"/>
              </a:rPr>
              <a:t>.</a:t>
            </a:r>
            <a:endParaRPr lang="en-US" dirty="0"/>
          </a:p>
        </p:txBody>
      </p:sp>
      <p:sp>
        <p:nvSpPr>
          <p:cNvPr id="5" name="Slide Number Placeholder 4">
            <a:extLst>
              <a:ext uri="{FF2B5EF4-FFF2-40B4-BE49-F238E27FC236}">
                <a16:creationId xmlns:a16="http://schemas.microsoft.com/office/drawing/2014/main" id="{999ED336-97EE-8358-C9C7-22AC63EA5631}"/>
              </a:ext>
            </a:extLst>
          </p:cNvPr>
          <p:cNvSpPr>
            <a:spLocks noGrp="1"/>
          </p:cNvSpPr>
          <p:nvPr>
            <p:ph type="sldNum" sz="quarter" idx="4"/>
          </p:nvPr>
        </p:nvSpPr>
        <p:spPr/>
        <p:txBody>
          <a:bodyPr/>
          <a:lstStyle/>
          <a:p>
            <a:fld id="{294A09A9-5501-47C1-A89A-A340965A2BE2}" type="slidenum">
              <a:rPr lang="en-US" smtClean="0"/>
              <a:pPr/>
              <a:t>51</a:t>
            </a:fld>
            <a:endParaRPr lang="en-US" dirty="0"/>
          </a:p>
        </p:txBody>
      </p:sp>
    </p:spTree>
    <p:extLst>
      <p:ext uri="{BB962C8B-B14F-4D97-AF65-F5344CB8AC3E}">
        <p14:creationId xmlns:p14="http://schemas.microsoft.com/office/powerpoint/2010/main" val="1070939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D320-A761-12E6-9428-914DB08FC5C5}"/>
              </a:ext>
            </a:extLst>
          </p:cNvPr>
          <p:cNvSpPr>
            <a:spLocks noGrp="1"/>
          </p:cNvSpPr>
          <p:nvPr>
            <p:ph type="title"/>
          </p:nvPr>
        </p:nvSpPr>
        <p:spPr>
          <a:xfrm>
            <a:off x="1167492" y="37564"/>
            <a:ext cx="9811380" cy="778212"/>
          </a:xfrm>
        </p:spPr>
        <p:txBody>
          <a:bodyPr/>
          <a:lstStyle/>
          <a:p>
            <a:r>
              <a:rPr lang="en-US" dirty="0"/>
              <a:t>.NET Core Nedir?</a:t>
            </a:r>
          </a:p>
        </p:txBody>
      </p:sp>
      <p:sp>
        <p:nvSpPr>
          <p:cNvPr id="3" name="Content Placeholder 2">
            <a:extLst>
              <a:ext uri="{FF2B5EF4-FFF2-40B4-BE49-F238E27FC236}">
                <a16:creationId xmlns:a16="http://schemas.microsoft.com/office/drawing/2014/main" id="{8324583A-0FBD-8A94-E017-3814E2FFB1CD}"/>
              </a:ext>
            </a:extLst>
          </p:cNvPr>
          <p:cNvSpPr>
            <a:spLocks noGrp="1"/>
          </p:cNvSpPr>
          <p:nvPr>
            <p:ph idx="1"/>
          </p:nvPr>
        </p:nvSpPr>
        <p:spPr>
          <a:xfrm>
            <a:off x="-2337" y="874803"/>
            <a:ext cx="12193969" cy="5996248"/>
          </a:xfrm>
        </p:spPr>
        <p:txBody>
          <a:bodyPr vert="horz" lIns="91440" tIns="45720" rIns="91440" bIns="45720" rtlCol="0" anchor="t">
            <a:noAutofit/>
          </a:bodyPr>
          <a:lstStyle/>
          <a:p>
            <a:r>
              <a:rPr lang="en-US" b="1" u="sng" dirty="0">
                <a:ea typeface="+mn-lt"/>
                <a:cs typeface="+mn-lt"/>
              </a:rPr>
              <a:t>NET Core</a:t>
            </a:r>
            <a:r>
              <a:rPr lang="en-US" u="sng" dirty="0">
                <a:ea typeface="+mn-lt"/>
                <a:cs typeface="+mn-lt"/>
              </a:rPr>
              <a:t>, Microsoft </a:t>
            </a:r>
            <a:r>
              <a:rPr lang="en-US" u="sng" dirty="0" err="1">
                <a:ea typeface="+mn-lt"/>
                <a:cs typeface="+mn-lt"/>
              </a:rPr>
              <a:t>tarafından</a:t>
            </a:r>
            <a:r>
              <a:rPr lang="en-US" u="sng" dirty="0">
                <a:ea typeface="+mn-lt"/>
                <a:cs typeface="+mn-lt"/>
              </a:rPr>
              <a:t> </a:t>
            </a:r>
            <a:r>
              <a:rPr lang="en-US" u="sng" dirty="0" err="1">
                <a:ea typeface="+mn-lt"/>
                <a:cs typeface="+mn-lt"/>
              </a:rPr>
              <a:t>geliştirilen</a:t>
            </a:r>
            <a:r>
              <a:rPr lang="en-US" u="sng" dirty="0">
                <a:ea typeface="+mn-lt"/>
                <a:cs typeface="+mn-lt"/>
              </a:rPr>
              <a:t> </a:t>
            </a:r>
            <a:r>
              <a:rPr lang="en-US" u="sng" dirty="0" err="1">
                <a:ea typeface="+mn-lt"/>
                <a:cs typeface="+mn-lt"/>
              </a:rPr>
              <a:t>açık</a:t>
            </a:r>
            <a:r>
              <a:rPr lang="en-US" u="sng" dirty="0">
                <a:ea typeface="+mn-lt"/>
                <a:cs typeface="+mn-lt"/>
              </a:rPr>
              <a:t> </a:t>
            </a:r>
            <a:r>
              <a:rPr lang="en-US" u="sng" dirty="0" err="1">
                <a:ea typeface="+mn-lt"/>
                <a:cs typeface="+mn-lt"/>
              </a:rPr>
              <a:t>kaynak</a:t>
            </a:r>
            <a:r>
              <a:rPr lang="en-US" u="sng" dirty="0">
                <a:ea typeface="+mn-lt"/>
                <a:cs typeface="+mn-lt"/>
              </a:rPr>
              <a:t> </a:t>
            </a:r>
            <a:r>
              <a:rPr lang="en-US" u="sng" dirty="0" err="1">
                <a:ea typeface="+mn-lt"/>
                <a:cs typeface="+mn-lt"/>
              </a:rPr>
              <a:t>kodlu</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geliştirme</a:t>
            </a:r>
            <a:r>
              <a:rPr lang="en-US" u="sng" dirty="0">
                <a:ea typeface="+mn-lt"/>
                <a:cs typeface="+mn-lt"/>
              </a:rPr>
              <a:t> </a:t>
            </a:r>
            <a:r>
              <a:rPr lang="en-US" u="sng" dirty="0" err="1">
                <a:ea typeface="+mn-lt"/>
                <a:cs typeface="+mn-lt"/>
              </a:rPr>
              <a:t>platformudur</a:t>
            </a:r>
            <a:r>
              <a:rPr lang="en-US" u="sng" dirty="0">
                <a:ea typeface="+mn-lt"/>
                <a:cs typeface="+mn-lt"/>
              </a:rPr>
              <a:t> </a:t>
            </a:r>
            <a:r>
              <a:rPr lang="en-US" dirty="0">
                <a:ea typeface="+mn-lt"/>
                <a:cs typeface="+mn-lt"/>
              </a:rPr>
              <a:t>. </a:t>
            </a:r>
            <a:r>
              <a:rPr lang="en-US" u="sng" dirty="0">
                <a:ea typeface="+mn-lt"/>
                <a:cs typeface="+mn-lt"/>
              </a:rPr>
              <a:t>.NET Core, Windows, Linux </a:t>
            </a:r>
            <a:r>
              <a:rPr lang="en-US" u="sng" dirty="0" err="1">
                <a:ea typeface="+mn-lt"/>
                <a:cs typeface="+mn-lt"/>
              </a:rPr>
              <a:t>ve</a:t>
            </a:r>
            <a:r>
              <a:rPr lang="en-US" u="sng" dirty="0">
                <a:ea typeface="+mn-lt"/>
                <a:cs typeface="+mn-lt"/>
              </a:rPr>
              <a:t> macOS </a:t>
            </a:r>
            <a:r>
              <a:rPr lang="en-US" u="sng" dirty="0" err="1">
                <a:ea typeface="+mn-lt"/>
                <a:cs typeface="+mn-lt"/>
              </a:rPr>
              <a:t>gibi</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işletim</a:t>
            </a:r>
            <a:r>
              <a:rPr lang="en-US" u="sng" dirty="0">
                <a:ea typeface="+mn-lt"/>
                <a:cs typeface="+mn-lt"/>
              </a:rPr>
              <a:t> </a:t>
            </a:r>
            <a:r>
              <a:rPr lang="en-US" u="sng" dirty="0" err="1">
                <a:ea typeface="+mn-lt"/>
                <a:cs typeface="+mn-lt"/>
              </a:rPr>
              <a:t>sistemlerinde</a:t>
            </a:r>
            <a:r>
              <a:rPr lang="en-US" u="sng" dirty="0">
                <a:ea typeface="+mn-lt"/>
                <a:cs typeface="+mn-lt"/>
              </a:rPr>
              <a:t> </a:t>
            </a:r>
            <a:r>
              <a:rPr lang="en-US" u="sng" dirty="0" err="1">
                <a:ea typeface="+mn-lt"/>
                <a:cs typeface="+mn-lt"/>
              </a:rPr>
              <a:t>çalışabilir</a:t>
            </a:r>
            <a:r>
              <a:rPr lang="en-US" u="sng" dirty="0">
                <a:ea typeface="+mn-lt"/>
                <a:cs typeface="+mn-lt"/>
              </a:rPr>
              <a:t> </a:t>
            </a:r>
            <a:r>
              <a:rPr lang="en-US" dirty="0">
                <a:ea typeface="+mn-lt"/>
                <a:cs typeface="+mn-lt"/>
              </a:rPr>
              <a:t>. </a:t>
            </a:r>
            <a:r>
              <a:rPr lang="en-US" u="sng" dirty="0">
                <a:ea typeface="+mn-lt"/>
                <a:cs typeface="+mn-lt"/>
              </a:rPr>
              <a:t>.NET Core, </a:t>
            </a:r>
            <a:r>
              <a:rPr lang="en-US" u="sng" dirty="0" err="1">
                <a:ea typeface="+mn-lt"/>
                <a:cs typeface="+mn-lt"/>
              </a:rPr>
              <a:t>sunucu</a:t>
            </a:r>
            <a:r>
              <a:rPr lang="en-US" u="sng" dirty="0">
                <a:ea typeface="+mn-lt"/>
                <a:cs typeface="+mn-lt"/>
              </a:rPr>
              <a:t> </a:t>
            </a:r>
            <a:r>
              <a:rPr lang="en-US" u="sng" dirty="0" err="1">
                <a:ea typeface="+mn-lt"/>
                <a:cs typeface="+mn-lt"/>
              </a:rPr>
              <a:t>uygulamaları</a:t>
            </a:r>
            <a:r>
              <a:rPr lang="en-US" u="sng" dirty="0">
                <a:ea typeface="+mn-lt"/>
                <a:cs typeface="+mn-lt"/>
              </a:rPr>
              <a:t> </a:t>
            </a:r>
            <a:r>
              <a:rPr lang="en-US" u="sng" dirty="0" err="1">
                <a:ea typeface="+mn-lt"/>
                <a:cs typeface="+mn-lt"/>
              </a:rPr>
              <a:t>oluşturmak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u="sng" dirty="0" err="1">
                <a:ea typeface="+mn-lt"/>
                <a:cs typeface="+mn-lt"/>
              </a:rPr>
              <a:t>ve</a:t>
            </a:r>
            <a:r>
              <a:rPr lang="en-US" u="sng" dirty="0">
                <a:ea typeface="+mn-lt"/>
                <a:cs typeface="+mn-lt"/>
              </a:rPr>
              <a:t> Docker </a:t>
            </a:r>
            <a:r>
              <a:rPr lang="en-US" u="sng" dirty="0" err="1">
                <a:ea typeface="+mn-lt"/>
                <a:cs typeface="+mn-lt"/>
              </a:rPr>
              <a:t>gibi</a:t>
            </a:r>
            <a:r>
              <a:rPr lang="en-US" u="sng" dirty="0">
                <a:ea typeface="+mn-lt"/>
                <a:cs typeface="+mn-lt"/>
              </a:rPr>
              <a:t> </a:t>
            </a:r>
            <a:r>
              <a:rPr lang="en-US" u="sng" dirty="0" err="1">
                <a:ea typeface="+mn-lt"/>
                <a:cs typeface="+mn-lt"/>
              </a:rPr>
              <a:t>konteyner</a:t>
            </a:r>
            <a:r>
              <a:rPr lang="en-US" u="sng" dirty="0">
                <a:ea typeface="+mn-lt"/>
                <a:cs typeface="+mn-lt"/>
              </a:rPr>
              <a:t> </a:t>
            </a:r>
            <a:r>
              <a:rPr lang="en-US" u="sng" dirty="0" err="1">
                <a:ea typeface="+mn-lt"/>
                <a:cs typeface="+mn-lt"/>
              </a:rPr>
              <a:t>teknolojileriyle</a:t>
            </a:r>
            <a:r>
              <a:rPr lang="en-US" u="sng" dirty="0">
                <a:ea typeface="+mn-lt"/>
                <a:cs typeface="+mn-lt"/>
              </a:rPr>
              <a:t> </a:t>
            </a:r>
            <a:r>
              <a:rPr lang="en-US" u="sng" dirty="0" err="1">
                <a:ea typeface="+mn-lt"/>
                <a:cs typeface="+mn-lt"/>
              </a:rPr>
              <a:t>birlikte</a:t>
            </a:r>
            <a:r>
              <a:rPr lang="en-US" u="sng" dirty="0">
                <a:ea typeface="+mn-lt"/>
                <a:cs typeface="+mn-lt"/>
              </a:rPr>
              <a:t> </a:t>
            </a:r>
            <a:r>
              <a:rPr lang="en-US" u="sng" dirty="0" err="1">
                <a:ea typeface="+mn-lt"/>
                <a:cs typeface="+mn-lt"/>
              </a:rPr>
              <a:t>kullanıldığında</a:t>
            </a:r>
            <a:r>
              <a:rPr lang="en-US" u="sng" dirty="0">
                <a:ea typeface="+mn-lt"/>
                <a:cs typeface="+mn-lt"/>
              </a:rPr>
              <a:t>, </a:t>
            </a:r>
            <a:r>
              <a:rPr lang="en-US" u="sng" dirty="0" err="1">
                <a:ea typeface="+mn-lt"/>
                <a:cs typeface="+mn-lt"/>
              </a:rPr>
              <a:t>mikro</a:t>
            </a:r>
            <a:r>
              <a:rPr lang="en-US" u="sng" dirty="0">
                <a:ea typeface="+mn-lt"/>
                <a:cs typeface="+mn-lt"/>
              </a:rPr>
              <a:t> </a:t>
            </a:r>
            <a:r>
              <a:rPr lang="en-US" u="sng" dirty="0" err="1">
                <a:ea typeface="+mn-lt"/>
                <a:cs typeface="+mn-lt"/>
              </a:rPr>
              <a:t>hizmet</a:t>
            </a:r>
            <a:r>
              <a:rPr lang="en-US" u="sng" dirty="0">
                <a:ea typeface="+mn-lt"/>
                <a:cs typeface="+mn-lt"/>
              </a:rPr>
              <a:t> </a:t>
            </a:r>
            <a:r>
              <a:rPr lang="en-US" u="sng" dirty="0" err="1">
                <a:ea typeface="+mn-lt"/>
                <a:cs typeface="+mn-lt"/>
              </a:rPr>
              <a:t>tabanlı</a:t>
            </a:r>
            <a:r>
              <a:rPr lang="en-US" u="sng" dirty="0">
                <a:ea typeface="+mn-lt"/>
                <a:cs typeface="+mn-lt"/>
              </a:rPr>
              <a:t> </a:t>
            </a:r>
            <a:r>
              <a:rPr lang="en-US" u="sng" dirty="0" err="1">
                <a:ea typeface="+mn-lt"/>
                <a:cs typeface="+mn-lt"/>
              </a:rPr>
              <a:t>uygulamalar</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hafif</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alternatif</a:t>
            </a:r>
            <a:r>
              <a:rPr lang="en-US" u="sng" dirty="0">
                <a:ea typeface="+mn-lt"/>
                <a:cs typeface="+mn-lt"/>
              </a:rPr>
              <a:t> </a:t>
            </a:r>
            <a:r>
              <a:rPr lang="en-US" u="sng" dirty="0" err="1">
                <a:ea typeface="+mn-lt"/>
                <a:cs typeface="+mn-lt"/>
              </a:rPr>
              <a:t>sunar</a:t>
            </a:r>
            <a:r>
              <a:rPr lang="en-US" u="sng" dirty="0">
                <a:ea typeface="+mn-lt"/>
                <a:cs typeface="+mn-lt"/>
              </a:rPr>
              <a:t> </a:t>
            </a:r>
            <a:r>
              <a:rPr lang="en-US" dirty="0">
                <a:ea typeface="+mn-lt"/>
                <a:cs typeface="+mn-lt"/>
              </a:rPr>
              <a:t>. </a:t>
            </a:r>
            <a:r>
              <a:rPr lang="en-US" u="sng" dirty="0">
                <a:ea typeface="+mn-lt"/>
                <a:cs typeface="+mn-lt"/>
              </a:rPr>
              <a:t>.NET Core, .NET Framework </a:t>
            </a:r>
            <a:r>
              <a:rPr lang="en-US" u="sng" dirty="0" err="1">
                <a:ea typeface="+mn-lt"/>
                <a:cs typeface="+mn-lt"/>
              </a:rPr>
              <a:t>ile</a:t>
            </a:r>
            <a:r>
              <a:rPr lang="en-US" u="sng" dirty="0">
                <a:ea typeface="+mn-lt"/>
                <a:cs typeface="+mn-lt"/>
              </a:rPr>
              <a:t> </a:t>
            </a:r>
            <a:r>
              <a:rPr lang="en-US" u="sng" dirty="0" err="1">
                <a:ea typeface="+mn-lt"/>
                <a:cs typeface="+mn-lt"/>
              </a:rPr>
              <a:t>uyumlu</a:t>
            </a:r>
            <a:r>
              <a:rPr lang="en-US" u="sng" dirty="0">
                <a:ea typeface="+mn-lt"/>
                <a:cs typeface="+mn-lt"/>
              </a:rPr>
              <a:t> </a:t>
            </a:r>
            <a:r>
              <a:rPr lang="en-US" u="sng" dirty="0" err="1">
                <a:ea typeface="+mn-lt"/>
                <a:cs typeface="+mn-lt"/>
              </a:rPr>
              <a:t>değildir</a:t>
            </a:r>
            <a:r>
              <a:rPr lang="en-US" u="sng" dirty="0">
                <a:ea typeface="+mn-lt"/>
                <a:cs typeface="+mn-lt"/>
              </a:rPr>
              <a:t> </a:t>
            </a:r>
            <a:r>
              <a:rPr lang="en-US" u="sng" dirty="0" err="1">
                <a:ea typeface="+mn-lt"/>
                <a:cs typeface="+mn-lt"/>
              </a:rPr>
              <a:t>ve</a:t>
            </a:r>
            <a:r>
              <a:rPr lang="en-US" u="sng" dirty="0">
                <a:ea typeface="+mn-lt"/>
                <a:cs typeface="+mn-lt"/>
              </a:rPr>
              <a:t> .NET </a:t>
            </a:r>
            <a:r>
              <a:rPr lang="en-US" u="sng" dirty="0" err="1">
                <a:ea typeface="+mn-lt"/>
                <a:cs typeface="+mn-lt"/>
              </a:rPr>
              <a:t>Framework’ta</a:t>
            </a:r>
            <a:r>
              <a:rPr lang="en-US" u="sng" dirty="0">
                <a:ea typeface="+mn-lt"/>
                <a:cs typeface="+mn-lt"/>
              </a:rPr>
              <a:t> </a:t>
            </a:r>
            <a:r>
              <a:rPr lang="en-US" u="sng" dirty="0" err="1">
                <a:ea typeface="+mn-lt"/>
                <a:cs typeface="+mn-lt"/>
              </a:rPr>
              <a:t>bulunan</a:t>
            </a:r>
            <a:r>
              <a:rPr lang="en-US" u="sng" dirty="0">
                <a:ea typeface="+mn-lt"/>
                <a:cs typeface="+mn-lt"/>
              </a:rPr>
              <a:t> </a:t>
            </a:r>
            <a:r>
              <a:rPr lang="en-US" u="sng" dirty="0" err="1">
                <a:ea typeface="+mn-lt"/>
                <a:cs typeface="+mn-lt"/>
              </a:rPr>
              <a:t>bazı</a:t>
            </a:r>
            <a:r>
              <a:rPr lang="en-US" u="sng" dirty="0">
                <a:ea typeface="+mn-lt"/>
                <a:cs typeface="+mn-lt"/>
              </a:rPr>
              <a:t> </a:t>
            </a:r>
            <a:r>
              <a:rPr lang="en-US" u="sng" dirty="0" err="1">
                <a:ea typeface="+mn-lt"/>
                <a:cs typeface="+mn-lt"/>
              </a:rPr>
              <a:t>özellikleri</a:t>
            </a:r>
            <a:r>
              <a:rPr lang="en-US" u="sng" dirty="0">
                <a:ea typeface="+mn-lt"/>
                <a:cs typeface="+mn-lt"/>
              </a:rPr>
              <a:t> </a:t>
            </a:r>
            <a:r>
              <a:rPr lang="en-US" u="sng" dirty="0" err="1">
                <a:ea typeface="+mn-lt"/>
                <a:cs typeface="+mn-lt"/>
              </a:rPr>
              <a:t>desteklemez</a:t>
            </a:r>
            <a:r>
              <a:rPr lang="en-US" u="sng" dirty="0">
                <a:ea typeface="+mn-lt"/>
                <a:cs typeface="+mn-lt"/>
              </a:rPr>
              <a:t> </a:t>
            </a:r>
            <a:r>
              <a:rPr lang="en-US" dirty="0">
                <a:ea typeface="+mn-lt"/>
                <a:cs typeface="+mn-lt"/>
              </a:rPr>
              <a:t>. .NET Core, C#, F# </a:t>
            </a:r>
            <a:r>
              <a:rPr lang="en-US" dirty="0" err="1">
                <a:ea typeface="+mn-lt"/>
                <a:cs typeface="+mn-lt"/>
              </a:rPr>
              <a:t>veya</a:t>
            </a:r>
            <a:r>
              <a:rPr lang="en-US" dirty="0">
                <a:ea typeface="+mn-lt"/>
                <a:cs typeface="+mn-lt"/>
              </a:rPr>
              <a:t> Visual Basic </a:t>
            </a:r>
            <a:r>
              <a:rPr lang="en-US" dirty="0" err="1">
                <a:ea typeface="+mn-lt"/>
                <a:cs typeface="+mn-lt"/>
              </a:rPr>
              <a:t>programlama</a:t>
            </a:r>
            <a:r>
              <a:rPr lang="en-US" dirty="0">
                <a:ea typeface="+mn-lt"/>
                <a:cs typeface="+mn-lt"/>
              </a:rPr>
              <a:t> </a:t>
            </a:r>
            <a:r>
              <a:rPr lang="en-US" dirty="0" err="1">
                <a:ea typeface="+mn-lt"/>
                <a:cs typeface="+mn-lt"/>
              </a:rPr>
              <a:t>dillerinde</a:t>
            </a:r>
            <a:r>
              <a:rPr lang="en-US" dirty="0">
                <a:ea typeface="+mn-lt"/>
                <a:cs typeface="+mn-lt"/>
              </a:rPr>
              <a:t> </a:t>
            </a:r>
            <a:r>
              <a:rPr lang="en-US" dirty="0" err="1">
                <a:ea typeface="+mn-lt"/>
                <a:cs typeface="+mn-lt"/>
              </a:rPr>
              <a:t>yazılır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dil</a:t>
            </a:r>
            <a:r>
              <a:rPr lang="en-US" dirty="0">
                <a:ea typeface="+mn-lt"/>
                <a:cs typeface="+mn-lt"/>
              </a:rPr>
              <a:t> </a:t>
            </a:r>
            <a:r>
              <a:rPr lang="en-US" dirty="0" err="1">
                <a:ea typeface="+mn-lt"/>
                <a:cs typeface="+mn-lt"/>
              </a:rPr>
              <a:t>bağımsız</a:t>
            </a:r>
            <a:r>
              <a:rPr lang="en-US" dirty="0">
                <a:ea typeface="+mn-lt"/>
                <a:cs typeface="+mn-lt"/>
              </a:rPr>
              <a:t> Common Intermediate Language (CIL) </a:t>
            </a:r>
            <a:r>
              <a:rPr lang="en-US" dirty="0" err="1">
                <a:ea typeface="+mn-lt"/>
                <a:cs typeface="+mn-lt"/>
              </a:rPr>
              <a:t>haline</a:t>
            </a:r>
            <a:r>
              <a:rPr lang="en-US" dirty="0">
                <a:ea typeface="+mn-lt"/>
                <a:cs typeface="+mn-lt"/>
              </a:rPr>
              <a:t> </a:t>
            </a:r>
            <a:r>
              <a:rPr lang="en-US" dirty="0" err="1">
                <a:ea typeface="+mn-lt"/>
                <a:cs typeface="+mn-lt"/>
              </a:rPr>
              <a:t>getirilir</a:t>
            </a:r>
            <a:r>
              <a:rPr lang="en-US" dirty="0">
                <a:ea typeface="+mn-lt"/>
                <a:cs typeface="+mn-lt"/>
              </a:rPr>
              <a:t>. </a:t>
            </a:r>
            <a:r>
              <a:rPr lang="en-US" dirty="0" err="1">
                <a:ea typeface="+mn-lt"/>
                <a:cs typeface="+mn-lt"/>
              </a:rPr>
              <a:t>Derlenmiş</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dll</a:t>
            </a:r>
            <a:r>
              <a:rPr lang="en-US" dirty="0">
                <a:ea typeface="+mn-lt"/>
                <a:cs typeface="+mn-lt"/>
              </a:rPr>
              <a:t> </a:t>
            </a:r>
            <a:r>
              <a:rPr lang="en-US" dirty="0" err="1">
                <a:ea typeface="+mn-lt"/>
                <a:cs typeface="+mn-lt"/>
              </a:rPr>
              <a:t>veya</a:t>
            </a:r>
            <a:r>
              <a:rPr lang="en-US" dirty="0">
                <a:ea typeface="+mn-lt"/>
                <a:cs typeface="+mn-lt"/>
              </a:rPr>
              <a:t> .exe </a:t>
            </a:r>
            <a:r>
              <a:rPr lang="en-US" dirty="0" err="1">
                <a:ea typeface="+mn-lt"/>
                <a:cs typeface="+mn-lt"/>
              </a:rPr>
              <a:t>dosya</a:t>
            </a:r>
            <a:r>
              <a:rPr lang="en-US" dirty="0">
                <a:ea typeface="+mn-lt"/>
                <a:cs typeface="+mn-lt"/>
              </a:rPr>
              <a:t> </a:t>
            </a:r>
            <a:r>
              <a:rPr lang="en-US" dirty="0" err="1">
                <a:ea typeface="+mn-lt"/>
                <a:cs typeface="+mn-lt"/>
              </a:rPr>
              <a:t>uzantısına</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dosyalarda</a:t>
            </a:r>
            <a:r>
              <a:rPr lang="en-US" dirty="0">
                <a:ea typeface="+mn-lt"/>
                <a:cs typeface="+mn-lt"/>
              </a:rPr>
              <a:t> </a:t>
            </a:r>
            <a:r>
              <a:rPr lang="en-US" dirty="0" err="1">
                <a:ea typeface="+mn-lt"/>
                <a:cs typeface="+mn-lt"/>
              </a:rPr>
              <a:t>saklanır</a:t>
            </a:r>
            <a:r>
              <a:rPr lang="en-US" dirty="0">
                <a:ea typeface="+mn-lt"/>
                <a:cs typeface="+mn-lt"/>
              </a:rPr>
              <a:t>. </a:t>
            </a:r>
            <a:r>
              <a:rPr lang="en-US" u="sng" dirty="0">
                <a:ea typeface="+mn-lt"/>
                <a:cs typeface="+mn-lt"/>
              </a:rPr>
              <a:t>Bir </a:t>
            </a:r>
            <a:r>
              <a:rPr lang="en-US" u="sng" dirty="0" err="1">
                <a:ea typeface="+mn-lt"/>
                <a:cs typeface="+mn-lt"/>
              </a:rPr>
              <a:t>uygulama</a:t>
            </a:r>
            <a:r>
              <a:rPr lang="en-US" u="sng" dirty="0">
                <a:ea typeface="+mn-lt"/>
                <a:cs typeface="+mn-lt"/>
              </a:rPr>
              <a:t> </a:t>
            </a:r>
            <a:r>
              <a:rPr lang="en-US" u="sng" dirty="0" err="1">
                <a:ea typeface="+mn-lt"/>
                <a:cs typeface="+mn-lt"/>
              </a:rPr>
              <a:t>çalıştırıldığında</a:t>
            </a:r>
            <a:r>
              <a:rPr lang="en-US" u="sng" dirty="0">
                <a:ea typeface="+mn-lt"/>
                <a:cs typeface="+mn-lt"/>
              </a:rPr>
              <a:t>, .NET Core derlenmiş kodu alır ve JIT (just-in-time) </a:t>
            </a:r>
            <a:r>
              <a:rPr lang="en-US" u="sng" dirty="0" err="1">
                <a:ea typeface="+mn-lt"/>
                <a:cs typeface="+mn-lt"/>
              </a:rPr>
              <a:t>derleyici</a:t>
            </a:r>
            <a:r>
              <a:rPr lang="en-US" u="sng" dirty="0">
                <a:ea typeface="+mn-lt"/>
                <a:cs typeface="+mn-lt"/>
              </a:rPr>
              <a:t> </a:t>
            </a:r>
            <a:r>
              <a:rPr lang="en-US" u="sng" dirty="0" err="1">
                <a:ea typeface="+mn-lt"/>
                <a:cs typeface="+mn-lt"/>
              </a:rPr>
              <a:t>kullanarak</a:t>
            </a:r>
            <a:r>
              <a:rPr lang="en-US" u="sng" dirty="0">
                <a:ea typeface="+mn-lt"/>
                <a:cs typeface="+mn-lt"/>
              </a:rPr>
              <a:t>, </a:t>
            </a:r>
            <a:r>
              <a:rPr lang="en-US" u="sng" dirty="0" err="1">
                <a:ea typeface="+mn-lt"/>
                <a:cs typeface="+mn-lt"/>
              </a:rPr>
              <a:t>kodu</a:t>
            </a:r>
            <a:r>
              <a:rPr lang="en-US" u="sng" dirty="0">
                <a:ea typeface="+mn-lt"/>
                <a:cs typeface="+mn-lt"/>
              </a:rPr>
              <a:t> </a:t>
            </a:r>
            <a:r>
              <a:rPr lang="en-US" u="sng" dirty="0" err="1">
                <a:ea typeface="+mn-lt"/>
                <a:cs typeface="+mn-lt"/>
              </a:rPr>
              <a:t>çalıştırmak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özgün</a:t>
            </a:r>
            <a:r>
              <a:rPr lang="en-US" u="sng" dirty="0">
                <a:ea typeface="+mn-lt"/>
                <a:cs typeface="+mn-lt"/>
              </a:rPr>
              <a:t> </a:t>
            </a:r>
            <a:r>
              <a:rPr lang="en-US" u="sng" dirty="0" err="1">
                <a:ea typeface="+mn-lt"/>
                <a:cs typeface="+mn-lt"/>
              </a:rPr>
              <a:t>bilgisayar</a:t>
            </a:r>
            <a:r>
              <a:rPr lang="en-US" u="sng" dirty="0">
                <a:ea typeface="+mn-lt"/>
                <a:cs typeface="+mn-lt"/>
              </a:rPr>
              <a:t> </a:t>
            </a:r>
            <a:r>
              <a:rPr lang="en-US" u="sng" dirty="0" err="1">
                <a:ea typeface="+mn-lt"/>
                <a:cs typeface="+mn-lt"/>
              </a:rPr>
              <a:t>mimarisine</a:t>
            </a:r>
            <a:r>
              <a:rPr lang="en-US" u="sng" dirty="0">
                <a:ea typeface="+mn-lt"/>
                <a:cs typeface="+mn-lt"/>
              </a:rPr>
              <a:t> </a:t>
            </a:r>
            <a:r>
              <a:rPr lang="en-US" u="sng" dirty="0" err="1">
                <a:ea typeface="+mn-lt"/>
                <a:cs typeface="+mn-lt"/>
              </a:rPr>
              <a:t>uygun</a:t>
            </a:r>
            <a:r>
              <a:rPr lang="en-US" u="sng" dirty="0">
                <a:ea typeface="+mn-lt"/>
                <a:cs typeface="+mn-lt"/>
              </a:rPr>
              <a:t> </a:t>
            </a:r>
            <a:r>
              <a:rPr lang="en-US" u="sng" dirty="0" err="1">
                <a:ea typeface="+mn-lt"/>
                <a:cs typeface="+mn-lt"/>
              </a:rPr>
              <a:t>makine</a:t>
            </a:r>
            <a:r>
              <a:rPr lang="en-US" u="sng" dirty="0">
                <a:ea typeface="+mn-lt"/>
                <a:cs typeface="+mn-lt"/>
              </a:rPr>
              <a:t> </a:t>
            </a:r>
            <a:r>
              <a:rPr lang="en-US" u="sng" dirty="0" err="1">
                <a:ea typeface="+mn-lt"/>
                <a:cs typeface="+mn-lt"/>
              </a:rPr>
              <a:t>koduna</a:t>
            </a:r>
            <a:r>
              <a:rPr lang="en-US" u="sng" dirty="0">
                <a:ea typeface="+mn-lt"/>
                <a:cs typeface="+mn-lt"/>
              </a:rPr>
              <a:t> </a:t>
            </a:r>
            <a:r>
              <a:rPr lang="en-US" u="sng" dirty="0" err="1">
                <a:ea typeface="+mn-lt"/>
                <a:cs typeface="+mn-lt"/>
              </a:rPr>
              <a:t>dönüştürür</a:t>
            </a:r>
            <a:r>
              <a:rPr lang="en-US" u="sng" dirty="0">
                <a:ea typeface="+mn-lt"/>
                <a:cs typeface="+mn-lt"/>
              </a:rPr>
              <a:t> </a:t>
            </a:r>
            <a:r>
              <a:rPr lang="en-US" dirty="0">
                <a:ea typeface="+mn-lt"/>
                <a:cs typeface="+mn-lt"/>
              </a:rPr>
              <a:t>.</a:t>
            </a:r>
            <a:endParaRPr lang="en-US" dirty="0"/>
          </a:p>
        </p:txBody>
      </p:sp>
      <p:sp>
        <p:nvSpPr>
          <p:cNvPr id="5" name="Slide Number Placeholder 4">
            <a:extLst>
              <a:ext uri="{FF2B5EF4-FFF2-40B4-BE49-F238E27FC236}">
                <a16:creationId xmlns:a16="http://schemas.microsoft.com/office/drawing/2014/main" id="{B0397A0D-DEC9-56D1-F6D8-910CC6C2E8E1}"/>
              </a:ext>
            </a:extLst>
          </p:cNvPr>
          <p:cNvSpPr>
            <a:spLocks noGrp="1"/>
          </p:cNvSpPr>
          <p:nvPr>
            <p:ph type="sldNum" sz="quarter" idx="4"/>
          </p:nvPr>
        </p:nvSpPr>
        <p:spPr/>
        <p:txBody>
          <a:bodyPr/>
          <a:lstStyle/>
          <a:p>
            <a:fld id="{294A09A9-5501-47C1-A89A-A340965A2BE2}" type="slidenum">
              <a:rPr lang="en-US" smtClean="0"/>
              <a:pPr/>
              <a:t>52</a:t>
            </a:fld>
            <a:endParaRPr lang="en-US" dirty="0"/>
          </a:p>
        </p:txBody>
      </p:sp>
    </p:spTree>
    <p:extLst>
      <p:ext uri="{BB962C8B-B14F-4D97-AF65-F5344CB8AC3E}">
        <p14:creationId xmlns:p14="http://schemas.microsoft.com/office/powerpoint/2010/main" val="3193961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189D-0D54-6935-4D21-7C3B7946F485}"/>
              </a:ext>
            </a:extLst>
          </p:cNvPr>
          <p:cNvSpPr>
            <a:spLocks noGrp="1"/>
          </p:cNvSpPr>
          <p:nvPr>
            <p:ph type="title"/>
          </p:nvPr>
        </p:nvSpPr>
        <p:spPr>
          <a:xfrm>
            <a:off x="-2338" y="5367"/>
            <a:ext cx="10981210" cy="1014324"/>
          </a:xfrm>
        </p:spPr>
        <p:txBody>
          <a:bodyPr/>
          <a:lstStyle/>
          <a:p>
            <a:r>
              <a:rPr lang="en-US" dirty="0"/>
              <a:t>.NET Framework </a:t>
            </a:r>
            <a:r>
              <a:rPr lang="en-US" dirty="0" err="1"/>
              <a:t>ve</a:t>
            </a:r>
            <a:r>
              <a:rPr lang="en-US" dirty="0"/>
              <a:t> .NET Core </a:t>
            </a:r>
            <a:r>
              <a:rPr lang="en-US" dirty="0" err="1"/>
              <a:t>Farkları</a:t>
            </a:r>
          </a:p>
        </p:txBody>
      </p:sp>
      <p:sp>
        <p:nvSpPr>
          <p:cNvPr id="3" name="Content Placeholder 2">
            <a:extLst>
              <a:ext uri="{FF2B5EF4-FFF2-40B4-BE49-F238E27FC236}">
                <a16:creationId xmlns:a16="http://schemas.microsoft.com/office/drawing/2014/main" id="{284860E8-1C3D-B3CF-2CEA-1D45CCF46F44}"/>
              </a:ext>
            </a:extLst>
          </p:cNvPr>
          <p:cNvSpPr>
            <a:spLocks noGrp="1"/>
          </p:cNvSpPr>
          <p:nvPr>
            <p:ph idx="1"/>
          </p:nvPr>
        </p:nvSpPr>
        <p:spPr>
          <a:xfrm>
            <a:off x="-2337" y="1314831"/>
            <a:ext cx="12193968" cy="5545488"/>
          </a:xfrm>
        </p:spPr>
        <p:txBody>
          <a:bodyPr vert="horz" lIns="91440" tIns="45720" rIns="91440" bIns="45720" rtlCol="0" anchor="t">
            <a:noAutofit/>
          </a:bodyPr>
          <a:lstStyle/>
          <a:p>
            <a:r>
              <a:rPr lang="en-US" b="1" u="sng" dirty="0">
                <a:ea typeface="+mn-lt"/>
                <a:cs typeface="+mn-lt"/>
              </a:rPr>
              <a:t>.NET Framework</a:t>
            </a:r>
            <a:r>
              <a:rPr lang="en-US" u="sng" dirty="0">
                <a:ea typeface="+mn-lt"/>
                <a:cs typeface="+mn-lt"/>
              </a:rPr>
              <a:t> ve </a:t>
            </a:r>
            <a:r>
              <a:rPr lang="en-US" b="1" u="sng" dirty="0">
                <a:ea typeface="+mn-lt"/>
                <a:cs typeface="+mn-lt"/>
              </a:rPr>
              <a:t>.NET Core</a:t>
            </a:r>
            <a:r>
              <a:rPr lang="en-US" u="sng" dirty="0">
                <a:ea typeface="+mn-lt"/>
                <a:cs typeface="+mn-lt"/>
              </a:rPr>
              <a:t>, Microsoft tarafından geliştirilen </a:t>
            </a:r>
            <a:r>
              <a:rPr lang="en-US" u="sng" dirty="0" err="1">
                <a:ea typeface="+mn-lt"/>
                <a:cs typeface="+mn-lt"/>
              </a:rPr>
              <a:t>iki</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yazılım</a:t>
            </a:r>
            <a:r>
              <a:rPr lang="en-US" u="sng" dirty="0">
                <a:ea typeface="+mn-lt"/>
                <a:cs typeface="+mn-lt"/>
              </a:rPr>
              <a:t> </a:t>
            </a:r>
            <a:r>
              <a:rPr lang="en-US" u="sng" dirty="0" err="1">
                <a:ea typeface="+mn-lt"/>
                <a:cs typeface="+mn-lt"/>
              </a:rPr>
              <a:t>geliştirme</a:t>
            </a:r>
            <a:r>
              <a:rPr lang="en-US" u="sng" dirty="0">
                <a:ea typeface="+mn-lt"/>
                <a:cs typeface="+mn-lt"/>
              </a:rPr>
              <a:t> </a:t>
            </a:r>
            <a:r>
              <a:rPr lang="en-US" u="sng" dirty="0" err="1">
                <a:ea typeface="+mn-lt"/>
                <a:cs typeface="+mn-lt"/>
              </a:rPr>
              <a:t>platformudur</a:t>
            </a:r>
            <a:r>
              <a:rPr lang="en-US" u="sng" dirty="0">
                <a:ea typeface="+mn-lt"/>
                <a:cs typeface="+mn-lt"/>
              </a:rPr>
              <a:t> </a:t>
            </a:r>
            <a:r>
              <a:rPr lang="en-US" dirty="0">
                <a:ea typeface="+mn-lt"/>
                <a:cs typeface="+mn-lt"/>
              </a:rPr>
              <a:t>. </a:t>
            </a:r>
            <a:r>
              <a:rPr lang="en-US" u="sng" dirty="0">
                <a:ea typeface="+mn-lt"/>
                <a:cs typeface="+mn-lt"/>
              </a:rPr>
              <a:t>.NET Framework, </a:t>
            </a:r>
            <a:r>
              <a:rPr lang="en-US" u="sng" dirty="0" err="1">
                <a:ea typeface="+mn-lt"/>
                <a:cs typeface="+mn-lt"/>
              </a:rPr>
              <a:t>yalnızca</a:t>
            </a:r>
            <a:r>
              <a:rPr lang="en-US" u="sng" dirty="0">
                <a:ea typeface="+mn-lt"/>
                <a:cs typeface="+mn-lt"/>
              </a:rPr>
              <a:t> Windows </a:t>
            </a:r>
            <a:r>
              <a:rPr lang="en-US" u="sng" dirty="0" err="1">
                <a:ea typeface="+mn-lt"/>
                <a:cs typeface="+mn-lt"/>
              </a:rPr>
              <a:t>işletim</a:t>
            </a:r>
            <a:r>
              <a:rPr lang="en-US" u="sng" dirty="0">
                <a:ea typeface="+mn-lt"/>
                <a:cs typeface="+mn-lt"/>
              </a:rPr>
              <a:t> </a:t>
            </a:r>
            <a:r>
              <a:rPr lang="en-US" u="sng" dirty="0" err="1">
                <a:ea typeface="+mn-lt"/>
                <a:cs typeface="+mn-lt"/>
              </a:rPr>
              <a:t>sistemi</a:t>
            </a:r>
            <a:r>
              <a:rPr lang="en-US" u="sng" dirty="0">
                <a:ea typeface="+mn-lt"/>
                <a:cs typeface="+mn-lt"/>
              </a:rPr>
              <a:t> </a:t>
            </a:r>
            <a:r>
              <a:rPr lang="en-US" u="sng" dirty="0" err="1">
                <a:ea typeface="+mn-lt"/>
                <a:cs typeface="+mn-lt"/>
              </a:rPr>
              <a:t>üzerinde</a:t>
            </a:r>
            <a:r>
              <a:rPr lang="en-US" u="sng" dirty="0">
                <a:ea typeface="+mn-lt"/>
                <a:cs typeface="+mn-lt"/>
              </a:rPr>
              <a:t> </a:t>
            </a:r>
            <a:r>
              <a:rPr lang="en-US" u="sng" dirty="0" err="1">
                <a:ea typeface="+mn-lt"/>
                <a:cs typeface="+mn-lt"/>
              </a:rPr>
              <a:t>çalışırken</a:t>
            </a:r>
            <a:r>
              <a:rPr lang="en-US" u="sng" dirty="0">
                <a:ea typeface="+mn-lt"/>
                <a:cs typeface="+mn-lt"/>
              </a:rPr>
              <a:t>, .NET Core, Windows, Linux </a:t>
            </a:r>
            <a:r>
              <a:rPr lang="en-US" u="sng" dirty="0" err="1">
                <a:ea typeface="+mn-lt"/>
                <a:cs typeface="+mn-lt"/>
              </a:rPr>
              <a:t>ve</a:t>
            </a:r>
            <a:r>
              <a:rPr lang="en-US" u="sng" dirty="0">
                <a:ea typeface="+mn-lt"/>
                <a:cs typeface="+mn-lt"/>
              </a:rPr>
              <a:t> macOS </a:t>
            </a:r>
            <a:r>
              <a:rPr lang="en-US" u="sng" dirty="0" err="1">
                <a:ea typeface="+mn-lt"/>
                <a:cs typeface="+mn-lt"/>
              </a:rPr>
              <a:t>gibi</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işletim</a:t>
            </a:r>
            <a:r>
              <a:rPr lang="en-US" u="sng" dirty="0">
                <a:ea typeface="+mn-lt"/>
                <a:cs typeface="+mn-lt"/>
              </a:rPr>
              <a:t> </a:t>
            </a:r>
            <a:r>
              <a:rPr lang="en-US" u="sng" dirty="0" err="1">
                <a:ea typeface="+mn-lt"/>
                <a:cs typeface="+mn-lt"/>
              </a:rPr>
              <a:t>sistemlerinde</a:t>
            </a:r>
            <a:r>
              <a:rPr lang="en-US" u="sng" dirty="0">
                <a:ea typeface="+mn-lt"/>
                <a:cs typeface="+mn-lt"/>
              </a:rPr>
              <a:t> </a:t>
            </a:r>
            <a:r>
              <a:rPr lang="en-US" u="sng" dirty="0" err="1">
                <a:ea typeface="+mn-lt"/>
                <a:cs typeface="+mn-lt"/>
              </a:rPr>
              <a:t>çalışabilir</a:t>
            </a:r>
            <a:r>
              <a:rPr lang="en-US" u="sng" dirty="0">
                <a:ea typeface="+mn-lt"/>
                <a:cs typeface="+mn-lt"/>
              </a:rPr>
              <a:t> </a:t>
            </a:r>
            <a:r>
              <a:rPr lang="en-US" dirty="0">
                <a:ea typeface="+mn-lt"/>
                <a:cs typeface="+mn-lt"/>
              </a:rPr>
              <a:t>. </a:t>
            </a:r>
            <a:r>
              <a:rPr lang="en-US" u="sng" dirty="0">
                <a:ea typeface="+mn-lt"/>
                <a:cs typeface="+mn-lt"/>
              </a:rPr>
              <a:t>.NET Core, </a:t>
            </a:r>
            <a:r>
              <a:rPr lang="en-US" u="sng" dirty="0" err="1">
                <a:ea typeface="+mn-lt"/>
                <a:cs typeface="+mn-lt"/>
              </a:rPr>
              <a:t>açık</a:t>
            </a:r>
            <a:r>
              <a:rPr lang="en-US" u="sng" dirty="0">
                <a:ea typeface="+mn-lt"/>
                <a:cs typeface="+mn-lt"/>
              </a:rPr>
              <a:t> </a:t>
            </a:r>
            <a:r>
              <a:rPr lang="en-US" u="sng" dirty="0" err="1">
                <a:ea typeface="+mn-lt"/>
                <a:cs typeface="+mn-lt"/>
              </a:rPr>
              <a:t>kaynak</a:t>
            </a:r>
            <a:r>
              <a:rPr lang="en-US" u="sng" dirty="0">
                <a:ea typeface="+mn-lt"/>
                <a:cs typeface="+mn-lt"/>
              </a:rPr>
              <a:t> </a:t>
            </a:r>
            <a:r>
              <a:rPr lang="en-US" u="sng" dirty="0" err="1">
                <a:ea typeface="+mn-lt"/>
                <a:cs typeface="+mn-lt"/>
              </a:rPr>
              <a:t>kodlu</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platformdur</a:t>
            </a:r>
            <a:r>
              <a:rPr lang="en-US" u="sng" dirty="0">
                <a:ea typeface="+mn-lt"/>
                <a:cs typeface="+mn-lt"/>
              </a:rPr>
              <a:t> </a:t>
            </a:r>
            <a:r>
              <a:rPr lang="en-US" u="sng" dirty="0" err="1">
                <a:ea typeface="+mn-lt"/>
                <a:cs typeface="+mn-lt"/>
              </a:rPr>
              <a:t>ve</a:t>
            </a:r>
            <a:r>
              <a:rPr lang="en-US" u="sng" dirty="0">
                <a:ea typeface="+mn-lt"/>
                <a:cs typeface="+mn-lt"/>
              </a:rPr>
              <a:t> Docker </a:t>
            </a:r>
            <a:r>
              <a:rPr lang="en-US" u="sng" dirty="0" err="1">
                <a:ea typeface="+mn-lt"/>
                <a:cs typeface="+mn-lt"/>
              </a:rPr>
              <a:t>gibi</a:t>
            </a:r>
            <a:r>
              <a:rPr lang="en-US" u="sng" dirty="0">
                <a:ea typeface="+mn-lt"/>
                <a:cs typeface="+mn-lt"/>
              </a:rPr>
              <a:t> </a:t>
            </a:r>
            <a:r>
              <a:rPr lang="en-US" u="sng" dirty="0" err="1">
                <a:ea typeface="+mn-lt"/>
                <a:cs typeface="+mn-lt"/>
              </a:rPr>
              <a:t>konteyner</a:t>
            </a:r>
            <a:r>
              <a:rPr lang="en-US" u="sng" dirty="0">
                <a:ea typeface="+mn-lt"/>
                <a:cs typeface="+mn-lt"/>
              </a:rPr>
              <a:t> </a:t>
            </a:r>
            <a:r>
              <a:rPr lang="en-US" u="sng" dirty="0" err="1">
                <a:ea typeface="+mn-lt"/>
                <a:cs typeface="+mn-lt"/>
              </a:rPr>
              <a:t>teknolojileriyle</a:t>
            </a:r>
            <a:r>
              <a:rPr lang="en-US" u="sng" dirty="0">
                <a:ea typeface="+mn-lt"/>
                <a:cs typeface="+mn-lt"/>
              </a:rPr>
              <a:t> </a:t>
            </a:r>
            <a:r>
              <a:rPr lang="en-US" u="sng" dirty="0" err="1">
                <a:ea typeface="+mn-lt"/>
                <a:cs typeface="+mn-lt"/>
              </a:rPr>
              <a:t>birlikte</a:t>
            </a:r>
            <a:r>
              <a:rPr lang="en-US" u="sng" dirty="0">
                <a:ea typeface="+mn-lt"/>
                <a:cs typeface="+mn-lt"/>
              </a:rPr>
              <a:t> </a:t>
            </a:r>
            <a:r>
              <a:rPr lang="en-US" u="sng" dirty="0" err="1">
                <a:ea typeface="+mn-lt"/>
                <a:cs typeface="+mn-lt"/>
              </a:rPr>
              <a:t>kullanıldığında</a:t>
            </a:r>
            <a:r>
              <a:rPr lang="en-US" u="sng" dirty="0">
                <a:ea typeface="+mn-lt"/>
                <a:cs typeface="+mn-lt"/>
              </a:rPr>
              <a:t>, </a:t>
            </a:r>
            <a:r>
              <a:rPr lang="en-US" u="sng" dirty="0" err="1">
                <a:ea typeface="+mn-lt"/>
                <a:cs typeface="+mn-lt"/>
              </a:rPr>
              <a:t>mikro</a:t>
            </a:r>
            <a:r>
              <a:rPr lang="en-US" u="sng" dirty="0">
                <a:ea typeface="+mn-lt"/>
                <a:cs typeface="+mn-lt"/>
              </a:rPr>
              <a:t> </a:t>
            </a:r>
            <a:r>
              <a:rPr lang="en-US" u="sng" dirty="0" err="1">
                <a:ea typeface="+mn-lt"/>
                <a:cs typeface="+mn-lt"/>
              </a:rPr>
              <a:t>hizmet</a:t>
            </a:r>
            <a:r>
              <a:rPr lang="en-US" u="sng" dirty="0">
                <a:ea typeface="+mn-lt"/>
                <a:cs typeface="+mn-lt"/>
              </a:rPr>
              <a:t> </a:t>
            </a:r>
            <a:r>
              <a:rPr lang="en-US" u="sng" dirty="0" err="1">
                <a:ea typeface="+mn-lt"/>
                <a:cs typeface="+mn-lt"/>
              </a:rPr>
              <a:t>tabanlı</a:t>
            </a:r>
            <a:r>
              <a:rPr lang="en-US" u="sng" dirty="0">
                <a:ea typeface="+mn-lt"/>
                <a:cs typeface="+mn-lt"/>
              </a:rPr>
              <a:t> </a:t>
            </a:r>
            <a:r>
              <a:rPr lang="en-US" u="sng" dirty="0" err="1">
                <a:ea typeface="+mn-lt"/>
                <a:cs typeface="+mn-lt"/>
              </a:rPr>
              <a:t>uygulamalar</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hafif</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alternatif</a:t>
            </a:r>
            <a:r>
              <a:rPr lang="en-US" u="sng" dirty="0">
                <a:ea typeface="+mn-lt"/>
                <a:cs typeface="+mn-lt"/>
              </a:rPr>
              <a:t> </a:t>
            </a:r>
            <a:r>
              <a:rPr lang="en-US" u="sng" dirty="0" err="1">
                <a:ea typeface="+mn-lt"/>
                <a:cs typeface="+mn-lt"/>
              </a:rPr>
              <a:t>sunar</a:t>
            </a:r>
            <a:r>
              <a:rPr lang="en-US" u="sng" dirty="0">
                <a:ea typeface="+mn-lt"/>
                <a:cs typeface="+mn-lt"/>
              </a:rPr>
              <a:t> </a:t>
            </a:r>
            <a:r>
              <a:rPr lang="en-US" dirty="0">
                <a:ea typeface="+mn-lt"/>
                <a:cs typeface="+mn-lt"/>
              </a:rPr>
              <a:t>. </a:t>
            </a:r>
            <a:r>
              <a:rPr lang="en-US" u="sng" dirty="0">
                <a:ea typeface="+mn-lt"/>
                <a:cs typeface="+mn-lt"/>
              </a:rPr>
              <a:t>.NET Framework, Windows </a:t>
            </a:r>
            <a:r>
              <a:rPr lang="en-US" u="sng" dirty="0" err="1">
                <a:ea typeface="+mn-lt"/>
                <a:cs typeface="+mn-lt"/>
              </a:rPr>
              <a:t>masaüstü</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sunucu</a:t>
            </a:r>
            <a:r>
              <a:rPr lang="en-US" u="sng" dirty="0">
                <a:ea typeface="+mn-lt"/>
                <a:cs typeface="+mn-lt"/>
              </a:rPr>
              <a:t> </a:t>
            </a:r>
            <a:r>
              <a:rPr lang="en-US" u="sng" dirty="0" err="1">
                <a:ea typeface="+mn-lt"/>
                <a:cs typeface="+mn-lt"/>
              </a:rPr>
              <a:t>uygulamaları</a:t>
            </a:r>
            <a:r>
              <a:rPr lang="en-US" u="sng" dirty="0">
                <a:ea typeface="+mn-lt"/>
                <a:cs typeface="+mn-lt"/>
              </a:rPr>
              <a:t> </a:t>
            </a:r>
            <a:r>
              <a:rPr lang="en-US" u="sng" dirty="0" err="1">
                <a:ea typeface="+mn-lt"/>
                <a:cs typeface="+mn-lt"/>
              </a:rPr>
              <a:t>oluşturmak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kullanılırken</a:t>
            </a:r>
            <a:r>
              <a:rPr lang="en-US" u="sng" dirty="0">
                <a:ea typeface="+mn-lt"/>
                <a:cs typeface="+mn-lt"/>
              </a:rPr>
              <a:t>, .NET Core, </a:t>
            </a:r>
            <a:r>
              <a:rPr lang="en-US" u="sng" dirty="0" err="1">
                <a:ea typeface="+mn-lt"/>
                <a:cs typeface="+mn-lt"/>
              </a:rPr>
              <a:t>sunucu</a:t>
            </a:r>
            <a:r>
              <a:rPr lang="en-US" u="sng" dirty="0">
                <a:ea typeface="+mn-lt"/>
                <a:cs typeface="+mn-lt"/>
              </a:rPr>
              <a:t> </a:t>
            </a:r>
            <a:r>
              <a:rPr lang="en-US" u="sng" dirty="0" err="1">
                <a:ea typeface="+mn-lt"/>
                <a:cs typeface="+mn-lt"/>
              </a:rPr>
              <a:t>uygulamaları</a:t>
            </a:r>
            <a:r>
              <a:rPr lang="en-US" u="sng" dirty="0">
                <a:ea typeface="+mn-lt"/>
                <a:cs typeface="+mn-lt"/>
              </a:rPr>
              <a:t> </a:t>
            </a:r>
            <a:r>
              <a:rPr lang="en-US" u="sng" dirty="0" err="1">
                <a:ea typeface="+mn-lt"/>
                <a:cs typeface="+mn-lt"/>
              </a:rPr>
              <a:t>oluşturmak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a:t>
            </a:r>
            <a:endParaRPr lang="en-US"/>
          </a:p>
        </p:txBody>
      </p:sp>
      <p:sp>
        <p:nvSpPr>
          <p:cNvPr id="5" name="Slide Number Placeholder 4">
            <a:extLst>
              <a:ext uri="{FF2B5EF4-FFF2-40B4-BE49-F238E27FC236}">
                <a16:creationId xmlns:a16="http://schemas.microsoft.com/office/drawing/2014/main" id="{D7074884-AC18-48F7-E388-B8654AFAA95E}"/>
              </a:ext>
            </a:extLst>
          </p:cNvPr>
          <p:cNvSpPr>
            <a:spLocks noGrp="1"/>
          </p:cNvSpPr>
          <p:nvPr>
            <p:ph type="sldNum" sz="quarter" idx="4"/>
          </p:nvPr>
        </p:nvSpPr>
        <p:spPr/>
        <p:txBody>
          <a:bodyPr/>
          <a:lstStyle/>
          <a:p>
            <a:fld id="{294A09A9-5501-47C1-A89A-A340965A2BE2}" type="slidenum">
              <a:rPr lang="en-US" smtClean="0"/>
              <a:pPr/>
              <a:t>53</a:t>
            </a:fld>
            <a:endParaRPr lang="en-US" dirty="0"/>
          </a:p>
        </p:txBody>
      </p:sp>
    </p:spTree>
    <p:extLst>
      <p:ext uri="{BB962C8B-B14F-4D97-AF65-F5344CB8AC3E}">
        <p14:creationId xmlns:p14="http://schemas.microsoft.com/office/powerpoint/2010/main" val="4292661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3E0D-B0D5-8F9D-8271-543675105BFF}"/>
              </a:ext>
            </a:extLst>
          </p:cNvPr>
          <p:cNvSpPr>
            <a:spLocks noGrp="1"/>
          </p:cNvSpPr>
          <p:nvPr>
            <p:ph type="title"/>
          </p:nvPr>
        </p:nvSpPr>
        <p:spPr>
          <a:xfrm>
            <a:off x="1328478" y="1840605"/>
            <a:ext cx="10476788" cy="1913379"/>
          </a:xfrm>
        </p:spPr>
        <p:txBody>
          <a:bodyPr/>
          <a:lstStyle/>
          <a:p>
            <a:r>
              <a:rPr lang="en-US" dirty="0"/>
              <a:t>24) C# Veri </a:t>
            </a:r>
            <a:r>
              <a:rPr lang="en-US" dirty="0" err="1"/>
              <a:t>Tipleri</a:t>
            </a:r>
            <a:r>
              <a:rPr lang="en-US" dirty="0"/>
              <a:t> Ve </a:t>
            </a:r>
            <a:r>
              <a:rPr lang="en-US" dirty="0" err="1"/>
              <a:t>Örnekleri</a:t>
            </a:r>
            <a:endParaRPr lang="en-US" dirty="0"/>
          </a:p>
        </p:txBody>
      </p:sp>
      <p:sp>
        <p:nvSpPr>
          <p:cNvPr id="3" name="Content Placeholder 2">
            <a:extLst>
              <a:ext uri="{FF2B5EF4-FFF2-40B4-BE49-F238E27FC236}">
                <a16:creationId xmlns:a16="http://schemas.microsoft.com/office/drawing/2014/main" id="{288C84C4-624D-1C3A-E43A-0FD69B807A9E}"/>
              </a:ext>
            </a:extLst>
          </p:cNvPr>
          <p:cNvSpPr>
            <a:spLocks noGrp="1"/>
          </p:cNvSpPr>
          <p:nvPr>
            <p:ph idx="1"/>
          </p:nvPr>
        </p:nvSpPr>
        <p:spPr>
          <a:xfrm>
            <a:off x="-2338" y="3292301"/>
            <a:ext cx="11464167" cy="3563624"/>
          </a:xfrm>
        </p:spPr>
        <p:txBody>
          <a:bodyPr vert="horz" lIns="91440" tIns="45720" rIns="91440" bIns="45720" rtlCol="0" anchor="t">
            <a:noAutofit/>
          </a:bodyPr>
          <a:lstStyle/>
          <a:p>
            <a:endParaRPr lang="en-US" dirty="0"/>
          </a:p>
          <a:p>
            <a:endParaRPr lang="en-US" dirty="0"/>
          </a:p>
        </p:txBody>
      </p:sp>
      <p:sp>
        <p:nvSpPr>
          <p:cNvPr id="4" name="Footer Placeholder 3">
            <a:extLst>
              <a:ext uri="{FF2B5EF4-FFF2-40B4-BE49-F238E27FC236}">
                <a16:creationId xmlns:a16="http://schemas.microsoft.com/office/drawing/2014/main" id="{92433ECF-6E06-65E0-7B30-5E6DF5ED916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8853495-E575-E251-54F5-9FDF9D047305}"/>
              </a:ext>
            </a:extLst>
          </p:cNvPr>
          <p:cNvSpPr>
            <a:spLocks noGrp="1"/>
          </p:cNvSpPr>
          <p:nvPr>
            <p:ph type="sldNum" sz="quarter" idx="4"/>
          </p:nvPr>
        </p:nvSpPr>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2042510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4FAB7-6898-5C90-08CF-EDA950A175D1}"/>
              </a:ext>
            </a:extLst>
          </p:cNvPr>
          <p:cNvSpPr>
            <a:spLocks noGrp="1"/>
          </p:cNvSpPr>
          <p:nvPr>
            <p:ph idx="1"/>
          </p:nvPr>
        </p:nvSpPr>
        <p:spPr>
          <a:xfrm>
            <a:off x="-55999" y="37676"/>
            <a:ext cx="12247630" cy="6822643"/>
          </a:xfrm>
        </p:spPr>
        <p:txBody>
          <a:bodyPr vert="horz" lIns="91440" tIns="45720" rIns="91440" bIns="45720" rtlCol="0" anchor="t">
            <a:noAutofit/>
          </a:bodyPr>
          <a:lstStyle/>
          <a:p>
            <a:r>
              <a:rPr lang="en-US" dirty="0">
                <a:ea typeface="+mn-lt"/>
                <a:cs typeface="+mn-lt"/>
              </a:rPr>
              <a:t>C# </a:t>
            </a:r>
            <a:r>
              <a:rPr lang="en-US" dirty="0" err="1">
                <a:ea typeface="+mn-lt"/>
                <a:cs typeface="+mn-lt"/>
              </a:rPr>
              <a:t>programlama</a:t>
            </a:r>
            <a:r>
              <a:rPr lang="en-US" dirty="0">
                <a:ea typeface="+mn-lt"/>
                <a:cs typeface="+mn-lt"/>
              </a:rPr>
              <a:t> </a:t>
            </a:r>
            <a:r>
              <a:rPr lang="en-US" dirty="0" err="1">
                <a:ea typeface="+mn-lt"/>
                <a:cs typeface="+mn-lt"/>
              </a:rPr>
              <a:t>dilinde</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tiplerinden</a:t>
            </a:r>
            <a:r>
              <a:rPr lang="en-US" dirty="0">
                <a:ea typeface="+mn-lt"/>
                <a:cs typeface="+mn-lt"/>
              </a:rPr>
              <a:t> </a:t>
            </a:r>
            <a:r>
              <a:rPr lang="en-US" dirty="0" err="1">
                <a:ea typeface="+mn-lt"/>
                <a:cs typeface="+mn-lt"/>
              </a:rPr>
              <a:t>bazıları</a:t>
            </a:r>
            <a:r>
              <a:rPr lang="en-US" dirty="0">
                <a:ea typeface="+mn-lt"/>
                <a:cs typeface="+mn-lt"/>
              </a:rPr>
              <a:t> </a:t>
            </a:r>
            <a:r>
              <a:rPr lang="en-US" dirty="0" err="1">
                <a:ea typeface="+mn-lt"/>
                <a:cs typeface="+mn-lt"/>
              </a:rPr>
              <a:t>şunlardır</a:t>
            </a:r>
            <a:r>
              <a:rPr lang="en-US" dirty="0">
                <a:ea typeface="+mn-lt"/>
                <a:cs typeface="+mn-lt"/>
              </a:rPr>
              <a:t>:</a:t>
            </a:r>
            <a:endParaRPr lang="en-US" dirty="0"/>
          </a:p>
          <a:p>
            <a:pPr marL="285750" indent="-285750">
              <a:buFont typeface="Arial"/>
              <a:buChar char="•"/>
            </a:pPr>
            <a:r>
              <a:rPr lang="en-US" b="1" dirty="0">
                <a:ea typeface="+mn-lt"/>
                <a:cs typeface="+mn-lt"/>
              </a:rPr>
              <a:t>int</a:t>
            </a:r>
            <a:r>
              <a:rPr lang="en-US" dirty="0">
                <a:ea typeface="+mn-lt"/>
                <a:cs typeface="+mn-lt"/>
              </a:rPr>
              <a:t>: Tam </a:t>
            </a:r>
            <a:r>
              <a:rPr lang="en-US" dirty="0" err="1">
                <a:ea typeface="+mn-lt"/>
                <a:cs typeface="+mn-lt"/>
              </a:rPr>
              <a:t>sayıları</a:t>
            </a:r>
            <a:r>
              <a:rPr lang="en-US" dirty="0">
                <a:ea typeface="+mn-lt"/>
                <a:cs typeface="+mn-lt"/>
              </a:rPr>
              <a:t> </a:t>
            </a:r>
            <a:r>
              <a:rPr lang="en-US" dirty="0" err="1">
                <a:ea typeface="+mn-lt"/>
                <a:cs typeface="+mn-lt"/>
              </a:rPr>
              <a:t>temsil</a:t>
            </a:r>
            <a:r>
              <a:rPr lang="en-US" dirty="0">
                <a:ea typeface="+mn-lt"/>
                <a:cs typeface="+mn-lt"/>
              </a:rPr>
              <a:t> </a:t>
            </a:r>
            <a:r>
              <a:rPr lang="en-US" dirty="0" err="1">
                <a:ea typeface="+mn-lt"/>
                <a:cs typeface="+mn-lt"/>
              </a:rPr>
              <a:t>eder</a:t>
            </a:r>
            <a:r>
              <a:rPr lang="en-US" dirty="0">
                <a:ea typeface="+mn-lt"/>
                <a:cs typeface="+mn-lt"/>
              </a:rPr>
              <a:t>. </a:t>
            </a:r>
            <a:r>
              <a:rPr lang="en-US" dirty="0" err="1">
                <a:ea typeface="+mn-lt"/>
                <a:cs typeface="+mn-lt"/>
              </a:rPr>
              <a:t>Örneğin</a:t>
            </a:r>
            <a:r>
              <a:rPr lang="en-US" dirty="0">
                <a:ea typeface="+mn-lt"/>
                <a:cs typeface="+mn-lt"/>
              </a:rPr>
              <a:t>, </a:t>
            </a:r>
            <a:r>
              <a:rPr lang="en-US" dirty="0">
                <a:latin typeface="Consolas"/>
              </a:rPr>
              <a:t>int </a:t>
            </a:r>
            <a:r>
              <a:rPr lang="en-US" dirty="0" err="1">
                <a:latin typeface="Consolas"/>
              </a:rPr>
              <a:t>sayi</a:t>
            </a:r>
            <a:r>
              <a:rPr lang="en-US" dirty="0">
                <a:latin typeface="Consolas"/>
              </a:rPr>
              <a:t> = 5;</a:t>
            </a:r>
            <a:r>
              <a:rPr lang="en-US" dirty="0">
                <a:ea typeface="+mn-lt"/>
                <a:cs typeface="+mn-lt"/>
              </a:rPr>
              <a:t> </a:t>
            </a:r>
            <a:r>
              <a:rPr lang="en-US" dirty="0" err="1">
                <a:ea typeface="+mn-lt"/>
                <a:cs typeface="+mn-lt"/>
              </a:rPr>
              <a:t>ifadesi</a:t>
            </a:r>
            <a:r>
              <a:rPr lang="en-US" dirty="0">
                <a:ea typeface="+mn-lt"/>
                <a:cs typeface="+mn-lt"/>
              </a:rPr>
              <a:t>, </a:t>
            </a:r>
            <a:r>
              <a:rPr lang="en-US" dirty="0" err="1">
                <a:latin typeface="Consolas"/>
              </a:rPr>
              <a:t>sayi</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değişken</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değişkene</a:t>
            </a:r>
            <a:r>
              <a:rPr lang="en-US" dirty="0">
                <a:ea typeface="+mn-lt"/>
                <a:cs typeface="+mn-lt"/>
              </a:rPr>
              <a:t> 5 </a:t>
            </a:r>
            <a:r>
              <a:rPr lang="en-US" dirty="0" err="1">
                <a:ea typeface="+mn-lt"/>
                <a:cs typeface="+mn-lt"/>
              </a:rPr>
              <a:t>değerini</a:t>
            </a:r>
            <a:r>
              <a:rPr lang="en-US" dirty="0">
                <a:ea typeface="+mn-lt"/>
                <a:cs typeface="+mn-lt"/>
              </a:rPr>
              <a:t> </a:t>
            </a:r>
            <a:r>
              <a:rPr lang="en-US" dirty="0" err="1">
                <a:ea typeface="+mn-lt"/>
                <a:cs typeface="+mn-lt"/>
              </a:rPr>
              <a:t>atar</a:t>
            </a:r>
            <a:r>
              <a:rPr lang="en-US" dirty="0">
                <a:ea typeface="+mn-lt"/>
                <a:cs typeface="+mn-lt"/>
              </a:rPr>
              <a:t>.</a:t>
            </a:r>
            <a:endParaRPr lang="en-US" dirty="0"/>
          </a:p>
          <a:p>
            <a:pPr marL="285750" indent="-285750">
              <a:buFont typeface="Arial"/>
              <a:buChar char="•"/>
            </a:pPr>
            <a:r>
              <a:rPr lang="en-US" b="1" dirty="0">
                <a:ea typeface="+mn-lt"/>
                <a:cs typeface="+mn-lt"/>
              </a:rPr>
              <a:t>float</a:t>
            </a:r>
            <a:r>
              <a:rPr lang="en-US" dirty="0">
                <a:ea typeface="+mn-lt"/>
                <a:cs typeface="+mn-lt"/>
              </a:rPr>
              <a:t>: </a:t>
            </a:r>
            <a:r>
              <a:rPr lang="en-US" dirty="0" err="1">
                <a:ea typeface="+mn-lt"/>
                <a:cs typeface="+mn-lt"/>
              </a:rPr>
              <a:t>Ondalıklı</a:t>
            </a:r>
            <a:r>
              <a:rPr lang="en-US" dirty="0">
                <a:ea typeface="+mn-lt"/>
                <a:cs typeface="+mn-lt"/>
              </a:rPr>
              <a:t> </a:t>
            </a:r>
            <a:r>
              <a:rPr lang="en-US" dirty="0" err="1">
                <a:ea typeface="+mn-lt"/>
                <a:cs typeface="+mn-lt"/>
              </a:rPr>
              <a:t>sayıları</a:t>
            </a:r>
            <a:r>
              <a:rPr lang="en-US" dirty="0">
                <a:ea typeface="+mn-lt"/>
                <a:cs typeface="+mn-lt"/>
              </a:rPr>
              <a:t> </a:t>
            </a:r>
            <a:r>
              <a:rPr lang="en-US" dirty="0" err="1">
                <a:ea typeface="+mn-lt"/>
                <a:cs typeface="+mn-lt"/>
              </a:rPr>
              <a:t>temsil</a:t>
            </a:r>
            <a:r>
              <a:rPr lang="en-US" dirty="0">
                <a:ea typeface="+mn-lt"/>
                <a:cs typeface="+mn-lt"/>
              </a:rPr>
              <a:t> </a:t>
            </a:r>
            <a:r>
              <a:rPr lang="en-US" dirty="0" err="1">
                <a:ea typeface="+mn-lt"/>
                <a:cs typeface="+mn-lt"/>
              </a:rPr>
              <a:t>eder</a:t>
            </a:r>
            <a:r>
              <a:rPr lang="en-US" dirty="0">
                <a:ea typeface="+mn-lt"/>
                <a:cs typeface="+mn-lt"/>
              </a:rPr>
              <a:t>. </a:t>
            </a:r>
            <a:r>
              <a:rPr lang="en-US" dirty="0" err="1">
                <a:ea typeface="+mn-lt"/>
                <a:cs typeface="+mn-lt"/>
              </a:rPr>
              <a:t>Örneğin</a:t>
            </a:r>
            <a:r>
              <a:rPr lang="en-US" dirty="0">
                <a:ea typeface="+mn-lt"/>
                <a:cs typeface="+mn-lt"/>
              </a:rPr>
              <a:t>, </a:t>
            </a:r>
            <a:r>
              <a:rPr lang="en-US" dirty="0">
                <a:latin typeface="Consolas"/>
              </a:rPr>
              <a:t>float </a:t>
            </a:r>
            <a:r>
              <a:rPr lang="en-US" dirty="0" err="1">
                <a:latin typeface="Consolas"/>
              </a:rPr>
              <a:t>ondalikSayi</a:t>
            </a:r>
            <a:r>
              <a:rPr lang="en-US" dirty="0">
                <a:latin typeface="Consolas"/>
              </a:rPr>
              <a:t> = 3.14f;</a:t>
            </a:r>
            <a:r>
              <a:rPr lang="en-US" dirty="0">
                <a:ea typeface="+mn-lt"/>
                <a:cs typeface="+mn-lt"/>
              </a:rPr>
              <a:t> </a:t>
            </a:r>
            <a:r>
              <a:rPr lang="en-US" dirty="0" err="1">
                <a:ea typeface="+mn-lt"/>
                <a:cs typeface="+mn-lt"/>
              </a:rPr>
              <a:t>ifadesi</a:t>
            </a:r>
            <a:r>
              <a:rPr lang="en-US" dirty="0">
                <a:ea typeface="+mn-lt"/>
                <a:cs typeface="+mn-lt"/>
              </a:rPr>
              <a:t>, </a:t>
            </a:r>
            <a:r>
              <a:rPr lang="en-US" dirty="0" err="1">
                <a:latin typeface="Consolas"/>
              </a:rPr>
              <a:t>ondalikSayi</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değişken</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değişkene</a:t>
            </a:r>
            <a:r>
              <a:rPr lang="en-US" dirty="0">
                <a:ea typeface="+mn-lt"/>
                <a:cs typeface="+mn-lt"/>
              </a:rPr>
              <a:t> 3.14 </a:t>
            </a:r>
            <a:r>
              <a:rPr lang="en-US" dirty="0" err="1">
                <a:ea typeface="+mn-lt"/>
                <a:cs typeface="+mn-lt"/>
              </a:rPr>
              <a:t>değerini</a:t>
            </a:r>
            <a:r>
              <a:rPr lang="en-US" dirty="0">
                <a:ea typeface="+mn-lt"/>
                <a:cs typeface="+mn-lt"/>
              </a:rPr>
              <a:t> </a:t>
            </a:r>
            <a:r>
              <a:rPr lang="en-US" dirty="0" err="1">
                <a:ea typeface="+mn-lt"/>
                <a:cs typeface="+mn-lt"/>
              </a:rPr>
              <a:t>atar</a:t>
            </a:r>
            <a:r>
              <a:rPr lang="en-US" dirty="0">
                <a:ea typeface="+mn-lt"/>
                <a:cs typeface="+mn-lt"/>
              </a:rPr>
              <a:t>.</a:t>
            </a:r>
            <a:endParaRPr lang="en-US" dirty="0"/>
          </a:p>
          <a:p>
            <a:pPr marL="285750" indent="-285750">
              <a:buFont typeface="Arial"/>
              <a:buChar char="•"/>
            </a:pPr>
            <a:r>
              <a:rPr lang="en-US" b="1" dirty="0">
                <a:ea typeface="+mn-lt"/>
                <a:cs typeface="+mn-lt"/>
              </a:rPr>
              <a:t>double</a:t>
            </a:r>
            <a:r>
              <a:rPr lang="en-US" dirty="0">
                <a:ea typeface="+mn-lt"/>
                <a:cs typeface="+mn-lt"/>
              </a:rPr>
              <a:t>: </a:t>
            </a:r>
            <a:r>
              <a:rPr lang="en-US" dirty="0" err="1">
                <a:ea typeface="+mn-lt"/>
                <a:cs typeface="+mn-lt"/>
              </a:rPr>
              <a:t>Çift</a:t>
            </a:r>
            <a:r>
              <a:rPr lang="en-US" dirty="0">
                <a:ea typeface="+mn-lt"/>
                <a:cs typeface="+mn-lt"/>
              </a:rPr>
              <a:t> </a:t>
            </a:r>
            <a:r>
              <a:rPr lang="en-US" dirty="0" err="1">
                <a:ea typeface="+mn-lt"/>
                <a:cs typeface="+mn-lt"/>
              </a:rPr>
              <a:t>hassasiyetli</a:t>
            </a:r>
            <a:r>
              <a:rPr lang="en-US" dirty="0">
                <a:ea typeface="+mn-lt"/>
                <a:cs typeface="+mn-lt"/>
              </a:rPr>
              <a:t> </a:t>
            </a:r>
            <a:r>
              <a:rPr lang="en-US" dirty="0" err="1">
                <a:ea typeface="+mn-lt"/>
                <a:cs typeface="+mn-lt"/>
              </a:rPr>
              <a:t>ondalıklı</a:t>
            </a:r>
            <a:r>
              <a:rPr lang="en-US" dirty="0">
                <a:ea typeface="+mn-lt"/>
                <a:cs typeface="+mn-lt"/>
              </a:rPr>
              <a:t> </a:t>
            </a:r>
            <a:r>
              <a:rPr lang="en-US" dirty="0" err="1">
                <a:ea typeface="+mn-lt"/>
                <a:cs typeface="+mn-lt"/>
              </a:rPr>
              <a:t>sayıları</a:t>
            </a:r>
            <a:r>
              <a:rPr lang="en-US" dirty="0">
                <a:ea typeface="+mn-lt"/>
                <a:cs typeface="+mn-lt"/>
              </a:rPr>
              <a:t> </a:t>
            </a:r>
            <a:r>
              <a:rPr lang="en-US" dirty="0" err="1">
                <a:ea typeface="+mn-lt"/>
                <a:cs typeface="+mn-lt"/>
              </a:rPr>
              <a:t>temsil</a:t>
            </a:r>
            <a:r>
              <a:rPr lang="en-US" dirty="0">
                <a:ea typeface="+mn-lt"/>
                <a:cs typeface="+mn-lt"/>
              </a:rPr>
              <a:t> </a:t>
            </a:r>
            <a:r>
              <a:rPr lang="en-US" dirty="0" err="1">
                <a:ea typeface="+mn-lt"/>
                <a:cs typeface="+mn-lt"/>
              </a:rPr>
              <a:t>eder</a:t>
            </a:r>
            <a:r>
              <a:rPr lang="en-US" dirty="0">
                <a:ea typeface="+mn-lt"/>
                <a:cs typeface="+mn-lt"/>
              </a:rPr>
              <a:t>. </a:t>
            </a:r>
            <a:r>
              <a:rPr lang="en-US" dirty="0" err="1">
                <a:ea typeface="+mn-lt"/>
                <a:cs typeface="+mn-lt"/>
              </a:rPr>
              <a:t>Örneğin</a:t>
            </a:r>
            <a:r>
              <a:rPr lang="en-US" dirty="0">
                <a:ea typeface="+mn-lt"/>
                <a:cs typeface="+mn-lt"/>
              </a:rPr>
              <a:t>, </a:t>
            </a:r>
            <a:r>
              <a:rPr lang="en-US" dirty="0">
                <a:latin typeface="Consolas"/>
              </a:rPr>
              <a:t>double pi = 3.14159265359;</a:t>
            </a:r>
            <a:r>
              <a:rPr lang="en-US" dirty="0">
                <a:ea typeface="+mn-lt"/>
                <a:cs typeface="+mn-lt"/>
              </a:rPr>
              <a:t> </a:t>
            </a:r>
            <a:r>
              <a:rPr lang="en-US" dirty="0" err="1">
                <a:ea typeface="+mn-lt"/>
                <a:cs typeface="+mn-lt"/>
              </a:rPr>
              <a:t>ifadesi</a:t>
            </a:r>
            <a:r>
              <a:rPr lang="en-US" dirty="0">
                <a:ea typeface="+mn-lt"/>
                <a:cs typeface="+mn-lt"/>
              </a:rPr>
              <a:t>, </a:t>
            </a:r>
            <a:r>
              <a:rPr lang="en-US" dirty="0">
                <a:latin typeface="Consolas"/>
              </a:rPr>
              <a:t>pi</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değişken</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değişkene</a:t>
            </a:r>
            <a:r>
              <a:rPr lang="en-US" dirty="0">
                <a:ea typeface="+mn-lt"/>
                <a:cs typeface="+mn-lt"/>
              </a:rPr>
              <a:t> 3.14159265359 </a:t>
            </a:r>
            <a:r>
              <a:rPr lang="en-US" dirty="0" err="1">
                <a:ea typeface="+mn-lt"/>
                <a:cs typeface="+mn-lt"/>
              </a:rPr>
              <a:t>değerini</a:t>
            </a:r>
            <a:r>
              <a:rPr lang="en-US" dirty="0">
                <a:ea typeface="+mn-lt"/>
                <a:cs typeface="+mn-lt"/>
              </a:rPr>
              <a:t> </a:t>
            </a:r>
            <a:r>
              <a:rPr lang="en-US" dirty="0" err="1">
                <a:ea typeface="+mn-lt"/>
                <a:cs typeface="+mn-lt"/>
              </a:rPr>
              <a:t>atar</a:t>
            </a:r>
            <a:r>
              <a:rPr lang="en-US" dirty="0">
                <a:ea typeface="+mn-lt"/>
                <a:cs typeface="+mn-lt"/>
              </a:rPr>
              <a:t>.</a:t>
            </a:r>
            <a:endParaRPr lang="en-US" dirty="0"/>
          </a:p>
          <a:p>
            <a:pPr marL="285750" indent="-285750">
              <a:buFont typeface="Arial"/>
              <a:buChar char="•"/>
            </a:pPr>
            <a:r>
              <a:rPr lang="en-US" b="1" dirty="0">
                <a:ea typeface="+mn-lt"/>
                <a:cs typeface="+mn-lt"/>
              </a:rPr>
              <a:t>bool</a:t>
            </a:r>
            <a:r>
              <a:rPr lang="en-US" dirty="0">
                <a:ea typeface="+mn-lt"/>
                <a:cs typeface="+mn-lt"/>
              </a:rPr>
              <a:t>: </a:t>
            </a:r>
            <a:r>
              <a:rPr lang="en-US" dirty="0" err="1">
                <a:ea typeface="+mn-lt"/>
                <a:cs typeface="+mn-lt"/>
              </a:rPr>
              <a:t>Mantıksal</a:t>
            </a:r>
            <a:r>
              <a:rPr lang="en-US" dirty="0">
                <a:ea typeface="+mn-lt"/>
                <a:cs typeface="+mn-lt"/>
              </a:rPr>
              <a:t> </a:t>
            </a:r>
            <a:r>
              <a:rPr lang="en-US" dirty="0" err="1">
                <a:ea typeface="+mn-lt"/>
                <a:cs typeface="+mn-lt"/>
              </a:rPr>
              <a:t>değerleri</a:t>
            </a:r>
            <a:r>
              <a:rPr lang="en-US" dirty="0">
                <a:ea typeface="+mn-lt"/>
                <a:cs typeface="+mn-lt"/>
              </a:rPr>
              <a:t> </a:t>
            </a:r>
            <a:r>
              <a:rPr lang="en-US" dirty="0" err="1">
                <a:ea typeface="+mn-lt"/>
                <a:cs typeface="+mn-lt"/>
              </a:rPr>
              <a:t>temsil</a:t>
            </a:r>
            <a:r>
              <a:rPr lang="en-US" dirty="0">
                <a:ea typeface="+mn-lt"/>
                <a:cs typeface="+mn-lt"/>
              </a:rPr>
              <a:t> </a:t>
            </a:r>
            <a:r>
              <a:rPr lang="en-US" dirty="0" err="1">
                <a:ea typeface="+mn-lt"/>
                <a:cs typeface="+mn-lt"/>
              </a:rPr>
              <a:t>eder</a:t>
            </a:r>
            <a:r>
              <a:rPr lang="en-US" dirty="0">
                <a:ea typeface="+mn-lt"/>
                <a:cs typeface="+mn-lt"/>
              </a:rPr>
              <a:t>. </a:t>
            </a:r>
            <a:r>
              <a:rPr lang="en-US" dirty="0" err="1">
                <a:ea typeface="+mn-lt"/>
                <a:cs typeface="+mn-lt"/>
              </a:rPr>
              <a:t>Örneğin</a:t>
            </a:r>
            <a:r>
              <a:rPr lang="en-US" dirty="0">
                <a:ea typeface="+mn-lt"/>
                <a:cs typeface="+mn-lt"/>
              </a:rPr>
              <a:t>, </a:t>
            </a:r>
            <a:r>
              <a:rPr lang="en-US" dirty="0">
                <a:latin typeface="Consolas"/>
              </a:rPr>
              <a:t>bool </a:t>
            </a:r>
            <a:r>
              <a:rPr lang="en-US" dirty="0" err="1">
                <a:latin typeface="Consolas"/>
              </a:rPr>
              <a:t>dogruMu</a:t>
            </a:r>
            <a:r>
              <a:rPr lang="en-US" dirty="0">
                <a:latin typeface="Consolas"/>
              </a:rPr>
              <a:t> = true;</a:t>
            </a:r>
            <a:r>
              <a:rPr lang="en-US" dirty="0">
                <a:ea typeface="+mn-lt"/>
                <a:cs typeface="+mn-lt"/>
              </a:rPr>
              <a:t> </a:t>
            </a:r>
            <a:r>
              <a:rPr lang="en-US" dirty="0" err="1">
                <a:ea typeface="+mn-lt"/>
                <a:cs typeface="+mn-lt"/>
              </a:rPr>
              <a:t>ifadesi</a:t>
            </a:r>
            <a:r>
              <a:rPr lang="en-US" dirty="0">
                <a:ea typeface="+mn-lt"/>
                <a:cs typeface="+mn-lt"/>
              </a:rPr>
              <a:t>, </a:t>
            </a:r>
            <a:r>
              <a:rPr lang="en-US" dirty="0" err="1">
                <a:latin typeface="Consolas"/>
              </a:rPr>
              <a:t>dogruMu</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değişken</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değişkene</a:t>
            </a:r>
            <a:r>
              <a:rPr lang="en-US" dirty="0">
                <a:ea typeface="+mn-lt"/>
                <a:cs typeface="+mn-lt"/>
              </a:rPr>
              <a:t> </a:t>
            </a:r>
            <a:r>
              <a:rPr lang="en-US" dirty="0">
                <a:latin typeface="Consolas"/>
              </a:rPr>
              <a:t>true</a:t>
            </a:r>
            <a:r>
              <a:rPr lang="en-US" dirty="0">
                <a:ea typeface="+mn-lt"/>
                <a:cs typeface="+mn-lt"/>
              </a:rPr>
              <a:t> </a:t>
            </a:r>
            <a:r>
              <a:rPr lang="en-US" dirty="0" err="1">
                <a:ea typeface="+mn-lt"/>
                <a:cs typeface="+mn-lt"/>
              </a:rPr>
              <a:t>değerini</a:t>
            </a:r>
            <a:r>
              <a:rPr lang="en-US" dirty="0">
                <a:ea typeface="+mn-lt"/>
                <a:cs typeface="+mn-lt"/>
              </a:rPr>
              <a:t> </a:t>
            </a:r>
            <a:r>
              <a:rPr lang="en-US" dirty="0" err="1">
                <a:ea typeface="+mn-lt"/>
                <a:cs typeface="+mn-lt"/>
              </a:rPr>
              <a:t>atar</a:t>
            </a:r>
            <a:r>
              <a:rPr lang="en-US" dirty="0">
                <a:ea typeface="+mn-lt"/>
                <a:cs typeface="+mn-lt"/>
              </a:rPr>
              <a:t>.</a:t>
            </a:r>
            <a:endParaRPr lang="en-US" dirty="0"/>
          </a:p>
          <a:p>
            <a:pPr marL="285750" indent="-285750">
              <a:buFont typeface="Arial"/>
              <a:buChar char="•"/>
            </a:pPr>
            <a:r>
              <a:rPr lang="en-US" b="1" dirty="0">
                <a:ea typeface="+mn-lt"/>
                <a:cs typeface="+mn-lt"/>
              </a:rPr>
              <a:t>string</a:t>
            </a:r>
            <a:r>
              <a:rPr lang="en-US" dirty="0">
                <a:ea typeface="+mn-lt"/>
                <a:cs typeface="+mn-lt"/>
              </a:rPr>
              <a:t>: </a:t>
            </a:r>
            <a:r>
              <a:rPr lang="en-US" dirty="0" err="1">
                <a:ea typeface="+mn-lt"/>
                <a:cs typeface="+mn-lt"/>
              </a:rPr>
              <a:t>Metinleri</a:t>
            </a:r>
            <a:r>
              <a:rPr lang="en-US" dirty="0">
                <a:ea typeface="+mn-lt"/>
                <a:cs typeface="+mn-lt"/>
              </a:rPr>
              <a:t> </a:t>
            </a:r>
            <a:r>
              <a:rPr lang="en-US" dirty="0" err="1">
                <a:ea typeface="+mn-lt"/>
                <a:cs typeface="+mn-lt"/>
              </a:rPr>
              <a:t>temsil</a:t>
            </a:r>
            <a:r>
              <a:rPr lang="en-US" dirty="0">
                <a:ea typeface="+mn-lt"/>
                <a:cs typeface="+mn-lt"/>
              </a:rPr>
              <a:t> </a:t>
            </a:r>
            <a:r>
              <a:rPr lang="en-US" dirty="0" err="1">
                <a:ea typeface="+mn-lt"/>
                <a:cs typeface="+mn-lt"/>
              </a:rPr>
              <a:t>eder</a:t>
            </a:r>
            <a:r>
              <a:rPr lang="en-US" dirty="0">
                <a:ea typeface="+mn-lt"/>
                <a:cs typeface="+mn-lt"/>
              </a:rPr>
              <a:t>. </a:t>
            </a:r>
            <a:r>
              <a:rPr lang="en-US" dirty="0" err="1">
                <a:ea typeface="+mn-lt"/>
                <a:cs typeface="+mn-lt"/>
              </a:rPr>
              <a:t>Örneğin</a:t>
            </a:r>
            <a:r>
              <a:rPr lang="en-US" dirty="0">
                <a:ea typeface="+mn-lt"/>
                <a:cs typeface="+mn-lt"/>
              </a:rPr>
              <a:t>, </a:t>
            </a:r>
            <a:r>
              <a:rPr lang="en-US" dirty="0">
                <a:latin typeface="Consolas"/>
              </a:rPr>
              <a:t>string </a:t>
            </a:r>
            <a:r>
              <a:rPr lang="en-US" dirty="0" err="1">
                <a:latin typeface="Consolas"/>
              </a:rPr>
              <a:t>isim</a:t>
            </a:r>
            <a:r>
              <a:rPr lang="en-US" dirty="0">
                <a:latin typeface="Consolas"/>
              </a:rPr>
              <a:t> = "Ahmet";</a:t>
            </a:r>
            <a:r>
              <a:rPr lang="en-US" dirty="0">
                <a:ea typeface="+mn-lt"/>
                <a:cs typeface="+mn-lt"/>
              </a:rPr>
              <a:t> </a:t>
            </a:r>
            <a:r>
              <a:rPr lang="en-US" dirty="0" err="1">
                <a:ea typeface="+mn-lt"/>
                <a:cs typeface="+mn-lt"/>
              </a:rPr>
              <a:t>ifadesi</a:t>
            </a:r>
            <a:r>
              <a:rPr lang="en-US" dirty="0">
                <a:ea typeface="+mn-lt"/>
                <a:cs typeface="+mn-lt"/>
              </a:rPr>
              <a:t>, </a:t>
            </a:r>
            <a:r>
              <a:rPr lang="en-US" dirty="0" err="1">
                <a:latin typeface="Consolas"/>
              </a:rPr>
              <a:t>isim</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değişken</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değişkene</a:t>
            </a:r>
            <a:r>
              <a:rPr lang="en-US" dirty="0">
                <a:ea typeface="+mn-lt"/>
                <a:cs typeface="+mn-lt"/>
              </a:rPr>
              <a:t> “Ahmet” </a:t>
            </a:r>
            <a:r>
              <a:rPr lang="en-US" dirty="0" err="1">
                <a:ea typeface="+mn-lt"/>
                <a:cs typeface="+mn-lt"/>
              </a:rPr>
              <a:t>değerini</a:t>
            </a:r>
            <a:r>
              <a:rPr lang="en-US" dirty="0">
                <a:ea typeface="+mn-lt"/>
                <a:cs typeface="+mn-lt"/>
              </a:rPr>
              <a:t> </a:t>
            </a:r>
            <a:r>
              <a:rPr lang="en-US" dirty="0" err="1">
                <a:ea typeface="+mn-lt"/>
                <a:cs typeface="+mn-lt"/>
              </a:rPr>
              <a:t>atar</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DD992DBA-A652-AB9D-6BDE-AA4FE226D4D2}"/>
              </a:ext>
            </a:extLst>
          </p:cNvPr>
          <p:cNvSpPr>
            <a:spLocks noGrp="1"/>
          </p:cNvSpPr>
          <p:nvPr>
            <p:ph type="sldNum" sz="quarter" idx="4"/>
          </p:nvPr>
        </p:nvSpPr>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3520212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CEFE-63FF-B7E4-E822-1F1045E4786C}"/>
              </a:ext>
            </a:extLst>
          </p:cNvPr>
          <p:cNvSpPr>
            <a:spLocks noGrp="1"/>
          </p:cNvSpPr>
          <p:nvPr>
            <p:ph type="title"/>
          </p:nvPr>
        </p:nvSpPr>
        <p:spPr>
          <a:xfrm>
            <a:off x="8395" y="456126"/>
            <a:ext cx="12129574" cy="3697421"/>
          </a:xfrm>
        </p:spPr>
        <p:txBody>
          <a:bodyPr/>
          <a:lstStyle/>
          <a:p>
            <a:r>
              <a:rPr lang="en-US" dirty="0"/>
              <a:t>25) </a:t>
            </a:r>
            <a:r>
              <a:rPr lang="en-US" dirty="0" err="1"/>
              <a:t>Recursive,Overloading,Public,Private,ArrayList</a:t>
            </a:r>
            <a:r>
              <a:rPr lang="en-US" dirty="0"/>
              <a:t> Nedir</a:t>
            </a:r>
          </a:p>
        </p:txBody>
      </p:sp>
      <p:sp>
        <p:nvSpPr>
          <p:cNvPr id="4" name="Footer Placeholder 3">
            <a:extLst>
              <a:ext uri="{FF2B5EF4-FFF2-40B4-BE49-F238E27FC236}">
                <a16:creationId xmlns:a16="http://schemas.microsoft.com/office/drawing/2014/main" id="{8F5CF350-890C-7F53-5E21-F73F4EDDAEC6}"/>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D54D6BC-8E12-B351-A900-295242E8A746}"/>
              </a:ext>
            </a:extLst>
          </p:cNvPr>
          <p:cNvSpPr>
            <a:spLocks noGrp="1"/>
          </p:cNvSpPr>
          <p:nvPr>
            <p:ph type="sldNum" sz="quarter" idx="4"/>
          </p:nvPr>
        </p:nvSpPr>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3595313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9385-A917-F08F-1E33-F01B9BA6AAC0}"/>
              </a:ext>
            </a:extLst>
          </p:cNvPr>
          <p:cNvSpPr>
            <a:spLocks noGrp="1"/>
          </p:cNvSpPr>
          <p:nvPr>
            <p:ph type="title"/>
          </p:nvPr>
        </p:nvSpPr>
        <p:spPr>
          <a:xfrm>
            <a:off x="1167492" y="5367"/>
            <a:ext cx="9811379" cy="842605"/>
          </a:xfrm>
        </p:spPr>
        <p:txBody>
          <a:bodyPr/>
          <a:lstStyle/>
          <a:p>
            <a:r>
              <a:rPr lang="en-US" dirty="0"/>
              <a:t>Recursive</a:t>
            </a:r>
          </a:p>
        </p:txBody>
      </p:sp>
      <p:sp>
        <p:nvSpPr>
          <p:cNvPr id="3" name="Content Placeholder 2">
            <a:extLst>
              <a:ext uri="{FF2B5EF4-FFF2-40B4-BE49-F238E27FC236}">
                <a16:creationId xmlns:a16="http://schemas.microsoft.com/office/drawing/2014/main" id="{F01879F1-69C9-D7C9-26C7-1E30F07B555C}"/>
              </a:ext>
            </a:extLst>
          </p:cNvPr>
          <p:cNvSpPr>
            <a:spLocks noGrp="1"/>
          </p:cNvSpPr>
          <p:nvPr>
            <p:ph idx="1"/>
          </p:nvPr>
        </p:nvSpPr>
        <p:spPr>
          <a:xfrm>
            <a:off x="1167493" y="703084"/>
            <a:ext cx="9811379" cy="5126925"/>
          </a:xfrm>
        </p:spPr>
        <p:txBody>
          <a:bodyPr vert="horz" lIns="91440" tIns="45720" rIns="91440" bIns="45720" rtlCol="0" anchor="t">
            <a:noAutofit/>
          </a:bodyPr>
          <a:lstStyle/>
          <a:p>
            <a:r>
              <a:rPr lang="en-US" b="1" u="sng" dirty="0">
                <a:ea typeface="+mn-lt"/>
                <a:cs typeface="+mn-lt"/>
              </a:rPr>
              <a:t>Recursive</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fonksiyonun</a:t>
            </a:r>
            <a:r>
              <a:rPr lang="en-US" u="sng" dirty="0">
                <a:ea typeface="+mn-lt"/>
                <a:cs typeface="+mn-lt"/>
              </a:rPr>
              <a:t> </a:t>
            </a:r>
            <a:r>
              <a:rPr lang="en-US" u="sng" dirty="0" err="1">
                <a:ea typeface="+mn-lt"/>
                <a:cs typeface="+mn-lt"/>
              </a:rPr>
              <a:t>kendisini</a:t>
            </a:r>
            <a:r>
              <a:rPr lang="en-US" u="sng" dirty="0">
                <a:ea typeface="+mn-lt"/>
                <a:cs typeface="+mn-lt"/>
              </a:rPr>
              <a:t> </a:t>
            </a:r>
            <a:r>
              <a:rPr lang="en-US" u="sng" dirty="0" err="1">
                <a:ea typeface="+mn-lt"/>
                <a:cs typeface="+mn-lt"/>
              </a:rPr>
              <a:t>çağırmasıdır</a:t>
            </a:r>
            <a:r>
              <a:rPr lang="en-US" u="sng" dirty="0">
                <a:ea typeface="+mn-lt"/>
                <a:cs typeface="+mn-lt"/>
              </a:rPr>
              <a:t> </a:t>
            </a:r>
            <a:r>
              <a:rPr lang="en-US" dirty="0">
                <a:ea typeface="+mn-lt"/>
                <a:cs typeface="+mn-lt"/>
              </a:rPr>
              <a:t>. </a:t>
            </a:r>
            <a:r>
              <a:rPr lang="en-US" u="sng" dirty="0">
                <a:ea typeface="+mn-lt"/>
                <a:cs typeface="+mn-lt"/>
              </a:rPr>
              <a:t>Bu, </a:t>
            </a:r>
            <a:r>
              <a:rPr lang="en-US" u="sng" dirty="0" err="1">
                <a:ea typeface="+mn-lt"/>
                <a:cs typeface="+mn-lt"/>
              </a:rPr>
              <a:t>bir</a:t>
            </a:r>
            <a:r>
              <a:rPr lang="en-US" u="sng" dirty="0">
                <a:ea typeface="+mn-lt"/>
                <a:cs typeface="+mn-lt"/>
              </a:rPr>
              <a:t> </a:t>
            </a:r>
            <a:r>
              <a:rPr lang="en-US" u="sng" dirty="0" err="1">
                <a:ea typeface="+mn-lt"/>
                <a:cs typeface="+mn-lt"/>
              </a:rPr>
              <a:t>problemin</a:t>
            </a:r>
            <a:r>
              <a:rPr lang="en-US" u="sng" dirty="0">
                <a:ea typeface="+mn-lt"/>
                <a:cs typeface="+mn-lt"/>
              </a:rPr>
              <a:t> alt </a:t>
            </a:r>
            <a:r>
              <a:rPr lang="en-US" u="sng" dirty="0" err="1">
                <a:ea typeface="+mn-lt"/>
                <a:cs typeface="+mn-lt"/>
              </a:rPr>
              <a:t>problemlere</a:t>
            </a:r>
            <a:r>
              <a:rPr lang="en-US" u="sng" dirty="0">
                <a:ea typeface="+mn-lt"/>
                <a:cs typeface="+mn-lt"/>
              </a:rPr>
              <a:t> </a:t>
            </a:r>
            <a:r>
              <a:rPr lang="en-US" u="sng" dirty="0" err="1">
                <a:ea typeface="+mn-lt"/>
                <a:cs typeface="+mn-lt"/>
              </a:rPr>
              <a:t>ayrılması</a:t>
            </a:r>
            <a:r>
              <a:rPr lang="en-US" u="sng" dirty="0">
                <a:ea typeface="+mn-lt"/>
                <a:cs typeface="+mn-lt"/>
              </a:rPr>
              <a:t> </a:t>
            </a:r>
            <a:r>
              <a:rPr lang="en-US" u="sng" dirty="0" err="1">
                <a:ea typeface="+mn-lt"/>
                <a:cs typeface="+mn-lt"/>
              </a:rPr>
              <a:t>ve</a:t>
            </a:r>
            <a:r>
              <a:rPr lang="en-US" u="sng" dirty="0">
                <a:ea typeface="+mn-lt"/>
                <a:cs typeface="+mn-lt"/>
              </a:rPr>
              <a:t> her alt </a:t>
            </a:r>
            <a:r>
              <a:rPr lang="en-US" u="sng" dirty="0" err="1">
                <a:ea typeface="+mn-lt"/>
                <a:cs typeface="+mn-lt"/>
              </a:rPr>
              <a:t>problemin</a:t>
            </a:r>
            <a:r>
              <a:rPr lang="en-US" u="sng" dirty="0">
                <a:ea typeface="+mn-lt"/>
                <a:cs typeface="+mn-lt"/>
              </a:rPr>
              <a:t> </a:t>
            </a:r>
            <a:r>
              <a:rPr lang="en-US" u="sng" dirty="0" err="1">
                <a:ea typeface="+mn-lt"/>
                <a:cs typeface="+mn-lt"/>
              </a:rPr>
              <a:t>aynı</a:t>
            </a:r>
            <a:r>
              <a:rPr lang="en-US" u="sng" dirty="0">
                <a:ea typeface="+mn-lt"/>
                <a:cs typeface="+mn-lt"/>
              </a:rPr>
              <a:t> </a:t>
            </a:r>
            <a:r>
              <a:rPr lang="en-US" u="sng" dirty="0" err="1">
                <a:ea typeface="+mn-lt"/>
                <a:cs typeface="+mn-lt"/>
              </a:rPr>
              <a:t>işlemi</a:t>
            </a:r>
            <a:r>
              <a:rPr lang="en-US" u="sng" dirty="0">
                <a:ea typeface="+mn-lt"/>
                <a:cs typeface="+mn-lt"/>
              </a:rPr>
              <a:t> </a:t>
            </a:r>
            <a:r>
              <a:rPr lang="en-US" u="sng" dirty="0" err="1">
                <a:ea typeface="+mn-lt"/>
                <a:cs typeface="+mn-lt"/>
              </a:rPr>
              <a:t>yaparak</a:t>
            </a:r>
            <a:r>
              <a:rPr lang="en-US" u="sng" dirty="0">
                <a:ea typeface="+mn-lt"/>
                <a:cs typeface="+mn-lt"/>
              </a:rPr>
              <a:t> </a:t>
            </a:r>
            <a:r>
              <a:rPr lang="en-US" u="sng" dirty="0" err="1">
                <a:ea typeface="+mn-lt"/>
                <a:cs typeface="+mn-lt"/>
              </a:rPr>
              <a:t>çözülmesi</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u="sng" dirty="0" err="1">
                <a:ea typeface="+mn-lt"/>
                <a:cs typeface="+mn-lt"/>
              </a:rPr>
              <a:t>Özyinelemeli</a:t>
            </a:r>
            <a:r>
              <a:rPr lang="en-US" u="sng" dirty="0">
                <a:ea typeface="+mn-lt"/>
                <a:cs typeface="+mn-lt"/>
              </a:rPr>
              <a:t> </a:t>
            </a:r>
            <a:r>
              <a:rPr lang="en-US" u="sng" dirty="0" err="1">
                <a:ea typeface="+mn-lt"/>
                <a:cs typeface="+mn-lt"/>
              </a:rPr>
              <a:t>fonksiyonlar</a:t>
            </a:r>
            <a:r>
              <a:rPr lang="en-US" u="sng" dirty="0">
                <a:ea typeface="+mn-lt"/>
                <a:cs typeface="+mn-lt"/>
              </a:rPr>
              <a:t>, </a:t>
            </a:r>
            <a:r>
              <a:rPr lang="en-US" u="sng" dirty="0" err="1">
                <a:ea typeface="+mn-lt"/>
                <a:cs typeface="+mn-lt"/>
              </a:rPr>
              <a:t>bir</a:t>
            </a:r>
            <a:r>
              <a:rPr lang="en-US" u="sng" dirty="0">
                <a:ea typeface="+mn-lt"/>
                <a:cs typeface="+mn-lt"/>
              </a:rPr>
              <a:t> dizi </a:t>
            </a:r>
            <a:r>
              <a:rPr lang="en-US" u="sng" dirty="0" err="1">
                <a:ea typeface="+mn-lt"/>
                <a:cs typeface="+mn-lt"/>
              </a:rPr>
              <a:t>işlemi</a:t>
            </a:r>
            <a:r>
              <a:rPr lang="en-US" u="sng" dirty="0">
                <a:ea typeface="+mn-lt"/>
                <a:cs typeface="+mn-lt"/>
              </a:rPr>
              <a:t> tekrar tekrar yapmak yerine, bu </a:t>
            </a:r>
            <a:r>
              <a:rPr lang="en-US" u="sng" dirty="0" err="1">
                <a:ea typeface="+mn-lt"/>
                <a:cs typeface="+mn-lt"/>
              </a:rPr>
              <a:t>işlemleri</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küçük</a:t>
            </a:r>
            <a:r>
              <a:rPr lang="en-US" u="sng" dirty="0">
                <a:ea typeface="+mn-lt"/>
                <a:cs typeface="+mn-lt"/>
              </a:rPr>
              <a:t> </a:t>
            </a:r>
            <a:r>
              <a:rPr lang="en-US" u="sng" dirty="0" err="1">
                <a:ea typeface="+mn-lt"/>
                <a:cs typeface="+mn-lt"/>
              </a:rPr>
              <a:t>parçalara</a:t>
            </a:r>
            <a:r>
              <a:rPr lang="en-US" u="sng" dirty="0">
                <a:ea typeface="+mn-lt"/>
                <a:cs typeface="+mn-lt"/>
              </a:rPr>
              <a:t> </a:t>
            </a:r>
            <a:r>
              <a:rPr lang="en-US" u="sng" dirty="0" err="1">
                <a:ea typeface="+mn-lt"/>
                <a:cs typeface="+mn-lt"/>
              </a:rPr>
              <a:t>ayırarak</a:t>
            </a:r>
            <a:r>
              <a:rPr lang="en-US" u="sng" dirty="0">
                <a:ea typeface="+mn-lt"/>
                <a:cs typeface="+mn-lt"/>
              </a:rPr>
              <a:t> </a:t>
            </a:r>
            <a:r>
              <a:rPr lang="en-US" u="sng" dirty="0" err="1">
                <a:ea typeface="+mn-lt"/>
                <a:cs typeface="+mn-lt"/>
              </a:rPr>
              <a:t>çözerler</a:t>
            </a:r>
            <a:r>
              <a:rPr lang="en-US" dirty="0">
                <a:ea typeface="+mn-lt"/>
                <a:cs typeface="+mn-lt"/>
              </a:rPr>
              <a:t>. </a:t>
            </a:r>
            <a:r>
              <a:rPr lang="en-US" u="sng" dirty="0" err="1">
                <a:ea typeface="+mn-lt"/>
                <a:cs typeface="+mn-lt"/>
              </a:rPr>
              <a:t>Özyinelemeli</a:t>
            </a:r>
            <a:r>
              <a:rPr lang="en-US" u="sng" dirty="0">
                <a:ea typeface="+mn-lt"/>
                <a:cs typeface="+mn-lt"/>
              </a:rPr>
              <a:t> </a:t>
            </a:r>
            <a:r>
              <a:rPr lang="en-US" u="sng" dirty="0" err="1">
                <a:ea typeface="+mn-lt"/>
                <a:cs typeface="+mn-lt"/>
              </a:rPr>
              <a:t>fonksiyonlar</a:t>
            </a:r>
            <a:r>
              <a:rPr lang="en-US" u="sng" dirty="0">
                <a:ea typeface="+mn-lt"/>
                <a:cs typeface="+mn-lt"/>
              </a:rPr>
              <a:t>, </a:t>
            </a:r>
            <a:r>
              <a:rPr lang="en-US" u="sng" dirty="0" err="1">
                <a:ea typeface="+mn-lt"/>
                <a:cs typeface="+mn-lt"/>
              </a:rPr>
              <a:t>özellikle</a:t>
            </a:r>
            <a:r>
              <a:rPr lang="en-US" u="sng" dirty="0">
                <a:ea typeface="+mn-lt"/>
                <a:cs typeface="+mn-lt"/>
              </a:rPr>
              <a:t> </a:t>
            </a:r>
            <a:r>
              <a:rPr lang="en-US" u="sng" dirty="0" err="1">
                <a:ea typeface="+mn-lt"/>
                <a:cs typeface="+mn-lt"/>
              </a:rPr>
              <a:t>ağaç</a:t>
            </a:r>
            <a:r>
              <a:rPr lang="en-US" u="sng" dirty="0">
                <a:ea typeface="+mn-lt"/>
                <a:cs typeface="+mn-lt"/>
              </a:rPr>
              <a:t> </a:t>
            </a:r>
            <a:r>
              <a:rPr lang="en-US" u="sng" dirty="0" err="1">
                <a:ea typeface="+mn-lt"/>
                <a:cs typeface="+mn-lt"/>
              </a:rPr>
              <a:t>yapıları</a:t>
            </a:r>
            <a:r>
              <a:rPr lang="en-US" u="sng" dirty="0">
                <a:ea typeface="+mn-lt"/>
                <a:cs typeface="+mn-lt"/>
              </a:rPr>
              <a:t>, </a:t>
            </a:r>
            <a:r>
              <a:rPr lang="en-US" u="sng" dirty="0" err="1">
                <a:ea typeface="+mn-lt"/>
                <a:cs typeface="+mn-lt"/>
              </a:rPr>
              <a:t>grafikler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matematiksel</a:t>
            </a:r>
            <a:r>
              <a:rPr lang="en-US" u="sng" dirty="0">
                <a:ea typeface="+mn-lt"/>
                <a:cs typeface="+mn-lt"/>
              </a:rPr>
              <a:t> </a:t>
            </a:r>
            <a:r>
              <a:rPr lang="en-US" u="sng" dirty="0" err="1">
                <a:ea typeface="+mn-lt"/>
                <a:cs typeface="+mn-lt"/>
              </a:rPr>
              <a:t>problemler</a:t>
            </a:r>
            <a:r>
              <a:rPr lang="en-US" u="sng" dirty="0">
                <a:ea typeface="+mn-lt"/>
                <a:cs typeface="+mn-lt"/>
              </a:rPr>
              <a:t> </a:t>
            </a:r>
            <a:r>
              <a:rPr lang="en-US" u="sng" dirty="0" err="1">
                <a:ea typeface="+mn-lt"/>
                <a:cs typeface="+mn-lt"/>
              </a:rPr>
              <a:t>gibi</a:t>
            </a:r>
            <a:r>
              <a:rPr lang="en-US" u="sng" dirty="0">
                <a:ea typeface="+mn-lt"/>
                <a:cs typeface="+mn-lt"/>
              </a:rPr>
              <a:t> </a:t>
            </a:r>
            <a:r>
              <a:rPr lang="en-US" u="sng" dirty="0" err="1">
                <a:ea typeface="+mn-lt"/>
                <a:cs typeface="+mn-lt"/>
              </a:rPr>
              <a:t>tekrar</a:t>
            </a:r>
            <a:r>
              <a:rPr lang="en-US" u="sng" dirty="0">
                <a:ea typeface="+mn-lt"/>
                <a:cs typeface="+mn-lt"/>
              </a:rPr>
              <a:t> </a:t>
            </a:r>
            <a:r>
              <a:rPr lang="en-US" u="sng" dirty="0" err="1">
                <a:ea typeface="+mn-lt"/>
                <a:cs typeface="+mn-lt"/>
              </a:rPr>
              <a:t>eden</a:t>
            </a:r>
            <a:r>
              <a:rPr lang="en-US" u="sng" dirty="0">
                <a:ea typeface="+mn-lt"/>
                <a:cs typeface="+mn-lt"/>
              </a:rPr>
              <a:t> </a:t>
            </a:r>
            <a:r>
              <a:rPr lang="en-US" u="sng" dirty="0" err="1">
                <a:ea typeface="+mn-lt"/>
                <a:cs typeface="+mn-lt"/>
              </a:rPr>
              <a:t>yapılarla</a:t>
            </a:r>
            <a:r>
              <a:rPr lang="en-US" u="sng" dirty="0">
                <a:ea typeface="+mn-lt"/>
                <a:cs typeface="+mn-lt"/>
              </a:rPr>
              <a:t> </a:t>
            </a:r>
            <a:r>
              <a:rPr lang="en-US" u="sng" dirty="0" err="1">
                <a:ea typeface="+mn-lt"/>
                <a:cs typeface="+mn-lt"/>
              </a:rPr>
              <a:t>çalışırken</a:t>
            </a:r>
            <a:r>
              <a:rPr lang="en-US" u="sng" dirty="0">
                <a:ea typeface="+mn-lt"/>
                <a:cs typeface="+mn-lt"/>
              </a:rPr>
              <a:t> </a:t>
            </a:r>
            <a:r>
              <a:rPr lang="en-US" u="sng" dirty="0" err="1">
                <a:ea typeface="+mn-lt"/>
                <a:cs typeface="+mn-lt"/>
              </a:rPr>
              <a:t>kullanışlıdır</a:t>
            </a:r>
            <a:r>
              <a:rPr lang="en-US" dirty="0">
                <a:ea typeface="+mn-lt"/>
                <a:cs typeface="+mn-lt"/>
              </a:rPr>
              <a:t>.</a:t>
            </a:r>
            <a:endParaRPr lang="en-US" dirty="0"/>
          </a:p>
          <a:p>
            <a:r>
              <a:rPr lang="en-US" u="sng" dirty="0" err="1">
                <a:ea typeface="+mn-lt"/>
                <a:cs typeface="+mn-lt"/>
              </a:rPr>
              <a:t>Özyinelemeli</a:t>
            </a:r>
            <a:r>
              <a:rPr lang="en-US" u="sng" dirty="0">
                <a:ea typeface="+mn-lt"/>
                <a:cs typeface="+mn-lt"/>
              </a:rPr>
              <a:t> </a:t>
            </a:r>
            <a:r>
              <a:rPr lang="en-US" u="sng" dirty="0" err="1">
                <a:ea typeface="+mn-lt"/>
                <a:cs typeface="+mn-lt"/>
              </a:rPr>
              <a:t>fonksiyonlar</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çıkış</a:t>
            </a:r>
            <a:r>
              <a:rPr lang="en-US" u="sng" dirty="0">
                <a:ea typeface="+mn-lt"/>
                <a:cs typeface="+mn-lt"/>
              </a:rPr>
              <a:t> </a:t>
            </a:r>
            <a:r>
              <a:rPr lang="en-US" u="sng" dirty="0" err="1">
                <a:ea typeface="+mn-lt"/>
                <a:cs typeface="+mn-lt"/>
              </a:rPr>
              <a:t>koşulu</a:t>
            </a:r>
            <a:r>
              <a:rPr lang="en-US" u="sng" dirty="0">
                <a:ea typeface="+mn-lt"/>
                <a:cs typeface="+mn-lt"/>
              </a:rPr>
              <a:t> </a:t>
            </a:r>
            <a:r>
              <a:rPr lang="en-US" u="sng" dirty="0" err="1">
                <a:ea typeface="+mn-lt"/>
                <a:cs typeface="+mn-lt"/>
              </a:rPr>
              <a:t>belirleyerek</a:t>
            </a:r>
            <a:r>
              <a:rPr lang="en-US" u="sng" dirty="0">
                <a:ea typeface="+mn-lt"/>
                <a:cs typeface="+mn-lt"/>
              </a:rPr>
              <a:t> </a:t>
            </a:r>
            <a:r>
              <a:rPr lang="en-US" u="sng" dirty="0" err="1">
                <a:ea typeface="+mn-lt"/>
                <a:cs typeface="+mn-lt"/>
              </a:rPr>
              <a:t>ve</a:t>
            </a:r>
            <a:r>
              <a:rPr lang="en-US" u="sng" dirty="0">
                <a:ea typeface="+mn-lt"/>
                <a:cs typeface="+mn-lt"/>
              </a:rPr>
              <a:t> her </a:t>
            </a:r>
            <a:r>
              <a:rPr lang="en-US" u="sng" dirty="0" err="1">
                <a:ea typeface="+mn-lt"/>
                <a:cs typeface="+mn-lt"/>
              </a:rPr>
              <a:t>çağrıda</a:t>
            </a:r>
            <a:r>
              <a:rPr lang="en-US" u="sng" dirty="0">
                <a:ea typeface="+mn-lt"/>
                <a:cs typeface="+mn-lt"/>
              </a:rPr>
              <a:t> </a:t>
            </a:r>
            <a:r>
              <a:rPr lang="en-US" u="sng" dirty="0" err="1">
                <a:ea typeface="+mn-lt"/>
                <a:cs typeface="+mn-lt"/>
              </a:rPr>
              <a:t>bu</a:t>
            </a:r>
            <a:r>
              <a:rPr lang="en-US" u="sng" dirty="0">
                <a:ea typeface="+mn-lt"/>
                <a:cs typeface="+mn-lt"/>
              </a:rPr>
              <a:t> </a:t>
            </a:r>
            <a:r>
              <a:rPr lang="en-US" u="sng" dirty="0" err="1">
                <a:ea typeface="+mn-lt"/>
                <a:cs typeface="+mn-lt"/>
              </a:rPr>
              <a:t>koşulu</a:t>
            </a:r>
            <a:r>
              <a:rPr lang="en-US" u="sng" dirty="0">
                <a:ea typeface="+mn-lt"/>
                <a:cs typeface="+mn-lt"/>
              </a:rPr>
              <a:t> </a:t>
            </a:r>
            <a:r>
              <a:rPr lang="en-US" u="sng" dirty="0" err="1">
                <a:ea typeface="+mn-lt"/>
                <a:cs typeface="+mn-lt"/>
              </a:rPr>
              <a:t>kontrol</a:t>
            </a:r>
            <a:r>
              <a:rPr lang="en-US" u="sng" dirty="0">
                <a:ea typeface="+mn-lt"/>
                <a:cs typeface="+mn-lt"/>
              </a:rPr>
              <a:t> </a:t>
            </a:r>
            <a:r>
              <a:rPr lang="en-US" u="sng" dirty="0" err="1">
                <a:ea typeface="+mn-lt"/>
                <a:cs typeface="+mn-lt"/>
              </a:rPr>
              <a:t>ederek</a:t>
            </a:r>
            <a:r>
              <a:rPr lang="en-US" u="sng" dirty="0">
                <a:ea typeface="+mn-lt"/>
                <a:cs typeface="+mn-lt"/>
              </a:rPr>
              <a:t> </a:t>
            </a:r>
            <a:r>
              <a:rPr lang="en-US" u="sng" dirty="0" err="1">
                <a:ea typeface="+mn-lt"/>
                <a:cs typeface="+mn-lt"/>
              </a:rPr>
              <a:t>sonlanır</a:t>
            </a:r>
            <a:r>
              <a:rPr lang="en-US" dirty="0">
                <a:ea typeface="+mn-lt"/>
                <a:cs typeface="+mn-lt"/>
              </a:rPr>
              <a:t>. </a:t>
            </a:r>
            <a:r>
              <a:rPr lang="en-US" u="sng" dirty="0">
                <a:ea typeface="+mn-lt"/>
                <a:cs typeface="+mn-lt"/>
              </a:rPr>
              <a:t>Bu, </a:t>
            </a:r>
            <a:r>
              <a:rPr lang="en-US" u="sng" dirty="0" err="1">
                <a:ea typeface="+mn-lt"/>
                <a:cs typeface="+mn-lt"/>
              </a:rPr>
              <a:t>fonksiyonun</a:t>
            </a:r>
            <a:r>
              <a:rPr lang="en-US" u="sng" dirty="0">
                <a:ea typeface="+mn-lt"/>
                <a:cs typeface="+mn-lt"/>
              </a:rPr>
              <a:t> </a:t>
            </a:r>
            <a:r>
              <a:rPr lang="en-US" u="sng" dirty="0" err="1">
                <a:ea typeface="+mn-lt"/>
                <a:cs typeface="+mn-lt"/>
              </a:rPr>
              <a:t>sonsuz</a:t>
            </a:r>
            <a:r>
              <a:rPr lang="en-US" u="sng" dirty="0">
                <a:ea typeface="+mn-lt"/>
                <a:cs typeface="+mn-lt"/>
              </a:rPr>
              <a:t> </a:t>
            </a:r>
            <a:r>
              <a:rPr lang="en-US" u="sng" dirty="0" err="1">
                <a:ea typeface="+mn-lt"/>
                <a:cs typeface="+mn-lt"/>
              </a:rPr>
              <a:t>döngüye</a:t>
            </a:r>
            <a:r>
              <a:rPr lang="en-US" u="sng" dirty="0">
                <a:ea typeface="+mn-lt"/>
                <a:cs typeface="+mn-lt"/>
              </a:rPr>
              <a:t> </a:t>
            </a:r>
            <a:r>
              <a:rPr lang="en-US" u="sng" dirty="0" err="1">
                <a:ea typeface="+mn-lt"/>
                <a:cs typeface="+mn-lt"/>
              </a:rPr>
              <a:t>girmesini</a:t>
            </a:r>
            <a:r>
              <a:rPr lang="en-US" u="sng" dirty="0">
                <a:ea typeface="+mn-lt"/>
                <a:cs typeface="+mn-lt"/>
              </a:rPr>
              <a:t> </a:t>
            </a:r>
            <a:r>
              <a:rPr lang="en-US" u="sng" dirty="0" err="1">
                <a:ea typeface="+mn-lt"/>
                <a:cs typeface="+mn-lt"/>
              </a:rPr>
              <a:t>önler</a:t>
            </a:r>
            <a:r>
              <a:rPr lang="en-US" dirty="0">
                <a:ea typeface="+mn-lt"/>
                <a:cs typeface="+mn-lt"/>
              </a:rPr>
              <a:t>. </a:t>
            </a:r>
            <a:r>
              <a:rPr lang="en-US" u="sng" dirty="0" err="1">
                <a:ea typeface="+mn-lt"/>
                <a:cs typeface="+mn-lt"/>
              </a:rPr>
              <a:t>Özyinelemeli</a:t>
            </a:r>
            <a:r>
              <a:rPr lang="en-US" u="sng" dirty="0">
                <a:ea typeface="+mn-lt"/>
                <a:cs typeface="+mn-lt"/>
              </a:rPr>
              <a:t> </a:t>
            </a:r>
            <a:r>
              <a:rPr lang="en-US" u="sng" dirty="0" err="1">
                <a:ea typeface="+mn-lt"/>
                <a:cs typeface="+mn-lt"/>
              </a:rPr>
              <a:t>fonksiyonlar</a:t>
            </a:r>
            <a:r>
              <a:rPr lang="en-US" u="sng" dirty="0">
                <a:ea typeface="+mn-lt"/>
                <a:cs typeface="+mn-lt"/>
              </a:rPr>
              <a:t>, </a:t>
            </a:r>
            <a:r>
              <a:rPr lang="en-US" u="sng" dirty="0" err="1">
                <a:ea typeface="+mn-lt"/>
                <a:cs typeface="+mn-lt"/>
              </a:rPr>
              <a:t>kodun</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okunaklı</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anlaşılır</a:t>
            </a:r>
            <a:r>
              <a:rPr lang="en-US" u="sng" dirty="0">
                <a:ea typeface="+mn-lt"/>
                <a:cs typeface="+mn-lt"/>
              </a:rPr>
              <a:t> </a:t>
            </a:r>
            <a:r>
              <a:rPr lang="en-US" u="sng" dirty="0" err="1">
                <a:ea typeface="+mn-lt"/>
                <a:cs typeface="+mn-lt"/>
              </a:rPr>
              <a:t>olmasını</a:t>
            </a:r>
            <a:r>
              <a:rPr lang="en-US" u="sng" dirty="0">
                <a:ea typeface="+mn-lt"/>
                <a:cs typeface="+mn-lt"/>
              </a:rPr>
              <a:t> </a:t>
            </a:r>
            <a:r>
              <a:rPr lang="en-US" u="sng" dirty="0" err="1">
                <a:ea typeface="+mn-lt"/>
                <a:cs typeface="+mn-lt"/>
              </a:rPr>
              <a:t>sağlar</a:t>
            </a:r>
            <a:r>
              <a:rPr lang="en-US" u="sng" dirty="0">
                <a:ea typeface="+mn-lt"/>
                <a:cs typeface="+mn-lt"/>
              </a:rPr>
              <a:t>, </a:t>
            </a:r>
            <a:r>
              <a:rPr lang="en-US" u="sng" dirty="0" err="1">
                <a:ea typeface="+mn-lt"/>
                <a:cs typeface="+mn-lt"/>
              </a:rPr>
              <a:t>ancak</a:t>
            </a:r>
            <a:r>
              <a:rPr lang="en-US" u="sng" dirty="0">
                <a:ea typeface="+mn-lt"/>
                <a:cs typeface="+mn-lt"/>
              </a:rPr>
              <a:t> </a:t>
            </a:r>
            <a:r>
              <a:rPr lang="en-US" u="sng" dirty="0" err="1">
                <a:ea typeface="+mn-lt"/>
                <a:cs typeface="+mn-lt"/>
              </a:rPr>
              <a:t>aynı</a:t>
            </a:r>
            <a:r>
              <a:rPr lang="en-US" u="sng" dirty="0">
                <a:ea typeface="+mn-lt"/>
                <a:cs typeface="+mn-lt"/>
              </a:rPr>
              <a:t> </a:t>
            </a:r>
            <a:r>
              <a:rPr lang="en-US" u="sng" dirty="0" err="1">
                <a:ea typeface="+mn-lt"/>
                <a:cs typeface="+mn-lt"/>
              </a:rPr>
              <a:t>zamanda</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fazla</a:t>
            </a:r>
            <a:r>
              <a:rPr lang="en-US" u="sng" dirty="0">
                <a:ea typeface="+mn-lt"/>
                <a:cs typeface="+mn-lt"/>
              </a:rPr>
              <a:t> </a:t>
            </a:r>
            <a:r>
              <a:rPr lang="en-US" u="sng" dirty="0" err="1">
                <a:ea typeface="+mn-lt"/>
                <a:cs typeface="+mn-lt"/>
              </a:rPr>
              <a:t>bellek</a:t>
            </a:r>
            <a:r>
              <a:rPr lang="en-US" u="sng" dirty="0">
                <a:ea typeface="+mn-lt"/>
                <a:cs typeface="+mn-lt"/>
              </a:rPr>
              <a:t> </a:t>
            </a:r>
            <a:r>
              <a:rPr lang="en-US" u="sng" dirty="0" err="1">
                <a:ea typeface="+mn-lt"/>
                <a:cs typeface="+mn-lt"/>
              </a:rPr>
              <a:t>kullanımına</a:t>
            </a:r>
            <a:r>
              <a:rPr lang="en-US" u="sng" dirty="0">
                <a:ea typeface="+mn-lt"/>
                <a:cs typeface="+mn-lt"/>
              </a:rPr>
              <a:t> </a:t>
            </a:r>
            <a:r>
              <a:rPr lang="en-US" u="sng" dirty="0" err="1">
                <a:ea typeface="+mn-lt"/>
                <a:cs typeface="+mn-lt"/>
              </a:rPr>
              <a:t>neden</a:t>
            </a:r>
            <a:r>
              <a:rPr lang="en-US" u="sng" dirty="0">
                <a:ea typeface="+mn-lt"/>
                <a:cs typeface="+mn-lt"/>
              </a:rPr>
              <a:t> </a:t>
            </a:r>
            <a:r>
              <a:rPr lang="en-US" u="sng" dirty="0" err="1">
                <a:ea typeface="+mn-lt"/>
                <a:cs typeface="+mn-lt"/>
              </a:rPr>
              <a:t>olabilir</a:t>
            </a:r>
            <a:r>
              <a:rPr lang="en-US" dirty="0">
                <a:ea typeface="+mn-lt"/>
                <a:cs typeface="+mn-lt"/>
              </a:rPr>
              <a:t>.</a:t>
            </a:r>
            <a:endParaRPr lang="en-US" dirty="0"/>
          </a:p>
          <a:p>
            <a:endParaRPr lang="en-US" dirty="0"/>
          </a:p>
        </p:txBody>
      </p:sp>
      <p:sp>
        <p:nvSpPr>
          <p:cNvPr id="4" name="Footer Placeholder 3">
            <a:extLst>
              <a:ext uri="{FF2B5EF4-FFF2-40B4-BE49-F238E27FC236}">
                <a16:creationId xmlns:a16="http://schemas.microsoft.com/office/drawing/2014/main" id="{DA1BD024-E2AB-9999-91BE-77583261AD12}"/>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466106C-EBD3-CCDC-50A9-82C761D9CED1}"/>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Tree>
    <p:extLst>
      <p:ext uri="{BB962C8B-B14F-4D97-AF65-F5344CB8AC3E}">
        <p14:creationId xmlns:p14="http://schemas.microsoft.com/office/powerpoint/2010/main" val="377964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D368-106B-B41C-1DB9-C235A6C7E71C}"/>
              </a:ext>
            </a:extLst>
          </p:cNvPr>
          <p:cNvSpPr>
            <a:spLocks noGrp="1"/>
          </p:cNvSpPr>
          <p:nvPr>
            <p:ph type="title"/>
          </p:nvPr>
        </p:nvSpPr>
        <p:spPr>
          <a:xfrm>
            <a:off x="1167492" y="1"/>
            <a:ext cx="9810074" cy="779806"/>
          </a:xfrm>
        </p:spPr>
        <p:txBody>
          <a:bodyPr/>
          <a:lstStyle/>
          <a:p>
            <a:r>
              <a:rPr lang="en-US" dirty="0"/>
              <a:t>Recursive Örnek</a:t>
            </a:r>
          </a:p>
        </p:txBody>
      </p:sp>
      <p:sp>
        <p:nvSpPr>
          <p:cNvPr id="3" name="Content Placeholder 2">
            <a:extLst>
              <a:ext uri="{FF2B5EF4-FFF2-40B4-BE49-F238E27FC236}">
                <a16:creationId xmlns:a16="http://schemas.microsoft.com/office/drawing/2014/main" id="{9C49DC96-BE18-A54A-9D05-876181E0BF27}"/>
              </a:ext>
            </a:extLst>
          </p:cNvPr>
          <p:cNvSpPr>
            <a:spLocks noGrp="1"/>
          </p:cNvSpPr>
          <p:nvPr>
            <p:ph idx="1"/>
          </p:nvPr>
        </p:nvSpPr>
        <p:spPr>
          <a:xfrm>
            <a:off x="704115" y="779806"/>
            <a:ext cx="11323775" cy="6075002"/>
          </a:xfrm>
        </p:spPr>
        <p:txBody>
          <a:bodyPr vert="horz" lIns="91440" tIns="45720" rIns="91440" bIns="45720" rtlCol="0" anchor="t">
            <a:noAutofit/>
          </a:bodyPr>
          <a:lstStyle/>
          <a:p>
            <a:r>
              <a:rPr lang="en-US" err="1">
                <a:ea typeface="+mn-lt"/>
                <a:cs typeface="+mn-lt"/>
              </a:rPr>
              <a:t>Özyinelemeli</a:t>
            </a:r>
            <a:r>
              <a:rPr lang="en-US">
                <a:ea typeface="+mn-lt"/>
                <a:cs typeface="+mn-lt"/>
              </a:rPr>
              <a:t> </a:t>
            </a:r>
            <a:r>
              <a:rPr lang="en-US" err="1">
                <a:ea typeface="+mn-lt"/>
                <a:cs typeface="+mn-lt"/>
              </a:rPr>
              <a:t>fonksiyonlar</a:t>
            </a:r>
            <a:r>
              <a:rPr lang="en-US">
                <a:ea typeface="+mn-lt"/>
                <a:cs typeface="+mn-lt"/>
              </a:rPr>
              <a:t>, C# programlama dilinde kullanılabilir. Örneğin, aşağıdaki özyinelemeli fonksiyon, bir sayının faktöriyelini hesaplar:</a:t>
            </a:r>
            <a:endParaRPr lang="en-US"/>
          </a:p>
          <a:p>
            <a:r>
              <a:rPr lang="en-US" dirty="0">
                <a:latin typeface="Consolas"/>
              </a:rPr>
              <a:t>static int Faktoriyel(int sayi)
{
    if (</a:t>
            </a:r>
            <a:r>
              <a:rPr lang="en-US" dirty="0" err="1">
                <a:latin typeface="Consolas"/>
              </a:rPr>
              <a:t>sayi</a:t>
            </a:r>
            <a:r>
              <a:rPr lang="en-US" dirty="0">
                <a:latin typeface="Consolas"/>
              </a:rPr>
              <a:t> == 0)
    {
        return 1;
    }
    else
    {
        return </a:t>
            </a:r>
            <a:r>
              <a:rPr lang="en-US" dirty="0" err="1">
                <a:latin typeface="Consolas"/>
              </a:rPr>
              <a:t>sayi</a:t>
            </a:r>
            <a:r>
              <a:rPr lang="en-US" dirty="0">
                <a:latin typeface="Consolas"/>
              </a:rPr>
              <a:t> * </a:t>
            </a:r>
            <a:r>
              <a:rPr lang="en-US" dirty="0" err="1">
                <a:latin typeface="Consolas"/>
              </a:rPr>
              <a:t>Faktoriyel</a:t>
            </a:r>
            <a:r>
              <a:rPr lang="en-US" dirty="0">
                <a:latin typeface="Consolas"/>
              </a:rPr>
              <a:t>(</a:t>
            </a:r>
            <a:r>
              <a:rPr lang="en-US" dirty="0" err="1">
                <a:latin typeface="Consolas"/>
              </a:rPr>
              <a:t>sayi</a:t>
            </a:r>
            <a:r>
              <a:rPr lang="en-US" dirty="0">
                <a:latin typeface="Consolas"/>
              </a:rPr>
              <a:t> - 1);
    }
}</a:t>
            </a:r>
            <a:endParaRPr lang="en-US" dirty="0"/>
          </a:p>
          <a:p>
            <a:endParaRPr lang="en-US" dirty="0"/>
          </a:p>
        </p:txBody>
      </p:sp>
      <p:sp>
        <p:nvSpPr>
          <p:cNvPr id="5" name="Slide Number Placeholder 4">
            <a:extLst>
              <a:ext uri="{FF2B5EF4-FFF2-40B4-BE49-F238E27FC236}">
                <a16:creationId xmlns:a16="http://schemas.microsoft.com/office/drawing/2014/main" id="{2CA228F0-F5A5-0563-3688-A62A46D27C38}"/>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Tree>
    <p:extLst>
      <p:ext uri="{BB962C8B-B14F-4D97-AF65-F5344CB8AC3E}">
        <p14:creationId xmlns:p14="http://schemas.microsoft.com/office/powerpoint/2010/main" val="359674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782B-E26A-23DD-CBF6-C49550D60D65}"/>
              </a:ext>
            </a:extLst>
          </p:cNvPr>
          <p:cNvSpPr>
            <a:spLocks noGrp="1"/>
          </p:cNvSpPr>
          <p:nvPr>
            <p:ph type="title"/>
          </p:nvPr>
        </p:nvSpPr>
        <p:spPr>
          <a:xfrm>
            <a:off x="1167492" y="-59028"/>
            <a:ext cx="9811380" cy="1512365"/>
          </a:xfrm>
        </p:spPr>
        <p:txBody>
          <a:bodyPr/>
          <a:lstStyle/>
          <a:p>
            <a:r>
              <a:rPr lang="en-US" dirty="0"/>
              <a:t>Overloading</a:t>
            </a:r>
          </a:p>
        </p:txBody>
      </p:sp>
      <p:sp>
        <p:nvSpPr>
          <p:cNvPr id="3" name="Content Placeholder 2">
            <a:extLst>
              <a:ext uri="{FF2B5EF4-FFF2-40B4-BE49-F238E27FC236}">
                <a16:creationId xmlns:a16="http://schemas.microsoft.com/office/drawing/2014/main" id="{FF533600-DD35-DF22-1737-76B9009D0AD9}"/>
              </a:ext>
            </a:extLst>
          </p:cNvPr>
          <p:cNvSpPr>
            <a:spLocks noGrp="1"/>
          </p:cNvSpPr>
          <p:nvPr>
            <p:ph idx="1"/>
          </p:nvPr>
        </p:nvSpPr>
        <p:spPr>
          <a:xfrm>
            <a:off x="1167493" y="1950361"/>
            <a:ext cx="10970476" cy="4834830"/>
          </a:xfrm>
        </p:spPr>
        <p:txBody>
          <a:bodyPr vert="horz" lIns="91440" tIns="45720" rIns="91440" bIns="45720" rtlCol="0" anchor="t">
            <a:noAutofit/>
          </a:bodyPr>
          <a:lstStyle/>
          <a:p>
            <a:r>
              <a:rPr lang="en-US" b="1" u="sng" dirty="0">
                <a:ea typeface="+mn-lt"/>
                <a:cs typeface="+mn-lt"/>
              </a:rPr>
              <a:t>Overloading</a:t>
            </a:r>
            <a:r>
              <a:rPr lang="en-US" u="sng" dirty="0">
                <a:ea typeface="+mn-lt"/>
                <a:cs typeface="+mn-lt"/>
              </a:rPr>
              <a:t>, C# programlama dilinde aynı isme sahip </a:t>
            </a:r>
            <a:r>
              <a:rPr lang="en-US" u="sng" dirty="0" err="1">
                <a:ea typeface="+mn-lt"/>
                <a:cs typeface="+mn-lt"/>
              </a:rPr>
              <a:t>birden</a:t>
            </a:r>
            <a:r>
              <a:rPr lang="en-US" u="sng" dirty="0">
                <a:ea typeface="+mn-lt"/>
                <a:cs typeface="+mn-lt"/>
              </a:rPr>
              <a:t> </a:t>
            </a:r>
            <a:r>
              <a:rPr lang="en-US" u="sng" dirty="0" err="1">
                <a:ea typeface="+mn-lt"/>
                <a:cs typeface="+mn-lt"/>
              </a:rPr>
              <a:t>fazla</a:t>
            </a:r>
            <a:r>
              <a:rPr lang="en-US" u="sng" dirty="0">
                <a:ea typeface="+mn-lt"/>
                <a:cs typeface="+mn-lt"/>
              </a:rPr>
              <a:t> </a:t>
            </a:r>
            <a:r>
              <a:rPr lang="en-US" u="sng" dirty="0" err="1">
                <a:ea typeface="+mn-lt"/>
                <a:cs typeface="+mn-lt"/>
              </a:rPr>
              <a:t>fonksiyonun</a:t>
            </a:r>
            <a:r>
              <a:rPr lang="en-US" u="sng" dirty="0">
                <a:ea typeface="+mn-lt"/>
                <a:cs typeface="+mn-lt"/>
              </a:rPr>
              <a:t> </a:t>
            </a:r>
            <a:r>
              <a:rPr lang="en-US" u="sng" dirty="0" err="1">
                <a:ea typeface="+mn-lt"/>
                <a:cs typeface="+mn-lt"/>
              </a:rPr>
              <a:t>tanımlanmasıdır</a:t>
            </a:r>
            <a:r>
              <a:rPr lang="en-US" u="sng" dirty="0">
                <a:ea typeface="+mn-lt"/>
                <a:cs typeface="+mn-lt"/>
              </a:rPr>
              <a:t> </a:t>
            </a:r>
            <a:r>
              <a:rPr lang="en-US" dirty="0">
                <a:ea typeface="+mn-lt"/>
                <a:cs typeface="+mn-lt"/>
              </a:rPr>
              <a:t>. </a:t>
            </a:r>
            <a:r>
              <a:rPr lang="en-US" u="sng" dirty="0">
                <a:ea typeface="+mn-lt"/>
                <a:cs typeface="+mn-lt"/>
              </a:rPr>
              <a:t>Bu, </a:t>
            </a:r>
            <a:r>
              <a:rPr lang="en-US" u="sng" dirty="0" err="1">
                <a:ea typeface="+mn-lt"/>
                <a:cs typeface="+mn-lt"/>
              </a:rPr>
              <a:t>aynı</a:t>
            </a:r>
            <a:r>
              <a:rPr lang="en-US" u="sng" dirty="0">
                <a:ea typeface="+mn-lt"/>
                <a:cs typeface="+mn-lt"/>
              </a:rPr>
              <a:t> </a:t>
            </a:r>
            <a:r>
              <a:rPr lang="en-US" u="sng" dirty="0" err="1">
                <a:ea typeface="+mn-lt"/>
                <a:cs typeface="+mn-lt"/>
              </a:rPr>
              <a:t>işlevi</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parametrelerle</a:t>
            </a:r>
            <a:r>
              <a:rPr lang="en-US" u="sng" dirty="0">
                <a:ea typeface="+mn-lt"/>
                <a:cs typeface="+mn-lt"/>
              </a:rPr>
              <a:t> </a:t>
            </a:r>
            <a:r>
              <a:rPr lang="en-US" u="sng" dirty="0" err="1">
                <a:ea typeface="+mn-lt"/>
                <a:cs typeface="+mn-lt"/>
              </a:rPr>
              <a:t>çağırmak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u="sng" dirty="0">
                <a:ea typeface="+mn-lt"/>
                <a:cs typeface="+mn-lt"/>
              </a:rPr>
              <a:t>Overloading, </a:t>
            </a:r>
            <a:r>
              <a:rPr lang="en-US" u="sng" dirty="0" err="1">
                <a:ea typeface="+mn-lt"/>
                <a:cs typeface="+mn-lt"/>
              </a:rPr>
              <a:t>kodun</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okunaklı</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anlaşılır</a:t>
            </a:r>
            <a:r>
              <a:rPr lang="en-US" u="sng" dirty="0">
                <a:ea typeface="+mn-lt"/>
                <a:cs typeface="+mn-lt"/>
              </a:rPr>
              <a:t> </a:t>
            </a:r>
            <a:r>
              <a:rPr lang="en-US" u="sng" dirty="0" err="1">
                <a:ea typeface="+mn-lt"/>
                <a:cs typeface="+mn-lt"/>
              </a:rPr>
              <a:t>olmasını</a:t>
            </a:r>
            <a:r>
              <a:rPr lang="en-US" u="sng" dirty="0">
                <a:ea typeface="+mn-lt"/>
                <a:cs typeface="+mn-lt"/>
              </a:rPr>
              <a:t> </a:t>
            </a:r>
            <a:r>
              <a:rPr lang="en-US" u="sng" dirty="0" err="1">
                <a:ea typeface="+mn-lt"/>
                <a:cs typeface="+mn-lt"/>
              </a:rPr>
              <a:t>sağlar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aynı</a:t>
            </a:r>
            <a:r>
              <a:rPr lang="en-US" u="sng" dirty="0">
                <a:ea typeface="+mn-lt"/>
                <a:cs typeface="+mn-lt"/>
              </a:rPr>
              <a:t> </a:t>
            </a:r>
            <a:r>
              <a:rPr lang="en-US" u="sng" dirty="0" err="1">
                <a:ea typeface="+mn-lt"/>
                <a:cs typeface="+mn-lt"/>
              </a:rPr>
              <a:t>zamanda</a:t>
            </a:r>
            <a:r>
              <a:rPr lang="en-US" u="sng" dirty="0">
                <a:ea typeface="+mn-lt"/>
                <a:cs typeface="+mn-lt"/>
              </a:rPr>
              <a:t> </a:t>
            </a:r>
            <a:r>
              <a:rPr lang="en-US" u="sng" dirty="0" err="1">
                <a:ea typeface="+mn-lt"/>
                <a:cs typeface="+mn-lt"/>
              </a:rPr>
              <a:t>kodun</a:t>
            </a:r>
            <a:r>
              <a:rPr lang="en-US" u="sng" dirty="0">
                <a:ea typeface="+mn-lt"/>
                <a:cs typeface="+mn-lt"/>
              </a:rPr>
              <a:t> </a:t>
            </a:r>
            <a:r>
              <a:rPr lang="en-US" u="sng" dirty="0" err="1">
                <a:ea typeface="+mn-lt"/>
                <a:cs typeface="+mn-lt"/>
              </a:rPr>
              <a:t>yeniden</a:t>
            </a:r>
            <a:r>
              <a:rPr lang="en-US" u="sng" dirty="0">
                <a:ea typeface="+mn-lt"/>
                <a:cs typeface="+mn-lt"/>
              </a:rPr>
              <a:t> </a:t>
            </a:r>
            <a:r>
              <a:rPr lang="en-US" u="sng" dirty="0" err="1">
                <a:ea typeface="+mn-lt"/>
                <a:cs typeface="+mn-lt"/>
              </a:rPr>
              <a:t>kullanılabilirliğini</a:t>
            </a:r>
            <a:r>
              <a:rPr lang="en-US" u="sng" dirty="0">
                <a:ea typeface="+mn-lt"/>
                <a:cs typeface="+mn-lt"/>
              </a:rPr>
              <a:t> </a:t>
            </a:r>
            <a:r>
              <a:rPr lang="en-US" u="sng" dirty="0" err="1">
                <a:ea typeface="+mn-lt"/>
                <a:cs typeface="+mn-lt"/>
              </a:rPr>
              <a:t>artırır</a:t>
            </a:r>
            <a:r>
              <a:rPr lang="en-US" u="sng" dirty="0">
                <a:ea typeface="+mn-lt"/>
                <a:cs typeface="+mn-lt"/>
              </a:rPr>
              <a:t> </a:t>
            </a:r>
            <a:r>
              <a:rPr lang="en-US" dirty="0">
                <a:ea typeface="+mn-lt"/>
                <a:cs typeface="+mn-lt"/>
              </a:rPr>
              <a:t>.</a:t>
            </a:r>
          </a:p>
          <a:p>
            <a:endParaRPr lang="en-US" dirty="0"/>
          </a:p>
        </p:txBody>
      </p:sp>
      <p:sp>
        <p:nvSpPr>
          <p:cNvPr id="5" name="Slide Number Placeholder 4">
            <a:extLst>
              <a:ext uri="{FF2B5EF4-FFF2-40B4-BE49-F238E27FC236}">
                <a16:creationId xmlns:a16="http://schemas.microsoft.com/office/drawing/2014/main" id="{192F68B9-BCDE-9F37-285B-B56625D45951}"/>
              </a:ext>
            </a:extLst>
          </p:cNvPr>
          <p:cNvSpPr>
            <a:spLocks noGrp="1"/>
          </p:cNvSpPr>
          <p:nvPr>
            <p:ph type="sldNum" sz="quarter" idx="4"/>
          </p:nvPr>
        </p:nvSpPr>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337304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3) Git </a:t>
            </a:r>
            <a:r>
              <a:rPr lang="en-US" dirty="0" err="1"/>
              <a:t>ve</a:t>
            </a:r>
            <a:r>
              <a:rPr lang="en-US" dirty="0"/>
              <a:t> GitHub Nedir?</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10954263" cy="3903218"/>
          </a:xfrm>
        </p:spPr>
        <p:txBody>
          <a:bodyPr vert="horz" lIns="91440" tIns="45720" rIns="91440" bIns="45720" rtlCol="0" anchor="t">
            <a:noAutofit/>
          </a:bodyPr>
          <a:lstStyle/>
          <a:p>
            <a:r>
              <a:rPr lang="en-US" dirty="0">
                <a:ea typeface="+mj-lt"/>
                <a:cs typeface="+mj-lt"/>
              </a:rPr>
              <a:t>Git,</a:t>
            </a:r>
            <a:r>
              <a:rPr lang="en-US" b="0" dirty="0">
                <a:ea typeface="+mj-lt"/>
                <a:cs typeface="+mj-lt"/>
              </a:rPr>
              <a:t> </a:t>
            </a:r>
            <a:r>
              <a:rPr lang="en-US" b="0" dirty="0" err="1">
                <a:ea typeface="+mj-lt"/>
                <a:cs typeface="+mj-lt"/>
              </a:rPr>
              <a:t>yazılım</a:t>
            </a:r>
            <a:r>
              <a:rPr lang="en-US" b="0" dirty="0">
                <a:ea typeface="+mj-lt"/>
                <a:cs typeface="+mj-lt"/>
              </a:rPr>
              <a:t> </a:t>
            </a:r>
            <a:r>
              <a:rPr lang="en-US" b="0" dirty="0" err="1">
                <a:ea typeface="+mj-lt"/>
                <a:cs typeface="+mj-lt"/>
              </a:rPr>
              <a:t>geliştirme</a:t>
            </a:r>
            <a:r>
              <a:rPr lang="en-US" b="0" dirty="0">
                <a:ea typeface="+mj-lt"/>
                <a:cs typeface="+mj-lt"/>
              </a:rPr>
              <a:t> </a:t>
            </a:r>
            <a:r>
              <a:rPr lang="en-US" b="0" dirty="0" err="1">
                <a:ea typeface="+mj-lt"/>
                <a:cs typeface="+mj-lt"/>
              </a:rPr>
              <a:t>süreçlerinde</a:t>
            </a:r>
            <a:r>
              <a:rPr lang="en-US" b="0" dirty="0">
                <a:ea typeface="+mj-lt"/>
                <a:cs typeface="+mj-lt"/>
              </a:rPr>
              <a:t> </a:t>
            </a:r>
            <a:r>
              <a:rPr lang="en-US" b="0" dirty="0" err="1">
                <a:ea typeface="+mj-lt"/>
                <a:cs typeface="+mj-lt"/>
              </a:rPr>
              <a:t>kullanılan</a:t>
            </a:r>
            <a:r>
              <a:rPr lang="en-US" b="0" dirty="0">
                <a:ea typeface="+mj-lt"/>
                <a:cs typeface="+mj-lt"/>
              </a:rPr>
              <a:t> </a:t>
            </a:r>
            <a:r>
              <a:rPr lang="en-US" b="0" dirty="0" err="1">
                <a:ea typeface="+mj-lt"/>
                <a:cs typeface="+mj-lt"/>
              </a:rPr>
              <a:t>bir</a:t>
            </a:r>
            <a:r>
              <a:rPr lang="en-US" b="0" dirty="0">
                <a:ea typeface="+mj-lt"/>
                <a:cs typeface="+mj-lt"/>
              </a:rPr>
              <a:t> </a:t>
            </a:r>
            <a:r>
              <a:rPr lang="en-US" dirty="0" err="1">
                <a:ea typeface="+mj-lt"/>
                <a:cs typeface="+mj-lt"/>
              </a:rPr>
              <a:t>versiyon</a:t>
            </a:r>
            <a:r>
              <a:rPr lang="en-US" dirty="0">
                <a:ea typeface="+mj-lt"/>
                <a:cs typeface="+mj-lt"/>
              </a:rPr>
              <a:t> </a:t>
            </a:r>
            <a:r>
              <a:rPr lang="en-US" dirty="0" err="1">
                <a:ea typeface="+mj-lt"/>
                <a:cs typeface="+mj-lt"/>
              </a:rPr>
              <a:t>kontrol</a:t>
            </a:r>
            <a:r>
              <a:rPr lang="en-US" dirty="0">
                <a:ea typeface="+mj-lt"/>
                <a:cs typeface="+mj-lt"/>
              </a:rPr>
              <a:t> </a:t>
            </a:r>
            <a:r>
              <a:rPr lang="en-US" dirty="0" err="1">
                <a:ea typeface="+mj-lt"/>
                <a:cs typeface="+mj-lt"/>
              </a:rPr>
              <a:t>sistemidir</a:t>
            </a:r>
            <a:r>
              <a:rPr lang="en-US" dirty="0">
                <a:ea typeface="+mj-lt"/>
                <a:cs typeface="+mj-lt"/>
              </a:rPr>
              <a:t>.</a:t>
            </a:r>
            <a:r>
              <a:rPr lang="en-US" b="0" dirty="0">
                <a:ea typeface="+mj-lt"/>
                <a:cs typeface="+mj-lt"/>
              </a:rPr>
              <a:t> </a:t>
            </a:r>
            <a:r>
              <a:rPr lang="en-US" dirty="0">
                <a:ea typeface="+mj-lt"/>
                <a:cs typeface="+mj-lt"/>
              </a:rPr>
              <a:t>Git</a:t>
            </a:r>
            <a:r>
              <a:rPr lang="en-US" b="0" dirty="0">
                <a:ea typeface="+mj-lt"/>
                <a:cs typeface="+mj-lt"/>
              </a:rPr>
              <a:t> </a:t>
            </a:r>
            <a:r>
              <a:rPr lang="en-US" b="0" dirty="0" err="1">
                <a:ea typeface="+mj-lt"/>
                <a:cs typeface="+mj-lt"/>
              </a:rPr>
              <a:t>sayesinde</a:t>
            </a:r>
            <a:r>
              <a:rPr lang="en-US" b="0" dirty="0">
                <a:ea typeface="+mj-lt"/>
                <a:cs typeface="+mj-lt"/>
              </a:rPr>
              <a:t> </a:t>
            </a:r>
            <a:r>
              <a:rPr lang="en-US" b="0" dirty="0" err="1">
                <a:ea typeface="+mj-lt"/>
                <a:cs typeface="+mj-lt"/>
              </a:rPr>
              <a:t>yapacağınız</a:t>
            </a:r>
            <a:r>
              <a:rPr lang="en-US" b="0" dirty="0">
                <a:ea typeface="+mj-lt"/>
                <a:cs typeface="+mj-lt"/>
              </a:rPr>
              <a:t> </a:t>
            </a:r>
            <a:r>
              <a:rPr lang="en-US" b="0" dirty="0" err="1">
                <a:ea typeface="+mj-lt"/>
                <a:cs typeface="+mj-lt"/>
              </a:rPr>
              <a:t>projelerin</a:t>
            </a:r>
            <a:r>
              <a:rPr lang="en-US" b="0" dirty="0">
                <a:ea typeface="+mj-lt"/>
                <a:cs typeface="+mj-lt"/>
              </a:rPr>
              <a:t> </a:t>
            </a:r>
            <a:r>
              <a:rPr lang="en-US" b="0" dirty="0" err="1">
                <a:ea typeface="+mj-lt"/>
                <a:cs typeface="+mj-lt"/>
              </a:rPr>
              <a:t>adım</a:t>
            </a:r>
            <a:r>
              <a:rPr lang="en-US" b="0" dirty="0">
                <a:ea typeface="+mj-lt"/>
                <a:cs typeface="+mj-lt"/>
              </a:rPr>
              <a:t> </a:t>
            </a:r>
            <a:r>
              <a:rPr lang="en-US" b="0" dirty="0" err="1">
                <a:ea typeface="+mj-lt"/>
                <a:cs typeface="+mj-lt"/>
              </a:rPr>
              <a:t>adım</a:t>
            </a:r>
            <a:r>
              <a:rPr lang="en-US" b="0" dirty="0">
                <a:ea typeface="+mj-lt"/>
                <a:cs typeface="+mj-lt"/>
              </a:rPr>
              <a:t> </a:t>
            </a:r>
            <a:r>
              <a:rPr lang="en-US" b="0" dirty="0" err="1">
                <a:ea typeface="+mj-lt"/>
                <a:cs typeface="+mj-lt"/>
              </a:rPr>
              <a:t>versiyonlarının</a:t>
            </a:r>
            <a:r>
              <a:rPr lang="en-US" b="0" dirty="0">
                <a:ea typeface="+mj-lt"/>
                <a:cs typeface="+mj-lt"/>
              </a:rPr>
              <a:t> </a:t>
            </a:r>
            <a:r>
              <a:rPr lang="en-US" b="0" dirty="0" err="1">
                <a:ea typeface="+mj-lt"/>
                <a:cs typeface="+mj-lt"/>
              </a:rPr>
              <a:t>kopyalarını</a:t>
            </a:r>
            <a:r>
              <a:rPr lang="en-US" b="0" dirty="0">
                <a:ea typeface="+mj-lt"/>
                <a:cs typeface="+mj-lt"/>
              </a:rPr>
              <a:t> </a:t>
            </a:r>
            <a:r>
              <a:rPr lang="en-US" b="0" dirty="0" err="1">
                <a:ea typeface="+mj-lt"/>
                <a:cs typeface="+mj-lt"/>
              </a:rPr>
              <a:t>alarak</a:t>
            </a:r>
            <a:r>
              <a:rPr lang="en-US" b="0" dirty="0">
                <a:ea typeface="+mj-lt"/>
                <a:cs typeface="+mj-lt"/>
              </a:rPr>
              <a:t> </a:t>
            </a:r>
            <a:r>
              <a:rPr lang="en-US" b="0" dirty="0" err="1">
                <a:ea typeface="+mj-lt"/>
                <a:cs typeface="+mj-lt"/>
              </a:rPr>
              <a:t>daha</a:t>
            </a:r>
            <a:r>
              <a:rPr lang="en-US" b="0" dirty="0">
                <a:ea typeface="+mj-lt"/>
                <a:cs typeface="+mj-lt"/>
              </a:rPr>
              <a:t> </a:t>
            </a:r>
            <a:r>
              <a:rPr lang="en-US" b="0" dirty="0" err="1">
                <a:ea typeface="+mj-lt"/>
                <a:cs typeface="+mj-lt"/>
              </a:rPr>
              <a:t>sonra</a:t>
            </a:r>
            <a:r>
              <a:rPr lang="en-US" b="0" dirty="0">
                <a:ea typeface="+mj-lt"/>
                <a:cs typeface="+mj-lt"/>
              </a:rPr>
              <a:t> </a:t>
            </a:r>
            <a:r>
              <a:rPr lang="en-US" b="0" dirty="0" err="1">
                <a:ea typeface="+mj-lt"/>
                <a:cs typeface="+mj-lt"/>
              </a:rPr>
              <a:t>ihtiyaç</a:t>
            </a:r>
            <a:r>
              <a:rPr lang="en-US" b="0" dirty="0">
                <a:ea typeface="+mj-lt"/>
                <a:cs typeface="+mj-lt"/>
              </a:rPr>
              <a:t> </a:t>
            </a:r>
            <a:r>
              <a:rPr lang="en-US" b="0" dirty="0" err="1">
                <a:ea typeface="+mj-lt"/>
                <a:cs typeface="+mj-lt"/>
              </a:rPr>
              <a:t>duyduğunuzda</a:t>
            </a:r>
            <a:r>
              <a:rPr lang="en-US" b="0" dirty="0">
                <a:ea typeface="+mj-lt"/>
                <a:cs typeface="+mj-lt"/>
              </a:rPr>
              <a:t> </a:t>
            </a:r>
            <a:r>
              <a:rPr lang="en-US" b="0" dirty="0" err="1">
                <a:ea typeface="+mj-lt"/>
                <a:cs typeface="+mj-lt"/>
              </a:rPr>
              <a:t>aldığınız</a:t>
            </a:r>
            <a:r>
              <a:rPr lang="en-US" b="0" dirty="0">
                <a:ea typeface="+mj-lt"/>
                <a:cs typeface="+mj-lt"/>
              </a:rPr>
              <a:t> </a:t>
            </a:r>
            <a:r>
              <a:rPr lang="en-US" b="0" dirty="0" err="1">
                <a:ea typeface="+mj-lt"/>
                <a:cs typeface="+mj-lt"/>
              </a:rPr>
              <a:t>kopyalara</a:t>
            </a:r>
            <a:r>
              <a:rPr lang="en-US" b="0" dirty="0">
                <a:ea typeface="+mj-lt"/>
                <a:cs typeface="+mj-lt"/>
              </a:rPr>
              <a:t> </a:t>
            </a:r>
            <a:r>
              <a:rPr lang="en-US" b="0" dirty="0" err="1">
                <a:ea typeface="+mj-lt"/>
                <a:cs typeface="+mj-lt"/>
              </a:rPr>
              <a:t>yani</a:t>
            </a:r>
            <a:r>
              <a:rPr lang="en-US" b="0" dirty="0">
                <a:ea typeface="+mj-lt"/>
                <a:cs typeface="+mj-lt"/>
              </a:rPr>
              <a:t> </a:t>
            </a:r>
            <a:r>
              <a:rPr lang="en-US" b="0" dirty="0" err="1">
                <a:ea typeface="+mj-lt"/>
                <a:cs typeface="+mj-lt"/>
              </a:rPr>
              <a:t>versiyonlara</a:t>
            </a:r>
            <a:r>
              <a:rPr lang="en-US" b="0" dirty="0">
                <a:ea typeface="+mj-lt"/>
                <a:cs typeface="+mj-lt"/>
              </a:rPr>
              <a:t> </a:t>
            </a:r>
            <a:r>
              <a:rPr lang="en-US" b="0" dirty="0" err="1">
                <a:ea typeface="+mj-lt"/>
                <a:cs typeface="+mj-lt"/>
              </a:rPr>
              <a:t>kolayca</a:t>
            </a:r>
            <a:r>
              <a:rPr lang="en-US" b="0" dirty="0">
                <a:ea typeface="+mj-lt"/>
                <a:cs typeface="+mj-lt"/>
              </a:rPr>
              <a:t> </a:t>
            </a:r>
            <a:r>
              <a:rPr lang="en-US" b="0" dirty="0" err="1">
                <a:ea typeface="+mj-lt"/>
                <a:cs typeface="+mj-lt"/>
              </a:rPr>
              <a:t>dönebiliyorsunuz</a:t>
            </a:r>
            <a:r>
              <a:rPr lang="en-US" b="0" dirty="0">
                <a:ea typeface="+mj-lt"/>
                <a:cs typeface="+mj-lt"/>
              </a:rPr>
              <a:t>.  İlk </a:t>
            </a:r>
            <a:r>
              <a:rPr lang="en-US" b="0" dirty="0" err="1">
                <a:ea typeface="+mj-lt"/>
                <a:cs typeface="+mj-lt"/>
              </a:rPr>
              <a:t>sürümü</a:t>
            </a:r>
            <a:r>
              <a:rPr lang="en-US" b="0" dirty="0">
                <a:ea typeface="+mj-lt"/>
                <a:cs typeface="+mj-lt"/>
              </a:rPr>
              <a:t> Linux </a:t>
            </a:r>
            <a:r>
              <a:rPr lang="en-US" b="0" dirty="0" err="1">
                <a:ea typeface="+mj-lt"/>
                <a:cs typeface="+mj-lt"/>
              </a:rPr>
              <a:t>çekirdeği'nin</a:t>
            </a:r>
            <a:r>
              <a:rPr lang="en-US" b="0" dirty="0">
                <a:ea typeface="+mj-lt"/>
                <a:cs typeface="+mj-lt"/>
              </a:rPr>
              <a:t> </a:t>
            </a:r>
            <a:r>
              <a:rPr lang="en-US" b="0" dirty="0" err="1">
                <a:ea typeface="+mj-lt"/>
                <a:cs typeface="+mj-lt"/>
              </a:rPr>
              <a:t>geliştirilmesinde</a:t>
            </a:r>
            <a:r>
              <a:rPr lang="en-US" b="0" dirty="0">
                <a:ea typeface="+mj-lt"/>
                <a:cs typeface="+mj-lt"/>
              </a:rPr>
              <a:t> </a:t>
            </a:r>
            <a:r>
              <a:rPr lang="en-US" b="0" dirty="0" err="1">
                <a:ea typeface="+mj-lt"/>
                <a:cs typeface="+mj-lt"/>
              </a:rPr>
              <a:t>kullanılmak</a:t>
            </a:r>
            <a:r>
              <a:rPr lang="en-US" b="0" dirty="0">
                <a:ea typeface="+mj-lt"/>
                <a:cs typeface="+mj-lt"/>
              </a:rPr>
              <a:t> </a:t>
            </a:r>
            <a:r>
              <a:rPr lang="en-US" b="0" dirty="0" err="1">
                <a:ea typeface="+mj-lt"/>
                <a:cs typeface="+mj-lt"/>
              </a:rPr>
              <a:t>üzere</a:t>
            </a:r>
            <a:r>
              <a:rPr lang="en-US" b="0" dirty="0">
                <a:ea typeface="+mj-lt"/>
                <a:cs typeface="+mj-lt"/>
              </a:rPr>
              <a:t> 2005 </a:t>
            </a:r>
            <a:r>
              <a:rPr lang="en-US" b="0" dirty="0" err="1">
                <a:ea typeface="+mj-lt"/>
                <a:cs typeface="+mj-lt"/>
              </a:rPr>
              <a:t>yılında</a:t>
            </a:r>
            <a:r>
              <a:rPr lang="en-US" b="0" dirty="0">
                <a:ea typeface="+mj-lt"/>
                <a:cs typeface="+mj-lt"/>
              </a:rPr>
              <a:t> </a:t>
            </a:r>
            <a:r>
              <a:rPr lang="en-US" dirty="0">
                <a:ea typeface="+mj-lt"/>
                <a:cs typeface="+mj-lt"/>
              </a:rPr>
              <a:t>Linus Torvalds</a:t>
            </a:r>
            <a:r>
              <a:rPr lang="en-US" b="0" dirty="0">
                <a:ea typeface="+mj-lt"/>
                <a:cs typeface="+mj-lt"/>
              </a:rPr>
              <a:t> </a:t>
            </a:r>
            <a:r>
              <a:rPr lang="en-US" b="0" dirty="0" err="1">
                <a:ea typeface="+mj-lt"/>
                <a:cs typeface="+mj-lt"/>
              </a:rPr>
              <a:t>tarafından</a:t>
            </a:r>
            <a:r>
              <a:rPr lang="en-US" b="0" dirty="0">
                <a:ea typeface="+mj-lt"/>
                <a:cs typeface="+mj-lt"/>
              </a:rPr>
              <a:t> </a:t>
            </a:r>
            <a:r>
              <a:rPr lang="en-US" b="0" dirty="0" err="1">
                <a:ea typeface="+mj-lt"/>
                <a:cs typeface="+mj-lt"/>
              </a:rPr>
              <a:t>tasarlanıp</a:t>
            </a:r>
            <a:r>
              <a:rPr lang="en-US" b="0" dirty="0">
                <a:ea typeface="+mj-lt"/>
                <a:cs typeface="+mj-lt"/>
              </a:rPr>
              <a:t> </a:t>
            </a:r>
            <a:r>
              <a:rPr lang="en-US" b="0" dirty="0" err="1">
                <a:ea typeface="+mj-lt"/>
                <a:cs typeface="+mj-lt"/>
              </a:rPr>
              <a:t>geliştirilmiş</a:t>
            </a:r>
            <a:r>
              <a:rPr lang="en-US" b="0" dirty="0">
                <a:ea typeface="+mj-lt"/>
                <a:cs typeface="+mj-lt"/>
              </a:rPr>
              <a:t>, 2019 </a:t>
            </a:r>
            <a:r>
              <a:rPr lang="en-US" b="0" dirty="0" err="1">
                <a:ea typeface="+mj-lt"/>
                <a:cs typeface="+mj-lt"/>
              </a:rPr>
              <a:t>yılı</a:t>
            </a:r>
            <a:r>
              <a:rPr lang="en-US" b="0" dirty="0">
                <a:ea typeface="+mj-lt"/>
                <a:cs typeface="+mj-lt"/>
              </a:rPr>
              <a:t> </a:t>
            </a:r>
            <a:r>
              <a:rPr lang="en-US" b="0" dirty="0" err="1">
                <a:ea typeface="+mj-lt"/>
                <a:cs typeface="+mj-lt"/>
              </a:rPr>
              <a:t>itibarıyla</a:t>
            </a:r>
            <a:r>
              <a:rPr lang="en-US" b="0" dirty="0">
                <a:ea typeface="+mj-lt"/>
                <a:cs typeface="+mj-lt"/>
              </a:rPr>
              <a:t> %70 </a:t>
            </a:r>
            <a:r>
              <a:rPr lang="en-US" b="0" dirty="0" err="1">
                <a:ea typeface="+mj-lt"/>
                <a:cs typeface="+mj-lt"/>
              </a:rPr>
              <a:t>pazar</a:t>
            </a:r>
            <a:r>
              <a:rPr lang="en-US" b="0" dirty="0">
                <a:ea typeface="+mj-lt"/>
                <a:cs typeface="+mj-lt"/>
              </a:rPr>
              <a:t> </a:t>
            </a:r>
            <a:r>
              <a:rPr lang="en-US" b="0" dirty="0" err="1">
                <a:ea typeface="+mj-lt"/>
                <a:cs typeface="+mj-lt"/>
              </a:rPr>
              <a:t>payına</a:t>
            </a:r>
            <a:r>
              <a:rPr lang="en-US" b="0" dirty="0">
                <a:ea typeface="+mj-lt"/>
                <a:cs typeface="+mj-lt"/>
              </a:rPr>
              <a:t> </a:t>
            </a:r>
            <a:r>
              <a:rPr lang="en-US" b="0" dirty="0" err="1">
                <a:ea typeface="+mj-lt"/>
                <a:cs typeface="+mj-lt"/>
              </a:rPr>
              <a:t>ulaşmıştır</a:t>
            </a:r>
            <a:r>
              <a:rPr lang="en-US" b="0" dirty="0">
                <a:ea typeface="+mj-lt"/>
                <a:cs typeface="+mj-lt"/>
              </a:rPr>
              <a:t>. Açık </a:t>
            </a:r>
            <a:r>
              <a:rPr lang="en-US" b="0" dirty="0" err="1">
                <a:ea typeface="+mj-lt"/>
                <a:cs typeface="+mj-lt"/>
              </a:rPr>
              <a:t>kaynaklı</a:t>
            </a:r>
            <a:r>
              <a:rPr lang="en-US" b="0" dirty="0">
                <a:ea typeface="+mj-lt"/>
                <a:cs typeface="+mj-lt"/>
              </a:rPr>
              <a:t> </a:t>
            </a:r>
            <a:r>
              <a:rPr lang="en-US" b="0" dirty="0" err="1">
                <a:ea typeface="+mj-lt"/>
                <a:cs typeface="+mj-lt"/>
              </a:rPr>
              <a:t>özgür</a:t>
            </a:r>
            <a:r>
              <a:rPr lang="en-US" b="0" dirty="0">
                <a:ea typeface="+mj-lt"/>
                <a:cs typeface="+mj-lt"/>
              </a:rPr>
              <a:t> </a:t>
            </a:r>
            <a:r>
              <a:rPr lang="en-US" b="0" dirty="0" err="1">
                <a:ea typeface="+mj-lt"/>
                <a:cs typeface="+mj-lt"/>
              </a:rPr>
              <a:t>bir</a:t>
            </a:r>
            <a:r>
              <a:rPr lang="en-US" b="0" dirty="0">
                <a:ea typeface="+mj-lt"/>
                <a:cs typeface="+mj-lt"/>
              </a:rPr>
              <a:t> </a:t>
            </a:r>
            <a:r>
              <a:rPr lang="en-US" b="0" dirty="0" err="1">
                <a:ea typeface="+mj-lt"/>
                <a:cs typeface="+mj-lt"/>
              </a:rPr>
              <a:t>yazılım</a:t>
            </a:r>
            <a:r>
              <a:rPr lang="en-US" b="0" dirty="0">
                <a:ea typeface="+mj-lt"/>
                <a:cs typeface="+mj-lt"/>
              </a:rPr>
              <a:t> </a:t>
            </a:r>
            <a:r>
              <a:rPr lang="en-US" b="0" dirty="0" err="1">
                <a:ea typeface="+mj-lt"/>
                <a:cs typeface="+mj-lt"/>
              </a:rPr>
              <a:t>ürünü</a:t>
            </a:r>
            <a:r>
              <a:rPr lang="en-US" b="0" dirty="0">
                <a:ea typeface="+mj-lt"/>
                <a:cs typeface="+mj-lt"/>
              </a:rPr>
              <a:t> </a:t>
            </a:r>
            <a:r>
              <a:rPr lang="en-US" b="0" dirty="0" err="1">
                <a:ea typeface="+mj-lt"/>
                <a:cs typeface="+mj-lt"/>
              </a:rPr>
              <a:t>olan</a:t>
            </a:r>
            <a:r>
              <a:rPr lang="en-US" b="0" dirty="0">
                <a:ea typeface="+mj-lt"/>
                <a:cs typeface="+mj-lt"/>
              </a:rPr>
              <a:t> </a:t>
            </a:r>
            <a:r>
              <a:rPr lang="en-US" b="0" dirty="0" err="1">
                <a:ea typeface="+mj-lt"/>
                <a:cs typeface="+mj-lt"/>
              </a:rPr>
              <a:t>Git'i</a:t>
            </a:r>
            <a:r>
              <a:rPr lang="en-US" b="0" dirty="0">
                <a:ea typeface="+mj-lt"/>
                <a:cs typeface="+mj-lt"/>
              </a:rPr>
              <a:t> </a:t>
            </a:r>
            <a:r>
              <a:rPr lang="en-US" b="0" dirty="0" err="1">
                <a:ea typeface="+mj-lt"/>
                <a:cs typeface="+mj-lt"/>
              </a:rPr>
              <a:t>istediğiniz</a:t>
            </a:r>
            <a:r>
              <a:rPr lang="en-US" b="0" dirty="0">
                <a:ea typeface="+mj-lt"/>
                <a:cs typeface="+mj-lt"/>
              </a:rPr>
              <a:t> </a:t>
            </a:r>
            <a:r>
              <a:rPr lang="en-US" b="0" dirty="0" err="1">
                <a:ea typeface="+mj-lt"/>
                <a:cs typeface="+mj-lt"/>
              </a:rPr>
              <a:t>gibi</a:t>
            </a:r>
            <a:r>
              <a:rPr lang="en-US" b="0" dirty="0">
                <a:ea typeface="+mj-lt"/>
                <a:cs typeface="+mj-lt"/>
              </a:rPr>
              <a:t> </a:t>
            </a:r>
            <a:r>
              <a:rPr lang="en-US" b="0" dirty="0" err="1">
                <a:ea typeface="+mj-lt"/>
                <a:cs typeface="+mj-lt"/>
              </a:rPr>
              <a:t>kullanabilirsiniz</a:t>
            </a:r>
            <a:r>
              <a:rPr lang="en-US" b="0" dirty="0">
                <a:ea typeface="+mj-lt"/>
                <a:cs typeface="+mj-lt"/>
              </a:rPr>
              <a:t>.</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710657"/>
            <a:ext cx="10817223" cy="3644274"/>
          </a:xfrm>
        </p:spPr>
        <p:txBody>
          <a:bodyPr vert="horz" lIns="91440" tIns="45720" rIns="91440" bIns="45720" rtlCol="0" anchor="t">
            <a:noAutofit/>
          </a:bodyPr>
          <a:lstStyle/>
          <a:p>
            <a:endParaRPr lang="en-US" dirty="0"/>
          </a:p>
          <a:p>
            <a:endParaRPr lang="en-US" dirty="0"/>
          </a:p>
          <a:p>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endParaRPr lang="en-US" dirty="0"/>
          </a:p>
          <a:p>
            <a:endParaRPr lang="en-US" dirty="0"/>
          </a:p>
          <a:p>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B6A9-5C00-B9A3-2A09-38F461B0934D}"/>
              </a:ext>
            </a:extLst>
          </p:cNvPr>
          <p:cNvSpPr>
            <a:spLocks noGrp="1"/>
          </p:cNvSpPr>
          <p:nvPr>
            <p:ph type="title"/>
          </p:nvPr>
        </p:nvSpPr>
        <p:spPr/>
        <p:txBody>
          <a:bodyPr/>
          <a:lstStyle/>
          <a:p>
            <a:r>
              <a:rPr lang="en-US" dirty="0"/>
              <a:t>Overloading Örnek</a:t>
            </a:r>
          </a:p>
        </p:txBody>
      </p:sp>
      <p:sp>
        <p:nvSpPr>
          <p:cNvPr id="3" name="Content Placeholder 2">
            <a:extLst>
              <a:ext uri="{FF2B5EF4-FFF2-40B4-BE49-F238E27FC236}">
                <a16:creationId xmlns:a16="http://schemas.microsoft.com/office/drawing/2014/main" id="{C5B1F926-E675-56CD-5941-F0164F6D117B}"/>
              </a:ext>
            </a:extLst>
          </p:cNvPr>
          <p:cNvSpPr>
            <a:spLocks noGrp="1"/>
          </p:cNvSpPr>
          <p:nvPr>
            <p:ph idx="1"/>
          </p:nvPr>
        </p:nvSpPr>
        <p:spPr>
          <a:xfrm>
            <a:off x="1167493" y="2087561"/>
            <a:ext cx="9779182" cy="4705463"/>
          </a:xfrm>
        </p:spPr>
        <p:txBody>
          <a:bodyPr vert="horz" lIns="91440" tIns="45720" rIns="91440" bIns="45720" rtlCol="0" anchor="t">
            <a:noAutofit/>
          </a:bodyPr>
          <a:lstStyle/>
          <a:p>
            <a:r>
              <a:rPr lang="en-US" dirty="0" err="1">
                <a:ea typeface="+mn-lt"/>
                <a:cs typeface="+mn-lt"/>
              </a:rPr>
              <a:t>Örneğin</a:t>
            </a:r>
            <a:r>
              <a:rPr lang="en-US" dirty="0">
                <a:ea typeface="+mn-lt"/>
                <a:cs typeface="+mn-lt"/>
              </a:rPr>
              <a:t>, </a:t>
            </a:r>
            <a:r>
              <a:rPr lang="en-US" dirty="0" err="1">
                <a:ea typeface="+mn-lt"/>
                <a:cs typeface="+mn-lt"/>
              </a:rPr>
              <a:t>aşağıdaki</a:t>
            </a:r>
            <a:r>
              <a:rPr lang="en-US" dirty="0">
                <a:ea typeface="+mn-lt"/>
                <a:cs typeface="+mn-lt"/>
              </a:rPr>
              <a:t> </a:t>
            </a:r>
            <a:r>
              <a:rPr lang="en-US" dirty="0" err="1">
                <a:ea typeface="+mn-lt"/>
                <a:cs typeface="+mn-lt"/>
              </a:rPr>
              <a:t>örnek</a:t>
            </a:r>
            <a:r>
              <a:rPr lang="en-US" dirty="0">
                <a:ea typeface="+mn-lt"/>
                <a:cs typeface="+mn-lt"/>
              </a:rPr>
              <a:t>, </a:t>
            </a:r>
            <a:r>
              <a:rPr lang="en-US" dirty="0" err="1">
                <a:ea typeface="+mn-lt"/>
                <a:cs typeface="+mn-lt"/>
              </a:rPr>
              <a:t>iki</a:t>
            </a:r>
            <a:r>
              <a:rPr lang="en-US" dirty="0">
                <a:ea typeface="+mn-lt"/>
                <a:cs typeface="+mn-lt"/>
              </a:rPr>
              <a:t> </a:t>
            </a:r>
            <a:r>
              <a:rPr lang="en-US" dirty="0" err="1">
                <a:ea typeface="+mn-lt"/>
                <a:cs typeface="+mn-lt"/>
              </a:rPr>
              <a:t>farklı</a:t>
            </a:r>
            <a:r>
              <a:rPr lang="en-US" dirty="0">
                <a:ea typeface="+mn-lt"/>
                <a:cs typeface="+mn-lt"/>
              </a:rPr>
              <a:t> </a:t>
            </a:r>
            <a:r>
              <a:rPr lang="en-US" dirty="0">
                <a:latin typeface="Consolas"/>
              </a:rPr>
              <a:t>Topla</a:t>
            </a:r>
            <a:r>
              <a:rPr lang="en-US" dirty="0">
                <a:ea typeface="+mn-lt"/>
                <a:cs typeface="+mn-lt"/>
              </a:rPr>
              <a:t> </a:t>
            </a:r>
            <a:r>
              <a:rPr lang="en-US" dirty="0" err="1">
                <a:ea typeface="+mn-lt"/>
                <a:cs typeface="+mn-lt"/>
              </a:rPr>
              <a:t>fonksiyonu</a:t>
            </a:r>
            <a:r>
              <a:rPr lang="en-US" dirty="0">
                <a:ea typeface="+mn-lt"/>
                <a:cs typeface="+mn-lt"/>
              </a:rPr>
              <a:t> </a:t>
            </a:r>
            <a:r>
              <a:rPr lang="en-US" dirty="0" err="1">
                <a:ea typeface="+mn-lt"/>
                <a:cs typeface="+mn-lt"/>
              </a:rPr>
              <a:t>tanımlar</a:t>
            </a:r>
            <a:r>
              <a:rPr lang="en-US" dirty="0">
                <a:ea typeface="+mn-lt"/>
                <a:cs typeface="+mn-lt"/>
              </a:rPr>
              <a:t>:</a:t>
            </a:r>
            <a:endParaRPr lang="en-US" dirty="0"/>
          </a:p>
          <a:p>
            <a:r>
              <a:rPr lang="en-US" dirty="0">
                <a:latin typeface="Consolas"/>
              </a:rPr>
              <a:t>static int Topla(int sayi1, int sayi2)
{
    return sayi1 + sayi2;
}
static double Topla(double sayi1, double sayi2)
{
    return sayi1 + sayi2;
}
</a:t>
            </a:r>
            <a:endParaRPr lang="en-US" dirty="0"/>
          </a:p>
          <a:p>
            <a:br>
              <a:rPr lang="en-US" dirty="0"/>
            </a:br>
            <a:endParaRPr lang="en-US" dirty="0"/>
          </a:p>
        </p:txBody>
      </p:sp>
      <p:sp>
        <p:nvSpPr>
          <p:cNvPr id="5" name="Slide Number Placeholder 4">
            <a:extLst>
              <a:ext uri="{FF2B5EF4-FFF2-40B4-BE49-F238E27FC236}">
                <a16:creationId xmlns:a16="http://schemas.microsoft.com/office/drawing/2014/main" id="{55BC7C3D-B7F4-9E04-A0DA-FDFEC0787CE3}"/>
              </a:ext>
            </a:extLst>
          </p:cNvPr>
          <p:cNvSpPr>
            <a:spLocks noGrp="1"/>
          </p:cNvSpPr>
          <p:nvPr>
            <p:ph type="sldNum" sz="quarter" idx="4"/>
          </p:nvPr>
        </p:nvSpPr>
        <p:spPr/>
        <p:txBody>
          <a:bodyPr/>
          <a:lstStyle/>
          <a:p>
            <a:fld id="{294A09A9-5501-47C1-A89A-A340965A2BE2}" type="slidenum">
              <a:rPr lang="en-US" smtClean="0"/>
              <a:pPr/>
              <a:t>60</a:t>
            </a:fld>
            <a:endParaRPr lang="en-US" dirty="0"/>
          </a:p>
        </p:txBody>
      </p:sp>
    </p:spTree>
    <p:extLst>
      <p:ext uri="{BB962C8B-B14F-4D97-AF65-F5344CB8AC3E}">
        <p14:creationId xmlns:p14="http://schemas.microsoft.com/office/powerpoint/2010/main" val="132182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F840-BF66-24F1-4E12-A857B34554DC}"/>
              </a:ext>
            </a:extLst>
          </p:cNvPr>
          <p:cNvSpPr>
            <a:spLocks noGrp="1"/>
          </p:cNvSpPr>
          <p:nvPr>
            <p:ph type="title"/>
          </p:nvPr>
        </p:nvSpPr>
        <p:spPr/>
        <p:txBody>
          <a:bodyPr/>
          <a:lstStyle/>
          <a:p>
            <a:r>
              <a:rPr lang="en-US" dirty="0"/>
              <a:t>Public </a:t>
            </a:r>
          </a:p>
        </p:txBody>
      </p:sp>
      <p:sp>
        <p:nvSpPr>
          <p:cNvPr id="3" name="Content Placeholder 2">
            <a:extLst>
              <a:ext uri="{FF2B5EF4-FFF2-40B4-BE49-F238E27FC236}">
                <a16:creationId xmlns:a16="http://schemas.microsoft.com/office/drawing/2014/main" id="{CD7CBED3-FAC1-3DC9-A249-5A4B29AB7293}"/>
              </a:ext>
            </a:extLst>
          </p:cNvPr>
          <p:cNvSpPr>
            <a:spLocks noGrp="1"/>
          </p:cNvSpPr>
          <p:nvPr>
            <p:ph idx="1"/>
          </p:nvPr>
        </p:nvSpPr>
        <p:spPr/>
        <p:txBody>
          <a:bodyPr vert="horz" lIns="91440" tIns="45720" rIns="91440" bIns="45720" rtlCol="0" anchor="t">
            <a:noAutofit/>
          </a:bodyPr>
          <a:lstStyle/>
          <a:p>
            <a:r>
              <a:rPr lang="en-US" b="1" dirty="0">
                <a:ea typeface="+mn-lt"/>
                <a:cs typeface="+mn-lt"/>
              </a:rPr>
              <a:t>public</a:t>
            </a:r>
            <a:r>
              <a:rPr lang="en-US" dirty="0">
                <a:ea typeface="+mn-lt"/>
                <a:cs typeface="+mn-lt"/>
              </a:rPr>
              <a:t>, C# </a:t>
            </a:r>
            <a:r>
              <a:rPr lang="en-US" dirty="0" err="1">
                <a:ea typeface="+mn-lt"/>
                <a:cs typeface="+mn-lt"/>
              </a:rPr>
              <a:t>programlama</a:t>
            </a:r>
            <a:r>
              <a:rPr lang="en-US" dirty="0">
                <a:ea typeface="+mn-lt"/>
                <a:cs typeface="+mn-lt"/>
              </a:rPr>
              <a:t> </a:t>
            </a:r>
            <a:r>
              <a:rPr lang="en-US" dirty="0" err="1">
                <a:ea typeface="+mn-lt"/>
                <a:cs typeface="+mn-lt"/>
              </a:rPr>
              <a:t>dilinde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belirleyicisidir</a:t>
            </a:r>
            <a:r>
              <a:rPr lang="en-US" dirty="0">
                <a:ea typeface="+mn-lt"/>
                <a:cs typeface="+mn-lt"/>
              </a:rPr>
              <a:t>. </a:t>
            </a:r>
            <a:r>
              <a:rPr lang="en-US" u="sng" dirty="0">
                <a:ea typeface="+mn-lt"/>
                <a:cs typeface="+mn-lt"/>
              </a:rPr>
              <a:t>Public </a:t>
            </a:r>
            <a:r>
              <a:rPr lang="en-US" u="sng" dirty="0" err="1">
                <a:ea typeface="+mn-lt"/>
                <a:cs typeface="+mn-lt"/>
              </a:rPr>
              <a:t>erişimi</a:t>
            </a:r>
            <a:r>
              <a:rPr lang="en-US" u="sng" dirty="0">
                <a:ea typeface="+mn-lt"/>
                <a:cs typeface="+mn-lt"/>
              </a:rPr>
              <a:t>, en geniş erişim </a:t>
            </a:r>
            <a:r>
              <a:rPr lang="en-US" u="sng" dirty="0" err="1">
                <a:ea typeface="+mn-lt"/>
                <a:cs typeface="+mn-lt"/>
              </a:rPr>
              <a:t>seviyesidir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herhangi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sınıf</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nesne</a:t>
            </a:r>
            <a:r>
              <a:rPr lang="en-US" u="sng" dirty="0">
                <a:ea typeface="+mn-lt"/>
                <a:cs typeface="+mn-lt"/>
              </a:rPr>
              <a:t> </a:t>
            </a:r>
            <a:r>
              <a:rPr lang="en-US" u="sng" dirty="0" err="1">
                <a:ea typeface="+mn-lt"/>
                <a:cs typeface="+mn-lt"/>
              </a:rPr>
              <a:t>tarafından</a:t>
            </a:r>
            <a:r>
              <a:rPr lang="en-US" u="sng" dirty="0">
                <a:ea typeface="+mn-lt"/>
                <a:cs typeface="+mn-lt"/>
              </a:rPr>
              <a:t> </a:t>
            </a:r>
            <a:r>
              <a:rPr lang="en-US" u="sng" dirty="0" err="1">
                <a:ea typeface="+mn-lt"/>
                <a:cs typeface="+mn-lt"/>
              </a:rPr>
              <a:t>erişilebilir</a:t>
            </a:r>
            <a:r>
              <a:rPr lang="en-US" u="sng" dirty="0">
                <a:ea typeface="+mn-lt"/>
                <a:cs typeface="+mn-lt"/>
              </a:rPr>
              <a:t> </a:t>
            </a:r>
            <a:r>
              <a:rPr lang="en-US" dirty="0">
                <a:ea typeface="+mn-lt"/>
                <a:cs typeface="+mn-lt"/>
              </a:rPr>
              <a:t>. </a:t>
            </a:r>
            <a:r>
              <a:rPr lang="en-US" u="sng" dirty="0">
                <a:ea typeface="+mn-lt"/>
                <a:cs typeface="+mn-lt"/>
              </a:rPr>
              <a:t>Public </a:t>
            </a:r>
            <a:r>
              <a:rPr lang="en-US" u="sng" dirty="0" err="1">
                <a:ea typeface="+mn-lt"/>
                <a:cs typeface="+mn-lt"/>
              </a:rPr>
              <a:t>erişim</a:t>
            </a:r>
            <a:r>
              <a:rPr lang="en-US" u="sng" dirty="0">
                <a:ea typeface="+mn-lt"/>
                <a:cs typeface="+mn-lt"/>
              </a:rPr>
              <a:t> </a:t>
            </a:r>
            <a:r>
              <a:rPr lang="en-US" u="sng" dirty="0" err="1">
                <a:ea typeface="+mn-lt"/>
                <a:cs typeface="+mn-lt"/>
              </a:rPr>
              <a:t>belirleyicisi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sınıfın</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sınıf</a:t>
            </a:r>
            <a:r>
              <a:rPr lang="en-US" u="sng" dirty="0">
                <a:ea typeface="+mn-lt"/>
                <a:cs typeface="+mn-lt"/>
              </a:rPr>
              <a:t> </a:t>
            </a:r>
            <a:r>
              <a:rPr lang="en-US" u="sng" dirty="0" err="1">
                <a:ea typeface="+mn-lt"/>
                <a:cs typeface="+mn-lt"/>
              </a:rPr>
              <a:t>üyesinin</a:t>
            </a:r>
            <a:r>
              <a:rPr lang="en-US" u="sng" dirty="0">
                <a:ea typeface="+mn-lt"/>
                <a:cs typeface="+mn-lt"/>
              </a:rPr>
              <a:t> </a:t>
            </a:r>
            <a:r>
              <a:rPr lang="en-US" u="sng" dirty="0" err="1">
                <a:ea typeface="+mn-lt"/>
                <a:cs typeface="+mn-lt"/>
              </a:rPr>
              <a:t>herhangi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yerden</a:t>
            </a:r>
            <a:r>
              <a:rPr lang="en-US" u="sng" dirty="0">
                <a:ea typeface="+mn-lt"/>
                <a:cs typeface="+mn-lt"/>
              </a:rPr>
              <a:t> </a:t>
            </a:r>
            <a:r>
              <a:rPr lang="en-US" u="sng" dirty="0" err="1">
                <a:ea typeface="+mn-lt"/>
                <a:cs typeface="+mn-lt"/>
              </a:rPr>
              <a:t>erişilebilir</a:t>
            </a:r>
            <a:r>
              <a:rPr lang="en-US" u="sng" dirty="0">
                <a:ea typeface="+mn-lt"/>
                <a:cs typeface="+mn-lt"/>
              </a:rPr>
              <a:t> </a:t>
            </a:r>
            <a:r>
              <a:rPr lang="en-US" u="sng" dirty="0" err="1">
                <a:ea typeface="+mn-lt"/>
                <a:cs typeface="+mn-lt"/>
              </a:rPr>
              <a:t>olmasını</a:t>
            </a:r>
            <a:r>
              <a:rPr lang="en-US" u="sng" dirty="0">
                <a:ea typeface="+mn-lt"/>
                <a:cs typeface="+mn-lt"/>
              </a:rPr>
              <a:t> </a:t>
            </a:r>
            <a:r>
              <a:rPr lang="en-US" u="sng" dirty="0" err="1">
                <a:ea typeface="+mn-lt"/>
                <a:cs typeface="+mn-lt"/>
              </a:rPr>
              <a:t>sağlar</a:t>
            </a:r>
            <a:r>
              <a:rPr lang="en-US" u="sng" dirty="0">
                <a:ea typeface="+mn-lt"/>
                <a:cs typeface="+mn-lt"/>
              </a:rPr>
              <a:t> </a:t>
            </a:r>
            <a:r>
              <a:rPr lang="en-US" dirty="0">
                <a:ea typeface="+mn-lt"/>
                <a:cs typeface="+mn-lt"/>
              </a:rPr>
              <a:t>. </a:t>
            </a:r>
            <a:r>
              <a:rPr lang="en-US" u="sng" dirty="0">
                <a:ea typeface="+mn-lt"/>
                <a:cs typeface="+mn-lt"/>
              </a:rPr>
              <a:t>Public </a:t>
            </a:r>
            <a:r>
              <a:rPr lang="en-US" u="sng" dirty="0" err="1">
                <a:ea typeface="+mn-lt"/>
                <a:cs typeface="+mn-lt"/>
              </a:rPr>
              <a:t>erişim</a:t>
            </a:r>
            <a:r>
              <a:rPr lang="en-US" u="sng" dirty="0">
                <a:ea typeface="+mn-lt"/>
                <a:cs typeface="+mn-lt"/>
              </a:rPr>
              <a:t> </a:t>
            </a:r>
            <a:r>
              <a:rPr lang="en-US" u="sng" dirty="0" err="1">
                <a:ea typeface="+mn-lt"/>
                <a:cs typeface="+mn-lt"/>
              </a:rPr>
              <a:t>belirleyicisi</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erişim</a:t>
            </a:r>
            <a:r>
              <a:rPr lang="en-US" u="sng" dirty="0">
                <a:ea typeface="+mn-lt"/>
                <a:cs typeface="+mn-lt"/>
              </a:rPr>
              <a:t> </a:t>
            </a:r>
            <a:r>
              <a:rPr lang="en-US" u="sng" dirty="0" err="1">
                <a:ea typeface="+mn-lt"/>
                <a:cs typeface="+mn-lt"/>
              </a:rPr>
              <a:t>belirleyicileri</a:t>
            </a:r>
            <a:r>
              <a:rPr lang="en-US" u="sng" dirty="0">
                <a:ea typeface="+mn-lt"/>
                <a:cs typeface="+mn-lt"/>
              </a:rPr>
              <a:t> </a:t>
            </a:r>
            <a:r>
              <a:rPr lang="en-US" u="sng" dirty="0" err="1">
                <a:ea typeface="+mn-lt"/>
                <a:cs typeface="+mn-lt"/>
              </a:rPr>
              <a:t>olan</a:t>
            </a:r>
            <a:r>
              <a:rPr lang="en-US" u="sng" dirty="0">
                <a:ea typeface="+mn-lt"/>
                <a:cs typeface="+mn-lt"/>
              </a:rPr>
              <a:t> </a:t>
            </a:r>
            <a:r>
              <a:rPr lang="en-US" u="sng" dirty="0">
                <a:latin typeface="Consolas"/>
              </a:rPr>
              <a:t>private</a:t>
            </a:r>
            <a:r>
              <a:rPr lang="en-US" u="sng" dirty="0">
                <a:ea typeface="+mn-lt"/>
                <a:cs typeface="+mn-lt"/>
              </a:rPr>
              <a:t>, </a:t>
            </a:r>
            <a:r>
              <a:rPr lang="en-US" u="sng" dirty="0">
                <a:latin typeface="Consolas"/>
              </a:rPr>
              <a:t>protected</a:t>
            </a:r>
            <a:r>
              <a:rPr lang="en-US" u="sng" dirty="0">
                <a:ea typeface="+mn-lt"/>
                <a:cs typeface="+mn-lt"/>
              </a:rPr>
              <a:t> </a:t>
            </a:r>
            <a:r>
              <a:rPr lang="en-US" u="sng" dirty="0" err="1">
                <a:ea typeface="+mn-lt"/>
                <a:cs typeface="+mn-lt"/>
              </a:rPr>
              <a:t>ve</a:t>
            </a:r>
            <a:r>
              <a:rPr lang="en-US" u="sng" dirty="0">
                <a:ea typeface="+mn-lt"/>
                <a:cs typeface="+mn-lt"/>
              </a:rPr>
              <a:t> </a:t>
            </a:r>
            <a:r>
              <a:rPr lang="en-US" u="sng" dirty="0">
                <a:latin typeface="Consolas"/>
              </a:rPr>
              <a:t>internal</a:t>
            </a:r>
            <a:r>
              <a:rPr lang="en-US" u="sng" dirty="0">
                <a:ea typeface="+mn-lt"/>
                <a:cs typeface="+mn-lt"/>
              </a:rPr>
              <a:t> </a:t>
            </a:r>
            <a:r>
              <a:rPr lang="en-US" u="sng" dirty="0" err="1">
                <a:ea typeface="+mn-lt"/>
                <a:cs typeface="+mn-lt"/>
              </a:rPr>
              <a:t>ile</a:t>
            </a:r>
            <a:r>
              <a:rPr lang="en-US" u="sng" dirty="0">
                <a:ea typeface="+mn-lt"/>
                <a:cs typeface="+mn-lt"/>
              </a:rPr>
              <a:t> </a:t>
            </a:r>
            <a:r>
              <a:rPr lang="en-US" u="sng" dirty="0" err="1">
                <a:ea typeface="+mn-lt"/>
                <a:cs typeface="+mn-lt"/>
              </a:rPr>
              <a:t>birlikte</a:t>
            </a:r>
            <a:r>
              <a:rPr lang="en-US" u="sng" dirty="0">
                <a:ea typeface="+mn-lt"/>
                <a:cs typeface="+mn-lt"/>
              </a:rPr>
              <a:t> </a:t>
            </a:r>
            <a:r>
              <a:rPr lang="en-US" u="sng" dirty="0" err="1">
                <a:ea typeface="+mn-lt"/>
                <a:cs typeface="+mn-lt"/>
              </a:rPr>
              <a:t>kullanılabilir</a:t>
            </a:r>
            <a:r>
              <a:rPr lang="en-US" u="sng" dirty="0">
                <a:ea typeface="+mn-lt"/>
                <a:cs typeface="+mn-lt"/>
              </a:rPr>
              <a:t> </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53E3992C-4C30-A3FF-6EE7-8C5BD659AEA2}"/>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9D6DEA7-A01D-50AD-EAFD-DEDEDC00A5FD}"/>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Tree>
    <p:extLst>
      <p:ext uri="{BB962C8B-B14F-4D97-AF65-F5344CB8AC3E}">
        <p14:creationId xmlns:p14="http://schemas.microsoft.com/office/powerpoint/2010/main" val="4183408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3774-3992-49A1-D246-C3830B6E8818}"/>
              </a:ext>
            </a:extLst>
          </p:cNvPr>
          <p:cNvSpPr>
            <a:spLocks noGrp="1"/>
          </p:cNvSpPr>
          <p:nvPr>
            <p:ph type="title"/>
          </p:nvPr>
        </p:nvSpPr>
        <p:spPr/>
        <p:txBody>
          <a:bodyPr/>
          <a:lstStyle/>
          <a:p>
            <a:r>
              <a:rPr lang="en-US" dirty="0"/>
              <a:t>Private</a:t>
            </a:r>
          </a:p>
        </p:txBody>
      </p:sp>
      <p:sp>
        <p:nvSpPr>
          <p:cNvPr id="3" name="Content Placeholder 2">
            <a:extLst>
              <a:ext uri="{FF2B5EF4-FFF2-40B4-BE49-F238E27FC236}">
                <a16:creationId xmlns:a16="http://schemas.microsoft.com/office/drawing/2014/main" id="{8CCAE75E-E69E-CD5E-DB0E-3D15370C961E}"/>
              </a:ext>
            </a:extLst>
          </p:cNvPr>
          <p:cNvSpPr>
            <a:spLocks noGrp="1"/>
          </p:cNvSpPr>
          <p:nvPr>
            <p:ph idx="1"/>
          </p:nvPr>
        </p:nvSpPr>
        <p:spPr/>
        <p:txBody>
          <a:bodyPr vert="horz" lIns="91440" tIns="45720" rIns="91440" bIns="45720" rtlCol="0" anchor="t">
            <a:noAutofit/>
          </a:bodyPr>
          <a:lstStyle/>
          <a:p>
            <a:r>
              <a:rPr lang="en-US" b="1" dirty="0">
                <a:ea typeface="+mn-lt"/>
                <a:cs typeface="+mn-lt"/>
              </a:rPr>
              <a:t>private</a:t>
            </a:r>
            <a:r>
              <a:rPr lang="en-US" dirty="0">
                <a:ea typeface="+mn-lt"/>
                <a:cs typeface="+mn-lt"/>
              </a:rPr>
              <a:t>, C# </a:t>
            </a:r>
            <a:r>
              <a:rPr lang="en-US" dirty="0" err="1">
                <a:ea typeface="+mn-lt"/>
                <a:cs typeface="+mn-lt"/>
              </a:rPr>
              <a:t>programlama</a:t>
            </a:r>
            <a:r>
              <a:rPr lang="en-US" dirty="0">
                <a:ea typeface="+mn-lt"/>
                <a:cs typeface="+mn-lt"/>
              </a:rPr>
              <a:t> </a:t>
            </a:r>
            <a:r>
              <a:rPr lang="en-US" dirty="0" err="1">
                <a:ea typeface="+mn-lt"/>
                <a:cs typeface="+mn-lt"/>
              </a:rPr>
              <a:t>dilinde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belirleyicisidir</a:t>
            </a:r>
            <a:r>
              <a:rPr lang="en-US" dirty="0">
                <a:ea typeface="+mn-lt"/>
                <a:cs typeface="+mn-lt"/>
              </a:rPr>
              <a:t>. </a:t>
            </a:r>
            <a:r>
              <a:rPr lang="en-US" u="sng" dirty="0">
                <a:ea typeface="+mn-lt"/>
                <a:cs typeface="+mn-lt"/>
              </a:rPr>
              <a:t>Private </a:t>
            </a:r>
            <a:r>
              <a:rPr lang="en-US" u="sng" dirty="0" err="1">
                <a:ea typeface="+mn-lt"/>
                <a:cs typeface="+mn-lt"/>
              </a:rPr>
              <a:t>erişimi</a:t>
            </a:r>
            <a:r>
              <a:rPr lang="en-US" u="sng" dirty="0">
                <a:ea typeface="+mn-lt"/>
                <a:cs typeface="+mn-lt"/>
              </a:rPr>
              <a:t>, en kısıtlı erişim </a:t>
            </a:r>
            <a:r>
              <a:rPr lang="en-US" u="sng" dirty="0" err="1">
                <a:ea typeface="+mn-lt"/>
                <a:cs typeface="+mn-lt"/>
              </a:rPr>
              <a:t>seviyesidir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yalnızca</a:t>
            </a:r>
            <a:r>
              <a:rPr lang="en-US" u="sng" dirty="0">
                <a:ea typeface="+mn-lt"/>
                <a:cs typeface="+mn-lt"/>
              </a:rPr>
              <a:t> </a:t>
            </a:r>
            <a:r>
              <a:rPr lang="en-US" u="sng" dirty="0" err="1">
                <a:ea typeface="+mn-lt"/>
                <a:cs typeface="+mn-lt"/>
              </a:rPr>
              <a:t>tanımlandığı</a:t>
            </a:r>
            <a:r>
              <a:rPr lang="en-US" u="sng" dirty="0">
                <a:ea typeface="+mn-lt"/>
                <a:cs typeface="+mn-lt"/>
              </a:rPr>
              <a:t> </a:t>
            </a:r>
            <a:r>
              <a:rPr lang="en-US" u="sng" dirty="0" err="1">
                <a:ea typeface="+mn-lt"/>
                <a:cs typeface="+mn-lt"/>
              </a:rPr>
              <a:t>sınıf</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yapı</a:t>
            </a:r>
            <a:r>
              <a:rPr lang="en-US" u="sng" dirty="0">
                <a:ea typeface="+mn-lt"/>
                <a:cs typeface="+mn-lt"/>
              </a:rPr>
              <a:t> </a:t>
            </a:r>
            <a:r>
              <a:rPr lang="en-US" u="sng" dirty="0" err="1">
                <a:ea typeface="+mn-lt"/>
                <a:cs typeface="+mn-lt"/>
              </a:rPr>
              <a:t>içinde</a:t>
            </a:r>
            <a:r>
              <a:rPr lang="en-US" u="sng" dirty="0">
                <a:ea typeface="+mn-lt"/>
                <a:cs typeface="+mn-lt"/>
              </a:rPr>
              <a:t> </a:t>
            </a:r>
            <a:r>
              <a:rPr lang="en-US" u="sng" dirty="0" err="1">
                <a:ea typeface="+mn-lt"/>
                <a:cs typeface="+mn-lt"/>
              </a:rPr>
              <a:t>erişilebilir</a:t>
            </a:r>
            <a:r>
              <a:rPr lang="en-US" u="sng" dirty="0">
                <a:ea typeface="+mn-lt"/>
                <a:cs typeface="+mn-lt"/>
              </a:rPr>
              <a:t> </a:t>
            </a:r>
            <a:r>
              <a:rPr lang="en-US" dirty="0">
                <a:ea typeface="+mn-lt"/>
                <a:cs typeface="+mn-lt"/>
              </a:rPr>
              <a:t>. </a:t>
            </a:r>
            <a:r>
              <a:rPr lang="en-US" u="sng" dirty="0">
                <a:ea typeface="+mn-lt"/>
                <a:cs typeface="+mn-lt"/>
              </a:rPr>
              <a:t>Private </a:t>
            </a:r>
            <a:r>
              <a:rPr lang="en-US" u="sng" dirty="0" err="1">
                <a:ea typeface="+mn-lt"/>
                <a:cs typeface="+mn-lt"/>
              </a:rPr>
              <a:t>erişim</a:t>
            </a:r>
            <a:r>
              <a:rPr lang="en-US" u="sng" dirty="0">
                <a:ea typeface="+mn-lt"/>
                <a:cs typeface="+mn-lt"/>
              </a:rPr>
              <a:t> </a:t>
            </a:r>
            <a:r>
              <a:rPr lang="en-US" u="sng" dirty="0" err="1">
                <a:ea typeface="+mn-lt"/>
                <a:cs typeface="+mn-lt"/>
              </a:rPr>
              <a:t>belirleyicisi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sınıfın</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sınıf</a:t>
            </a:r>
            <a:r>
              <a:rPr lang="en-US" u="sng" dirty="0">
                <a:ea typeface="+mn-lt"/>
                <a:cs typeface="+mn-lt"/>
              </a:rPr>
              <a:t> </a:t>
            </a:r>
            <a:r>
              <a:rPr lang="en-US" u="sng" dirty="0" err="1">
                <a:ea typeface="+mn-lt"/>
                <a:cs typeface="+mn-lt"/>
              </a:rPr>
              <a:t>üyesinin</a:t>
            </a:r>
            <a:r>
              <a:rPr lang="en-US" u="sng" dirty="0">
                <a:ea typeface="+mn-lt"/>
                <a:cs typeface="+mn-lt"/>
              </a:rPr>
              <a:t> </a:t>
            </a:r>
            <a:r>
              <a:rPr lang="en-US" u="sng" dirty="0" err="1">
                <a:ea typeface="+mn-lt"/>
                <a:cs typeface="+mn-lt"/>
              </a:rPr>
              <a:t>sadece</a:t>
            </a:r>
            <a:r>
              <a:rPr lang="en-US" u="sng" dirty="0">
                <a:ea typeface="+mn-lt"/>
                <a:cs typeface="+mn-lt"/>
              </a:rPr>
              <a:t> </a:t>
            </a:r>
            <a:r>
              <a:rPr lang="en-US" u="sng" dirty="0" err="1">
                <a:ea typeface="+mn-lt"/>
                <a:cs typeface="+mn-lt"/>
              </a:rPr>
              <a:t>tanımlandığı</a:t>
            </a:r>
            <a:r>
              <a:rPr lang="en-US" u="sng" dirty="0">
                <a:ea typeface="+mn-lt"/>
                <a:cs typeface="+mn-lt"/>
              </a:rPr>
              <a:t> </a:t>
            </a:r>
            <a:r>
              <a:rPr lang="en-US" u="sng" dirty="0" err="1">
                <a:ea typeface="+mn-lt"/>
                <a:cs typeface="+mn-lt"/>
              </a:rPr>
              <a:t>sınıf</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yapı</a:t>
            </a:r>
            <a:r>
              <a:rPr lang="en-US" u="sng" dirty="0">
                <a:ea typeface="+mn-lt"/>
                <a:cs typeface="+mn-lt"/>
              </a:rPr>
              <a:t> </a:t>
            </a:r>
            <a:r>
              <a:rPr lang="en-US" u="sng" dirty="0" err="1">
                <a:ea typeface="+mn-lt"/>
                <a:cs typeface="+mn-lt"/>
              </a:rPr>
              <a:t>içinde</a:t>
            </a:r>
            <a:r>
              <a:rPr lang="en-US" u="sng" dirty="0">
                <a:ea typeface="+mn-lt"/>
                <a:cs typeface="+mn-lt"/>
              </a:rPr>
              <a:t> </a:t>
            </a:r>
            <a:r>
              <a:rPr lang="en-US" u="sng" dirty="0" err="1">
                <a:ea typeface="+mn-lt"/>
                <a:cs typeface="+mn-lt"/>
              </a:rPr>
              <a:t>erişilebilir</a:t>
            </a:r>
            <a:r>
              <a:rPr lang="en-US" u="sng" dirty="0">
                <a:ea typeface="+mn-lt"/>
                <a:cs typeface="+mn-lt"/>
              </a:rPr>
              <a:t> </a:t>
            </a:r>
            <a:r>
              <a:rPr lang="en-US" u="sng" dirty="0" err="1">
                <a:ea typeface="+mn-lt"/>
                <a:cs typeface="+mn-lt"/>
              </a:rPr>
              <a:t>olmasını</a:t>
            </a:r>
            <a:r>
              <a:rPr lang="en-US" u="sng" dirty="0">
                <a:ea typeface="+mn-lt"/>
                <a:cs typeface="+mn-lt"/>
              </a:rPr>
              <a:t> </a:t>
            </a:r>
            <a:r>
              <a:rPr lang="en-US" u="sng" dirty="0" err="1">
                <a:ea typeface="+mn-lt"/>
                <a:cs typeface="+mn-lt"/>
              </a:rPr>
              <a:t>sağlar</a:t>
            </a:r>
            <a:r>
              <a:rPr lang="en-US" u="sng" dirty="0">
                <a:ea typeface="+mn-lt"/>
                <a:cs typeface="+mn-lt"/>
              </a:rPr>
              <a:t> </a:t>
            </a:r>
            <a:r>
              <a:rPr lang="en-US" dirty="0">
                <a:ea typeface="+mn-lt"/>
                <a:cs typeface="+mn-lt"/>
              </a:rPr>
              <a:t>. </a:t>
            </a:r>
            <a:r>
              <a:rPr lang="en-US" u="sng" dirty="0">
                <a:ea typeface="+mn-lt"/>
                <a:cs typeface="+mn-lt"/>
              </a:rPr>
              <a:t>Private </a:t>
            </a:r>
            <a:r>
              <a:rPr lang="en-US" u="sng" dirty="0" err="1">
                <a:ea typeface="+mn-lt"/>
                <a:cs typeface="+mn-lt"/>
              </a:rPr>
              <a:t>erişim</a:t>
            </a:r>
            <a:r>
              <a:rPr lang="en-US" u="sng" dirty="0">
                <a:ea typeface="+mn-lt"/>
                <a:cs typeface="+mn-lt"/>
              </a:rPr>
              <a:t> </a:t>
            </a:r>
            <a:r>
              <a:rPr lang="en-US" u="sng" dirty="0" err="1">
                <a:ea typeface="+mn-lt"/>
                <a:cs typeface="+mn-lt"/>
              </a:rPr>
              <a:t>belirleyicisi</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erişim</a:t>
            </a:r>
            <a:r>
              <a:rPr lang="en-US" u="sng" dirty="0">
                <a:ea typeface="+mn-lt"/>
                <a:cs typeface="+mn-lt"/>
              </a:rPr>
              <a:t> </a:t>
            </a:r>
            <a:r>
              <a:rPr lang="en-US" u="sng" dirty="0" err="1">
                <a:ea typeface="+mn-lt"/>
                <a:cs typeface="+mn-lt"/>
              </a:rPr>
              <a:t>belirleyicileri</a:t>
            </a:r>
            <a:r>
              <a:rPr lang="en-US" u="sng" dirty="0">
                <a:ea typeface="+mn-lt"/>
                <a:cs typeface="+mn-lt"/>
              </a:rPr>
              <a:t> </a:t>
            </a:r>
            <a:r>
              <a:rPr lang="en-US" u="sng" dirty="0" err="1">
                <a:ea typeface="+mn-lt"/>
                <a:cs typeface="+mn-lt"/>
              </a:rPr>
              <a:t>olan</a:t>
            </a:r>
            <a:r>
              <a:rPr lang="en-US" u="sng" dirty="0">
                <a:ea typeface="+mn-lt"/>
                <a:cs typeface="+mn-lt"/>
              </a:rPr>
              <a:t> </a:t>
            </a:r>
            <a:r>
              <a:rPr lang="en-US" u="sng" dirty="0">
                <a:latin typeface="Consolas"/>
              </a:rPr>
              <a:t>public</a:t>
            </a:r>
            <a:r>
              <a:rPr lang="en-US" u="sng" dirty="0">
                <a:ea typeface="+mn-lt"/>
                <a:cs typeface="+mn-lt"/>
              </a:rPr>
              <a:t>, </a:t>
            </a:r>
            <a:r>
              <a:rPr lang="en-US" u="sng" dirty="0">
                <a:latin typeface="Consolas"/>
              </a:rPr>
              <a:t>protected</a:t>
            </a:r>
            <a:r>
              <a:rPr lang="en-US" u="sng" dirty="0">
                <a:ea typeface="+mn-lt"/>
                <a:cs typeface="+mn-lt"/>
              </a:rPr>
              <a:t> </a:t>
            </a:r>
            <a:r>
              <a:rPr lang="en-US" u="sng" dirty="0" err="1">
                <a:ea typeface="+mn-lt"/>
                <a:cs typeface="+mn-lt"/>
              </a:rPr>
              <a:t>ve</a:t>
            </a:r>
            <a:r>
              <a:rPr lang="en-US" u="sng" dirty="0">
                <a:ea typeface="+mn-lt"/>
                <a:cs typeface="+mn-lt"/>
              </a:rPr>
              <a:t> </a:t>
            </a:r>
            <a:r>
              <a:rPr lang="en-US" u="sng" dirty="0">
                <a:latin typeface="Consolas"/>
              </a:rPr>
              <a:t>internal</a:t>
            </a:r>
            <a:r>
              <a:rPr lang="en-US" u="sng" dirty="0">
                <a:ea typeface="+mn-lt"/>
                <a:cs typeface="+mn-lt"/>
              </a:rPr>
              <a:t> </a:t>
            </a:r>
            <a:r>
              <a:rPr lang="en-US" u="sng" dirty="0" err="1">
                <a:ea typeface="+mn-lt"/>
                <a:cs typeface="+mn-lt"/>
              </a:rPr>
              <a:t>ile</a:t>
            </a:r>
            <a:r>
              <a:rPr lang="en-US" u="sng" dirty="0">
                <a:ea typeface="+mn-lt"/>
                <a:cs typeface="+mn-lt"/>
              </a:rPr>
              <a:t> </a:t>
            </a:r>
            <a:r>
              <a:rPr lang="en-US" u="sng" dirty="0" err="1">
                <a:ea typeface="+mn-lt"/>
                <a:cs typeface="+mn-lt"/>
              </a:rPr>
              <a:t>birlikte</a:t>
            </a:r>
            <a:r>
              <a:rPr lang="en-US" u="sng" dirty="0">
                <a:ea typeface="+mn-lt"/>
                <a:cs typeface="+mn-lt"/>
              </a:rPr>
              <a:t> </a:t>
            </a:r>
            <a:r>
              <a:rPr lang="en-US" u="sng" dirty="0" err="1">
                <a:ea typeface="+mn-lt"/>
                <a:cs typeface="+mn-lt"/>
              </a:rPr>
              <a:t>kullanılabilir</a:t>
            </a:r>
            <a:r>
              <a:rPr lang="en-US" u="sng" dirty="0">
                <a:ea typeface="+mn-lt"/>
                <a:cs typeface="+mn-lt"/>
              </a:rPr>
              <a:t> </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08E14E04-2C55-FAFE-46E4-EB076B4637E2}"/>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BABFCD7-7905-D77C-A7B1-FDDE6BD11D52}"/>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Tree>
    <p:extLst>
      <p:ext uri="{BB962C8B-B14F-4D97-AF65-F5344CB8AC3E}">
        <p14:creationId xmlns:p14="http://schemas.microsoft.com/office/powerpoint/2010/main" val="758465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6694-D02B-8AB7-E631-18976F051D8C}"/>
              </a:ext>
            </a:extLst>
          </p:cNvPr>
          <p:cNvSpPr>
            <a:spLocks noGrp="1"/>
          </p:cNvSpPr>
          <p:nvPr>
            <p:ph type="title"/>
          </p:nvPr>
        </p:nvSpPr>
        <p:spPr/>
        <p:txBody>
          <a:bodyPr/>
          <a:lstStyle/>
          <a:p>
            <a:r>
              <a:rPr lang="en-US" dirty="0" err="1"/>
              <a:t>ArrayList</a:t>
            </a:r>
          </a:p>
        </p:txBody>
      </p:sp>
      <p:sp>
        <p:nvSpPr>
          <p:cNvPr id="3" name="Content Placeholder 2">
            <a:extLst>
              <a:ext uri="{FF2B5EF4-FFF2-40B4-BE49-F238E27FC236}">
                <a16:creationId xmlns:a16="http://schemas.microsoft.com/office/drawing/2014/main" id="{1B78FF13-AE69-C75A-C152-AB4B4A09B9AC}"/>
              </a:ext>
            </a:extLst>
          </p:cNvPr>
          <p:cNvSpPr>
            <a:spLocks noGrp="1"/>
          </p:cNvSpPr>
          <p:nvPr>
            <p:ph idx="1"/>
          </p:nvPr>
        </p:nvSpPr>
        <p:spPr/>
        <p:txBody>
          <a:bodyPr vert="horz" lIns="91440" tIns="45720" rIns="91440" bIns="45720" rtlCol="0" anchor="t">
            <a:noAutofit/>
          </a:bodyPr>
          <a:lstStyle/>
          <a:p>
            <a:r>
              <a:rPr lang="en-US" b="1" u="sng" dirty="0">
                <a:ea typeface="+mn-lt"/>
                <a:cs typeface="+mn-lt"/>
              </a:rPr>
              <a:t>ArrayList</a:t>
            </a:r>
            <a:r>
              <a:rPr lang="en-US" u="sng" dirty="0">
                <a:ea typeface="+mn-lt"/>
                <a:cs typeface="+mn-lt"/>
              </a:rPr>
              <a:t>, C# programlama dilinde kullanılan </a:t>
            </a:r>
            <a:r>
              <a:rPr lang="en-US" u="sng" dirty="0" err="1">
                <a:ea typeface="+mn-lt"/>
                <a:cs typeface="+mn-lt"/>
              </a:rPr>
              <a:t>bir</a:t>
            </a:r>
            <a:r>
              <a:rPr lang="en-US" u="sng" dirty="0">
                <a:ea typeface="+mn-lt"/>
                <a:cs typeface="+mn-lt"/>
              </a:rPr>
              <a:t> </a:t>
            </a:r>
            <a:r>
              <a:rPr lang="en-US" u="sng" dirty="0" err="1">
                <a:ea typeface="+mn-lt"/>
                <a:cs typeface="+mn-lt"/>
              </a:rPr>
              <a:t>koleksiyon</a:t>
            </a:r>
            <a:r>
              <a:rPr lang="en-US" u="sng" dirty="0">
                <a:ea typeface="+mn-lt"/>
                <a:cs typeface="+mn-lt"/>
              </a:rPr>
              <a:t> </a:t>
            </a:r>
            <a:r>
              <a:rPr lang="en-US" u="sng" dirty="0" err="1">
                <a:ea typeface="+mn-lt"/>
                <a:cs typeface="+mn-lt"/>
              </a:rPr>
              <a:t>sınıfıdır</a:t>
            </a:r>
            <a:r>
              <a:rPr lang="en-US" u="sng" dirty="0">
                <a:ea typeface="+mn-lt"/>
                <a:cs typeface="+mn-lt"/>
              </a:rPr>
              <a:t> </a:t>
            </a:r>
            <a:r>
              <a:rPr lang="en-US" dirty="0">
                <a:ea typeface="+mn-lt"/>
                <a:cs typeface="+mn-lt"/>
              </a:rPr>
              <a:t>. </a:t>
            </a:r>
            <a:r>
              <a:rPr lang="en-US" dirty="0" err="1">
                <a:ea typeface="+mn-lt"/>
                <a:cs typeface="+mn-lt"/>
              </a:rPr>
              <a:t>ArrayList</a:t>
            </a:r>
            <a:r>
              <a:rPr lang="en-US" dirty="0">
                <a:ea typeface="+mn-lt"/>
                <a:cs typeface="+mn-lt"/>
              </a:rPr>
              <a:t>, </a:t>
            </a:r>
            <a:r>
              <a:rPr lang="en-US" dirty="0" err="1">
                <a:ea typeface="+mn-lt"/>
                <a:cs typeface="+mn-lt"/>
              </a:rPr>
              <a:t>dizilere</a:t>
            </a:r>
            <a:r>
              <a:rPr lang="en-US" dirty="0">
                <a:ea typeface="+mn-lt"/>
                <a:cs typeface="+mn-lt"/>
              </a:rPr>
              <a:t> </a:t>
            </a:r>
            <a:r>
              <a:rPr lang="en-US" dirty="0" err="1">
                <a:ea typeface="+mn-lt"/>
                <a:cs typeface="+mn-lt"/>
              </a:rPr>
              <a:t>benzer</a:t>
            </a:r>
            <a:r>
              <a:rPr lang="en-US" dirty="0">
                <a:ea typeface="+mn-lt"/>
                <a:cs typeface="+mn-lt"/>
              </a:rPr>
              <a:t>, </a:t>
            </a:r>
            <a:r>
              <a:rPr lang="en-US" dirty="0" err="1">
                <a:ea typeface="+mn-lt"/>
                <a:cs typeface="+mn-lt"/>
              </a:rPr>
              <a:t>ancak</a:t>
            </a:r>
            <a:r>
              <a:rPr lang="en-US" dirty="0">
                <a:ea typeface="+mn-lt"/>
                <a:cs typeface="+mn-lt"/>
              </a:rPr>
              <a:t> </a:t>
            </a:r>
            <a:r>
              <a:rPr lang="en-US" dirty="0" err="1">
                <a:ea typeface="+mn-lt"/>
                <a:cs typeface="+mn-lt"/>
              </a:rPr>
              <a:t>dinamik</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yapıya</a:t>
            </a:r>
            <a:r>
              <a:rPr lang="en-US" dirty="0">
                <a:ea typeface="+mn-lt"/>
                <a:cs typeface="+mn-lt"/>
              </a:rPr>
              <a:t> </a:t>
            </a:r>
            <a:r>
              <a:rPr lang="en-US" dirty="0" err="1">
                <a:ea typeface="+mn-lt"/>
                <a:cs typeface="+mn-lt"/>
              </a:rPr>
              <a:t>sahiptir</a:t>
            </a:r>
            <a:r>
              <a:rPr lang="en-US" dirty="0">
                <a:ea typeface="+mn-lt"/>
                <a:cs typeface="+mn-lt"/>
              </a:rPr>
              <a:t>. </a:t>
            </a:r>
            <a:r>
              <a:rPr lang="en-US" u="sng" dirty="0" err="1">
                <a:ea typeface="+mn-lt"/>
                <a:cs typeface="+mn-lt"/>
              </a:rPr>
              <a:t>Dizilerde</a:t>
            </a:r>
            <a:r>
              <a:rPr lang="en-US" u="sng" dirty="0">
                <a:ea typeface="+mn-lt"/>
                <a:cs typeface="+mn-lt"/>
              </a:rPr>
              <a:t>, </a:t>
            </a:r>
            <a:r>
              <a:rPr lang="en-US" u="sng" dirty="0" err="1">
                <a:ea typeface="+mn-lt"/>
                <a:cs typeface="+mn-lt"/>
              </a:rPr>
              <a:t>dizinin</a:t>
            </a:r>
            <a:r>
              <a:rPr lang="en-US" u="sng" dirty="0">
                <a:ea typeface="+mn-lt"/>
                <a:cs typeface="+mn-lt"/>
              </a:rPr>
              <a:t> </a:t>
            </a:r>
            <a:r>
              <a:rPr lang="en-US" u="sng" dirty="0" err="1">
                <a:ea typeface="+mn-lt"/>
                <a:cs typeface="+mn-lt"/>
              </a:rPr>
              <a:t>boyutu</a:t>
            </a:r>
            <a:r>
              <a:rPr lang="en-US" u="sng" dirty="0">
                <a:ea typeface="+mn-lt"/>
                <a:cs typeface="+mn-lt"/>
              </a:rPr>
              <a:t> </a:t>
            </a:r>
            <a:r>
              <a:rPr lang="en-US" u="sng" dirty="0" err="1">
                <a:ea typeface="+mn-lt"/>
                <a:cs typeface="+mn-lt"/>
              </a:rPr>
              <a:t>bildirimi</a:t>
            </a:r>
            <a:r>
              <a:rPr lang="en-US" u="sng" dirty="0">
                <a:ea typeface="+mn-lt"/>
                <a:cs typeface="+mn-lt"/>
              </a:rPr>
              <a:t> </a:t>
            </a:r>
            <a:r>
              <a:rPr lang="en-US" u="sng" dirty="0" err="1">
                <a:ea typeface="+mn-lt"/>
                <a:cs typeface="+mn-lt"/>
              </a:rPr>
              <a:t>sırasında</a:t>
            </a:r>
            <a:r>
              <a:rPr lang="en-US" u="sng" dirty="0">
                <a:ea typeface="+mn-lt"/>
                <a:cs typeface="+mn-lt"/>
              </a:rPr>
              <a:t> </a:t>
            </a:r>
            <a:r>
              <a:rPr lang="en-US" u="sng" dirty="0" err="1">
                <a:ea typeface="+mn-lt"/>
                <a:cs typeface="+mn-lt"/>
              </a:rPr>
              <a:t>belirlenirken</a:t>
            </a:r>
            <a:r>
              <a:rPr lang="en-US" u="sng" dirty="0">
                <a:ea typeface="+mn-lt"/>
                <a:cs typeface="+mn-lt"/>
              </a:rPr>
              <a:t>, </a:t>
            </a:r>
            <a:r>
              <a:rPr lang="en-US" u="sng" dirty="0" err="1">
                <a:ea typeface="+mn-lt"/>
                <a:cs typeface="+mn-lt"/>
              </a:rPr>
              <a:t>ArrayList’te</a:t>
            </a:r>
            <a:r>
              <a:rPr lang="en-US" u="sng" dirty="0">
                <a:ea typeface="+mn-lt"/>
                <a:cs typeface="+mn-lt"/>
              </a:rPr>
              <a:t> </a:t>
            </a:r>
            <a:r>
              <a:rPr lang="en-US" u="sng" dirty="0" err="1">
                <a:ea typeface="+mn-lt"/>
                <a:cs typeface="+mn-lt"/>
              </a:rPr>
              <a:t>boyut</a:t>
            </a:r>
            <a:r>
              <a:rPr lang="en-US" u="sng" dirty="0">
                <a:ea typeface="+mn-lt"/>
                <a:cs typeface="+mn-lt"/>
              </a:rPr>
              <a:t> </a:t>
            </a:r>
            <a:r>
              <a:rPr lang="en-US" u="sng" dirty="0" err="1">
                <a:ea typeface="+mn-lt"/>
                <a:cs typeface="+mn-lt"/>
              </a:rPr>
              <a:t>önceden</a:t>
            </a:r>
            <a:r>
              <a:rPr lang="en-US" u="sng" dirty="0">
                <a:ea typeface="+mn-lt"/>
                <a:cs typeface="+mn-lt"/>
              </a:rPr>
              <a:t> </a:t>
            </a:r>
            <a:r>
              <a:rPr lang="en-US" u="sng" dirty="0" err="1">
                <a:ea typeface="+mn-lt"/>
                <a:cs typeface="+mn-lt"/>
              </a:rPr>
              <a:t>belirlenmez</a:t>
            </a:r>
            <a:r>
              <a:rPr lang="en-US" u="sng" dirty="0">
                <a:ea typeface="+mn-lt"/>
                <a:cs typeface="+mn-lt"/>
              </a:rPr>
              <a:t> </a:t>
            </a:r>
            <a:r>
              <a:rPr lang="en-US" dirty="0">
                <a:ea typeface="+mn-lt"/>
                <a:cs typeface="+mn-lt"/>
              </a:rPr>
              <a:t>. </a:t>
            </a:r>
            <a:r>
              <a:rPr lang="en-US" u="sng" dirty="0" err="1">
                <a:ea typeface="+mn-lt"/>
                <a:cs typeface="+mn-lt"/>
              </a:rPr>
              <a:t>ArrayList</a:t>
            </a:r>
            <a:r>
              <a:rPr lang="en-US" u="sng" dirty="0">
                <a:ea typeface="+mn-lt"/>
                <a:cs typeface="+mn-lt"/>
              </a:rPr>
              <a:t>, </a:t>
            </a:r>
            <a:r>
              <a:rPr lang="en-US" u="sng" dirty="0" err="1">
                <a:ea typeface="+mn-lt"/>
                <a:cs typeface="+mn-lt"/>
              </a:rPr>
              <a:t>herhangi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veri</a:t>
            </a:r>
            <a:r>
              <a:rPr lang="en-US" u="sng" dirty="0">
                <a:ea typeface="+mn-lt"/>
                <a:cs typeface="+mn-lt"/>
              </a:rPr>
              <a:t> </a:t>
            </a:r>
            <a:r>
              <a:rPr lang="en-US" u="sng" dirty="0" err="1">
                <a:ea typeface="+mn-lt"/>
                <a:cs typeface="+mn-lt"/>
              </a:rPr>
              <a:t>türünden</a:t>
            </a:r>
            <a:r>
              <a:rPr lang="en-US" u="sng" dirty="0">
                <a:ea typeface="+mn-lt"/>
                <a:cs typeface="+mn-lt"/>
              </a:rPr>
              <a:t> </a:t>
            </a:r>
            <a:r>
              <a:rPr lang="en-US" u="sng" dirty="0" err="1">
                <a:ea typeface="+mn-lt"/>
                <a:cs typeface="+mn-lt"/>
              </a:rPr>
              <a:t>öğeleri</a:t>
            </a:r>
            <a:r>
              <a:rPr lang="en-US" u="sng" dirty="0">
                <a:ea typeface="+mn-lt"/>
                <a:cs typeface="+mn-lt"/>
              </a:rPr>
              <a:t> </a:t>
            </a:r>
            <a:r>
              <a:rPr lang="en-US" u="sng" dirty="0" err="1">
                <a:ea typeface="+mn-lt"/>
                <a:cs typeface="+mn-lt"/>
              </a:rPr>
              <a:t>depolayabilir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öğeler</a:t>
            </a:r>
            <a:r>
              <a:rPr lang="en-US" u="sng" dirty="0">
                <a:ea typeface="+mn-lt"/>
                <a:cs typeface="+mn-lt"/>
              </a:rPr>
              <a:t>, </a:t>
            </a:r>
            <a:r>
              <a:rPr lang="en-US" u="sng" dirty="0" err="1">
                <a:ea typeface="+mn-lt"/>
                <a:cs typeface="+mn-lt"/>
              </a:rPr>
              <a:t>herhangi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zamanda</a:t>
            </a:r>
            <a:r>
              <a:rPr lang="en-US" u="sng" dirty="0">
                <a:ea typeface="+mn-lt"/>
                <a:cs typeface="+mn-lt"/>
              </a:rPr>
              <a:t> </a:t>
            </a:r>
            <a:r>
              <a:rPr lang="en-US" u="sng" dirty="0" err="1">
                <a:ea typeface="+mn-lt"/>
                <a:cs typeface="+mn-lt"/>
              </a:rPr>
              <a:t>koleksiyona</a:t>
            </a:r>
            <a:r>
              <a:rPr lang="en-US" u="sng" dirty="0">
                <a:ea typeface="+mn-lt"/>
                <a:cs typeface="+mn-lt"/>
              </a:rPr>
              <a:t> </a:t>
            </a:r>
            <a:r>
              <a:rPr lang="en-US" u="sng" dirty="0" err="1">
                <a:ea typeface="+mn-lt"/>
                <a:cs typeface="+mn-lt"/>
              </a:rPr>
              <a:t>eklenebilir</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koleksiyondan</a:t>
            </a:r>
            <a:r>
              <a:rPr lang="en-US" u="sng" dirty="0">
                <a:ea typeface="+mn-lt"/>
                <a:cs typeface="+mn-lt"/>
              </a:rPr>
              <a:t> </a:t>
            </a:r>
            <a:r>
              <a:rPr lang="en-US" u="sng" dirty="0" err="1">
                <a:ea typeface="+mn-lt"/>
                <a:cs typeface="+mn-lt"/>
              </a:rPr>
              <a:t>kaldırılabilir</a:t>
            </a:r>
            <a:r>
              <a:rPr lang="en-US" u="sng" dirty="0">
                <a:ea typeface="+mn-lt"/>
                <a:cs typeface="+mn-lt"/>
              </a:rPr>
              <a:t> </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72354616-79EE-0A92-A333-938C3FED7EE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4F8BA17-E4D4-6A68-9FAC-48DD0CE2BB45}"/>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Tree>
    <p:extLst>
      <p:ext uri="{BB962C8B-B14F-4D97-AF65-F5344CB8AC3E}">
        <p14:creationId xmlns:p14="http://schemas.microsoft.com/office/powerpoint/2010/main" val="2269859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F145-A574-3374-3446-4CAD1C75BE0B}"/>
              </a:ext>
            </a:extLst>
          </p:cNvPr>
          <p:cNvSpPr>
            <a:spLocks noGrp="1"/>
          </p:cNvSpPr>
          <p:nvPr>
            <p:ph type="title"/>
          </p:nvPr>
        </p:nvSpPr>
        <p:spPr>
          <a:xfrm>
            <a:off x="1167492" y="37564"/>
            <a:ext cx="9811379" cy="821141"/>
          </a:xfrm>
        </p:spPr>
        <p:txBody>
          <a:bodyPr/>
          <a:lstStyle/>
          <a:p>
            <a:r>
              <a:rPr lang="en-US" dirty="0" err="1"/>
              <a:t>ArrayList</a:t>
            </a:r>
            <a:r>
              <a:rPr lang="en-US" dirty="0"/>
              <a:t> Örnek</a:t>
            </a:r>
          </a:p>
        </p:txBody>
      </p:sp>
      <p:sp>
        <p:nvSpPr>
          <p:cNvPr id="3" name="Content Placeholder 2">
            <a:extLst>
              <a:ext uri="{FF2B5EF4-FFF2-40B4-BE49-F238E27FC236}">
                <a16:creationId xmlns:a16="http://schemas.microsoft.com/office/drawing/2014/main" id="{112FF3D8-618A-DD22-D573-D7DCCC2683A3}"/>
              </a:ext>
            </a:extLst>
          </p:cNvPr>
          <p:cNvSpPr>
            <a:spLocks noGrp="1"/>
          </p:cNvSpPr>
          <p:nvPr>
            <p:ph idx="1"/>
          </p:nvPr>
        </p:nvSpPr>
        <p:spPr>
          <a:xfrm>
            <a:off x="1167493" y="896266"/>
            <a:ext cx="9811379" cy="5652814"/>
          </a:xfrm>
        </p:spPr>
        <p:txBody>
          <a:bodyPr vert="horz" lIns="91440" tIns="45720" rIns="91440" bIns="45720" rtlCol="0" anchor="t">
            <a:noAutofit/>
          </a:bodyPr>
          <a:lstStyle/>
          <a:p>
            <a:r>
              <a:rPr lang="en-US" err="1">
                <a:ea typeface="+mn-lt"/>
                <a:cs typeface="+mn-lt"/>
              </a:rPr>
              <a:t>ArrayList</a:t>
            </a:r>
            <a:r>
              <a:rPr lang="en-US">
                <a:ea typeface="+mn-lt"/>
                <a:cs typeface="+mn-lt"/>
              </a:rPr>
              <a:t> </a:t>
            </a:r>
            <a:r>
              <a:rPr lang="en-US" err="1">
                <a:ea typeface="+mn-lt"/>
                <a:cs typeface="+mn-lt"/>
              </a:rPr>
              <a:t>sınıfı</a:t>
            </a:r>
            <a:r>
              <a:rPr lang="en-US">
                <a:ea typeface="+mn-lt"/>
                <a:cs typeface="+mn-lt"/>
              </a:rPr>
              <a:t>, </a:t>
            </a:r>
            <a:r>
              <a:rPr lang="en-US" err="1">
                <a:latin typeface="Consolas"/>
              </a:rPr>
              <a:t>System.Collections</a:t>
            </a:r>
            <a:r>
              <a:rPr lang="en-US">
                <a:ea typeface="+mn-lt"/>
                <a:cs typeface="+mn-lt"/>
              </a:rPr>
              <a:t> ad </a:t>
            </a:r>
            <a:r>
              <a:rPr lang="en-US" err="1">
                <a:ea typeface="+mn-lt"/>
                <a:cs typeface="+mn-lt"/>
              </a:rPr>
              <a:t>alanında</a:t>
            </a:r>
            <a:r>
              <a:rPr lang="en-US">
                <a:ea typeface="+mn-lt"/>
                <a:cs typeface="+mn-lt"/>
              </a:rPr>
              <a:t> </a:t>
            </a:r>
            <a:r>
              <a:rPr lang="en-US" err="1">
                <a:ea typeface="+mn-lt"/>
                <a:cs typeface="+mn-lt"/>
              </a:rPr>
              <a:t>tanımlanır</a:t>
            </a:r>
            <a:r>
              <a:rPr lang="en-US">
                <a:ea typeface="+mn-lt"/>
                <a:cs typeface="+mn-lt"/>
              </a:rPr>
              <a:t> </a:t>
            </a:r>
            <a:r>
              <a:rPr lang="en-US" err="1">
                <a:ea typeface="+mn-lt"/>
                <a:cs typeface="+mn-lt"/>
              </a:rPr>
              <a:t>ve</a:t>
            </a:r>
            <a:r>
              <a:rPr lang="en-US">
                <a:ea typeface="+mn-lt"/>
                <a:cs typeface="+mn-lt"/>
              </a:rPr>
              <a:t> </a:t>
            </a:r>
            <a:r>
              <a:rPr lang="en-US" err="1">
                <a:ea typeface="+mn-lt"/>
                <a:cs typeface="+mn-lt"/>
              </a:rPr>
              <a:t>aşağıdaki</a:t>
            </a:r>
            <a:r>
              <a:rPr lang="en-US">
                <a:ea typeface="+mn-lt"/>
                <a:cs typeface="+mn-lt"/>
              </a:rPr>
              <a:t> </a:t>
            </a:r>
            <a:r>
              <a:rPr lang="en-US" err="1">
                <a:ea typeface="+mn-lt"/>
                <a:cs typeface="+mn-lt"/>
              </a:rPr>
              <a:t>gibi</a:t>
            </a:r>
            <a:r>
              <a:rPr lang="en-US">
                <a:ea typeface="+mn-lt"/>
                <a:cs typeface="+mn-lt"/>
              </a:rPr>
              <a:t> </a:t>
            </a:r>
            <a:r>
              <a:rPr lang="en-US" err="1">
                <a:ea typeface="+mn-lt"/>
                <a:cs typeface="+mn-lt"/>
              </a:rPr>
              <a:t>kullanılabilir</a:t>
            </a:r>
            <a:r>
              <a:rPr lang="en-US">
                <a:ea typeface="+mn-lt"/>
                <a:cs typeface="+mn-lt"/>
              </a:rPr>
              <a:t>:</a:t>
            </a:r>
            <a:endParaRPr lang="en-US"/>
          </a:p>
          <a:p>
            <a:r>
              <a:rPr lang="en-US" dirty="0">
                <a:latin typeface="Consolas"/>
              </a:rPr>
              <a:t>using System.Collections;
</a:t>
            </a:r>
            <a:r>
              <a:rPr lang="en-US" dirty="0" err="1">
                <a:latin typeface="Consolas"/>
              </a:rPr>
              <a:t>ArrayList</a:t>
            </a:r>
            <a:r>
              <a:rPr lang="en-US" dirty="0">
                <a:latin typeface="Consolas"/>
              </a:rPr>
              <a:t> </a:t>
            </a:r>
            <a:r>
              <a:rPr lang="en-US" dirty="0" err="1">
                <a:latin typeface="Consolas"/>
              </a:rPr>
              <a:t>liste</a:t>
            </a:r>
            <a:r>
              <a:rPr lang="en-US" dirty="0">
                <a:latin typeface="Consolas"/>
              </a:rPr>
              <a:t> = new </a:t>
            </a:r>
            <a:r>
              <a:rPr lang="en-US" dirty="0" err="1">
                <a:latin typeface="Consolas"/>
              </a:rPr>
              <a:t>ArrayList</a:t>
            </a:r>
            <a:r>
              <a:rPr lang="en-US" dirty="0">
                <a:latin typeface="Consolas"/>
              </a:rPr>
              <a:t>();
</a:t>
            </a:r>
            <a:r>
              <a:rPr lang="en-US" dirty="0" err="1">
                <a:latin typeface="Consolas"/>
              </a:rPr>
              <a:t>liste.Add</a:t>
            </a:r>
            <a:r>
              <a:rPr lang="en-US" dirty="0">
                <a:latin typeface="Consolas"/>
              </a:rPr>
              <a:t>("Ahmet");
</a:t>
            </a:r>
            <a:r>
              <a:rPr lang="en-US" dirty="0" err="1">
                <a:latin typeface="Consolas"/>
              </a:rPr>
              <a:t>liste.Add</a:t>
            </a:r>
            <a:r>
              <a:rPr lang="en-US" dirty="0">
                <a:latin typeface="Consolas"/>
              </a:rPr>
              <a:t>(42);
</a:t>
            </a:r>
            <a:endParaRPr lang="en-US" dirty="0"/>
          </a:p>
          <a:p>
            <a:r>
              <a:rPr lang="en-US" dirty="0">
                <a:ea typeface="+mn-lt"/>
                <a:cs typeface="+mn-lt"/>
              </a:rPr>
              <a:t>Bu </a:t>
            </a:r>
            <a:r>
              <a:rPr lang="en-US" dirty="0" err="1">
                <a:ea typeface="+mn-lt"/>
                <a:cs typeface="+mn-lt"/>
              </a:rPr>
              <a:t>örnekte</a:t>
            </a:r>
            <a:r>
              <a:rPr lang="en-US" dirty="0">
                <a:ea typeface="+mn-lt"/>
                <a:cs typeface="+mn-lt"/>
              </a:rPr>
              <a:t>, </a:t>
            </a:r>
            <a:r>
              <a:rPr lang="en-US" dirty="0" err="1">
                <a:latin typeface="Consolas"/>
              </a:rPr>
              <a:t>ArrayList</a:t>
            </a:r>
            <a:r>
              <a:rPr lang="en-US" dirty="0">
                <a:ea typeface="+mn-lt"/>
                <a:cs typeface="+mn-lt"/>
              </a:rPr>
              <a:t> </a:t>
            </a:r>
            <a:r>
              <a:rPr lang="en-US" dirty="0" err="1">
                <a:ea typeface="+mn-lt"/>
                <a:cs typeface="+mn-lt"/>
              </a:rPr>
              <a:t>sınıfından</a:t>
            </a:r>
            <a:r>
              <a:rPr lang="en-US" dirty="0">
                <a:ea typeface="+mn-lt"/>
                <a:cs typeface="+mn-lt"/>
              </a:rPr>
              <a:t> </a:t>
            </a:r>
            <a:r>
              <a:rPr lang="en-US" dirty="0" err="1">
                <a:ea typeface="+mn-lt"/>
                <a:cs typeface="+mn-lt"/>
              </a:rPr>
              <a:t>bir</a:t>
            </a:r>
            <a:r>
              <a:rPr lang="en-US" dirty="0">
                <a:ea typeface="+mn-lt"/>
                <a:cs typeface="+mn-lt"/>
              </a:rPr>
              <a:t> </a:t>
            </a:r>
            <a:r>
              <a:rPr lang="en-US" dirty="0" err="1">
                <a:latin typeface="Consolas"/>
              </a:rPr>
              <a:t>liste</a:t>
            </a:r>
            <a:r>
              <a:rPr lang="en-US" dirty="0">
                <a:ea typeface="+mn-lt"/>
                <a:cs typeface="+mn-lt"/>
              </a:rPr>
              <a:t> </a:t>
            </a:r>
            <a:r>
              <a:rPr lang="en-US" dirty="0" err="1">
                <a:ea typeface="+mn-lt"/>
                <a:cs typeface="+mn-lt"/>
              </a:rPr>
              <a:t>nesnesi</a:t>
            </a:r>
            <a:r>
              <a:rPr lang="en-US" dirty="0">
                <a:ea typeface="+mn-lt"/>
                <a:cs typeface="+mn-lt"/>
              </a:rPr>
              <a:t> </a:t>
            </a:r>
            <a:r>
              <a:rPr lang="en-US" dirty="0" err="1">
                <a:ea typeface="+mn-lt"/>
                <a:cs typeface="+mn-lt"/>
              </a:rPr>
              <a:t>oluşturulur</a:t>
            </a:r>
            <a:r>
              <a:rPr lang="en-US" dirty="0">
                <a:ea typeface="+mn-lt"/>
                <a:cs typeface="+mn-lt"/>
              </a:rPr>
              <a:t> </a:t>
            </a:r>
            <a:r>
              <a:rPr lang="en-US" dirty="0" err="1">
                <a:ea typeface="+mn-lt"/>
                <a:cs typeface="+mn-lt"/>
              </a:rPr>
              <a:t>ve</a:t>
            </a:r>
            <a:r>
              <a:rPr lang="en-US" dirty="0">
                <a:ea typeface="+mn-lt"/>
                <a:cs typeface="+mn-lt"/>
              </a:rPr>
              <a:t> </a:t>
            </a:r>
            <a:r>
              <a:rPr lang="en-US" dirty="0">
                <a:latin typeface="Consolas"/>
              </a:rPr>
              <a:t>Add</a:t>
            </a:r>
            <a:r>
              <a:rPr lang="en-US" dirty="0">
                <a:ea typeface="+mn-lt"/>
                <a:cs typeface="+mn-lt"/>
              </a:rPr>
              <a:t> </a:t>
            </a:r>
            <a:r>
              <a:rPr lang="en-US" dirty="0" err="1">
                <a:ea typeface="+mn-lt"/>
                <a:cs typeface="+mn-lt"/>
              </a:rPr>
              <a:t>yöntemi</a:t>
            </a:r>
            <a:r>
              <a:rPr lang="en-US" dirty="0">
                <a:ea typeface="+mn-lt"/>
                <a:cs typeface="+mn-lt"/>
              </a:rPr>
              <a:t> </a:t>
            </a:r>
            <a:r>
              <a:rPr lang="en-US" dirty="0" err="1">
                <a:ea typeface="+mn-lt"/>
                <a:cs typeface="+mn-lt"/>
              </a:rPr>
              <a:t>kullanılarak</a:t>
            </a:r>
            <a:r>
              <a:rPr lang="en-US" dirty="0">
                <a:ea typeface="+mn-lt"/>
                <a:cs typeface="+mn-lt"/>
              </a:rPr>
              <a:t> “Ahmet” </a:t>
            </a:r>
            <a:r>
              <a:rPr lang="en-US" dirty="0" err="1">
                <a:ea typeface="+mn-lt"/>
                <a:cs typeface="+mn-lt"/>
              </a:rPr>
              <a:t>ve</a:t>
            </a:r>
            <a:r>
              <a:rPr lang="en-US" dirty="0">
                <a:ea typeface="+mn-lt"/>
                <a:cs typeface="+mn-lt"/>
              </a:rPr>
              <a:t> 42 </a:t>
            </a:r>
            <a:r>
              <a:rPr lang="en-US" dirty="0" err="1">
                <a:ea typeface="+mn-lt"/>
                <a:cs typeface="+mn-lt"/>
              </a:rPr>
              <a:t>öğeleri</a:t>
            </a:r>
            <a:r>
              <a:rPr lang="en-US" dirty="0">
                <a:ea typeface="+mn-lt"/>
                <a:cs typeface="+mn-lt"/>
              </a:rPr>
              <a:t> </a:t>
            </a:r>
            <a:r>
              <a:rPr lang="en-US" dirty="0" err="1">
                <a:ea typeface="+mn-lt"/>
                <a:cs typeface="+mn-lt"/>
              </a:rPr>
              <a:t>koleksiyona</a:t>
            </a:r>
            <a:r>
              <a:rPr lang="en-US" dirty="0">
                <a:ea typeface="+mn-lt"/>
                <a:cs typeface="+mn-lt"/>
              </a:rPr>
              <a:t> </a:t>
            </a:r>
            <a:r>
              <a:rPr lang="en-US" dirty="0" err="1">
                <a:ea typeface="+mn-lt"/>
                <a:cs typeface="+mn-lt"/>
              </a:rPr>
              <a:t>eklenir</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A935518F-0F35-93F0-6374-0ECC7AE765E1}"/>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Tree>
    <p:extLst>
      <p:ext uri="{BB962C8B-B14F-4D97-AF65-F5344CB8AC3E}">
        <p14:creationId xmlns:p14="http://schemas.microsoft.com/office/powerpoint/2010/main" val="1220531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F24B-69D9-2BB8-7CF5-35F200A01C9E}"/>
              </a:ext>
            </a:extLst>
          </p:cNvPr>
          <p:cNvSpPr>
            <a:spLocks noGrp="1"/>
          </p:cNvSpPr>
          <p:nvPr>
            <p:ph type="title"/>
          </p:nvPr>
        </p:nvSpPr>
        <p:spPr>
          <a:xfrm>
            <a:off x="1167492" y="-5366"/>
            <a:ext cx="9811379" cy="853338"/>
          </a:xfrm>
        </p:spPr>
        <p:txBody>
          <a:bodyPr/>
          <a:lstStyle/>
          <a:p>
            <a:r>
              <a:rPr lang="en-US" dirty="0" err="1"/>
              <a:t>Ön</a:t>
            </a:r>
            <a:r>
              <a:rPr lang="en-US" dirty="0"/>
              <a:t> </a:t>
            </a:r>
            <a:r>
              <a:rPr lang="en-US" dirty="0" err="1"/>
              <a:t>Bellek</a:t>
            </a:r>
            <a:r>
              <a:rPr lang="en-US" dirty="0"/>
              <a:t> Nedir?</a:t>
            </a:r>
          </a:p>
        </p:txBody>
      </p:sp>
      <p:sp>
        <p:nvSpPr>
          <p:cNvPr id="3" name="Content Placeholder 2">
            <a:extLst>
              <a:ext uri="{FF2B5EF4-FFF2-40B4-BE49-F238E27FC236}">
                <a16:creationId xmlns:a16="http://schemas.microsoft.com/office/drawing/2014/main" id="{3955FFF2-A7B9-15E4-6270-9322E71C620D}"/>
              </a:ext>
            </a:extLst>
          </p:cNvPr>
          <p:cNvSpPr>
            <a:spLocks noGrp="1"/>
          </p:cNvSpPr>
          <p:nvPr>
            <p:ph idx="1"/>
          </p:nvPr>
        </p:nvSpPr>
        <p:spPr>
          <a:xfrm>
            <a:off x="1167493" y="1051886"/>
            <a:ext cx="9810943" cy="5010030"/>
          </a:xfrm>
        </p:spPr>
        <p:txBody>
          <a:bodyPr vert="horz" lIns="91440" tIns="45720" rIns="91440" bIns="45720" rtlCol="0" anchor="t">
            <a:noAutofit/>
          </a:bodyPr>
          <a:lstStyle/>
          <a:p>
            <a:r>
              <a:rPr lang="en-US" b="1" u="sng" dirty="0" err="1">
                <a:ea typeface="+mn-lt"/>
                <a:cs typeface="+mn-lt"/>
              </a:rPr>
              <a:t>Önbellek</a:t>
            </a:r>
            <a:r>
              <a:rPr lang="en-US" b="1" u="sng" dirty="0">
                <a:ea typeface="+mn-lt"/>
                <a:cs typeface="+mn-lt"/>
              </a:rPr>
              <a:t> (cache)</a:t>
            </a:r>
            <a:r>
              <a:rPr lang="en-US" u="sng" dirty="0">
                <a:ea typeface="+mn-lt"/>
                <a:cs typeface="+mn-lt"/>
              </a:rPr>
              <a:t>, </a:t>
            </a:r>
            <a:r>
              <a:rPr lang="en-US" u="sng" dirty="0" err="1">
                <a:ea typeface="+mn-lt"/>
                <a:cs typeface="+mn-lt"/>
              </a:rPr>
              <a:t>bilgisayar</a:t>
            </a:r>
            <a:r>
              <a:rPr lang="en-US" u="sng" dirty="0">
                <a:ea typeface="+mn-lt"/>
                <a:cs typeface="+mn-lt"/>
              </a:rPr>
              <a:t> </a:t>
            </a:r>
            <a:r>
              <a:rPr lang="en-US" u="sng" dirty="0" err="1">
                <a:ea typeface="+mn-lt"/>
                <a:cs typeface="+mn-lt"/>
              </a:rPr>
              <a:t>belleğinde</a:t>
            </a:r>
            <a:r>
              <a:rPr lang="en-US" u="sng" dirty="0">
                <a:ea typeface="+mn-lt"/>
                <a:cs typeface="+mn-lt"/>
              </a:rPr>
              <a:t> </a:t>
            </a:r>
            <a:r>
              <a:rPr lang="en-US" u="sng" dirty="0" err="1">
                <a:ea typeface="+mn-lt"/>
                <a:cs typeface="+mn-lt"/>
              </a:rPr>
              <a:t>sık</a:t>
            </a:r>
            <a:r>
              <a:rPr lang="en-US" u="sng" dirty="0">
                <a:ea typeface="+mn-lt"/>
                <a:cs typeface="+mn-lt"/>
              </a:rPr>
              <a:t> </a:t>
            </a:r>
            <a:r>
              <a:rPr lang="en-US" u="sng" dirty="0" err="1">
                <a:ea typeface="+mn-lt"/>
                <a:cs typeface="+mn-lt"/>
              </a:rPr>
              <a:t>kullanılan</a:t>
            </a:r>
            <a:r>
              <a:rPr lang="en-US" u="sng" dirty="0">
                <a:ea typeface="+mn-lt"/>
                <a:cs typeface="+mn-lt"/>
              </a:rPr>
              <a:t> </a:t>
            </a:r>
            <a:r>
              <a:rPr lang="en-US" u="sng" dirty="0" err="1">
                <a:ea typeface="+mn-lt"/>
                <a:cs typeface="+mn-lt"/>
              </a:rPr>
              <a:t>verilerin</a:t>
            </a:r>
            <a:r>
              <a:rPr lang="en-US" u="sng" dirty="0">
                <a:ea typeface="+mn-lt"/>
                <a:cs typeface="+mn-lt"/>
              </a:rPr>
              <a:t> </a:t>
            </a:r>
            <a:r>
              <a:rPr lang="en-US" u="sng" dirty="0" err="1">
                <a:ea typeface="+mn-lt"/>
                <a:cs typeface="+mn-lt"/>
              </a:rPr>
              <a:t>geçici</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saklandığı</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alandır</a:t>
            </a:r>
            <a:r>
              <a:rPr lang="en-US" u="sng" dirty="0">
                <a:ea typeface="+mn-lt"/>
                <a:cs typeface="+mn-lt"/>
              </a:rPr>
              <a:t> </a:t>
            </a:r>
            <a:r>
              <a:rPr lang="en-US" dirty="0">
                <a:ea typeface="+mn-lt"/>
                <a:cs typeface="+mn-lt"/>
              </a:rPr>
              <a:t>. </a:t>
            </a:r>
            <a:r>
              <a:rPr lang="en-US" u="sng" dirty="0" err="1">
                <a:ea typeface="+mn-lt"/>
                <a:cs typeface="+mn-lt"/>
              </a:rPr>
              <a:t>Önbellek</a:t>
            </a:r>
            <a:r>
              <a:rPr lang="en-US" u="sng" dirty="0">
                <a:ea typeface="+mn-lt"/>
                <a:cs typeface="+mn-lt"/>
              </a:rPr>
              <a:t>, </a:t>
            </a:r>
            <a:r>
              <a:rPr lang="en-US" u="sng" dirty="0" err="1">
                <a:ea typeface="+mn-lt"/>
                <a:cs typeface="+mn-lt"/>
              </a:rPr>
              <a:t>veri</a:t>
            </a:r>
            <a:r>
              <a:rPr lang="en-US" u="sng" dirty="0">
                <a:ea typeface="+mn-lt"/>
                <a:cs typeface="+mn-lt"/>
              </a:rPr>
              <a:t> </a:t>
            </a:r>
            <a:r>
              <a:rPr lang="en-US" u="sng" dirty="0" err="1">
                <a:ea typeface="+mn-lt"/>
                <a:cs typeface="+mn-lt"/>
              </a:rPr>
              <a:t>erişim</a:t>
            </a:r>
            <a:r>
              <a:rPr lang="en-US" u="sng" dirty="0">
                <a:ea typeface="+mn-lt"/>
                <a:cs typeface="+mn-lt"/>
              </a:rPr>
              <a:t> </a:t>
            </a:r>
            <a:r>
              <a:rPr lang="en-US" u="sng" dirty="0" err="1">
                <a:ea typeface="+mn-lt"/>
                <a:cs typeface="+mn-lt"/>
              </a:rPr>
              <a:t>hızını</a:t>
            </a:r>
            <a:r>
              <a:rPr lang="en-US" u="sng" dirty="0">
                <a:ea typeface="+mn-lt"/>
                <a:cs typeface="+mn-lt"/>
              </a:rPr>
              <a:t> </a:t>
            </a:r>
            <a:r>
              <a:rPr lang="en-US" u="sng" dirty="0" err="1">
                <a:ea typeface="+mn-lt"/>
                <a:cs typeface="+mn-lt"/>
              </a:rPr>
              <a:t>artırarak</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hızlı</a:t>
            </a:r>
            <a:r>
              <a:rPr lang="en-US" u="sng" dirty="0">
                <a:ea typeface="+mn-lt"/>
                <a:cs typeface="+mn-lt"/>
              </a:rPr>
              <a:t> </a:t>
            </a:r>
            <a:r>
              <a:rPr lang="en-US" u="sng" dirty="0" err="1">
                <a:ea typeface="+mn-lt"/>
                <a:cs typeface="+mn-lt"/>
              </a:rPr>
              <a:t>yanıt</a:t>
            </a:r>
            <a:r>
              <a:rPr lang="en-US" u="sng" dirty="0">
                <a:ea typeface="+mn-lt"/>
                <a:cs typeface="+mn-lt"/>
              </a:rPr>
              <a:t> </a:t>
            </a:r>
            <a:r>
              <a:rPr lang="en-US" u="sng" dirty="0" err="1">
                <a:ea typeface="+mn-lt"/>
                <a:cs typeface="+mn-lt"/>
              </a:rPr>
              <a:t>veren</a:t>
            </a:r>
            <a:r>
              <a:rPr lang="en-US" u="sng" dirty="0">
                <a:ea typeface="+mn-lt"/>
                <a:cs typeface="+mn-lt"/>
              </a:rPr>
              <a:t> </a:t>
            </a:r>
            <a:r>
              <a:rPr lang="en-US" u="sng" dirty="0" err="1">
                <a:ea typeface="+mn-lt"/>
                <a:cs typeface="+mn-lt"/>
              </a:rPr>
              <a:t>uygulamalar</a:t>
            </a:r>
            <a:r>
              <a:rPr lang="en-US" u="sng" dirty="0">
                <a:ea typeface="+mn-lt"/>
                <a:cs typeface="+mn-lt"/>
              </a:rPr>
              <a:t> </a:t>
            </a:r>
            <a:r>
              <a:rPr lang="en-US" u="sng" dirty="0" err="1">
                <a:ea typeface="+mn-lt"/>
                <a:cs typeface="+mn-lt"/>
              </a:rPr>
              <a:t>oluşturmak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dirty="0" err="1">
                <a:ea typeface="+mn-lt"/>
                <a:cs typeface="+mn-lt"/>
              </a:rPr>
              <a:t>Önbellek</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sayfasının</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uygulamanın</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hızlı</a:t>
            </a:r>
            <a:r>
              <a:rPr lang="en-US" dirty="0">
                <a:ea typeface="+mn-lt"/>
                <a:cs typeface="+mn-lt"/>
              </a:rPr>
              <a:t> </a:t>
            </a:r>
            <a:r>
              <a:rPr lang="en-US" dirty="0" err="1">
                <a:ea typeface="+mn-lt"/>
                <a:cs typeface="+mn-lt"/>
              </a:rPr>
              <a:t>yüklenmesini</a:t>
            </a:r>
            <a:r>
              <a:rPr lang="en-US" dirty="0">
                <a:ea typeface="+mn-lt"/>
                <a:cs typeface="+mn-lt"/>
              </a:rPr>
              <a:t> </a:t>
            </a:r>
            <a:r>
              <a:rPr lang="en-US" dirty="0" err="1">
                <a:ea typeface="+mn-lt"/>
                <a:cs typeface="+mn-lt"/>
              </a:rPr>
              <a:t>sağlayabilir</a:t>
            </a:r>
            <a:r>
              <a:rPr lang="en-US" dirty="0">
                <a:ea typeface="+mn-lt"/>
                <a:cs typeface="+mn-lt"/>
              </a:rPr>
              <a:t>. </a:t>
            </a:r>
            <a:r>
              <a:rPr lang="en-US" u="sng" dirty="0" err="1">
                <a:ea typeface="+mn-lt"/>
                <a:cs typeface="+mn-lt"/>
              </a:rPr>
              <a:t>Önbellek</a:t>
            </a:r>
            <a:r>
              <a:rPr lang="en-US" u="sng" dirty="0">
                <a:ea typeface="+mn-lt"/>
                <a:cs typeface="+mn-lt"/>
              </a:rPr>
              <a:t>, </a:t>
            </a:r>
            <a:r>
              <a:rPr lang="en-US" u="sng" dirty="0" err="1">
                <a:ea typeface="+mn-lt"/>
                <a:cs typeface="+mn-lt"/>
              </a:rPr>
              <a:t>aynı</a:t>
            </a:r>
            <a:r>
              <a:rPr lang="en-US" u="sng" dirty="0">
                <a:ea typeface="+mn-lt"/>
                <a:cs typeface="+mn-lt"/>
              </a:rPr>
              <a:t> </a:t>
            </a:r>
            <a:r>
              <a:rPr lang="en-US" u="sng" dirty="0" err="1">
                <a:ea typeface="+mn-lt"/>
                <a:cs typeface="+mn-lt"/>
              </a:rPr>
              <a:t>verilerin</a:t>
            </a:r>
            <a:r>
              <a:rPr lang="en-US" u="sng" dirty="0">
                <a:ea typeface="+mn-lt"/>
                <a:cs typeface="+mn-lt"/>
              </a:rPr>
              <a:t> tekrar tekrar yüklenmesini önleyerek, internet </a:t>
            </a:r>
            <a:r>
              <a:rPr lang="en-US" u="sng" dirty="0" err="1">
                <a:ea typeface="+mn-lt"/>
                <a:cs typeface="+mn-lt"/>
              </a:rPr>
              <a:t>trafiğini</a:t>
            </a:r>
            <a:r>
              <a:rPr lang="en-US" u="sng" dirty="0">
                <a:ea typeface="+mn-lt"/>
                <a:cs typeface="+mn-lt"/>
              </a:rPr>
              <a:t> </a:t>
            </a:r>
            <a:r>
              <a:rPr lang="en-US" u="sng" dirty="0" err="1">
                <a:ea typeface="+mn-lt"/>
                <a:cs typeface="+mn-lt"/>
              </a:rPr>
              <a:t>azaltabilir</a:t>
            </a:r>
            <a:r>
              <a:rPr lang="en-US" u="sng" dirty="0">
                <a:ea typeface="+mn-lt"/>
                <a:cs typeface="+mn-lt"/>
              </a:rPr>
              <a:t> </a:t>
            </a:r>
            <a:r>
              <a:rPr lang="en-US" u="sng" dirty="0" err="1">
                <a:ea typeface="+mn-lt"/>
                <a:cs typeface="+mn-lt"/>
              </a:rPr>
              <a:t>ve</a:t>
            </a:r>
            <a:r>
              <a:rPr lang="en-US" u="sng" dirty="0">
                <a:ea typeface="+mn-lt"/>
                <a:cs typeface="+mn-lt"/>
              </a:rPr>
              <a:t> bant </a:t>
            </a:r>
            <a:r>
              <a:rPr lang="en-US" u="sng" dirty="0" err="1">
                <a:ea typeface="+mn-lt"/>
                <a:cs typeface="+mn-lt"/>
              </a:rPr>
              <a:t>genişliği</a:t>
            </a:r>
            <a:r>
              <a:rPr lang="en-US" u="sng" dirty="0">
                <a:ea typeface="+mn-lt"/>
                <a:cs typeface="+mn-lt"/>
              </a:rPr>
              <a:t> </a:t>
            </a:r>
            <a:r>
              <a:rPr lang="en-US" u="sng" dirty="0" err="1">
                <a:ea typeface="+mn-lt"/>
                <a:cs typeface="+mn-lt"/>
              </a:rPr>
              <a:t>tasarrufu</a:t>
            </a:r>
            <a:r>
              <a:rPr lang="en-US" u="sng" dirty="0">
                <a:ea typeface="+mn-lt"/>
                <a:cs typeface="+mn-lt"/>
              </a:rPr>
              <a:t> </a:t>
            </a:r>
            <a:r>
              <a:rPr lang="en-US" u="sng" dirty="0" err="1">
                <a:ea typeface="+mn-lt"/>
                <a:cs typeface="+mn-lt"/>
              </a:rPr>
              <a:t>sağlayabilir</a:t>
            </a:r>
            <a:r>
              <a:rPr lang="en-US" u="sng" dirty="0">
                <a:ea typeface="+mn-lt"/>
                <a:cs typeface="+mn-lt"/>
              </a:rPr>
              <a:t> </a:t>
            </a:r>
            <a:r>
              <a:rPr lang="en-US" dirty="0">
                <a:ea typeface="+mn-lt"/>
                <a:cs typeface="+mn-lt"/>
              </a:rPr>
              <a:t>.</a:t>
            </a:r>
            <a:endParaRPr lang="en-US" dirty="0"/>
          </a:p>
          <a:p>
            <a:r>
              <a:rPr lang="en-US" dirty="0" err="1">
                <a:ea typeface="+mn-lt"/>
                <a:cs typeface="+mn-lt"/>
              </a:rPr>
              <a:t>Önbellek</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alanda</a:t>
            </a:r>
            <a:r>
              <a:rPr lang="en-US" dirty="0">
                <a:ea typeface="+mn-lt"/>
                <a:cs typeface="+mn-lt"/>
              </a:rPr>
              <a:t> </a:t>
            </a:r>
            <a:r>
              <a:rPr lang="en-US" dirty="0" err="1">
                <a:ea typeface="+mn-lt"/>
                <a:cs typeface="+mn-lt"/>
              </a:rPr>
              <a:t>kullanılır</a:t>
            </a:r>
            <a:r>
              <a:rPr lang="en-US" dirty="0">
                <a:ea typeface="+mn-lt"/>
                <a:cs typeface="+mn-lt"/>
              </a:rPr>
              <a:t>. </a:t>
            </a:r>
            <a:r>
              <a:rPr lang="en-US" dirty="0" err="1">
                <a:ea typeface="+mn-lt"/>
                <a:cs typeface="+mn-lt"/>
              </a:rPr>
              <a:t>Örneğin</a:t>
            </a:r>
            <a:r>
              <a:rPr lang="en-US" dirty="0">
                <a:ea typeface="+mn-lt"/>
                <a:cs typeface="+mn-lt"/>
              </a:rPr>
              <a:t>, web </a:t>
            </a:r>
            <a:r>
              <a:rPr lang="en-US" dirty="0" err="1">
                <a:ea typeface="+mn-lt"/>
                <a:cs typeface="+mn-lt"/>
              </a:rPr>
              <a:t>tarayıcıları</a:t>
            </a:r>
            <a:r>
              <a:rPr lang="en-US" dirty="0">
                <a:ea typeface="+mn-lt"/>
                <a:cs typeface="+mn-lt"/>
              </a:rPr>
              <a:t>, web </a:t>
            </a:r>
            <a:r>
              <a:rPr lang="en-US" dirty="0" err="1">
                <a:ea typeface="+mn-lt"/>
                <a:cs typeface="+mn-lt"/>
              </a:rPr>
              <a:t>sayfalarını</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hızlı</a:t>
            </a:r>
            <a:r>
              <a:rPr lang="en-US" dirty="0">
                <a:ea typeface="+mn-lt"/>
                <a:cs typeface="+mn-lt"/>
              </a:rPr>
              <a:t> </a:t>
            </a:r>
            <a:r>
              <a:rPr lang="en-US" dirty="0" err="1">
                <a:ea typeface="+mn-lt"/>
                <a:cs typeface="+mn-lt"/>
              </a:rPr>
              <a:t>yüklemek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önbellek</a:t>
            </a:r>
            <a:r>
              <a:rPr lang="en-US" dirty="0">
                <a:ea typeface="+mn-lt"/>
                <a:cs typeface="+mn-lt"/>
              </a:rPr>
              <a:t> </a:t>
            </a:r>
            <a:r>
              <a:rPr lang="en-US" dirty="0" err="1">
                <a:ea typeface="+mn-lt"/>
                <a:cs typeface="+mn-lt"/>
              </a:rPr>
              <a:t>kullanır</a:t>
            </a:r>
            <a:r>
              <a:rPr lang="en-US" dirty="0">
                <a:ea typeface="+mn-lt"/>
                <a:cs typeface="+mn-lt"/>
              </a:rPr>
              <a:t>. </a:t>
            </a:r>
            <a:r>
              <a:rPr lang="en-US" dirty="0" err="1">
                <a:ea typeface="+mn-lt"/>
                <a:cs typeface="+mn-lt"/>
              </a:rPr>
              <a:t>İşletim</a:t>
            </a:r>
            <a:r>
              <a:rPr lang="en-US" dirty="0">
                <a:ea typeface="+mn-lt"/>
                <a:cs typeface="+mn-lt"/>
              </a:rPr>
              <a:t> </a:t>
            </a:r>
            <a:r>
              <a:rPr lang="en-US" dirty="0" err="1">
                <a:ea typeface="+mn-lt"/>
                <a:cs typeface="+mn-lt"/>
              </a:rPr>
              <a:t>sistemleri</a:t>
            </a:r>
            <a:r>
              <a:rPr lang="en-US" dirty="0">
                <a:ea typeface="+mn-lt"/>
                <a:cs typeface="+mn-lt"/>
              </a:rPr>
              <a:t>, </a:t>
            </a:r>
            <a:r>
              <a:rPr lang="en-US" dirty="0" err="1">
                <a:ea typeface="+mn-lt"/>
                <a:cs typeface="+mn-lt"/>
              </a:rPr>
              <a:t>sık</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dosyaları</a:t>
            </a:r>
            <a:r>
              <a:rPr lang="en-US" dirty="0">
                <a:ea typeface="+mn-lt"/>
                <a:cs typeface="+mn-lt"/>
              </a:rPr>
              <a:t> </a:t>
            </a:r>
            <a:r>
              <a:rPr lang="en-US" dirty="0" err="1">
                <a:ea typeface="+mn-lt"/>
                <a:cs typeface="+mn-lt"/>
              </a:rPr>
              <a:t>önbelleğe</a:t>
            </a:r>
            <a:r>
              <a:rPr lang="en-US" dirty="0">
                <a:ea typeface="+mn-lt"/>
                <a:cs typeface="+mn-lt"/>
              </a:rPr>
              <a:t> </a:t>
            </a:r>
            <a:r>
              <a:rPr lang="en-US" dirty="0" err="1">
                <a:ea typeface="+mn-lt"/>
                <a:cs typeface="+mn-lt"/>
              </a:rPr>
              <a:t>alarak</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hızlı</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sağlar</a:t>
            </a:r>
            <a:r>
              <a:rPr lang="en-US" dirty="0">
                <a:ea typeface="+mn-lt"/>
                <a:cs typeface="+mn-lt"/>
              </a:rPr>
              <a:t>. </a:t>
            </a:r>
            <a:r>
              <a:rPr lang="en-US" u="sng" dirty="0" err="1">
                <a:ea typeface="+mn-lt"/>
                <a:cs typeface="+mn-lt"/>
              </a:rPr>
              <a:t>Veritabanları</a:t>
            </a:r>
            <a:r>
              <a:rPr lang="en-US" u="sng" dirty="0">
                <a:ea typeface="+mn-lt"/>
                <a:cs typeface="+mn-lt"/>
              </a:rPr>
              <a:t>, </a:t>
            </a:r>
            <a:r>
              <a:rPr lang="en-US" u="sng" dirty="0" err="1">
                <a:ea typeface="+mn-lt"/>
                <a:cs typeface="+mn-lt"/>
              </a:rPr>
              <a:t>sık</a:t>
            </a:r>
            <a:r>
              <a:rPr lang="en-US" u="sng" dirty="0">
                <a:ea typeface="+mn-lt"/>
                <a:cs typeface="+mn-lt"/>
              </a:rPr>
              <a:t> </a:t>
            </a:r>
            <a:r>
              <a:rPr lang="en-US" u="sng" dirty="0" err="1">
                <a:ea typeface="+mn-lt"/>
                <a:cs typeface="+mn-lt"/>
              </a:rPr>
              <a:t>kullanılan</a:t>
            </a:r>
            <a:r>
              <a:rPr lang="en-US" u="sng" dirty="0">
                <a:ea typeface="+mn-lt"/>
                <a:cs typeface="+mn-lt"/>
              </a:rPr>
              <a:t> </a:t>
            </a:r>
            <a:r>
              <a:rPr lang="en-US" u="sng" dirty="0" err="1">
                <a:ea typeface="+mn-lt"/>
                <a:cs typeface="+mn-lt"/>
              </a:rPr>
              <a:t>verileri</a:t>
            </a:r>
            <a:r>
              <a:rPr lang="en-US" u="sng" dirty="0">
                <a:ea typeface="+mn-lt"/>
                <a:cs typeface="+mn-lt"/>
              </a:rPr>
              <a:t> </a:t>
            </a:r>
            <a:r>
              <a:rPr lang="en-US" u="sng" dirty="0" err="1">
                <a:ea typeface="+mn-lt"/>
                <a:cs typeface="+mn-lt"/>
              </a:rPr>
              <a:t>önbelleğe</a:t>
            </a:r>
            <a:r>
              <a:rPr lang="en-US" u="sng" dirty="0">
                <a:ea typeface="+mn-lt"/>
                <a:cs typeface="+mn-lt"/>
              </a:rPr>
              <a:t> </a:t>
            </a:r>
            <a:r>
              <a:rPr lang="en-US" u="sng" dirty="0" err="1">
                <a:ea typeface="+mn-lt"/>
                <a:cs typeface="+mn-lt"/>
              </a:rPr>
              <a:t>alarak</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hızlı</a:t>
            </a:r>
            <a:r>
              <a:rPr lang="en-US" u="sng" dirty="0">
                <a:ea typeface="+mn-lt"/>
                <a:cs typeface="+mn-lt"/>
              </a:rPr>
              <a:t> </a:t>
            </a:r>
            <a:r>
              <a:rPr lang="en-US" u="sng" dirty="0" err="1">
                <a:ea typeface="+mn-lt"/>
                <a:cs typeface="+mn-lt"/>
              </a:rPr>
              <a:t>erişim</a:t>
            </a:r>
            <a:r>
              <a:rPr lang="en-US" u="sng" dirty="0">
                <a:ea typeface="+mn-lt"/>
                <a:cs typeface="+mn-lt"/>
              </a:rPr>
              <a:t> </a:t>
            </a:r>
            <a:r>
              <a:rPr lang="en-US" u="sng" dirty="0" err="1">
                <a:ea typeface="+mn-lt"/>
                <a:cs typeface="+mn-lt"/>
              </a:rPr>
              <a:t>sağlar</a:t>
            </a:r>
            <a:r>
              <a:rPr lang="en-US" u="sng" dirty="0">
                <a:ea typeface="+mn-lt"/>
                <a:cs typeface="+mn-lt"/>
              </a:rPr>
              <a:t> </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3AAA5FFB-0D25-B905-0226-A46D730A5249}"/>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Tree>
    <p:extLst>
      <p:ext uri="{BB962C8B-B14F-4D97-AF65-F5344CB8AC3E}">
        <p14:creationId xmlns:p14="http://schemas.microsoft.com/office/powerpoint/2010/main" val="3590551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34E1-D415-9BC3-5FAF-31951C3BEEBD}"/>
              </a:ext>
            </a:extLst>
          </p:cNvPr>
          <p:cNvSpPr>
            <a:spLocks noGrp="1"/>
          </p:cNvSpPr>
          <p:nvPr>
            <p:ph type="title"/>
          </p:nvPr>
        </p:nvSpPr>
        <p:spPr/>
        <p:txBody>
          <a:bodyPr/>
          <a:lstStyle/>
          <a:p>
            <a:r>
              <a:rPr lang="en-US" dirty="0"/>
              <a:t>UI Nedir</a:t>
            </a:r>
          </a:p>
        </p:txBody>
      </p:sp>
      <p:sp>
        <p:nvSpPr>
          <p:cNvPr id="3" name="Content Placeholder 2">
            <a:extLst>
              <a:ext uri="{FF2B5EF4-FFF2-40B4-BE49-F238E27FC236}">
                <a16:creationId xmlns:a16="http://schemas.microsoft.com/office/drawing/2014/main" id="{09084F9D-2B08-AA59-4DFF-054BCB4656B0}"/>
              </a:ext>
            </a:extLst>
          </p:cNvPr>
          <p:cNvSpPr>
            <a:spLocks noGrp="1"/>
          </p:cNvSpPr>
          <p:nvPr>
            <p:ph idx="1"/>
          </p:nvPr>
        </p:nvSpPr>
        <p:spPr>
          <a:xfrm>
            <a:off x="1167493" y="1776322"/>
            <a:ext cx="9811379" cy="4354194"/>
          </a:xfrm>
        </p:spPr>
        <p:txBody>
          <a:bodyPr vert="horz" lIns="91440" tIns="45720" rIns="91440" bIns="45720" rtlCol="0" anchor="t">
            <a:noAutofit/>
          </a:bodyPr>
          <a:lstStyle/>
          <a:p>
            <a:r>
              <a:rPr lang="en-US" b="1" u="sng" dirty="0">
                <a:ea typeface="+mn-lt"/>
                <a:cs typeface="+mn-lt"/>
              </a:rPr>
              <a:t>UI (User Interface)</a:t>
            </a:r>
            <a:r>
              <a:rPr lang="en-US" u="sng" dirty="0">
                <a:ea typeface="+mn-lt"/>
                <a:cs typeface="+mn-lt"/>
              </a:rPr>
              <a:t>, bir kullanıcının bir bilgisayar programı veya web </a:t>
            </a:r>
            <a:r>
              <a:rPr lang="en-US" u="sng" dirty="0" err="1">
                <a:ea typeface="+mn-lt"/>
                <a:cs typeface="+mn-lt"/>
              </a:rPr>
              <a:t>sitesi</a:t>
            </a:r>
            <a:r>
              <a:rPr lang="en-US" u="sng" dirty="0">
                <a:ea typeface="+mn-lt"/>
                <a:cs typeface="+mn-lt"/>
              </a:rPr>
              <a:t> </a:t>
            </a:r>
            <a:r>
              <a:rPr lang="en-US" u="sng" dirty="0" err="1">
                <a:ea typeface="+mn-lt"/>
                <a:cs typeface="+mn-lt"/>
              </a:rPr>
              <a:t>gibi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uygulamayla</a:t>
            </a:r>
            <a:r>
              <a:rPr lang="en-US" u="sng" dirty="0">
                <a:ea typeface="+mn-lt"/>
                <a:cs typeface="+mn-lt"/>
              </a:rPr>
              <a:t> </a:t>
            </a:r>
            <a:r>
              <a:rPr lang="en-US" u="sng" dirty="0" err="1">
                <a:ea typeface="+mn-lt"/>
                <a:cs typeface="+mn-lt"/>
              </a:rPr>
              <a:t>etkileşim</a:t>
            </a:r>
            <a:r>
              <a:rPr lang="en-US" u="sng" dirty="0">
                <a:ea typeface="+mn-lt"/>
                <a:cs typeface="+mn-lt"/>
              </a:rPr>
              <a:t> </a:t>
            </a:r>
            <a:r>
              <a:rPr lang="en-US" u="sng" dirty="0" err="1">
                <a:ea typeface="+mn-lt"/>
                <a:cs typeface="+mn-lt"/>
              </a:rPr>
              <a:t>kurduğu</a:t>
            </a:r>
            <a:r>
              <a:rPr lang="en-US" u="sng" dirty="0">
                <a:ea typeface="+mn-lt"/>
                <a:cs typeface="+mn-lt"/>
              </a:rPr>
              <a:t> </a:t>
            </a:r>
            <a:r>
              <a:rPr lang="en-US" u="sng" dirty="0" err="1">
                <a:ea typeface="+mn-lt"/>
                <a:cs typeface="+mn-lt"/>
              </a:rPr>
              <a:t>arayüzdür</a:t>
            </a:r>
            <a:r>
              <a:rPr lang="en-US" u="sng" dirty="0">
                <a:ea typeface="+mn-lt"/>
                <a:cs typeface="+mn-lt"/>
              </a:rPr>
              <a:t> </a:t>
            </a:r>
            <a:r>
              <a:rPr lang="en-US" dirty="0">
                <a:ea typeface="+mn-lt"/>
                <a:cs typeface="+mn-lt"/>
              </a:rPr>
              <a:t>. </a:t>
            </a:r>
            <a:r>
              <a:rPr lang="en-US" u="sng" dirty="0">
                <a:ea typeface="+mn-lt"/>
                <a:cs typeface="+mn-lt"/>
              </a:rPr>
              <a:t>UI, </a:t>
            </a:r>
            <a:r>
              <a:rPr lang="en-US" u="sng" dirty="0" err="1">
                <a:ea typeface="+mn-lt"/>
                <a:cs typeface="+mn-lt"/>
              </a:rPr>
              <a:t>bir</a:t>
            </a:r>
            <a:r>
              <a:rPr lang="en-US" u="sng" dirty="0">
                <a:ea typeface="+mn-lt"/>
                <a:cs typeface="+mn-lt"/>
              </a:rPr>
              <a:t> </a:t>
            </a:r>
            <a:r>
              <a:rPr lang="en-US" u="sng" dirty="0" err="1">
                <a:ea typeface="+mn-lt"/>
                <a:cs typeface="+mn-lt"/>
              </a:rPr>
              <a:t>uygulamanın</a:t>
            </a:r>
            <a:r>
              <a:rPr lang="en-US" u="sng" dirty="0">
                <a:ea typeface="+mn-lt"/>
                <a:cs typeface="+mn-lt"/>
              </a:rPr>
              <a:t> </a:t>
            </a:r>
            <a:r>
              <a:rPr lang="en-US" u="sng" dirty="0" err="1">
                <a:ea typeface="+mn-lt"/>
                <a:cs typeface="+mn-lt"/>
              </a:rPr>
              <a:t>kullanılabilirliğini</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kullanıcı</a:t>
            </a:r>
            <a:r>
              <a:rPr lang="en-US" u="sng" dirty="0">
                <a:ea typeface="+mn-lt"/>
                <a:cs typeface="+mn-lt"/>
              </a:rPr>
              <a:t> </a:t>
            </a:r>
            <a:r>
              <a:rPr lang="en-US" u="sng" dirty="0" err="1">
                <a:ea typeface="+mn-lt"/>
                <a:cs typeface="+mn-lt"/>
              </a:rPr>
              <a:t>deneyimini</a:t>
            </a:r>
            <a:r>
              <a:rPr lang="en-US" u="sng" dirty="0">
                <a:ea typeface="+mn-lt"/>
                <a:cs typeface="+mn-lt"/>
              </a:rPr>
              <a:t> </a:t>
            </a:r>
            <a:r>
              <a:rPr lang="en-US" u="sng" dirty="0" err="1">
                <a:ea typeface="+mn-lt"/>
                <a:cs typeface="+mn-lt"/>
              </a:rPr>
              <a:t>belirleyen</a:t>
            </a:r>
            <a:r>
              <a:rPr lang="en-US" u="sng" dirty="0">
                <a:ea typeface="+mn-lt"/>
                <a:cs typeface="+mn-lt"/>
              </a:rPr>
              <a:t> </a:t>
            </a:r>
            <a:r>
              <a:rPr lang="en-US" u="sng" dirty="0" err="1">
                <a:ea typeface="+mn-lt"/>
                <a:cs typeface="+mn-lt"/>
              </a:rPr>
              <a:t>önemli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faktördür</a:t>
            </a:r>
            <a:r>
              <a:rPr lang="en-US" u="sng" dirty="0">
                <a:ea typeface="+mn-lt"/>
                <a:cs typeface="+mn-lt"/>
              </a:rPr>
              <a:t> </a:t>
            </a:r>
            <a:r>
              <a:rPr lang="en-US" dirty="0">
                <a:ea typeface="+mn-lt"/>
                <a:cs typeface="+mn-lt"/>
              </a:rPr>
              <a:t>. </a:t>
            </a:r>
            <a:r>
              <a:rPr lang="en-US" u="sng" dirty="0">
                <a:ea typeface="+mn-lt"/>
                <a:cs typeface="+mn-lt"/>
              </a:rPr>
              <a:t>İyi </a:t>
            </a:r>
            <a:r>
              <a:rPr lang="en-US" u="sng" dirty="0" err="1">
                <a:ea typeface="+mn-lt"/>
                <a:cs typeface="+mn-lt"/>
              </a:rPr>
              <a:t>tasarlanmış</a:t>
            </a:r>
            <a:r>
              <a:rPr lang="en-US" u="sng" dirty="0">
                <a:ea typeface="+mn-lt"/>
                <a:cs typeface="+mn-lt"/>
              </a:rPr>
              <a:t> </a:t>
            </a:r>
            <a:r>
              <a:rPr lang="en-US" u="sng" dirty="0" err="1">
                <a:ea typeface="+mn-lt"/>
                <a:cs typeface="+mn-lt"/>
              </a:rPr>
              <a:t>bir</a:t>
            </a:r>
            <a:r>
              <a:rPr lang="en-US" u="sng" dirty="0">
                <a:ea typeface="+mn-lt"/>
                <a:cs typeface="+mn-lt"/>
              </a:rPr>
              <a:t> UI, </a:t>
            </a:r>
            <a:r>
              <a:rPr lang="en-US" u="sng" dirty="0" err="1">
                <a:ea typeface="+mn-lt"/>
                <a:cs typeface="+mn-lt"/>
              </a:rPr>
              <a:t>kullanıcıların</a:t>
            </a:r>
            <a:r>
              <a:rPr lang="en-US" u="sng" dirty="0">
                <a:ea typeface="+mn-lt"/>
                <a:cs typeface="+mn-lt"/>
              </a:rPr>
              <a:t> uygulamayı daha kolay </a:t>
            </a:r>
            <a:r>
              <a:rPr lang="en-US" u="sng" dirty="0" err="1">
                <a:ea typeface="+mn-lt"/>
                <a:cs typeface="+mn-lt"/>
              </a:rPr>
              <a:t>ve</a:t>
            </a:r>
            <a:r>
              <a:rPr lang="en-US" u="sng" dirty="0">
                <a:ea typeface="+mn-lt"/>
                <a:cs typeface="+mn-lt"/>
              </a:rPr>
              <a:t> </a:t>
            </a:r>
            <a:r>
              <a:rPr lang="en-US" u="sng" dirty="0" err="1">
                <a:ea typeface="+mn-lt"/>
                <a:cs typeface="+mn-lt"/>
              </a:rPr>
              <a:t>verimli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şekilde</a:t>
            </a:r>
            <a:r>
              <a:rPr lang="en-US" u="sng" dirty="0">
                <a:ea typeface="+mn-lt"/>
                <a:cs typeface="+mn-lt"/>
              </a:rPr>
              <a:t> </a:t>
            </a:r>
            <a:r>
              <a:rPr lang="en-US" u="sng" dirty="0" err="1">
                <a:ea typeface="+mn-lt"/>
                <a:cs typeface="+mn-lt"/>
              </a:rPr>
              <a:t>kullanmasını</a:t>
            </a:r>
            <a:r>
              <a:rPr lang="en-US" u="sng" dirty="0">
                <a:ea typeface="+mn-lt"/>
                <a:cs typeface="+mn-lt"/>
              </a:rPr>
              <a:t> </a:t>
            </a:r>
            <a:r>
              <a:rPr lang="en-US" u="sng" dirty="0" err="1">
                <a:ea typeface="+mn-lt"/>
                <a:cs typeface="+mn-lt"/>
              </a:rPr>
              <a:t>sağlar</a:t>
            </a:r>
            <a:r>
              <a:rPr lang="en-US" u="sng" dirty="0">
                <a:ea typeface="+mn-lt"/>
                <a:cs typeface="+mn-lt"/>
              </a:rPr>
              <a:t> </a:t>
            </a:r>
            <a:r>
              <a:rPr lang="en-US" dirty="0">
                <a:ea typeface="+mn-lt"/>
                <a:cs typeface="+mn-lt"/>
              </a:rPr>
              <a:t>.</a:t>
            </a:r>
            <a:endParaRPr lang="en-US" dirty="0"/>
          </a:p>
          <a:p>
            <a:r>
              <a:rPr lang="en-US" dirty="0">
                <a:ea typeface="+mn-lt"/>
                <a:cs typeface="+mn-lt"/>
              </a:rPr>
              <a:t>UI, </a:t>
            </a:r>
            <a:r>
              <a:rPr lang="en-US" dirty="0" err="1">
                <a:ea typeface="+mn-lt"/>
                <a:cs typeface="+mn-lt"/>
              </a:rPr>
              <a:t>birçok</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bileşenden</a:t>
            </a:r>
            <a:r>
              <a:rPr lang="en-US" dirty="0">
                <a:ea typeface="+mn-lt"/>
                <a:cs typeface="+mn-lt"/>
              </a:rPr>
              <a:t> </a:t>
            </a:r>
            <a:r>
              <a:rPr lang="en-US" dirty="0" err="1">
                <a:ea typeface="+mn-lt"/>
                <a:cs typeface="+mn-lt"/>
              </a:rPr>
              <a:t>oluşur</a:t>
            </a:r>
            <a:r>
              <a:rPr lang="en-US" dirty="0">
                <a:ea typeface="+mn-lt"/>
                <a:cs typeface="+mn-lt"/>
              </a:rPr>
              <a:t>. </a:t>
            </a:r>
            <a:r>
              <a:rPr lang="en-US" dirty="0" err="1">
                <a:ea typeface="+mn-lt"/>
                <a:cs typeface="+mn-lt"/>
              </a:rPr>
              <a:t>Örneğin</a:t>
            </a:r>
            <a:r>
              <a:rPr lang="en-US" dirty="0">
                <a:ea typeface="+mn-lt"/>
                <a:cs typeface="+mn-lt"/>
              </a:rPr>
              <a:t>, </a:t>
            </a:r>
            <a:r>
              <a:rPr lang="en-US" dirty="0" err="1">
                <a:ea typeface="+mn-lt"/>
                <a:cs typeface="+mn-lt"/>
              </a:rPr>
              <a:t>bir</a:t>
            </a:r>
            <a:r>
              <a:rPr lang="en-US" dirty="0">
                <a:ea typeface="+mn-lt"/>
                <a:cs typeface="+mn-lt"/>
              </a:rPr>
              <a:t> web </a:t>
            </a:r>
            <a:r>
              <a:rPr lang="en-US" dirty="0" err="1">
                <a:ea typeface="+mn-lt"/>
                <a:cs typeface="+mn-lt"/>
              </a:rPr>
              <a:t>sitesindeki</a:t>
            </a:r>
            <a:r>
              <a:rPr lang="en-US" dirty="0">
                <a:ea typeface="+mn-lt"/>
                <a:cs typeface="+mn-lt"/>
              </a:rPr>
              <a:t> UI, HTML, CSS </a:t>
            </a:r>
            <a:r>
              <a:rPr lang="en-US" dirty="0" err="1">
                <a:ea typeface="+mn-lt"/>
                <a:cs typeface="+mn-lt"/>
              </a:rPr>
              <a:t>ve</a:t>
            </a:r>
            <a:r>
              <a:rPr lang="en-US" dirty="0">
                <a:ea typeface="+mn-lt"/>
                <a:cs typeface="+mn-lt"/>
              </a:rPr>
              <a:t> JavaScript </a:t>
            </a:r>
            <a:r>
              <a:rPr lang="en-US" dirty="0" err="1">
                <a:ea typeface="+mn-lt"/>
                <a:cs typeface="+mn-lt"/>
              </a:rPr>
              <a:t>gibi</a:t>
            </a:r>
            <a:r>
              <a:rPr lang="en-US" dirty="0">
                <a:ea typeface="+mn-lt"/>
                <a:cs typeface="+mn-lt"/>
              </a:rPr>
              <a:t> </a:t>
            </a:r>
            <a:r>
              <a:rPr lang="en-US" dirty="0" err="1">
                <a:ea typeface="+mn-lt"/>
                <a:cs typeface="+mn-lt"/>
              </a:rPr>
              <a:t>bileşenlerden</a:t>
            </a:r>
            <a:r>
              <a:rPr lang="en-US" dirty="0">
                <a:ea typeface="+mn-lt"/>
                <a:cs typeface="+mn-lt"/>
              </a:rPr>
              <a:t> </a:t>
            </a:r>
            <a:r>
              <a:rPr lang="en-US" dirty="0" err="1">
                <a:ea typeface="+mn-lt"/>
                <a:cs typeface="+mn-lt"/>
              </a:rPr>
              <a:t>oluşabilir</a:t>
            </a:r>
            <a:r>
              <a:rPr lang="en-US" dirty="0">
                <a:ea typeface="+mn-lt"/>
                <a:cs typeface="+mn-lt"/>
              </a:rPr>
              <a:t>. </a:t>
            </a:r>
            <a:r>
              <a:rPr lang="en-US" u="sng" dirty="0">
                <a:ea typeface="+mn-lt"/>
                <a:cs typeface="+mn-lt"/>
              </a:rPr>
              <a:t>Bir </a:t>
            </a:r>
            <a:r>
              <a:rPr lang="en-US" u="sng" dirty="0" err="1">
                <a:ea typeface="+mn-lt"/>
                <a:cs typeface="+mn-lt"/>
              </a:rPr>
              <a:t>masaüstü</a:t>
            </a:r>
            <a:r>
              <a:rPr lang="en-US" u="sng" dirty="0">
                <a:ea typeface="+mn-lt"/>
                <a:cs typeface="+mn-lt"/>
              </a:rPr>
              <a:t> </a:t>
            </a:r>
            <a:r>
              <a:rPr lang="en-US" u="sng" dirty="0" err="1">
                <a:ea typeface="+mn-lt"/>
                <a:cs typeface="+mn-lt"/>
              </a:rPr>
              <a:t>uygulamasındaki</a:t>
            </a:r>
            <a:r>
              <a:rPr lang="en-US" u="sng" dirty="0">
                <a:ea typeface="+mn-lt"/>
                <a:cs typeface="+mn-lt"/>
              </a:rPr>
              <a:t> UI, </a:t>
            </a:r>
            <a:r>
              <a:rPr lang="en-US" u="sng" dirty="0" err="1">
                <a:ea typeface="+mn-lt"/>
                <a:cs typeface="+mn-lt"/>
              </a:rPr>
              <a:t>pencere</a:t>
            </a:r>
            <a:r>
              <a:rPr lang="en-US" u="sng" dirty="0">
                <a:ea typeface="+mn-lt"/>
                <a:cs typeface="+mn-lt"/>
              </a:rPr>
              <a:t>, </a:t>
            </a:r>
            <a:r>
              <a:rPr lang="en-US" u="sng" dirty="0" err="1">
                <a:ea typeface="+mn-lt"/>
                <a:cs typeface="+mn-lt"/>
              </a:rPr>
              <a:t>düğme</a:t>
            </a:r>
            <a:r>
              <a:rPr lang="en-US" u="sng" dirty="0">
                <a:ea typeface="+mn-lt"/>
                <a:cs typeface="+mn-lt"/>
              </a:rPr>
              <a:t>, </a:t>
            </a:r>
            <a:r>
              <a:rPr lang="en-US" u="sng" dirty="0" err="1">
                <a:ea typeface="+mn-lt"/>
                <a:cs typeface="+mn-lt"/>
              </a:rPr>
              <a:t>menü</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diğer</a:t>
            </a:r>
            <a:r>
              <a:rPr lang="en-US" u="sng" dirty="0">
                <a:ea typeface="+mn-lt"/>
                <a:cs typeface="+mn-lt"/>
              </a:rPr>
              <a:t> </a:t>
            </a:r>
            <a:r>
              <a:rPr lang="en-US" u="sng" dirty="0" err="1">
                <a:ea typeface="+mn-lt"/>
                <a:cs typeface="+mn-lt"/>
              </a:rPr>
              <a:t>bileşenlerden</a:t>
            </a:r>
            <a:r>
              <a:rPr lang="en-US" u="sng" dirty="0">
                <a:ea typeface="+mn-lt"/>
                <a:cs typeface="+mn-lt"/>
              </a:rPr>
              <a:t> </a:t>
            </a:r>
            <a:r>
              <a:rPr lang="en-US" u="sng" dirty="0" err="1">
                <a:ea typeface="+mn-lt"/>
                <a:cs typeface="+mn-lt"/>
              </a:rPr>
              <a:t>oluşabilir</a:t>
            </a:r>
            <a:r>
              <a:rPr lang="en-US" u="sng" dirty="0">
                <a:ea typeface="+mn-lt"/>
                <a:cs typeface="+mn-lt"/>
              </a:rPr>
              <a:t> </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B41E9037-5CDA-5FA7-0672-8DA9C67B3EC9}"/>
              </a:ext>
            </a:extLst>
          </p:cNvPr>
          <p:cNvSpPr>
            <a:spLocks noGrp="1"/>
          </p:cNvSpPr>
          <p:nvPr>
            <p:ph type="sldNum" sz="quarter" idx="4"/>
          </p:nvPr>
        </p:nvSpPr>
        <p:spPr/>
        <p:txBody>
          <a:bodyPr/>
          <a:lstStyle/>
          <a:p>
            <a:fld id="{294A09A9-5501-47C1-A89A-A340965A2BE2}" type="slidenum">
              <a:rPr lang="en-US" smtClean="0"/>
              <a:pPr/>
              <a:t>66</a:t>
            </a:fld>
            <a:endParaRPr lang="en-US" dirty="0"/>
          </a:p>
        </p:txBody>
      </p:sp>
    </p:spTree>
    <p:extLst>
      <p:ext uri="{BB962C8B-B14F-4D97-AF65-F5344CB8AC3E}">
        <p14:creationId xmlns:p14="http://schemas.microsoft.com/office/powerpoint/2010/main" val="16447739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08A-C35F-9DD1-08CB-366ABF98E7FC}"/>
              </a:ext>
            </a:extLst>
          </p:cNvPr>
          <p:cNvSpPr>
            <a:spLocks noGrp="1"/>
          </p:cNvSpPr>
          <p:nvPr>
            <p:ph type="title"/>
          </p:nvPr>
        </p:nvSpPr>
        <p:spPr>
          <a:xfrm>
            <a:off x="1167492" y="381000"/>
            <a:ext cx="9811380" cy="885536"/>
          </a:xfrm>
        </p:spPr>
        <p:txBody>
          <a:bodyPr/>
          <a:lstStyle/>
          <a:p>
            <a:r>
              <a:rPr lang="en-US" dirty="0"/>
              <a:t>Regex Nedir</a:t>
            </a:r>
          </a:p>
        </p:txBody>
      </p:sp>
      <p:sp>
        <p:nvSpPr>
          <p:cNvPr id="3" name="Content Placeholder 2">
            <a:extLst>
              <a:ext uri="{FF2B5EF4-FFF2-40B4-BE49-F238E27FC236}">
                <a16:creationId xmlns:a16="http://schemas.microsoft.com/office/drawing/2014/main" id="{2251EBD7-3106-B7AF-4778-C53F72D23AC3}"/>
              </a:ext>
            </a:extLst>
          </p:cNvPr>
          <p:cNvSpPr>
            <a:spLocks noGrp="1"/>
          </p:cNvSpPr>
          <p:nvPr>
            <p:ph idx="1"/>
          </p:nvPr>
        </p:nvSpPr>
        <p:spPr>
          <a:xfrm>
            <a:off x="1317747" y="1261167"/>
            <a:ext cx="9811379" cy="5534759"/>
          </a:xfrm>
        </p:spPr>
        <p:txBody>
          <a:bodyPr vert="horz" lIns="91440" tIns="45720" rIns="91440" bIns="45720" rtlCol="0" anchor="t">
            <a:noAutofit/>
          </a:bodyPr>
          <a:lstStyle/>
          <a:p>
            <a:r>
              <a:rPr lang="en-US" b="1" u="sng" dirty="0">
                <a:ea typeface="+mn-lt"/>
                <a:cs typeface="+mn-lt"/>
              </a:rPr>
              <a:t>Regex (Regular Expressions)</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metin</a:t>
            </a:r>
            <a:r>
              <a:rPr lang="en-US" u="sng" dirty="0">
                <a:ea typeface="+mn-lt"/>
                <a:cs typeface="+mn-lt"/>
              </a:rPr>
              <a:t> </a:t>
            </a:r>
            <a:r>
              <a:rPr lang="en-US" u="sng" dirty="0" err="1">
                <a:ea typeface="+mn-lt"/>
                <a:cs typeface="+mn-lt"/>
              </a:rPr>
              <a:t>içindeki</a:t>
            </a:r>
            <a:r>
              <a:rPr lang="en-US" u="sng" dirty="0">
                <a:ea typeface="+mn-lt"/>
                <a:cs typeface="+mn-lt"/>
              </a:rPr>
              <a:t> </a:t>
            </a:r>
            <a:r>
              <a:rPr lang="en-US" u="sng" dirty="0" err="1">
                <a:ea typeface="+mn-lt"/>
                <a:cs typeface="+mn-lt"/>
              </a:rPr>
              <a:t>belirli</a:t>
            </a:r>
            <a:r>
              <a:rPr lang="en-US" u="sng" dirty="0">
                <a:ea typeface="+mn-lt"/>
                <a:cs typeface="+mn-lt"/>
              </a:rPr>
              <a:t> </a:t>
            </a:r>
            <a:r>
              <a:rPr lang="en-US" u="sng" dirty="0" err="1">
                <a:ea typeface="+mn-lt"/>
                <a:cs typeface="+mn-lt"/>
              </a:rPr>
              <a:t>kalıpları</a:t>
            </a:r>
            <a:r>
              <a:rPr lang="en-US" u="sng" dirty="0">
                <a:ea typeface="+mn-lt"/>
                <a:cs typeface="+mn-lt"/>
              </a:rPr>
              <a:t> </a:t>
            </a:r>
            <a:r>
              <a:rPr lang="en-US" u="sng" dirty="0" err="1">
                <a:ea typeface="+mn-lt"/>
                <a:cs typeface="+mn-lt"/>
              </a:rPr>
              <a:t>tanımlamak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kullanılan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dildir</a:t>
            </a:r>
            <a:r>
              <a:rPr lang="en-US" u="sng" dirty="0">
                <a:ea typeface="+mn-lt"/>
                <a:cs typeface="+mn-lt"/>
              </a:rPr>
              <a:t> </a:t>
            </a:r>
            <a:r>
              <a:rPr lang="en-US" dirty="0">
                <a:ea typeface="+mn-lt"/>
                <a:cs typeface="+mn-lt"/>
              </a:rPr>
              <a:t>. </a:t>
            </a:r>
            <a:r>
              <a:rPr lang="en-US" u="sng" dirty="0">
                <a:ea typeface="+mn-lt"/>
                <a:cs typeface="+mn-lt"/>
              </a:rPr>
              <a:t>Regex, </a:t>
            </a:r>
            <a:r>
              <a:rPr lang="en-US" u="sng" dirty="0" err="1">
                <a:ea typeface="+mn-lt"/>
                <a:cs typeface="+mn-lt"/>
              </a:rPr>
              <a:t>bir</a:t>
            </a:r>
            <a:r>
              <a:rPr lang="en-US" u="sng" dirty="0">
                <a:ea typeface="+mn-lt"/>
                <a:cs typeface="+mn-lt"/>
              </a:rPr>
              <a:t> metnin içindeki belirli karakterleri veya karakter dizilerini </a:t>
            </a:r>
            <a:r>
              <a:rPr lang="en-US" u="sng" dirty="0" err="1">
                <a:ea typeface="+mn-lt"/>
                <a:cs typeface="+mn-lt"/>
              </a:rPr>
              <a:t>bulmak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u="sng" dirty="0">
                <a:ea typeface="+mn-lt"/>
                <a:cs typeface="+mn-lt"/>
              </a:rPr>
              <a:t>Regex, </a:t>
            </a:r>
            <a:r>
              <a:rPr lang="en-US" u="sng" dirty="0" err="1">
                <a:ea typeface="+mn-lt"/>
                <a:cs typeface="+mn-lt"/>
              </a:rPr>
              <a:t>birçok</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a:t>
            </a:r>
            <a:r>
              <a:rPr lang="en-US" u="sng" dirty="0" err="1">
                <a:ea typeface="+mn-lt"/>
                <a:cs typeface="+mn-lt"/>
              </a:rPr>
              <a:t>kullanılabilir</a:t>
            </a:r>
            <a:r>
              <a:rPr lang="en-US" u="sng" dirty="0">
                <a:ea typeface="+mn-lt"/>
                <a:cs typeface="+mn-lt"/>
              </a:rPr>
              <a:t> </a:t>
            </a:r>
            <a:r>
              <a:rPr lang="en-US" u="sng" dirty="0" err="1">
                <a:ea typeface="+mn-lt"/>
                <a:cs typeface="+mn-lt"/>
              </a:rPr>
              <a:t>ve</a:t>
            </a:r>
            <a:r>
              <a:rPr lang="en-US" u="sng" dirty="0">
                <a:ea typeface="+mn-lt"/>
                <a:cs typeface="+mn-lt"/>
              </a:rPr>
              <a:t> C#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de </a:t>
            </a:r>
            <a:r>
              <a:rPr lang="en-US" u="sng" dirty="0" err="1">
                <a:ea typeface="+mn-lt"/>
                <a:cs typeface="+mn-lt"/>
              </a:rPr>
              <a:t>desteklenir</a:t>
            </a:r>
            <a:r>
              <a:rPr lang="en-US" u="sng" dirty="0">
                <a:ea typeface="+mn-lt"/>
                <a:cs typeface="+mn-lt"/>
              </a:rPr>
              <a:t> </a:t>
            </a:r>
            <a:r>
              <a:rPr lang="en-US" dirty="0">
                <a:ea typeface="+mn-lt"/>
                <a:cs typeface="+mn-lt"/>
              </a:rPr>
              <a:t>.</a:t>
            </a:r>
            <a:endParaRPr lang="en-US" dirty="0"/>
          </a:p>
          <a:p>
            <a:r>
              <a:rPr lang="en-US" dirty="0">
                <a:ea typeface="+mn-lt"/>
                <a:cs typeface="+mn-lt"/>
              </a:rPr>
              <a:t>Regex, </a:t>
            </a:r>
            <a:r>
              <a:rPr lang="en-US" dirty="0" err="1">
                <a:ea typeface="+mn-lt"/>
                <a:cs typeface="+mn-lt"/>
              </a:rPr>
              <a:t>birçok</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karakteri</a:t>
            </a:r>
            <a:r>
              <a:rPr lang="en-US" dirty="0">
                <a:ea typeface="+mn-lt"/>
                <a:cs typeface="+mn-lt"/>
              </a:rPr>
              <a:t> </a:t>
            </a:r>
            <a:r>
              <a:rPr lang="en-US" dirty="0" err="1">
                <a:ea typeface="+mn-lt"/>
                <a:cs typeface="+mn-lt"/>
              </a:rPr>
              <a:t>tanımlamak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özel</a:t>
            </a:r>
            <a:r>
              <a:rPr lang="en-US" dirty="0">
                <a:ea typeface="+mn-lt"/>
                <a:cs typeface="+mn-lt"/>
              </a:rPr>
              <a:t> </a:t>
            </a:r>
            <a:r>
              <a:rPr lang="en-US" dirty="0" err="1">
                <a:ea typeface="+mn-lt"/>
                <a:cs typeface="+mn-lt"/>
              </a:rPr>
              <a:t>karakterler</a:t>
            </a:r>
            <a:r>
              <a:rPr lang="en-US" dirty="0">
                <a:ea typeface="+mn-lt"/>
                <a:cs typeface="+mn-lt"/>
              </a:rPr>
              <a:t> </a:t>
            </a:r>
            <a:r>
              <a:rPr lang="en-US" dirty="0" err="1">
                <a:ea typeface="+mn-lt"/>
                <a:cs typeface="+mn-lt"/>
              </a:rPr>
              <a:t>kullanır</a:t>
            </a:r>
            <a:r>
              <a:rPr lang="en-US" dirty="0">
                <a:ea typeface="+mn-lt"/>
                <a:cs typeface="+mn-lt"/>
              </a:rPr>
              <a:t>. </a:t>
            </a:r>
            <a:r>
              <a:rPr lang="en-US" u="sng" dirty="0" err="1">
                <a:ea typeface="+mn-lt"/>
                <a:cs typeface="+mn-lt"/>
              </a:rPr>
              <a:t>Örneğin</a:t>
            </a:r>
            <a:r>
              <a:rPr lang="en-US" u="sng" dirty="0">
                <a:ea typeface="+mn-lt"/>
                <a:cs typeface="+mn-lt"/>
              </a:rPr>
              <a:t>, </a:t>
            </a:r>
            <a:r>
              <a:rPr lang="en-US" u="sng" dirty="0">
                <a:latin typeface="Consolas"/>
              </a:rPr>
              <a:t>.</a:t>
            </a:r>
            <a:r>
              <a:rPr lang="en-US" u="sng" dirty="0">
                <a:ea typeface="+mn-lt"/>
                <a:cs typeface="+mn-lt"/>
              </a:rPr>
              <a:t> </a:t>
            </a:r>
            <a:r>
              <a:rPr lang="en-US" u="sng" dirty="0" err="1">
                <a:ea typeface="+mn-lt"/>
                <a:cs typeface="+mn-lt"/>
              </a:rPr>
              <a:t>karakteri</a:t>
            </a:r>
            <a:r>
              <a:rPr lang="en-US" u="sng" dirty="0">
                <a:ea typeface="+mn-lt"/>
                <a:cs typeface="+mn-lt"/>
              </a:rPr>
              <a:t>, </a:t>
            </a:r>
            <a:r>
              <a:rPr lang="en-US" u="sng" dirty="0" err="1">
                <a:ea typeface="+mn-lt"/>
                <a:cs typeface="+mn-lt"/>
              </a:rPr>
              <a:t>herhangi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karakteri</a:t>
            </a:r>
            <a:r>
              <a:rPr lang="en-US" u="sng" dirty="0">
                <a:ea typeface="+mn-lt"/>
                <a:cs typeface="+mn-lt"/>
              </a:rPr>
              <a:t> </a:t>
            </a:r>
            <a:r>
              <a:rPr lang="en-US" u="sng" dirty="0" err="1">
                <a:ea typeface="+mn-lt"/>
                <a:cs typeface="+mn-lt"/>
              </a:rPr>
              <a:t>temsil</a:t>
            </a:r>
            <a:r>
              <a:rPr lang="en-US" u="sng" dirty="0">
                <a:ea typeface="+mn-lt"/>
                <a:cs typeface="+mn-lt"/>
              </a:rPr>
              <a:t> </a:t>
            </a:r>
            <a:r>
              <a:rPr lang="en-US" u="sng" dirty="0" err="1">
                <a:ea typeface="+mn-lt"/>
                <a:cs typeface="+mn-lt"/>
              </a:rPr>
              <a:t>ederken</a:t>
            </a:r>
            <a:r>
              <a:rPr lang="en-US" u="sng" dirty="0">
                <a:ea typeface="+mn-lt"/>
                <a:cs typeface="+mn-lt"/>
              </a:rPr>
              <a:t>, </a:t>
            </a:r>
            <a:r>
              <a:rPr lang="en-US" u="sng" dirty="0">
                <a:latin typeface="Consolas"/>
              </a:rPr>
              <a:t>*</a:t>
            </a:r>
            <a:r>
              <a:rPr lang="en-US" u="sng" dirty="0">
                <a:ea typeface="+mn-lt"/>
                <a:cs typeface="+mn-lt"/>
              </a:rPr>
              <a:t> </a:t>
            </a:r>
            <a:r>
              <a:rPr lang="en-US" u="sng" dirty="0" err="1">
                <a:ea typeface="+mn-lt"/>
                <a:cs typeface="+mn-lt"/>
              </a:rPr>
              <a:t>karakteri</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karakterin</a:t>
            </a:r>
            <a:r>
              <a:rPr lang="en-US" u="sng" dirty="0">
                <a:ea typeface="+mn-lt"/>
                <a:cs typeface="+mn-lt"/>
              </a:rPr>
              <a:t> </a:t>
            </a:r>
            <a:r>
              <a:rPr lang="en-US" u="sng" dirty="0" err="1">
                <a:ea typeface="+mn-lt"/>
                <a:cs typeface="+mn-lt"/>
              </a:rPr>
              <a:t>sıfır</a:t>
            </a:r>
            <a:r>
              <a:rPr lang="en-US" u="sng" dirty="0">
                <a:ea typeface="+mn-lt"/>
                <a:cs typeface="+mn-lt"/>
              </a:rPr>
              <a:t> </a:t>
            </a:r>
            <a:r>
              <a:rPr lang="en-US" u="sng" dirty="0" err="1">
                <a:ea typeface="+mn-lt"/>
                <a:cs typeface="+mn-lt"/>
              </a:rPr>
              <a:t>veya</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fazla</a:t>
            </a:r>
            <a:r>
              <a:rPr lang="en-US" u="sng" dirty="0">
                <a:ea typeface="+mn-lt"/>
                <a:cs typeface="+mn-lt"/>
              </a:rPr>
              <a:t> </a:t>
            </a:r>
            <a:r>
              <a:rPr lang="en-US" u="sng" dirty="0" err="1">
                <a:ea typeface="+mn-lt"/>
                <a:cs typeface="+mn-lt"/>
              </a:rPr>
              <a:t>tekrarını</a:t>
            </a:r>
            <a:r>
              <a:rPr lang="en-US" u="sng" dirty="0">
                <a:ea typeface="+mn-lt"/>
                <a:cs typeface="+mn-lt"/>
              </a:rPr>
              <a:t> </a:t>
            </a:r>
            <a:r>
              <a:rPr lang="en-US" u="sng" dirty="0" err="1">
                <a:ea typeface="+mn-lt"/>
                <a:cs typeface="+mn-lt"/>
              </a:rPr>
              <a:t>temsil</a:t>
            </a:r>
            <a:r>
              <a:rPr lang="en-US" u="sng" dirty="0">
                <a:ea typeface="+mn-lt"/>
                <a:cs typeface="+mn-lt"/>
              </a:rPr>
              <a:t> </a:t>
            </a:r>
            <a:r>
              <a:rPr lang="en-US" u="sng" dirty="0" err="1">
                <a:ea typeface="+mn-lt"/>
                <a:cs typeface="+mn-lt"/>
              </a:rPr>
              <a:t>eder</a:t>
            </a:r>
            <a:r>
              <a:rPr lang="en-US" u="sng" dirty="0">
                <a:ea typeface="+mn-lt"/>
                <a:cs typeface="+mn-lt"/>
              </a:rPr>
              <a:t> </a:t>
            </a:r>
            <a:r>
              <a:rPr lang="en-US" dirty="0">
                <a:ea typeface="+mn-lt"/>
                <a:cs typeface="+mn-lt"/>
              </a:rPr>
              <a:t>.</a:t>
            </a:r>
            <a:endParaRPr lang="en-US" dirty="0"/>
          </a:p>
          <a:p>
            <a:r>
              <a:rPr lang="en-US" dirty="0">
                <a:ea typeface="+mn-lt"/>
                <a:cs typeface="+mn-lt"/>
              </a:rPr>
              <a:t>Regex, </a:t>
            </a:r>
            <a:r>
              <a:rPr lang="en-US" dirty="0" err="1">
                <a:ea typeface="+mn-lt"/>
                <a:cs typeface="+mn-lt"/>
              </a:rPr>
              <a:t>birçok</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amaç</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kullanılabilir</a:t>
            </a:r>
            <a:r>
              <a:rPr lang="en-US" dirty="0">
                <a:ea typeface="+mn-lt"/>
                <a:cs typeface="+mn-lt"/>
              </a:rPr>
              <a:t>. </a:t>
            </a:r>
            <a:r>
              <a:rPr lang="en-US" u="sng" dirty="0" err="1">
                <a:ea typeface="+mn-lt"/>
                <a:cs typeface="+mn-lt"/>
              </a:rPr>
              <a:t>Örneğin</a:t>
            </a:r>
            <a:r>
              <a:rPr lang="en-US" u="sng" dirty="0">
                <a:ea typeface="+mn-lt"/>
                <a:cs typeface="+mn-lt"/>
              </a:rPr>
              <a:t>, </a:t>
            </a:r>
            <a:r>
              <a:rPr lang="en-US" u="sng" dirty="0" err="1">
                <a:ea typeface="+mn-lt"/>
                <a:cs typeface="+mn-lt"/>
              </a:rPr>
              <a:t>bir</a:t>
            </a:r>
            <a:r>
              <a:rPr lang="en-US" u="sng" dirty="0">
                <a:ea typeface="+mn-lt"/>
                <a:cs typeface="+mn-lt"/>
              </a:rPr>
              <a:t> metindeki e-posta adreslerini veya </a:t>
            </a:r>
            <a:r>
              <a:rPr lang="en-US" u="sng" dirty="0" err="1">
                <a:ea typeface="+mn-lt"/>
                <a:cs typeface="+mn-lt"/>
              </a:rPr>
              <a:t>telefon</a:t>
            </a:r>
            <a:r>
              <a:rPr lang="en-US" u="sng" dirty="0">
                <a:ea typeface="+mn-lt"/>
                <a:cs typeface="+mn-lt"/>
              </a:rPr>
              <a:t> </a:t>
            </a:r>
            <a:r>
              <a:rPr lang="en-US" u="sng" dirty="0" err="1">
                <a:ea typeface="+mn-lt"/>
                <a:cs typeface="+mn-lt"/>
              </a:rPr>
              <a:t>numaralarını</a:t>
            </a:r>
            <a:r>
              <a:rPr lang="en-US" u="sng" dirty="0">
                <a:ea typeface="+mn-lt"/>
                <a:cs typeface="+mn-lt"/>
              </a:rPr>
              <a:t> </a:t>
            </a:r>
            <a:r>
              <a:rPr lang="en-US" u="sng" dirty="0" err="1">
                <a:ea typeface="+mn-lt"/>
                <a:cs typeface="+mn-lt"/>
              </a:rPr>
              <a:t>bulmak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kullanılabilir</a:t>
            </a:r>
            <a:r>
              <a:rPr lang="en-US" u="sng" dirty="0">
                <a:ea typeface="+mn-lt"/>
                <a:cs typeface="+mn-lt"/>
              </a:rPr>
              <a:t> </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AE9DBB94-4CF9-C590-51E1-817A016D0B90}"/>
              </a:ext>
            </a:extLst>
          </p:cNvPr>
          <p:cNvSpPr>
            <a:spLocks noGrp="1"/>
          </p:cNvSpPr>
          <p:nvPr>
            <p:ph type="sldNum" sz="quarter" idx="4"/>
          </p:nvPr>
        </p:nvSpPr>
        <p:spPr/>
        <p:txBody>
          <a:bodyPr/>
          <a:lstStyle/>
          <a:p>
            <a:fld id="{294A09A9-5501-47C1-A89A-A340965A2BE2}" type="slidenum">
              <a:rPr lang="en-US" smtClean="0"/>
              <a:pPr/>
              <a:t>67</a:t>
            </a:fld>
            <a:endParaRPr lang="en-US" dirty="0"/>
          </a:p>
        </p:txBody>
      </p:sp>
    </p:spTree>
    <p:extLst>
      <p:ext uri="{BB962C8B-B14F-4D97-AF65-F5344CB8AC3E}">
        <p14:creationId xmlns:p14="http://schemas.microsoft.com/office/powerpoint/2010/main" val="804671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897-AD85-B58B-A7E3-5956531CFF19}"/>
              </a:ext>
            </a:extLst>
          </p:cNvPr>
          <p:cNvSpPr>
            <a:spLocks noGrp="1"/>
          </p:cNvSpPr>
          <p:nvPr>
            <p:ph type="title"/>
          </p:nvPr>
        </p:nvSpPr>
        <p:spPr>
          <a:xfrm>
            <a:off x="255239" y="381000"/>
            <a:ext cx="11421238" cy="1336295"/>
          </a:xfrm>
        </p:spPr>
        <p:txBody>
          <a:bodyPr/>
          <a:lstStyle/>
          <a:p>
            <a:r>
              <a:rPr lang="en-US" dirty="0"/>
              <a:t>29) </a:t>
            </a:r>
            <a:r>
              <a:rPr lang="en-US" dirty="0" err="1"/>
              <a:t>npm,npx,create,push,pop,yarn</a:t>
            </a:r>
            <a:r>
              <a:rPr lang="en-US" dirty="0"/>
              <a:t> Nedir?</a:t>
            </a:r>
          </a:p>
        </p:txBody>
      </p:sp>
      <p:sp>
        <p:nvSpPr>
          <p:cNvPr id="3" name="Content Placeholder 2">
            <a:extLst>
              <a:ext uri="{FF2B5EF4-FFF2-40B4-BE49-F238E27FC236}">
                <a16:creationId xmlns:a16="http://schemas.microsoft.com/office/drawing/2014/main" id="{E5F772C8-FFE0-F467-53A2-BB7042639042}"/>
              </a:ext>
            </a:extLst>
          </p:cNvPr>
          <p:cNvSpPr>
            <a:spLocks noGrp="1"/>
          </p:cNvSpPr>
          <p:nvPr>
            <p:ph idx="1"/>
          </p:nvPr>
        </p:nvSpPr>
        <p:spPr>
          <a:xfrm>
            <a:off x="1167493" y="2087561"/>
            <a:ext cx="11024138" cy="4719096"/>
          </a:xfrm>
        </p:spPr>
        <p:txBody>
          <a:bodyPr vert="horz" lIns="91440" tIns="45720" rIns="91440" bIns="45720" rtlCol="0" anchor="t">
            <a:noAutofit/>
          </a:bodyPr>
          <a:lstStyle/>
          <a:p>
            <a:r>
              <a:rPr lang="en-US" b="1" u="sng" dirty="0">
                <a:ea typeface="+mn-lt"/>
                <a:cs typeface="+mn-lt"/>
              </a:rPr>
              <a:t>npm (Node Package Manager)</a:t>
            </a:r>
            <a:r>
              <a:rPr lang="en-US" u="sng" dirty="0">
                <a:ea typeface="+mn-lt"/>
                <a:cs typeface="+mn-lt"/>
              </a:rPr>
              <a:t>, JavaScript </a:t>
            </a:r>
            <a:r>
              <a:rPr lang="en-US" u="sng" dirty="0" err="1">
                <a:ea typeface="+mn-lt"/>
                <a:cs typeface="+mn-lt"/>
              </a:rPr>
              <a:t>programlama</a:t>
            </a:r>
            <a:r>
              <a:rPr lang="en-US" u="sng" dirty="0">
                <a:ea typeface="+mn-lt"/>
                <a:cs typeface="+mn-lt"/>
              </a:rPr>
              <a:t> </a:t>
            </a:r>
            <a:r>
              <a:rPr lang="en-US" u="sng" dirty="0" err="1">
                <a:ea typeface="+mn-lt"/>
                <a:cs typeface="+mn-lt"/>
              </a:rPr>
              <a:t>dilinde</a:t>
            </a:r>
            <a:r>
              <a:rPr lang="en-US" u="sng" dirty="0">
                <a:ea typeface="+mn-lt"/>
                <a:cs typeface="+mn-lt"/>
              </a:rPr>
              <a:t> </a:t>
            </a:r>
            <a:r>
              <a:rPr lang="en-US" u="sng" dirty="0" err="1">
                <a:ea typeface="+mn-lt"/>
                <a:cs typeface="+mn-lt"/>
              </a:rPr>
              <a:t>kullanılan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paket</a:t>
            </a:r>
            <a:r>
              <a:rPr lang="en-US" u="sng" dirty="0">
                <a:ea typeface="+mn-lt"/>
                <a:cs typeface="+mn-lt"/>
              </a:rPr>
              <a:t> </a:t>
            </a:r>
            <a:r>
              <a:rPr lang="en-US" u="sng" dirty="0" err="1">
                <a:ea typeface="+mn-lt"/>
                <a:cs typeface="+mn-lt"/>
              </a:rPr>
              <a:t>yöneticisidir</a:t>
            </a:r>
            <a:r>
              <a:rPr lang="en-US" u="sng" dirty="0">
                <a:ea typeface="+mn-lt"/>
                <a:cs typeface="+mn-lt"/>
              </a:rPr>
              <a:t> </a:t>
            </a:r>
            <a:r>
              <a:rPr lang="en-US" dirty="0">
                <a:ea typeface="+mn-lt"/>
                <a:cs typeface="+mn-lt"/>
              </a:rPr>
              <a:t>. </a:t>
            </a:r>
            <a:r>
              <a:rPr lang="en-US" u="sng" dirty="0" err="1">
                <a:ea typeface="+mn-lt"/>
                <a:cs typeface="+mn-lt"/>
              </a:rPr>
              <a:t>npm</a:t>
            </a:r>
            <a:r>
              <a:rPr lang="en-US" u="sng" dirty="0">
                <a:ea typeface="+mn-lt"/>
                <a:cs typeface="+mn-lt"/>
              </a:rPr>
              <a:t>, JavaScript </a:t>
            </a:r>
            <a:r>
              <a:rPr lang="en-US" u="sng" dirty="0" err="1">
                <a:ea typeface="+mn-lt"/>
                <a:cs typeface="+mn-lt"/>
              </a:rPr>
              <a:t>kütüphanelerinin</a:t>
            </a:r>
            <a:r>
              <a:rPr lang="en-US" u="sng" dirty="0">
                <a:ea typeface="+mn-lt"/>
                <a:cs typeface="+mn-lt"/>
              </a:rPr>
              <a:t>, </a:t>
            </a:r>
            <a:r>
              <a:rPr lang="en-US" u="sng" dirty="0" err="1">
                <a:ea typeface="+mn-lt"/>
                <a:cs typeface="+mn-lt"/>
              </a:rPr>
              <a:t>araçlarının</a:t>
            </a:r>
            <a:r>
              <a:rPr lang="en-US" u="sng" dirty="0">
                <a:ea typeface="+mn-lt"/>
                <a:cs typeface="+mn-lt"/>
              </a:rPr>
              <a:t> </a:t>
            </a:r>
            <a:r>
              <a:rPr lang="en-US" u="sng" dirty="0" err="1">
                <a:ea typeface="+mn-lt"/>
                <a:cs typeface="+mn-lt"/>
              </a:rPr>
              <a:t>ve</a:t>
            </a:r>
            <a:r>
              <a:rPr lang="en-US" u="sng" dirty="0">
                <a:ea typeface="+mn-lt"/>
                <a:cs typeface="+mn-lt"/>
              </a:rPr>
              <a:t> uygulamalarının paylaşılmasını </a:t>
            </a:r>
            <a:r>
              <a:rPr lang="en-US" u="sng" dirty="0" err="1">
                <a:ea typeface="+mn-lt"/>
                <a:cs typeface="+mn-lt"/>
              </a:rPr>
              <a:t>ve</a:t>
            </a:r>
            <a:r>
              <a:rPr lang="en-US" u="sng" dirty="0">
                <a:ea typeface="+mn-lt"/>
                <a:cs typeface="+mn-lt"/>
              </a:rPr>
              <a:t> </a:t>
            </a:r>
            <a:r>
              <a:rPr lang="en-US" u="sng" dirty="0" err="1">
                <a:ea typeface="+mn-lt"/>
                <a:cs typeface="+mn-lt"/>
              </a:rPr>
              <a:t>yeniden</a:t>
            </a:r>
            <a:r>
              <a:rPr lang="en-US" u="sng" dirty="0">
                <a:ea typeface="+mn-lt"/>
                <a:cs typeface="+mn-lt"/>
              </a:rPr>
              <a:t> </a:t>
            </a:r>
            <a:r>
              <a:rPr lang="en-US" u="sng" dirty="0" err="1">
                <a:ea typeface="+mn-lt"/>
                <a:cs typeface="+mn-lt"/>
              </a:rPr>
              <a:t>kullanılmasını</a:t>
            </a:r>
            <a:r>
              <a:rPr lang="en-US" u="sng" dirty="0">
                <a:ea typeface="+mn-lt"/>
                <a:cs typeface="+mn-lt"/>
              </a:rPr>
              <a:t> </a:t>
            </a:r>
            <a:r>
              <a:rPr lang="en-US" u="sng" dirty="0" err="1">
                <a:ea typeface="+mn-lt"/>
                <a:cs typeface="+mn-lt"/>
              </a:rPr>
              <a:t>kolaylaştırır</a:t>
            </a:r>
            <a:r>
              <a:rPr lang="en-US" u="sng" dirty="0">
                <a:ea typeface="+mn-lt"/>
                <a:cs typeface="+mn-lt"/>
              </a:rPr>
              <a:t> </a:t>
            </a:r>
            <a:r>
              <a:rPr lang="en-US" dirty="0">
                <a:ea typeface="+mn-lt"/>
                <a:cs typeface="+mn-lt"/>
              </a:rPr>
              <a:t>. </a:t>
            </a:r>
            <a:r>
              <a:rPr lang="en-US" u="sng" dirty="0" err="1">
                <a:ea typeface="+mn-lt"/>
                <a:cs typeface="+mn-lt"/>
              </a:rPr>
              <a:t>npm</a:t>
            </a:r>
            <a:r>
              <a:rPr lang="en-US" u="sng" dirty="0">
                <a:ea typeface="+mn-lt"/>
                <a:cs typeface="+mn-lt"/>
              </a:rPr>
              <a:t>, </a:t>
            </a:r>
            <a:r>
              <a:rPr lang="en-US" u="sng" dirty="0" err="1">
                <a:ea typeface="+mn-lt"/>
                <a:cs typeface="+mn-lt"/>
              </a:rPr>
              <a:t>açık</a:t>
            </a:r>
            <a:r>
              <a:rPr lang="en-US" u="sng" dirty="0">
                <a:ea typeface="+mn-lt"/>
                <a:cs typeface="+mn-lt"/>
              </a:rPr>
              <a:t> </a:t>
            </a:r>
            <a:r>
              <a:rPr lang="en-US" u="sng" dirty="0" err="1">
                <a:ea typeface="+mn-lt"/>
                <a:cs typeface="+mn-lt"/>
              </a:rPr>
              <a:t>kaynaklı</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platformdur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dünya</a:t>
            </a:r>
            <a:r>
              <a:rPr lang="en-US" u="sng" dirty="0">
                <a:ea typeface="+mn-lt"/>
                <a:cs typeface="+mn-lt"/>
              </a:rPr>
              <a:t> </a:t>
            </a:r>
            <a:r>
              <a:rPr lang="en-US" u="sng" dirty="0" err="1">
                <a:ea typeface="+mn-lt"/>
                <a:cs typeface="+mn-lt"/>
              </a:rPr>
              <a:t>genelinde</a:t>
            </a:r>
            <a:r>
              <a:rPr lang="en-US" u="sng" dirty="0">
                <a:ea typeface="+mn-lt"/>
                <a:cs typeface="+mn-lt"/>
              </a:rPr>
              <a:t> </a:t>
            </a:r>
            <a:r>
              <a:rPr lang="en-US" u="sng" dirty="0" err="1">
                <a:ea typeface="+mn-lt"/>
                <a:cs typeface="+mn-lt"/>
              </a:rPr>
              <a:t>milyonlarca</a:t>
            </a:r>
            <a:r>
              <a:rPr lang="en-US" u="sng" dirty="0">
                <a:ea typeface="+mn-lt"/>
                <a:cs typeface="+mn-lt"/>
              </a:rPr>
              <a:t> </a:t>
            </a:r>
            <a:r>
              <a:rPr lang="en-US" u="sng" dirty="0" err="1">
                <a:ea typeface="+mn-lt"/>
                <a:cs typeface="+mn-lt"/>
              </a:rPr>
              <a:t>geliştirici</a:t>
            </a:r>
            <a:r>
              <a:rPr lang="en-US" u="sng" dirty="0">
                <a:ea typeface="+mn-lt"/>
                <a:cs typeface="+mn-lt"/>
              </a:rPr>
              <a:t> </a:t>
            </a:r>
            <a:r>
              <a:rPr lang="en-US" u="sng" dirty="0" err="1">
                <a:ea typeface="+mn-lt"/>
                <a:cs typeface="+mn-lt"/>
              </a:rPr>
              <a:t>tarafından</a:t>
            </a:r>
            <a:r>
              <a:rPr lang="en-US" u="sng" dirty="0">
                <a:ea typeface="+mn-lt"/>
                <a:cs typeface="+mn-lt"/>
              </a:rPr>
              <a:t> </a:t>
            </a:r>
            <a:r>
              <a:rPr lang="en-US" u="sng" dirty="0" err="1">
                <a:ea typeface="+mn-lt"/>
                <a:cs typeface="+mn-lt"/>
              </a:rPr>
              <a:t>kullanılmaktadır</a:t>
            </a:r>
            <a:r>
              <a:rPr lang="en-US" u="sng" dirty="0">
                <a:ea typeface="+mn-lt"/>
                <a:cs typeface="+mn-lt"/>
              </a:rPr>
              <a:t> </a:t>
            </a:r>
            <a:r>
              <a:rPr lang="en-US" dirty="0">
                <a:ea typeface="+mn-lt"/>
                <a:cs typeface="+mn-lt"/>
              </a:rPr>
              <a:t>.</a:t>
            </a:r>
            <a:endParaRPr lang="en-US" dirty="0"/>
          </a:p>
          <a:p>
            <a:r>
              <a:rPr lang="en-US" u="sng" dirty="0">
                <a:ea typeface="+mn-lt"/>
                <a:cs typeface="+mn-lt"/>
              </a:rPr>
              <a:t>npm, Node.js ile birlikte kullanılır ve Node.js’in </a:t>
            </a:r>
            <a:r>
              <a:rPr lang="en-US" u="sng" dirty="0" err="1">
                <a:ea typeface="+mn-lt"/>
                <a:cs typeface="+mn-lt"/>
              </a:rPr>
              <a:t>yüklenmesiyle</a:t>
            </a:r>
            <a:r>
              <a:rPr lang="en-US" u="sng" dirty="0">
                <a:ea typeface="+mn-lt"/>
                <a:cs typeface="+mn-lt"/>
              </a:rPr>
              <a:t> </a:t>
            </a:r>
            <a:r>
              <a:rPr lang="en-US" u="sng" dirty="0" err="1">
                <a:ea typeface="+mn-lt"/>
                <a:cs typeface="+mn-lt"/>
              </a:rPr>
              <a:t>birlikte</a:t>
            </a:r>
            <a:r>
              <a:rPr lang="en-US" u="sng" dirty="0">
                <a:ea typeface="+mn-lt"/>
                <a:cs typeface="+mn-lt"/>
              </a:rPr>
              <a:t> </a:t>
            </a:r>
            <a:r>
              <a:rPr lang="en-US" u="sng" dirty="0" err="1">
                <a:ea typeface="+mn-lt"/>
                <a:cs typeface="+mn-lt"/>
              </a:rPr>
              <a:t>otomatik</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yüklenir</a:t>
            </a:r>
            <a:r>
              <a:rPr lang="en-US" u="sng" dirty="0">
                <a:ea typeface="+mn-lt"/>
                <a:cs typeface="+mn-lt"/>
              </a:rPr>
              <a:t> </a:t>
            </a:r>
            <a:r>
              <a:rPr lang="en-US" dirty="0">
                <a:ea typeface="+mn-lt"/>
                <a:cs typeface="+mn-lt"/>
              </a:rPr>
              <a:t>. </a:t>
            </a:r>
            <a:r>
              <a:rPr lang="en-US" u="sng" dirty="0" err="1">
                <a:ea typeface="+mn-lt"/>
                <a:cs typeface="+mn-lt"/>
              </a:rPr>
              <a:t>npm</a:t>
            </a:r>
            <a:r>
              <a:rPr lang="en-US" u="sng" dirty="0">
                <a:ea typeface="+mn-lt"/>
                <a:cs typeface="+mn-lt"/>
              </a:rPr>
              <a:t>, </a:t>
            </a:r>
            <a:r>
              <a:rPr lang="en-US" u="sng" dirty="0" err="1">
                <a:ea typeface="+mn-lt"/>
                <a:cs typeface="+mn-lt"/>
              </a:rPr>
              <a:t>birçok</a:t>
            </a:r>
            <a:r>
              <a:rPr lang="en-US" u="sng" dirty="0">
                <a:ea typeface="+mn-lt"/>
                <a:cs typeface="+mn-lt"/>
              </a:rPr>
              <a:t> </a:t>
            </a:r>
            <a:r>
              <a:rPr lang="en-US" u="sng" dirty="0" err="1">
                <a:ea typeface="+mn-lt"/>
                <a:cs typeface="+mn-lt"/>
              </a:rPr>
              <a:t>farklı</a:t>
            </a:r>
            <a:r>
              <a:rPr lang="en-US" u="sng" dirty="0">
                <a:ea typeface="+mn-lt"/>
                <a:cs typeface="+mn-lt"/>
              </a:rPr>
              <a:t> </a:t>
            </a:r>
            <a:r>
              <a:rPr lang="en-US" u="sng" dirty="0" err="1">
                <a:ea typeface="+mn-lt"/>
                <a:cs typeface="+mn-lt"/>
              </a:rPr>
              <a:t>paket</a:t>
            </a:r>
            <a:r>
              <a:rPr lang="en-US" u="sng" dirty="0">
                <a:ea typeface="+mn-lt"/>
                <a:cs typeface="+mn-lt"/>
              </a:rPr>
              <a:t> </a:t>
            </a:r>
            <a:r>
              <a:rPr lang="en-US" u="sng" dirty="0" err="1">
                <a:ea typeface="+mn-lt"/>
                <a:cs typeface="+mn-lt"/>
              </a:rPr>
              <a:t>türünü</a:t>
            </a:r>
            <a:r>
              <a:rPr lang="en-US" u="sng" dirty="0">
                <a:ea typeface="+mn-lt"/>
                <a:cs typeface="+mn-lt"/>
              </a:rPr>
              <a:t> </a:t>
            </a:r>
            <a:r>
              <a:rPr lang="en-US" u="sng" dirty="0" err="1">
                <a:ea typeface="+mn-lt"/>
                <a:cs typeface="+mn-lt"/>
              </a:rPr>
              <a:t>destekler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paketler</a:t>
            </a:r>
            <a:r>
              <a:rPr lang="en-US" u="sng" dirty="0">
                <a:ea typeface="+mn-lt"/>
                <a:cs typeface="+mn-lt"/>
              </a:rPr>
              <a:t>, </a:t>
            </a:r>
            <a:r>
              <a:rPr lang="en-US" u="sng" dirty="0" err="1">
                <a:ea typeface="+mn-lt"/>
                <a:cs typeface="+mn-lt"/>
              </a:rPr>
              <a:t>npm’in</a:t>
            </a:r>
            <a:r>
              <a:rPr lang="en-US" u="sng" dirty="0">
                <a:ea typeface="+mn-lt"/>
                <a:cs typeface="+mn-lt"/>
              </a:rPr>
              <a:t> resmi web </a:t>
            </a:r>
            <a:r>
              <a:rPr lang="en-US" u="sng" dirty="0" err="1">
                <a:ea typeface="+mn-lt"/>
                <a:cs typeface="+mn-lt"/>
              </a:rPr>
              <a:t>sitesinde</a:t>
            </a:r>
            <a:r>
              <a:rPr lang="en-US" u="sng" dirty="0">
                <a:ea typeface="+mn-lt"/>
                <a:cs typeface="+mn-lt"/>
              </a:rPr>
              <a:t> </a:t>
            </a:r>
            <a:r>
              <a:rPr lang="en-US" u="sng" dirty="0" err="1">
                <a:ea typeface="+mn-lt"/>
                <a:cs typeface="+mn-lt"/>
              </a:rPr>
              <a:t>bulunan</a:t>
            </a:r>
            <a:r>
              <a:rPr lang="en-US" u="sng" dirty="0">
                <a:ea typeface="+mn-lt"/>
                <a:cs typeface="+mn-lt"/>
              </a:rPr>
              <a:t> </a:t>
            </a:r>
            <a:r>
              <a:rPr lang="en-US" u="sng" dirty="0" err="1">
                <a:ea typeface="+mn-lt"/>
                <a:cs typeface="+mn-lt"/>
              </a:rPr>
              <a:t>npm</a:t>
            </a:r>
            <a:r>
              <a:rPr lang="en-US" u="sng" dirty="0">
                <a:ea typeface="+mn-lt"/>
                <a:cs typeface="+mn-lt"/>
              </a:rPr>
              <a:t> </a:t>
            </a:r>
            <a:r>
              <a:rPr lang="en-US" u="sng" dirty="0" err="1">
                <a:ea typeface="+mn-lt"/>
                <a:cs typeface="+mn-lt"/>
              </a:rPr>
              <a:t>Registry’den</a:t>
            </a:r>
            <a:r>
              <a:rPr lang="en-US" u="sng" dirty="0">
                <a:ea typeface="+mn-lt"/>
                <a:cs typeface="+mn-lt"/>
              </a:rPr>
              <a:t> </a:t>
            </a:r>
            <a:r>
              <a:rPr lang="en-US" u="sng" dirty="0" err="1">
                <a:ea typeface="+mn-lt"/>
                <a:cs typeface="+mn-lt"/>
              </a:rPr>
              <a:t>indirilebilir</a:t>
            </a:r>
            <a:r>
              <a:rPr lang="en-US" u="sng" dirty="0">
                <a:ea typeface="+mn-lt"/>
                <a:cs typeface="+mn-lt"/>
              </a:rPr>
              <a:t> </a:t>
            </a:r>
            <a:r>
              <a:rPr lang="en-US" dirty="0">
                <a:ea typeface="+mn-lt"/>
                <a:cs typeface="+mn-lt"/>
              </a:rPr>
              <a:t>.</a:t>
            </a:r>
            <a:endParaRPr lang="en-US" dirty="0"/>
          </a:p>
          <a:p>
            <a:endParaRPr lang="en-US" dirty="0"/>
          </a:p>
        </p:txBody>
      </p:sp>
      <p:sp>
        <p:nvSpPr>
          <p:cNvPr id="5" name="Slide Number Placeholder 4">
            <a:extLst>
              <a:ext uri="{FF2B5EF4-FFF2-40B4-BE49-F238E27FC236}">
                <a16:creationId xmlns:a16="http://schemas.microsoft.com/office/drawing/2014/main" id="{15B2449A-A4D5-5ABE-5CD1-119791316948}"/>
              </a:ext>
            </a:extLst>
          </p:cNvPr>
          <p:cNvSpPr>
            <a:spLocks noGrp="1"/>
          </p:cNvSpPr>
          <p:nvPr>
            <p:ph type="sldNum" sz="quarter" idx="4"/>
          </p:nvPr>
        </p:nvSpPr>
        <p:spPr/>
        <p:txBody>
          <a:bodyPr/>
          <a:lstStyle/>
          <a:p>
            <a:fld id="{294A09A9-5501-47C1-A89A-A340965A2BE2}" type="slidenum">
              <a:rPr lang="en-US" smtClean="0"/>
              <a:pPr/>
              <a:t>68</a:t>
            </a:fld>
            <a:endParaRPr lang="en-US" dirty="0"/>
          </a:p>
        </p:txBody>
      </p:sp>
    </p:spTree>
    <p:extLst>
      <p:ext uri="{BB962C8B-B14F-4D97-AF65-F5344CB8AC3E}">
        <p14:creationId xmlns:p14="http://schemas.microsoft.com/office/powerpoint/2010/main" val="3415677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82A1-86FC-C245-407B-AF6693201707}"/>
              </a:ext>
            </a:extLst>
          </p:cNvPr>
          <p:cNvSpPr>
            <a:spLocks noGrp="1"/>
          </p:cNvSpPr>
          <p:nvPr>
            <p:ph type="title"/>
          </p:nvPr>
        </p:nvSpPr>
        <p:spPr>
          <a:xfrm>
            <a:off x="1167492" y="381000"/>
            <a:ext cx="9789480" cy="1057834"/>
          </a:xfrm>
        </p:spPr>
        <p:txBody>
          <a:bodyPr/>
          <a:lstStyle/>
          <a:p>
            <a:r>
              <a:rPr lang="en-US" dirty="0" err="1"/>
              <a:t>npx</a:t>
            </a:r>
          </a:p>
        </p:txBody>
      </p:sp>
      <p:sp>
        <p:nvSpPr>
          <p:cNvPr id="3" name="Content Placeholder 2">
            <a:extLst>
              <a:ext uri="{FF2B5EF4-FFF2-40B4-BE49-F238E27FC236}">
                <a16:creationId xmlns:a16="http://schemas.microsoft.com/office/drawing/2014/main" id="{CC3BCD87-029C-EC1B-0925-E8F13182F260}"/>
              </a:ext>
            </a:extLst>
          </p:cNvPr>
          <p:cNvSpPr>
            <a:spLocks noGrp="1"/>
          </p:cNvSpPr>
          <p:nvPr>
            <p:ph idx="1"/>
          </p:nvPr>
        </p:nvSpPr>
        <p:spPr>
          <a:xfrm>
            <a:off x="1167493" y="1490319"/>
            <a:ext cx="9811379" cy="4768986"/>
          </a:xfrm>
        </p:spPr>
        <p:txBody>
          <a:bodyPr vert="horz" lIns="91440" tIns="45720" rIns="91440" bIns="45720" rtlCol="0" anchor="t">
            <a:noAutofit/>
          </a:bodyPr>
          <a:lstStyle/>
          <a:p>
            <a:r>
              <a:rPr lang="en-US" b="1" err="1">
                <a:ea typeface="+mn-lt"/>
                <a:cs typeface="+mn-lt"/>
              </a:rPr>
              <a:t>npx</a:t>
            </a:r>
            <a:r>
              <a:rPr lang="en-US">
                <a:ea typeface="+mn-lt"/>
                <a:cs typeface="+mn-lt"/>
              </a:rPr>
              <a:t>, Node.js </a:t>
            </a:r>
            <a:r>
              <a:rPr lang="en-US" err="1">
                <a:ea typeface="+mn-lt"/>
                <a:cs typeface="+mn-lt"/>
              </a:rPr>
              <a:t>paketlerini</a:t>
            </a:r>
            <a:r>
              <a:rPr lang="en-US">
                <a:ea typeface="+mn-lt"/>
                <a:cs typeface="+mn-lt"/>
              </a:rPr>
              <a:t> </a:t>
            </a:r>
            <a:r>
              <a:rPr lang="en-US" err="1">
                <a:ea typeface="+mn-lt"/>
                <a:cs typeface="+mn-lt"/>
              </a:rPr>
              <a:t>çalıştırmak</a:t>
            </a:r>
            <a:r>
              <a:rPr lang="en-US">
                <a:ea typeface="+mn-lt"/>
                <a:cs typeface="+mn-lt"/>
              </a:rPr>
              <a:t> </a:t>
            </a:r>
            <a:r>
              <a:rPr lang="en-US" err="1">
                <a:ea typeface="+mn-lt"/>
                <a:cs typeface="+mn-lt"/>
              </a:rPr>
              <a:t>için</a:t>
            </a:r>
            <a:r>
              <a:rPr lang="en-US">
                <a:ea typeface="+mn-lt"/>
                <a:cs typeface="+mn-lt"/>
              </a:rPr>
              <a:t> </a:t>
            </a:r>
            <a:r>
              <a:rPr lang="en-US" err="1">
                <a:ea typeface="+mn-lt"/>
                <a:cs typeface="+mn-lt"/>
              </a:rPr>
              <a:t>kullanılan</a:t>
            </a:r>
            <a:r>
              <a:rPr lang="en-US">
                <a:ea typeface="+mn-lt"/>
                <a:cs typeface="+mn-lt"/>
              </a:rPr>
              <a:t> </a:t>
            </a:r>
            <a:r>
              <a:rPr lang="en-US" err="1">
                <a:ea typeface="+mn-lt"/>
                <a:cs typeface="+mn-lt"/>
              </a:rPr>
              <a:t>bir</a:t>
            </a:r>
            <a:r>
              <a:rPr lang="en-US">
                <a:ea typeface="+mn-lt"/>
                <a:cs typeface="+mn-lt"/>
              </a:rPr>
              <a:t> </a:t>
            </a:r>
            <a:r>
              <a:rPr lang="en-US" err="1">
                <a:ea typeface="+mn-lt"/>
                <a:cs typeface="+mn-lt"/>
              </a:rPr>
              <a:t>araçtır</a:t>
            </a:r>
            <a:r>
              <a:rPr lang="en-US">
                <a:ea typeface="+mn-lt"/>
                <a:cs typeface="+mn-lt"/>
              </a:rPr>
              <a:t> . </a:t>
            </a:r>
            <a:r>
              <a:rPr lang="en-US" err="1">
                <a:ea typeface="+mn-lt"/>
                <a:cs typeface="+mn-lt"/>
              </a:rPr>
              <a:t>npx</a:t>
            </a:r>
            <a:r>
              <a:rPr lang="en-US">
                <a:ea typeface="+mn-lt"/>
                <a:cs typeface="+mn-lt"/>
              </a:rPr>
              <a:t>, </a:t>
            </a:r>
            <a:r>
              <a:rPr lang="en-US" err="1">
                <a:ea typeface="+mn-lt"/>
                <a:cs typeface="+mn-lt"/>
              </a:rPr>
              <a:t>Node.js’in</a:t>
            </a:r>
            <a:r>
              <a:rPr lang="en-US">
                <a:ea typeface="+mn-lt"/>
                <a:cs typeface="+mn-lt"/>
              </a:rPr>
              <a:t> </a:t>
            </a:r>
            <a:r>
              <a:rPr lang="en-US" err="1">
                <a:ea typeface="+mn-lt"/>
                <a:cs typeface="+mn-lt"/>
              </a:rPr>
              <a:t>bir</a:t>
            </a:r>
            <a:r>
              <a:rPr lang="en-US">
                <a:ea typeface="+mn-lt"/>
                <a:cs typeface="+mn-lt"/>
              </a:rPr>
              <a:t> </a:t>
            </a:r>
            <a:r>
              <a:rPr lang="en-US" err="1">
                <a:ea typeface="+mn-lt"/>
                <a:cs typeface="+mn-lt"/>
              </a:rPr>
              <a:t>parçasıdır</a:t>
            </a:r>
            <a:r>
              <a:rPr lang="en-US">
                <a:ea typeface="+mn-lt"/>
                <a:cs typeface="+mn-lt"/>
              </a:rPr>
              <a:t> </a:t>
            </a:r>
            <a:r>
              <a:rPr lang="en-US" err="1">
                <a:ea typeface="+mn-lt"/>
                <a:cs typeface="+mn-lt"/>
              </a:rPr>
              <a:t>ve</a:t>
            </a:r>
            <a:r>
              <a:rPr lang="en-US">
                <a:ea typeface="+mn-lt"/>
                <a:cs typeface="+mn-lt"/>
              </a:rPr>
              <a:t> </a:t>
            </a:r>
            <a:r>
              <a:rPr lang="en-US" err="1">
                <a:ea typeface="+mn-lt"/>
                <a:cs typeface="+mn-lt"/>
              </a:rPr>
              <a:t>Node.js’in</a:t>
            </a:r>
            <a:r>
              <a:rPr lang="en-US">
                <a:ea typeface="+mn-lt"/>
                <a:cs typeface="+mn-lt"/>
              </a:rPr>
              <a:t> </a:t>
            </a:r>
            <a:r>
              <a:rPr lang="en-US" err="1">
                <a:ea typeface="+mn-lt"/>
                <a:cs typeface="+mn-lt"/>
              </a:rPr>
              <a:t>sürüm</a:t>
            </a:r>
            <a:r>
              <a:rPr lang="en-US">
                <a:ea typeface="+mn-lt"/>
                <a:cs typeface="+mn-lt"/>
              </a:rPr>
              <a:t> 5.2.0’dan </a:t>
            </a:r>
            <a:r>
              <a:rPr lang="en-US" err="1">
                <a:ea typeface="+mn-lt"/>
                <a:cs typeface="+mn-lt"/>
              </a:rPr>
              <a:t>itibaren</a:t>
            </a:r>
            <a:r>
              <a:rPr lang="en-US">
                <a:ea typeface="+mn-lt"/>
                <a:cs typeface="+mn-lt"/>
              </a:rPr>
              <a:t> </a:t>
            </a:r>
            <a:r>
              <a:rPr lang="en-US" err="1">
                <a:ea typeface="+mn-lt"/>
                <a:cs typeface="+mn-lt"/>
              </a:rPr>
              <a:t>varsayılan</a:t>
            </a:r>
            <a:r>
              <a:rPr lang="en-US">
                <a:ea typeface="+mn-lt"/>
                <a:cs typeface="+mn-lt"/>
              </a:rPr>
              <a:t> </a:t>
            </a:r>
            <a:r>
              <a:rPr lang="en-US" err="1">
                <a:ea typeface="+mn-lt"/>
                <a:cs typeface="+mn-lt"/>
              </a:rPr>
              <a:t>olarak</a:t>
            </a:r>
            <a:r>
              <a:rPr lang="en-US">
                <a:ea typeface="+mn-lt"/>
                <a:cs typeface="+mn-lt"/>
              </a:rPr>
              <a:t> </a:t>
            </a:r>
            <a:r>
              <a:rPr lang="en-US" err="1">
                <a:ea typeface="+mn-lt"/>
                <a:cs typeface="+mn-lt"/>
              </a:rPr>
              <a:t>yüklenir</a:t>
            </a:r>
            <a:r>
              <a:rPr lang="en-US">
                <a:ea typeface="+mn-lt"/>
                <a:cs typeface="+mn-lt"/>
              </a:rPr>
              <a:t> .</a:t>
            </a:r>
            <a:endParaRPr lang="en-US"/>
          </a:p>
          <a:p>
            <a:r>
              <a:rPr lang="en-US" dirty="0" err="1">
                <a:ea typeface="+mn-lt"/>
                <a:cs typeface="+mn-lt"/>
              </a:rPr>
              <a:t>npx</a:t>
            </a:r>
            <a:r>
              <a:rPr lang="en-US" dirty="0">
                <a:ea typeface="+mn-lt"/>
                <a:cs typeface="+mn-lt"/>
              </a:rPr>
              <a:t>, Node.js </a:t>
            </a:r>
            <a:r>
              <a:rPr lang="en-US" dirty="0" err="1">
                <a:ea typeface="+mn-lt"/>
                <a:cs typeface="+mn-lt"/>
              </a:rPr>
              <a:t>paketlerini</a:t>
            </a:r>
            <a:r>
              <a:rPr lang="en-US" dirty="0">
                <a:ea typeface="+mn-lt"/>
                <a:cs typeface="+mn-lt"/>
              </a:rPr>
              <a:t> </a:t>
            </a:r>
            <a:r>
              <a:rPr lang="en-US" dirty="0" err="1">
                <a:ea typeface="+mn-lt"/>
                <a:cs typeface="+mn-lt"/>
              </a:rPr>
              <a:t>yüklemek</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çalıştırmak</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kullanılır</a:t>
            </a:r>
            <a:r>
              <a:rPr lang="en-US" dirty="0">
                <a:ea typeface="+mn-lt"/>
                <a:cs typeface="+mn-lt"/>
              </a:rPr>
              <a:t>. </a:t>
            </a:r>
            <a:r>
              <a:rPr lang="en-US" dirty="0" err="1">
                <a:ea typeface="+mn-lt"/>
                <a:cs typeface="+mn-lt"/>
              </a:rPr>
              <a:t>npx</a:t>
            </a:r>
            <a:r>
              <a:rPr lang="en-US" dirty="0">
                <a:ea typeface="+mn-lt"/>
                <a:cs typeface="+mn-lt"/>
              </a:rPr>
              <a:t>, </a:t>
            </a:r>
            <a:r>
              <a:rPr lang="en-US" dirty="0" err="1">
                <a:ea typeface="+mn-lt"/>
                <a:cs typeface="+mn-lt"/>
              </a:rPr>
              <a:t>paketleri</a:t>
            </a:r>
            <a:r>
              <a:rPr lang="en-US" dirty="0">
                <a:ea typeface="+mn-lt"/>
                <a:cs typeface="+mn-lt"/>
              </a:rPr>
              <a:t> </a:t>
            </a:r>
            <a:r>
              <a:rPr lang="en-US" dirty="0" err="1">
                <a:ea typeface="+mn-lt"/>
                <a:cs typeface="+mn-lt"/>
              </a:rPr>
              <a:t>yerel</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yükler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yalnızca</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kez</a:t>
            </a:r>
            <a:r>
              <a:rPr lang="en-US" dirty="0">
                <a:ea typeface="+mn-lt"/>
                <a:cs typeface="+mn-lt"/>
              </a:rPr>
              <a:t> </a:t>
            </a:r>
            <a:r>
              <a:rPr lang="en-US" dirty="0" err="1">
                <a:ea typeface="+mn-lt"/>
                <a:cs typeface="+mn-lt"/>
              </a:rPr>
              <a:t>kullanılacaksa</a:t>
            </a:r>
            <a:r>
              <a:rPr lang="en-US" dirty="0">
                <a:ea typeface="+mn-lt"/>
                <a:cs typeface="+mn-lt"/>
              </a:rPr>
              <a:t>, </a:t>
            </a:r>
            <a:r>
              <a:rPr lang="en-US" dirty="0" err="1">
                <a:ea typeface="+mn-lt"/>
                <a:cs typeface="+mn-lt"/>
              </a:rPr>
              <a:t>yüklemek</a:t>
            </a:r>
            <a:r>
              <a:rPr lang="en-US" dirty="0">
                <a:ea typeface="+mn-lt"/>
                <a:cs typeface="+mn-lt"/>
              </a:rPr>
              <a:t> </a:t>
            </a:r>
            <a:r>
              <a:rPr lang="en-US" dirty="0" err="1">
                <a:ea typeface="+mn-lt"/>
                <a:cs typeface="+mn-lt"/>
              </a:rPr>
              <a:t>yerine</a:t>
            </a:r>
            <a:r>
              <a:rPr lang="en-US" dirty="0">
                <a:ea typeface="+mn-lt"/>
                <a:cs typeface="+mn-lt"/>
              </a:rPr>
              <a:t> </a:t>
            </a:r>
            <a:r>
              <a:rPr lang="en-US" dirty="0" err="1">
                <a:ea typeface="+mn-lt"/>
                <a:cs typeface="+mn-lt"/>
              </a:rPr>
              <a:t>doğrudan</a:t>
            </a:r>
            <a:r>
              <a:rPr lang="en-US" dirty="0">
                <a:ea typeface="+mn-lt"/>
                <a:cs typeface="+mn-lt"/>
              </a:rPr>
              <a:t> </a:t>
            </a:r>
            <a:r>
              <a:rPr lang="en-US" dirty="0" err="1">
                <a:ea typeface="+mn-lt"/>
                <a:cs typeface="+mn-lt"/>
              </a:rPr>
              <a:t>çalıştırılmasını</a:t>
            </a:r>
            <a:r>
              <a:rPr lang="en-US" dirty="0">
                <a:ea typeface="+mn-lt"/>
                <a:cs typeface="+mn-lt"/>
              </a:rPr>
              <a:t> </a:t>
            </a:r>
            <a:r>
              <a:rPr lang="en-US" dirty="0" err="1">
                <a:ea typeface="+mn-lt"/>
                <a:cs typeface="+mn-lt"/>
              </a:rPr>
              <a:t>sağlar</a:t>
            </a:r>
            <a:r>
              <a:rPr lang="en-US" dirty="0">
                <a:ea typeface="+mn-lt"/>
                <a:cs typeface="+mn-lt"/>
              </a:rPr>
              <a:t> . </a:t>
            </a:r>
            <a:r>
              <a:rPr lang="en-US" dirty="0" err="1">
                <a:ea typeface="+mn-lt"/>
                <a:cs typeface="+mn-lt"/>
              </a:rPr>
              <a:t>Örneğin</a:t>
            </a:r>
            <a:r>
              <a:rPr lang="en-US" dirty="0">
                <a:ea typeface="+mn-lt"/>
                <a:cs typeface="+mn-lt"/>
              </a:rPr>
              <a:t>, </a:t>
            </a:r>
            <a:r>
              <a:rPr lang="en-US" dirty="0" err="1">
                <a:latin typeface="Consolas"/>
              </a:rPr>
              <a:t>npx</a:t>
            </a:r>
            <a:r>
              <a:rPr lang="en-US" dirty="0">
                <a:latin typeface="Consolas"/>
              </a:rPr>
              <a:t> create-react-app my-app</a:t>
            </a:r>
            <a:r>
              <a:rPr lang="en-US" dirty="0">
                <a:ea typeface="+mn-lt"/>
                <a:cs typeface="+mn-lt"/>
              </a:rPr>
              <a:t> </a:t>
            </a:r>
            <a:r>
              <a:rPr lang="en-US" dirty="0" err="1">
                <a:ea typeface="+mn-lt"/>
                <a:cs typeface="+mn-lt"/>
              </a:rPr>
              <a:t>komutu</a:t>
            </a:r>
            <a:r>
              <a:rPr lang="en-US" dirty="0">
                <a:ea typeface="+mn-lt"/>
                <a:cs typeface="+mn-lt"/>
              </a:rPr>
              <a:t>, </a:t>
            </a:r>
            <a:r>
              <a:rPr lang="en-US" dirty="0">
                <a:latin typeface="Consolas"/>
              </a:rPr>
              <a:t>create-react-app</a:t>
            </a:r>
            <a:r>
              <a:rPr lang="en-US" dirty="0">
                <a:ea typeface="+mn-lt"/>
                <a:cs typeface="+mn-lt"/>
              </a:rPr>
              <a:t> </a:t>
            </a:r>
            <a:r>
              <a:rPr lang="en-US" dirty="0" err="1">
                <a:ea typeface="+mn-lt"/>
                <a:cs typeface="+mn-lt"/>
              </a:rPr>
              <a:t>paketini</a:t>
            </a:r>
            <a:r>
              <a:rPr lang="en-US" dirty="0">
                <a:ea typeface="+mn-lt"/>
                <a:cs typeface="+mn-lt"/>
              </a:rPr>
              <a:t> </a:t>
            </a:r>
            <a:r>
              <a:rPr lang="en-US" dirty="0" err="1">
                <a:ea typeface="+mn-lt"/>
                <a:cs typeface="+mn-lt"/>
              </a:rPr>
              <a:t>yükler</a:t>
            </a:r>
            <a:r>
              <a:rPr lang="en-US" dirty="0">
                <a:ea typeface="+mn-lt"/>
                <a:cs typeface="+mn-lt"/>
              </a:rPr>
              <a:t> </a:t>
            </a:r>
            <a:r>
              <a:rPr lang="en-US" dirty="0" err="1">
                <a:ea typeface="+mn-lt"/>
                <a:cs typeface="+mn-lt"/>
              </a:rPr>
              <a:t>ve</a:t>
            </a:r>
            <a:r>
              <a:rPr lang="en-US" dirty="0">
                <a:ea typeface="+mn-lt"/>
                <a:cs typeface="+mn-lt"/>
              </a:rPr>
              <a:t> </a:t>
            </a:r>
            <a:r>
              <a:rPr lang="en-US" dirty="0">
                <a:latin typeface="Consolas"/>
              </a:rPr>
              <a:t>my-app</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bir</a:t>
            </a:r>
            <a:r>
              <a:rPr lang="en-US" dirty="0">
                <a:ea typeface="+mn-lt"/>
                <a:cs typeface="+mn-lt"/>
              </a:rPr>
              <a:t> React </a:t>
            </a:r>
            <a:r>
              <a:rPr lang="en-US" dirty="0" err="1">
                <a:ea typeface="+mn-lt"/>
                <a:cs typeface="+mn-lt"/>
              </a:rPr>
              <a:t>uygulaması</a:t>
            </a:r>
            <a:r>
              <a:rPr lang="en-US" dirty="0">
                <a:ea typeface="+mn-lt"/>
                <a:cs typeface="+mn-lt"/>
              </a:rPr>
              <a:t> </a:t>
            </a:r>
            <a:r>
              <a:rPr lang="en-US" dirty="0" err="1">
                <a:ea typeface="+mn-lt"/>
                <a:cs typeface="+mn-lt"/>
              </a:rPr>
              <a:t>oluşturur</a:t>
            </a:r>
            <a:r>
              <a:rPr lang="en-US" dirty="0">
                <a:ea typeface="+mn-lt"/>
                <a:cs typeface="+mn-lt"/>
              </a:rPr>
              <a:t> .</a:t>
            </a:r>
            <a:endParaRPr lang="en-US" dirty="0"/>
          </a:p>
          <a:p>
            <a:r>
              <a:rPr lang="en-US" dirty="0" err="1">
                <a:ea typeface="+mn-lt"/>
                <a:cs typeface="+mn-lt"/>
              </a:rPr>
              <a:t>npx</a:t>
            </a:r>
            <a:r>
              <a:rPr lang="en-US" dirty="0">
                <a:ea typeface="+mn-lt"/>
                <a:cs typeface="+mn-lt"/>
              </a:rPr>
              <a:t>, </a:t>
            </a:r>
            <a:r>
              <a:rPr lang="en-US" dirty="0" err="1">
                <a:ea typeface="+mn-lt"/>
                <a:cs typeface="+mn-lt"/>
              </a:rPr>
              <a:t>ayrıca</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paket</a:t>
            </a:r>
            <a:r>
              <a:rPr lang="en-US" dirty="0">
                <a:ea typeface="+mn-lt"/>
                <a:cs typeface="+mn-lt"/>
              </a:rPr>
              <a:t> </a:t>
            </a:r>
            <a:r>
              <a:rPr lang="en-US" dirty="0" err="1">
                <a:ea typeface="+mn-lt"/>
                <a:cs typeface="+mn-lt"/>
              </a:rPr>
              <a:t>türünü</a:t>
            </a:r>
            <a:r>
              <a:rPr lang="en-US" dirty="0">
                <a:ea typeface="+mn-lt"/>
                <a:cs typeface="+mn-lt"/>
              </a:rPr>
              <a:t> </a:t>
            </a:r>
            <a:r>
              <a:rPr lang="en-US" dirty="0" err="1">
                <a:ea typeface="+mn-lt"/>
                <a:cs typeface="+mn-lt"/>
              </a:rPr>
              <a:t>destekler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paketler</a:t>
            </a:r>
            <a:r>
              <a:rPr lang="en-US" dirty="0">
                <a:ea typeface="+mn-lt"/>
                <a:cs typeface="+mn-lt"/>
              </a:rPr>
              <a:t>, </a:t>
            </a:r>
            <a:r>
              <a:rPr lang="en-US" dirty="0" err="1">
                <a:ea typeface="+mn-lt"/>
                <a:cs typeface="+mn-lt"/>
              </a:rPr>
              <a:t>npm’in</a:t>
            </a:r>
            <a:r>
              <a:rPr lang="en-US" dirty="0">
                <a:ea typeface="+mn-lt"/>
                <a:cs typeface="+mn-lt"/>
              </a:rPr>
              <a:t> </a:t>
            </a:r>
            <a:r>
              <a:rPr lang="en-US" dirty="0" err="1">
                <a:ea typeface="+mn-lt"/>
                <a:cs typeface="+mn-lt"/>
              </a:rPr>
              <a:t>resmi</a:t>
            </a:r>
            <a:r>
              <a:rPr lang="en-US" dirty="0">
                <a:ea typeface="+mn-lt"/>
                <a:cs typeface="+mn-lt"/>
              </a:rPr>
              <a:t> web </a:t>
            </a:r>
            <a:r>
              <a:rPr lang="en-US" dirty="0" err="1">
                <a:ea typeface="+mn-lt"/>
                <a:cs typeface="+mn-lt"/>
              </a:rPr>
              <a:t>sitesinde</a:t>
            </a:r>
            <a:r>
              <a:rPr lang="en-US" dirty="0">
                <a:ea typeface="+mn-lt"/>
                <a:cs typeface="+mn-lt"/>
              </a:rPr>
              <a:t> </a:t>
            </a:r>
            <a:r>
              <a:rPr lang="en-US" dirty="0" err="1">
                <a:ea typeface="+mn-lt"/>
                <a:cs typeface="+mn-lt"/>
              </a:rPr>
              <a:t>bulunan</a:t>
            </a:r>
            <a:r>
              <a:rPr lang="en-US" dirty="0">
                <a:ea typeface="+mn-lt"/>
                <a:cs typeface="+mn-lt"/>
              </a:rPr>
              <a:t> </a:t>
            </a:r>
            <a:r>
              <a:rPr lang="en-US" dirty="0" err="1">
                <a:ea typeface="+mn-lt"/>
                <a:cs typeface="+mn-lt"/>
              </a:rPr>
              <a:t>npm</a:t>
            </a:r>
            <a:r>
              <a:rPr lang="en-US" dirty="0">
                <a:ea typeface="+mn-lt"/>
                <a:cs typeface="+mn-lt"/>
              </a:rPr>
              <a:t> </a:t>
            </a:r>
            <a:r>
              <a:rPr lang="en-US" dirty="0" err="1">
                <a:ea typeface="+mn-lt"/>
                <a:cs typeface="+mn-lt"/>
              </a:rPr>
              <a:t>Registry’den</a:t>
            </a:r>
            <a:r>
              <a:rPr lang="en-US" dirty="0">
                <a:ea typeface="+mn-lt"/>
                <a:cs typeface="+mn-lt"/>
              </a:rPr>
              <a:t> </a:t>
            </a:r>
            <a:r>
              <a:rPr lang="en-US" dirty="0" err="1">
                <a:ea typeface="+mn-lt"/>
                <a:cs typeface="+mn-lt"/>
              </a:rPr>
              <a:t>indirilebilir</a:t>
            </a:r>
            <a:r>
              <a:rPr lang="en-US" dirty="0">
                <a:ea typeface="+mn-lt"/>
                <a:cs typeface="+mn-lt"/>
              </a:rPr>
              <a:t> .</a:t>
            </a:r>
            <a:endParaRPr lang="en-US" dirty="0"/>
          </a:p>
          <a:p>
            <a:endParaRPr lang="en-US" dirty="0"/>
          </a:p>
        </p:txBody>
      </p:sp>
      <p:sp>
        <p:nvSpPr>
          <p:cNvPr id="5" name="Slide Number Placeholder 4">
            <a:extLst>
              <a:ext uri="{FF2B5EF4-FFF2-40B4-BE49-F238E27FC236}">
                <a16:creationId xmlns:a16="http://schemas.microsoft.com/office/drawing/2014/main" id="{B19CFD35-F0A4-F59F-1D04-A900B233F787}"/>
              </a:ext>
            </a:extLst>
          </p:cNvPr>
          <p:cNvSpPr>
            <a:spLocks noGrp="1"/>
          </p:cNvSpPr>
          <p:nvPr>
            <p:ph type="sldNum" sz="quarter" idx="4"/>
          </p:nvPr>
        </p:nvSpPr>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122509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GitHub</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1" dirty="0" err="1">
                <a:ea typeface="+mn-lt"/>
                <a:cs typeface="+mn-lt"/>
              </a:rPr>
              <a:t>Github</a:t>
            </a:r>
            <a:r>
              <a:rPr lang="en-US" dirty="0">
                <a:ea typeface="+mn-lt"/>
                <a:cs typeface="+mn-lt"/>
              </a:rPr>
              <a:t> </a:t>
            </a:r>
            <a:r>
              <a:rPr lang="en-US" dirty="0" err="1">
                <a:ea typeface="+mn-lt"/>
                <a:cs typeface="+mn-lt"/>
              </a:rPr>
              <a:t>ise</a:t>
            </a:r>
            <a:r>
              <a:rPr lang="en-US" dirty="0">
                <a:ea typeface="+mn-lt"/>
                <a:cs typeface="+mn-lt"/>
              </a:rPr>
              <a:t> </a:t>
            </a:r>
            <a:r>
              <a:rPr lang="en-US" dirty="0" err="1">
                <a:ea typeface="+mn-lt"/>
                <a:cs typeface="+mn-lt"/>
              </a:rPr>
              <a:t>projelerimizin</a:t>
            </a:r>
            <a:r>
              <a:rPr lang="en-US" dirty="0">
                <a:ea typeface="+mn-lt"/>
                <a:cs typeface="+mn-lt"/>
              </a:rPr>
              <a:t> </a:t>
            </a:r>
            <a:r>
              <a:rPr lang="en-US" dirty="0" err="1">
                <a:ea typeface="+mn-lt"/>
                <a:cs typeface="+mn-lt"/>
              </a:rPr>
              <a:t>saklandığı</a:t>
            </a:r>
            <a:r>
              <a:rPr lang="en-US" dirty="0">
                <a:ea typeface="+mn-lt"/>
                <a:cs typeface="+mn-lt"/>
              </a:rPr>
              <a:t> (</a:t>
            </a:r>
            <a:r>
              <a:rPr lang="en-US" dirty="0" err="1">
                <a:ea typeface="+mn-lt"/>
                <a:cs typeface="+mn-lt"/>
              </a:rPr>
              <a:t>depolandığı</a:t>
            </a:r>
            <a:r>
              <a:rPr lang="en-US" dirty="0">
                <a:ea typeface="+mn-lt"/>
                <a:cs typeface="+mn-lt"/>
              </a:rPr>
              <a:t>) </a:t>
            </a:r>
            <a:r>
              <a:rPr lang="en-US" dirty="0" err="1">
                <a:ea typeface="+mn-lt"/>
                <a:cs typeface="+mn-lt"/>
              </a:rPr>
              <a:t>uzak</a:t>
            </a:r>
            <a:r>
              <a:rPr lang="en-US" dirty="0">
                <a:ea typeface="+mn-lt"/>
                <a:cs typeface="+mn-lt"/>
              </a:rPr>
              <a:t> </a:t>
            </a:r>
            <a:r>
              <a:rPr lang="en-US" dirty="0" err="1">
                <a:ea typeface="+mn-lt"/>
                <a:cs typeface="+mn-lt"/>
              </a:rPr>
              <a:t>sunucudur</a:t>
            </a:r>
            <a:r>
              <a:rPr lang="en-US" dirty="0">
                <a:ea typeface="+mn-lt"/>
                <a:cs typeface="+mn-lt"/>
              </a:rPr>
              <a:t>. </a:t>
            </a:r>
            <a:r>
              <a:rPr lang="en-US" b="1" dirty="0" err="1">
                <a:ea typeface="+mn-lt"/>
                <a:cs typeface="+mn-lt"/>
              </a:rPr>
              <a:t>Github</a:t>
            </a:r>
            <a:r>
              <a:rPr lang="en-US" dirty="0" err="1">
                <a:ea typeface="+mn-lt"/>
                <a:cs typeface="+mn-lt"/>
              </a:rPr>
              <a:t>’a</a:t>
            </a:r>
            <a:r>
              <a:rPr lang="en-US" dirty="0">
                <a:ea typeface="+mn-lt"/>
                <a:cs typeface="+mn-lt"/>
              </a:rPr>
              <a:t> </a:t>
            </a:r>
            <a:r>
              <a:rPr lang="en-US" dirty="0" err="1">
                <a:ea typeface="+mn-lt"/>
                <a:cs typeface="+mn-lt"/>
              </a:rPr>
              <a:t>projelerinizi</a:t>
            </a:r>
            <a:r>
              <a:rPr lang="en-US" dirty="0">
                <a:ea typeface="+mn-lt"/>
                <a:cs typeface="+mn-lt"/>
              </a:rPr>
              <a:t> </a:t>
            </a:r>
            <a:r>
              <a:rPr lang="en-US" dirty="0" err="1">
                <a:ea typeface="+mn-lt"/>
                <a:cs typeface="+mn-lt"/>
              </a:rPr>
              <a:t>ekleyebilir</a:t>
            </a:r>
            <a:r>
              <a:rPr lang="en-US" dirty="0">
                <a:ea typeface="+mn-lt"/>
                <a:cs typeface="+mn-lt"/>
              </a:rPr>
              <a:t> </a:t>
            </a:r>
            <a:r>
              <a:rPr lang="en-US" dirty="0" err="1">
                <a:ea typeface="+mn-lt"/>
                <a:cs typeface="+mn-lt"/>
              </a:rPr>
              <a:t>aynı</a:t>
            </a:r>
            <a:r>
              <a:rPr lang="en-US" dirty="0">
                <a:ea typeface="+mn-lt"/>
                <a:cs typeface="+mn-lt"/>
              </a:rPr>
              <a:t> </a:t>
            </a:r>
            <a:r>
              <a:rPr lang="en-US" dirty="0" err="1">
                <a:ea typeface="+mn-lt"/>
                <a:cs typeface="+mn-lt"/>
              </a:rPr>
              <a:t>zamanda</a:t>
            </a:r>
            <a:r>
              <a:rPr lang="en-US" dirty="0">
                <a:ea typeface="+mn-lt"/>
                <a:cs typeface="+mn-lt"/>
              </a:rPr>
              <a:t> </a:t>
            </a:r>
            <a:r>
              <a:rPr lang="en-US" dirty="0" err="1">
                <a:ea typeface="+mn-lt"/>
                <a:cs typeface="+mn-lt"/>
              </a:rPr>
              <a:t>istediğiniz</a:t>
            </a:r>
            <a:r>
              <a:rPr lang="en-US" dirty="0">
                <a:ea typeface="+mn-lt"/>
                <a:cs typeface="+mn-lt"/>
              </a:rPr>
              <a:t> public </a:t>
            </a:r>
            <a:r>
              <a:rPr lang="en-US" dirty="0" err="1">
                <a:ea typeface="+mn-lt"/>
                <a:cs typeface="+mn-lt"/>
              </a:rPr>
              <a:t>olan</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projelere</a:t>
            </a:r>
            <a:r>
              <a:rPr lang="en-US" dirty="0">
                <a:ea typeface="+mn-lt"/>
                <a:cs typeface="+mn-lt"/>
              </a:rPr>
              <a:t> </a:t>
            </a:r>
            <a:r>
              <a:rPr lang="en-US" b="1" dirty="0" err="1">
                <a:ea typeface="+mn-lt"/>
                <a:cs typeface="+mn-lt"/>
              </a:rPr>
              <a:t>Github</a:t>
            </a:r>
            <a:r>
              <a:rPr lang="en-US" dirty="0">
                <a:ea typeface="+mn-lt"/>
                <a:cs typeface="+mn-lt"/>
              </a:rPr>
              <a:t> </a:t>
            </a:r>
            <a:r>
              <a:rPr lang="en-US" dirty="0" err="1">
                <a:ea typeface="+mn-lt"/>
                <a:cs typeface="+mn-lt"/>
              </a:rPr>
              <a:t>üzerinden</a:t>
            </a:r>
            <a:r>
              <a:rPr lang="en-US" dirty="0">
                <a:ea typeface="+mn-lt"/>
                <a:cs typeface="+mn-lt"/>
              </a:rPr>
              <a:t> </a:t>
            </a:r>
            <a:r>
              <a:rPr lang="en-US" dirty="0" err="1">
                <a:ea typeface="+mn-lt"/>
                <a:cs typeface="+mn-lt"/>
              </a:rPr>
              <a:t>erişerek</a:t>
            </a:r>
            <a:r>
              <a:rPr lang="en-US" dirty="0">
                <a:ea typeface="+mn-lt"/>
                <a:cs typeface="+mn-lt"/>
              </a:rPr>
              <a:t> </a:t>
            </a:r>
            <a:r>
              <a:rPr lang="en-US" dirty="0" err="1">
                <a:ea typeface="+mn-lt"/>
                <a:cs typeface="+mn-lt"/>
              </a:rPr>
              <a:t>projeyi</a:t>
            </a:r>
            <a:r>
              <a:rPr lang="en-US" dirty="0">
                <a:ea typeface="+mn-lt"/>
                <a:cs typeface="+mn-lt"/>
              </a:rPr>
              <a:t> </a:t>
            </a:r>
            <a:r>
              <a:rPr lang="en-US" dirty="0" err="1">
                <a:ea typeface="+mn-lt"/>
                <a:cs typeface="+mn-lt"/>
              </a:rPr>
              <a:t>bilgisayarınıza</a:t>
            </a:r>
            <a:r>
              <a:rPr lang="en-US" dirty="0">
                <a:ea typeface="+mn-lt"/>
                <a:cs typeface="+mn-lt"/>
              </a:rPr>
              <a:t> </a:t>
            </a:r>
            <a:r>
              <a:rPr lang="en-US" dirty="0" err="1">
                <a:ea typeface="+mn-lt"/>
                <a:cs typeface="+mn-lt"/>
              </a:rPr>
              <a:t>indirebilirsiniz</a:t>
            </a:r>
            <a:r>
              <a:rPr lang="en-US" dirty="0">
                <a:ea typeface="+mn-lt"/>
                <a:cs typeface="+mn-lt"/>
              </a:rPr>
              <a:t>. Hatta </a:t>
            </a:r>
            <a:r>
              <a:rPr lang="en-US" dirty="0" err="1">
                <a:ea typeface="+mn-lt"/>
                <a:cs typeface="+mn-lt"/>
              </a:rPr>
              <a:t>istediğinizde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projeler</a:t>
            </a:r>
            <a:r>
              <a:rPr lang="en-US" dirty="0">
                <a:ea typeface="+mn-lt"/>
                <a:cs typeface="+mn-lt"/>
              </a:rPr>
              <a:t> </a:t>
            </a:r>
            <a:r>
              <a:rPr lang="en-US" dirty="0" err="1">
                <a:ea typeface="+mn-lt"/>
                <a:cs typeface="+mn-lt"/>
              </a:rPr>
              <a:t>üzerinde</a:t>
            </a:r>
            <a:r>
              <a:rPr lang="en-US" dirty="0">
                <a:ea typeface="+mn-lt"/>
                <a:cs typeface="+mn-lt"/>
              </a:rPr>
              <a:t> </a:t>
            </a:r>
            <a:r>
              <a:rPr lang="en-US" dirty="0" err="1">
                <a:ea typeface="+mn-lt"/>
                <a:cs typeface="+mn-lt"/>
              </a:rPr>
              <a:t>değişiklikler</a:t>
            </a:r>
            <a:r>
              <a:rPr lang="en-US" dirty="0">
                <a:ea typeface="+mn-lt"/>
                <a:cs typeface="+mn-lt"/>
              </a:rPr>
              <a:t> </a:t>
            </a:r>
            <a:r>
              <a:rPr lang="en-US" dirty="0" err="1">
                <a:ea typeface="+mn-lt"/>
                <a:cs typeface="+mn-lt"/>
              </a:rPr>
              <a:t>yaparak</a:t>
            </a:r>
            <a:r>
              <a:rPr lang="en-US" dirty="0">
                <a:ea typeface="+mn-lt"/>
                <a:cs typeface="+mn-lt"/>
              </a:rPr>
              <a:t> </a:t>
            </a:r>
            <a:r>
              <a:rPr lang="en-US" b="1" dirty="0">
                <a:ea typeface="+mn-lt"/>
                <a:cs typeface="+mn-lt"/>
              </a:rPr>
              <a:t>Pull Request</a:t>
            </a:r>
            <a:r>
              <a:rPr lang="en-US" dirty="0">
                <a:ea typeface="+mn-lt"/>
                <a:cs typeface="+mn-lt"/>
              </a:rPr>
              <a:t> </a:t>
            </a:r>
            <a:r>
              <a:rPr lang="en-US" dirty="0" err="1">
                <a:ea typeface="+mn-lt"/>
                <a:cs typeface="+mn-lt"/>
              </a:rPr>
              <a:t>gönderebilirsiniz</a:t>
            </a:r>
            <a:r>
              <a:rPr lang="en-US" dirty="0">
                <a:ea typeface="+mn-lt"/>
                <a:cs typeface="+mn-lt"/>
              </a:rPr>
              <a:t>.</a:t>
            </a:r>
            <a:endParaRPr lang="en-US" dirty="0"/>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0DB1-0525-107C-0279-6896F99337F0}"/>
              </a:ext>
            </a:extLst>
          </p:cNvPr>
          <p:cNvSpPr>
            <a:spLocks noGrp="1"/>
          </p:cNvSpPr>
          <p:nvPr>
            <p:ph type="title"/>
          </p:nvPr>
        </p:nvSpPr>
        <p:spPr/>
        <p:txBody>
          <a:bodyPr/>
          <a:lstStyle/>
          <a:p>
            <a:r>
              <a:rPr lang="en-US" dirty="0"/>
              <a:t>create</a:t>
            </a:r>
          </a:p>
        </p:txBody>
      </p:sp>
      <p:sp>
        <p:nvSpPr>
          <p:cNvPr id="3" name="Content Placeholder 2">
            <a:extLst>
              <a:ext uri="{FF2B5EF4-FFF2-40B4-BE49-F238E27FC236}">
                <a16:creationId xmlns:a16="http://schemas.microsoft.com/office/drawing/2014/main" id="{87A429C7-7593-00A4-6DAC-B26F5E0D1623}"/>
              </a:ext>
            </a:extLst>
          </p:cNvPr>
          <p:cNvSpPr>
            <a:spLocks noGrp="1"/>
          </p:cNvSpPr>
          <p:nvPr>
            <p:ph idx="1"/>
          </p:nvPr>
        </p:nvSpPr>
        <p:spPr/>
        <p:txBody>
          <a:bodyPr vert="horz" lIns="91440" tIns="45720" rIns="91440" bIns="45720" rtlCol="0" anchor="t">
            <a:noAutofit/>
          </a:bodyPr>
          <a:lstStyle/>
          <a:p>
            <a:r>
              <a:rPr lang="en-US" dirty="0">
                <a:latin typeface="Consolas"/>
              </a:rPr>
              <a:t>create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terimi</a:t>
            </a:r>
            <a:r>
              <a:rPr lang="en-US" dirty="0">
                <a:ea typeface="+mn-lt"/>
                <a:cs typeface="+mn-lt"/>
              </a:rPr>
              <a:t> </a:t>
            </a:r>
            <a:r>
              <a:rPr lang="en-US" dirty="0" err="1">
                <a:ea typeface="+mn-lt"/>
                <a:cs typeface="+mn-lt"/>
              </a:rPr>
              <a:t>değildir</a:t>
            </a:r>
            <a:r>
              <a:rPr lang="en-US" dirty="0">
                <a:ea typeface="+mn-lt"/>
                <a:cs typeface="+mn-lt"/>
              </a:rPr>
              <a:t>. </a:t>
            </a:r>
            <a:r>
              <a:rPr lang="en-US" dirty="0" err="1">
                <a:ea typeface="+mn-lt"/>
                <a:cs typeface="+mn-lt"/>
              </a:rPr>
              <a:t>Ancak</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programlama</a:t>
            </a:r>
            <a:r>
              <a:rPr lang="en-US" dirty="0">
                <a:ea typeface="+mn-lt"/>
                <a:cs typeface="+mn-lt"/>
              </a:rPr>
              <a:t> </a:t>
            </a:r>
            <a:r>
              <a:rPr lang="en-US" dirty="0" err="1">
                <a:ea typeface="+mn-lt"/>
                <a:cs typeface="+mn-lt"/>
              </a:rPr>
              <a:t>dilinde</a:t>
            </a:r>
            <a:r>
              <a:rPr lang="en-US" dirty="0">
                <a:ea typeface="+mn-lt"/>
                <a:cs typeface="+mn-lt"/>
              </a:rPr>
              <a:t> </a:t>
            </a:r>
            <a:r>
              <a:rPr lang="en-US" dirty="0" err="1">
                <a:ea typeface="+mn-lt"/>
                <a:cs typeface="+mn-lt"/>
              </a:rPr>
              <a:t>nesne</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sınıf</a:t>
            </a:r>
            <a:r>
              <a:rPr lang="en-US" dirty="0">
                <a:ea typeface="+mn-lt"/>
                <a:cs typeface="+mn-lt"/>
              </a:rPr>
              <a:t> </a:t>
            </a:r>
            <a:r>
              <a:rPr lang="en-US" dirty="0" err="1">
                <a:ea typeface="+mn-lt"/>
                <a:cs typeface="+mn-lt"/>
              </a:rPr>
              <a:t>örneği</a:t>
            </a:r>
            <a:r>
              <a:rPr lang="en-US" dirty="0">
                <a:ea typeface="+mn-lt"/>
                <a:cs typeface="+mn-lt"/>
              </a:rPr>
              <a:t> </a:t>
            </a:r>
            <a:r>
              <a:rPr lang="en-US" dirty="0" err="1">
                <a:ea typeface="+mn-lt"/>
                <a:cs typeface="+mn-lt"/>
              </a:rPr>
              <a:t>oluşturmak</a:t>
            </a:r>
            <a:r>
              <a:rPr lang="en-US" dirty="0">
                <a:ea typeface="+mn-lt"/>
                <a:cs typeface="+mn-lt"/>
              </a:rPr>
              <a:t> </a:t>
            </a:r>
            <a:r>
              <a:rPr lang="en-US" dirty="0" err="1">
                <a:ea typeface="+mn-lt"/>
                <a:cs typeface="+mn-lt"/>
              </a:rPr>
              <a:t>için</a:t>
            </a:r>
            <a:r>
              <a:rPr lang="en-US" dirty="0">
                <a:ea typeface="+mn-lt"/>
                <a:cs typeface="+mn-lt"/>
              </a:rPr>
              <a:t> </a:t>
            </a:r>
            <a:r>
              <a:rPr lang="en-US" dirty="0">
                <a:latin typeface="Consolas"/>
              </a:rPr>
              <a:t>new</a:t>
            </a:r>
            <a:r>
              <a:rPr lang="en-US" dirty="0">
                <a:ea typeface="+mn-lt"/>
                <a:cs typeface="+mn-lt"/>
              </a:rPr>
              <a:t> </a:t>
            </a:r>
            <a:r>
              <a:rPr lang="en-US" dirty="0" err="1">
                <a:ea typeface="+mn-lt"/>
                <a:cs typeface="+mn-lt"/>
              </a:rPr>
              <a:t>anahtar</a:t>
            </a:r>
            <a:r>
              <a:rPr lang="en-US" dirty="0">
                <a:ea typeface="+mn-lt"/>
                <a:cs typeface="+mn-lt"/>
              </a:rPr>
              <a:t> </a:t>
            </a:r>
            <a:r>
              <a:rPr lang="en-US" dirty="0" err="1">
                <a:ea typeface="+mn-lt"/>
                <a:cs typeface="+mn-lt"/>
              </a:rPr>
              <a:t>kelimesi</a:t>
            </a:r>
            <a:r>
              <a:rPr lang="en-US" dirty="0">
                <a:ea typeface="+mn-lt"/>
                <a:cs typeface="+mn-lt"/>
              </a:rPr>
              <a:t> </a:t>
            </a:r>
            <a:r>
              <a:rPr lang="en-US" dirty="0" err="1">
                <a:ea typeface="+mn-lt"/>
                <a:cs typeface="+mn-lt"/>
              </a:rPr>
              <a:t>kullanılır</a:t>
            </a:r>
            <a:r>
              <a:rPr lang="en-US" dirty="0">
                <a:ea typeface="+mn-lt"/>
                <a:cs typeface="+mn-lt"/>
              </a:rPr>
              <a:t>. </a:t>
            </a:r>
            <a:r>
              <a:rPr lang="en-US" dirty="0" err="1">
                <a:ea typeface="+mn-lt"/>
                <a:cs typeface="+mn-lt"/>
              </a:rPr>
              <a:t>Örneğin</a:t>
            </a:r>
            <a:r>
              <a:rPr lang="en-US" dirty="0">
                <a:ea typeface="+mn-lt"/>
                <a:cs typeface="+mn-lt"/>
              </a:rPr>
              <a:t>, C# </a:t>
            </a:r>
            <a:r>
              <a:rPr lang="en-US" dirty="0" err="1">
                <a:ea typeface="+mn-lt"/>
                <a:cs typeface="+mn-lt"/>
              </a:rPr>
              <a:t>programlama</a:t>
            </a:r>
            <a:r>
              <a:rPr lang="en-US" dirty="0">
                <a:ea typeface="+mn-lt"/>
                <a:cs typeface="+mn-lt"/>
              </a:rPr>
              <a:t> </a:t>
            </a:r>
            <a:r>
              <a:rPr lang="en-US" dirty="0" err="1">
                <a:ea typeface="+mn-lt"/>
                <a:cs typeface="+mn-lt"/>
              </a:rPr>
              <a:t>dilinde</a:t>
            </a:r>
            <a:r>
              <a:rPr lang="en-US" dirty="0">
                <a:ea typeface="+mn-lt"/>
                <a:cs typeface="+mn-lt"/>
              </a:rPr>
              <a:t> </a:t>
            </a:r>
            <a:r>
              <a:rPr lang="en-US" dirty="0" err="1">
                <a:latin typeface="Consolas"/>
              </a:rPr>
              <a:t>MyClass</a:t>
            </a:r>
            <a:r>
              <a:rPr lang="en-US" dirty="0">
                <a:latin typeface="Consolas"/>
              </a:rPr>
              <a:t> </a:t>
            </a:r>
            <a:r>
              <a:rPr lang="en-US" dirty="0" err="1">
                <a:latin typeface="Consolas"/>
              </a:rPr>
              <a:t>myObject</a:t>
            </a:r>
            <a:r>
              <a:rPr lang="en-US" dirty="0">
                <a:latin typeface="Consolas"/>
              </a:rPr>
              <a:t> = new </a:t>
            </a:r>
            <a:r>
              <a:rPr lang="en-US" dirty="0" err="1">
                <a:latin typeface="Consolas"/>
              </a:rPr>
              <a:t>MyClass</a:t>
            </a:r>
            <a:r>
              <a:rPr lang="en-US" dirty="0">
                <a:latin typeface="Consolas"/>
              </a:rPr>
              <a:t>();</a:t>
            </a:r>
            <a:r>
              <a:rPr lang="en-US" dirty="0">
                <a:ea typeface="+mn-lt"/>
                <a:cs typeface="+mn-lt"/>
              </a:rPr>
              <a:t> </a:t>
            </a:r>
            <a:r>
              <a:rPr lang="en-US" dirty="0" err="1">
                <a:ea typeface="+mn-lt"/>
                <a:cs typeface="+mn-lt"/>
              </a:rPr>
              <a:t>ifadesi</a:t>
            </a:r>
            <a:r>
              <a:rPr lang="en-US" dirty="0">
                <a:ea typeface="+mn-lt"/>
                <a:cs typeface="+mn-lt"/>
              </a:rPr>
              <a:t>, </a:t>
            </a:r>
            <a:r>
              <a:rPr lang="en-US" dirty="0" err="1">
                <a:latin typeface="Consolas"/>
              </a:rPr>
              <a:t>MyClass</a:t>
            </a:r>
            <a:r>
              <a:rPr lang="en-US" dirty="0">
                <a:ea typeface="+mn-lt"/>
                <a:cs typeface="+mn-lt"/>
              </a:rPr>
              <a:t> </a:t>
            </a:r>
            <a:r>
              <a:rPr lang="en-US" dirty="0" err="1">
                <a:ea typeface="+mn-lt"/>
                <a:cs typeface="+mn-lt"/>
              </a:rPr>
              <a:t>sınıfından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örnek</a:t>
            </a:r>
            <a:r>
              <a:rPr lang="en-US" dirty="0">
                <a:ea typeface="+mn-lt"/>
                <a:cs typeface="+mn-lt"/>
              </a:rPr>
              <a:t> </a:t>
            </a:r>
            <a:r>
              <a:rPr lang="en-US" dirty="0" err="1">
                <a:ea typeface="+mn-lt"/>
                <a:cs typeface="+mn-lt"/>
              </a:rPr>
              <a:t>oluşturur</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örneği</a:t>
            </a:r>
            <a:r>
              <a:rPr lang="en-US" dirty="0">
                <a:ea typeface="+mn-lt"/>
                <a:cs typeface="+mn-lt"/>
              </a:rPr>
              <a:t> </a:t>
            </a:r>
            <a:r>
              <a:rPr lang="en-US" dirty="0" err="1">
                <a:latin typeface="Consolas"/>
              </a:rPr>
              <a:t>myObject</a:t>
            </a:r>
            <a:r>
              <a:rPr lang="en-US" dirty="0">
                <a:ea typeface="+mn-lt"/>
                <a:cs typeface="+mn-lt"/>
              </a:rPr>
              <a:t> </a:t>
            </a:r>
            <a:r>
              <a:rPr lang="en-US" dirty="0" err="1">
                <a:ea typeface="+mn-lt"/>
                <a:cs typeface="+mn-lt"/>
              </a:rPr>
              <a:t>adlı</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değişkene</a:t>
            </a:r>
            <a:r>
              <a:rPr lang="en-US" dirty="0">
                <a:ea typeface="+mn-lt"/>
                <a:cs typeface="+mn-lt"/>
              </a:rPr>
              <a:t> </a:t>
            </a:r>
            <a:r>
              <a:rPr lang="en-US" dirty="0" err="1">
                <a:ea typeface="+mn-lt"/>
                <a:cs typeface="+mn-lt"/>
              </a:rPr>
              <a:t>atar</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B41709B2-8216-0F71-7DCE-8BA9510E3E6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9CEC73F-AAA4-32FF-3A58-390414B110CC}"/>
              </a:ext>
            </a:extLst>
          </p:cNvPr>
          <p:cNvSpPr>
            <a:spLocks noGrp="1"/>
          </p:cNvSpPr>
          <p:nvPr>
            <p:ph type="sldNum" sz="quarter" idx="4"/>
          </p:nvPr>
        </p:nvSpPr>
        <p:spPr/>
        <p:txBody>
          <a:bodyPr/>
          <a:lstStyle/>
          <a:p>
            <a:fld id="{294A09A9-5501-47C1-A89A-A340965A2BE2}" type="slidenum">
              <a:rPr lang="en-US" smtClean="0"/>
              <a:pPr/>
              <a:t>70</a:t>
            </a:fld>
            <a:endParaRPr lang="en-US" dirty="0"/>
          </a:p>
        </p:txBody>
      </p:sp>
    </p:spTree>
    <p:extLst>
      <p:ext uri="{BB962C8B-B14F-4D97-AF65-F5344CB8AC3E}">
        <p14:creationId xmlns:p14="http://schemas.microsoft.com/office/powerpoint/2010/main" val="15795899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B717-0C88-C89D-D36C-19C034B447B4}"/>
              </a:ext>
            </a:extLst>
          </p:cNvPr>
          <p:cNvSpPr>
            <a:spLocks noGrp="1"/>
          </p:cNvSpPr>
          <p:nvPr>
            <p:ph type="title"/>
          </p:nvPr>
        </p:nvSpPr>
        <p:spPr/>
        <p:txBody>
          <a:bodyPr/>
          <a:lstStyle/>
          <a:p>
            <a:r>
              <a:rPr lang="en-US" dirty="0"/>
              <a:t>Push </a:t>
            </a:r>
            <a:r>
              <a:rPr lang="en-US" dirty="0" err="1"/>
              <a:t>ve</a:t>
            </a:r>
            <a:r>
              <a:rPr lang="en-US" dirty="0"/>
              <a:t> Pop</a:t>
            </a:r>
          </a:p>
        </p:txBody>
      </p:sp>
      <p:sp>
        <p:nvSpPr>
          <p:cNvPr id="3" name="Content Placeholder 2">
            <a:extLst>
              <a:ext uri="{FF2B5EF4-FFF2-40B4-BE49-F238E27FC236}">
                <a16:creationId xmlns:a16="http://schemas.microsoft.com/office/drawing/2014/main" id="{D0AABC4F-5C68-3215-76E6-074EE4A95648}"/>
              </a:ext>
            </a:extLst>
          </p:cNvPr>
          <p:cNvSpPr>
            <a:spLocks noGrp="1"/>
          </p:cNvSpPr>
          <p:nvPr>
            <p:ph idx="1"/>
          </p:nvPr>
        </p:nvSpPr>
        <p:spPr/>
        <p:txBody>
          <a:bodyPr vert="horz" lIns="91440" tIns="45720" rIns="91440" bIns="45720" rtlCol="0" anchor="t">
            <a:noAutofit/>
          </a:bodyPr>
          <a:lstStyle/>
          <a:p>
            <a:r>
              <a:rPr lang="en-US" b="1" u="sng" dirty="0">
                <a:ea typeface="+mn-lt"/>
                <a:cs typeface="+mn-lt"/>
              </a:rPr>
              <a:t>Push</a:t>
            </a:r>
            <a:r>
              <a:rPr lang="en-US" u="sng" dirty="0">
                <a:ea typeface="+mn-lt"/>
                <a:cs typeface="+mn-lt"/>
              </a:rPr>
              <a:t> </a:t>
            </a:r>
            <a:r>
              <a:rPr lang="en-US" u="sng" dirty="0" err="1">
                <a:ea typeface="+mn-lt"/>
                <a:cs typeface="+mn-lt"/>
              </a:rPr>
              <a:t>ve</a:t>
            </a:r>
            <a:r>
              <a:rPr lang="en-US" u="sng" dirty="0">
                <a:ea typeface="+mn-lt"/>
                <a:cs typeface="+mn-lt"/>
              </a:rPr>
              <a:t> </a:t>
            </a:r>
            <a:r>
              <a:rPr lang="en-US" b="1" u="sng" dirty="0">
                <a:ea typeface="+mn-lt"/>
                <a:cs typeface="+mn-lt"/>
              </a:rPr>
              <a:t>pop</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veri</a:t>
            </a:r>
            <a:r>
              <a:rPr lang="en-US" u="sng" dirty="0">
                <a:ea typeface="+mn-lt"/>
                <a:cs typeface="+mn-lt"/>
              </a:rPr>
              <a:t> </a:t>
            </a:r>
            <a:r>
              <a:rPr lang="en-US" u="sng" dirty="0" err="1">
                <a:ea typeface="+mn-lt"/>
                <a:cs typeface="+mn-lt"/>
              </a:rPr>
              <a:t>yapısı</a:t>
            </a:r>
            <a:r>
              <a:rPr lang="en-US" u="sng" dirty="0">
                <a:ea typeface="+mn-lt"/>
                <a:cs typeface="+mn-lt"/>
              </a:rPr>
              <a:t> </a:t>
            </a:r>
            <a:r>
              <a:rPr lang="en-US" u="sng" dirty="0" err="1">
                <a:ea typeface="+mn-lt"/>
                <a:cs typeface="+mn-lt"/>
              </a:rPr>
              <a:t>olan</a:t>
            </a:r>
            <a:r>
              <a:rPr lang="en-US" u="sng" dirty="0">
                <a:ea typeface="+mn-lt"/>
                <a:cs typeface="+mn-lt"/>
              </a:rPr>
              <a:t> </a:t>
            </a:r>
            <a:r>
              <a:rPr lang="en-US" b="1" u="sng" dirty="0" err="1">
                <a:ea typeface="+mn-lt"/>
                <a:cs typeface="+mn-lt"/>
              </a:rPr>
              <a:t>yığın</a:t>
            </a:r>
            <a:r>
              <a:rPr lang="en-US" b="1" u="sng" dirty="0">
                <a:ea typeface="+mn-lt"/>
                <a:cs typeface="+mn-lt"/>
              </a:rPr>
              <a:t> (stack)</a:t>
            </a:r>
            <a:r>
              <a:rPr lang="en-US" u="sng" dirty="0">
                <a:ea typeface="+mn-lt"/>
                <a:cs typeface="+mn-lt"/>
              </a:rPr>
              <a:t> </a:t>
            </a:r>
            <a:r>
              <a:rPr lang="en-US" u="sng" dirty="0" err="1">
                <a:ea typeface="+mn-lt"/>
                <a:cs typeface="+mn-lt"/>
              </a:rPr>
              <a:t>üzerinde</a:t>
            </a:r>
            <a:r>
              <a:rPr lang="en-US" u="sng" dirty="0">
                <a:ea typeface="+mn-lt"/>
                <a:cs typeface="+mn-lt"/>
              </a:rPr>
              <a:t> </a:t>
            </a:r>
            <a:r>
              <a:rPr lang="en-US" u="sng" dirty="0" err="1">
                <a:ea typeface="+mn-lt"/>
                <a:cs typeface="+mn-lt"/>
              </a:rPr>
              <a:t>yapılan</a:t>
            </a:r>
            <a:r>
              <a:rPr lang="en-US" u="sng" dirty="0">
                <a:ea typeface="+mn-lt"/>
                <a:cs typeface="+mn-lt"/>
              </a:rPr>
              <a:t> </a:t>
            </a:r>
            <a:r>
              <a:rPr lang="en-US" u="sng" dirty="0" err="1">
                <a:ea typeface="+mn-lt"/>
                <a:cs typeface="+mn-lt"/>
              </a:rPr>
              <a:t>işlemlerdir</a:t>
            </a:r>
            <a:r>
              <a:rPr lang="en-US" u="sng" dirty="0">
                <a:ea typeface="+mn-lt"/>
                <a:cs typeface="+mn-lt"/>
              </a:rPr>
              <a:t> </a:t>
            </a:r>
            <a:r>
              <a:rPr lang="en-US" dirty="0">
                <a:ea typeface="+mn-lt"/>
                <a:cs typeface="+mn-lt"/>
              </a:rPr>
              <a:t>. </a:t>
            </a:r>
            <a:r>
              <a:rPr lang="en-US" u="sng" dirty="0" err="1">
                <a:ea typeface="+mn-lt"/>
                <a:cs typeface="+mn-lt"/>
              </a:rPr>
              <a:t>Yığın</a:t>
            </a:r>
            <a:r>
              <a:rPr lang="en-US" u="sng" dirty="0">
                <a:ea typeface="+mn-lt"/>
                <a:cs typeface="+mn-lt"/>
              </a:rPr>
              <a:t>, </a:t>
            </a:r>
            <a:r>
              <a:rPr lang="en-US" u="sng" dirty="0" err="1">
                <a:ea typeface="+mn-lt"/>
                <a:cs typeface="+mn-lt"/>
              </a:rPr>
              <a:t>verilerin</a:t>
            </a:r>
            <a:r>
              <a:rPr lang="en-US" u="sng" dirty="0">
                <a:ea typeface="+mn-lt"/>
                <a:cs typeface="+mn-lt"/>
              </a:rPr>
              <a:t> </a:t>
            </a:r>
            <a:r>
              <a:rPr lang="en-US" u="sng" dirty="0" err="1">
                <a:ea typeface="+mn-lt"/>
                <a:cs typeface="+mn-lt"/>
              </a:rPr>
              <a:t>üst</a:t>
            </a:r>
            <a:r>
              <a:rPr lang="en-US" u="sng" dirty="0">
                <a:ea typeface="+mn-lt"/>
                <a:cs typeface="+mn-lt"/>
              </a:rPr>
              <a:t> </a:t>
            </a:r>
            <a:r>
              <a:rPr lang="en-US" u="sng" dirty="0" err="1">
                <a:ea typeface="+mn-lt"/>
                <a:cs typeface="+mn-lt"/>
              </a:rPr>
              <a:t>üste</a:t>
            </a:r>
            <a:r>
              <a:rPr lang="en-US" u="sng" dirty="0">
                <a:ea typeface="+mn-lt"/>
                <a:cs typeface="+mn-lt"/>
              </a:rPr>
              <a:t> </a:t>
            </a:r>
            <a:r>
              <a:rPr lang="en-US" u="sng" dirty="0" err="1">
                <a:ea typeface="+mn-lt"/>
                <a:cs typeface="+mn-lt"/>
              </a:rPr>
              <a:t>konulduğu</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yapıdır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en</a:t>
            </a:r>
            <a:r>
              <a:rPr lang="en-US" u="sng" dirty="0">
                <a:ea typeface="+mn-lt"/>
                <a:cs typeface="+mn-lt"/>
              </a:rPr>
              <a:t> son </a:t>
            </a:r>
            <a:r>
              <a:rPr lang="en-US" u="sng" dirty="0" err="1">
                <a:ea typeface="+mn-lt"/>
                <a:cs typeface="+mn-lt"/>
              </a:rPr>
              <a:t>eklenen</a:t>
            </a:r>
            <a:r>
              <a:rPr lang="en-US" u="sng" dirty="0">
                <a:ea typeface="+mn-lt"/>
                <a:cs typeface="+mn-lt"/>
              </a:rPr>
              <a:t> </a:t>
            </a:r>
            <a:r>
              <a:rPr lang="en-US" u="sng" dirty="0" err="1">
                <a:ea typeface="+mn-lt"/>
                <a:cs typeface="+mn-lt"/>
              </a:rPr>
              <a:t>veri</a:t>
            </a:r>
            <a:r>
              <a:rPr lang="en-US" u="sng" dirty="0">
                <a:ea typeface="+mn-lt"/>
                <a:cs typeface="+mn-lt"/>
              </a:rPr>
              <a:t>, </a:t>
            </a:r>
            <a:r>
              <a:rPr lang="en-US" u="sng" dirty="0" err="1">
                <a:ea typeface="+mn-lt"/>
                <a:cs typeface="+mn-lt"/>
              </a:rPr>
              <a:t>yığının</a:t>
            </a:r>
            <a:r>
              <a:rPr lang="en-US" u="sng" dirty="0">
                <a:ea typeface="+mn-lt"/>
                <a:cs typeface="+mn-lt"/>
              </a:rPr>
              <a:t> </a:t>
            </a:r>
            <a:r>
              <a:rPr lang="en-US" u="sng" dirty="0" err="1">
                <a:ea typeface="+mn-lt"/>
                <a:cs typeface="+mn-lt"/>
              </a:rPr>
              <a:t>en</a:t>
            </a:r>
            <a:r>
              <a:rPr lang="en-US" u="sng" dirty="0">
                <a:ea typeface="+mn-lt"/>
                <a:cs typeface="+mn-lt"/>
              </a:rPr>
              <a:t> </a:t>
            </a:r>
            <a:r>
              <a:rPr lang="en-US" u="sng" dirty="0" err="1">
                <a:ea typeface="+mn-lt"/>
                <a:cs typeface="+mn-lt"/>
              </a:rPr>
              <a:t>üstünde</a:t>
            </a:r>
            <a:r>
              <a:rPr lang="en-US" u="sng" dirty="0">
                <a:ea typeface="+mn-lt"/>
                <a:cs typeface="+mn-lt"/>
              </a:rPr>
              <a:t> </a:t>
            </a:r>
            <a:r>
              <a:rPr lang="en-US" u="sng" dirty="0" err="1">
                <a:ea typeface="+mn-lt"/>
                <a:cs typeface="+mn-lt"/>
              </a:rPr>
              <a:t>yer</a:t>
            </a:r>
            <a:r>
              <a:rPr lang="en-US" u="sng" dirty="0">
                <a:ea typeface="+mn-lt"/>
                <a:cs typeface="+mn-lt"/>
              </a:rPr>
              <a:t> </a:t>
            </a:r>
            <a:r>
              <a:rPr lang="en-US" u="sng" dirty="0" err="1">
                <a:ea typeface="+mn-lt"/>
                <a:cs typeface="+mn-lt"/>
              </a:rPr>
              <a:t>alır</a:t>
            </a:r>
            <a:r>
              <a:rPr lang="en-US" u="sng" dirty="0">
                <a:ea typeface="+mn-lt"/>
                <a:cs typeface="+mn-lt"/>
              </a:rPr>
              <a:t> </a:t>
            </a:r>
            <a:r>
              <a:rPr lang="en-US" dirty="0">
                <a:ea typeface="+mn-lt"/>
                <a:cs typeface="+mn-lt"/>
              </a:rPr>
              <a:t>. </a:t>
            </a:r>
            <a:r>
              <a:rPr lang="en-US" u="sng" dirty="0">
                <a:ea typeface="+mn-lt"/>
                <a:cs typeface="+mn-lt"/>
              </a:rPr>
              <a:t>Push </a:t>
            </a:r>
            <a:r>
              <a:rPr lang="en-US" u="sng" dirty="0" err="1">
                <a:ea typeface="+mn-lt"/>
                <a:cs typeface="+mn-lt"/>
              </a:rPr>
              <a:t>işlemi</a:t>
            </a:r>
            <a:r>
              <a:rPr lang="en-US" u="sng" dirty="0">
                <a:ea typeface="+mn-lt"/>
                <a:cs typeface="+mn-lt"/>
              </a:rPr>
              <a:t>, </a:t>
            </a:r>
            <a:r>
              <a:rPr lang="en-US" u="sng" dirty="0" err="1">
                <a:ea typeface="+mn-lt"/>
                <a:cs typeface="+mn-lt"/>
              </a:rPr>
              <a:t>yığının</a:t>
            </a:r>
            <a:r>
              <a:rPr lang="en-US" u="sng" dirty="0">
                <a:ea typeface="+mn-lt"/>
                <a:cs typeface="+mn-lt"/>
              </a:rPr>
              <a:t> en üstüne yeni bir veri </a:t>
            </a:r>
            <a:r>
              <a:rPr lang="en-US" u="sng" dirty="0" err="1">
                <a:ea typeface="+mn-lt"/>
                <a:cs typeface="+mn-lt"/>
              </a:rPr>
              <a:t>eklemek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kullanılırken</a:t>
            </a:r>
            <a:r>
              <a:rPr lang="en-US" u="sng" dirty="0">
                <a:ea typeface="+mn-lt"/>
                <a:cs typeface="+mn-lt"/>
              </a:rPr>
              <a:t>, pop </a:t>
            </a:r>
            <a:r>
              <a:rPr lang="en-US" u="sng" dirty="0" err="1">
                <a:ea typeface="+mn-lt"/>
                <a:cs typeface="+mn-lt"/>
              </a:rPr>
              <a:t>işlemi</a:t>
            </a:r>
            <a:r>
              <a:rPr lang="en-US" u="sng" dirty="0">
                <a:ea typeface="+mn-lt"/>
                <a:cs typeface="+mn-lt"/>
              </a:rPr>
              <a:t>, </a:t>
            </a:r>
            <a:r>
              <a:rPr lang="en-US" u="sng" dirty="0" err="1">
                <a:ea typeface="+mn-lt"/>
                <a:cs typeface="+mn-lt"/>
              </a:rPr>
              <a:t>yığının</a:t>
            </a:r>
            <a:r>
              <a:rPr lang="en-US" u="sng" dirty="0">
                <a:ea typeface="+mn-lt"/>
                <a:cs typeface="+mn-lt"/>
              </a:rPr>
              <a:t> </a:t>
            </a:r>
            <a:r>
              <a:rPr lang="en-US" u="sng" dirty="0" err="1">
                <a:ea typeface="+mn-lt"/>
                <a:cs typeface="+mn-lt"/>
              </a:rPr>
              <a:t>en</a:t>
            </a:r>
            <a:r>
              <a:rPr lang="en-US" u="sng" dirty="0">
                <a:ea typeface="+mn-lt"/>
                <a:cs typeface="+mn-lt"/>
              </a:rPr>
              <a:t> </a:t>
            </a:r>
            <a:r>
              <a:rPr lang="en-US" u="sng" dirty="0" err="1">
                <a:ea typeface="+mn-lt"/>
                <a:cs typeface="+mn-lt"/>
              </a:rPr>
              <a:t>üstündeki</a:t>
            </a:r>
            <a:r>
              <a:rPr lang="en-US" u="sng" dirty="0">
                <a:ea typeface="+mn-lt"/>
                <a:cs typeface="+mn-lt"/>
              </a:rPr>
              <a:t> </a:t>
            </a:r>
            <a:r>
              <a:rPr lang="en-US" u="sng" dirty="0" err="1">
                <a:ea typeface="+mn-lt"/>
                <a:cs typeface="+mn-lt"/>
              </a:rPr>
              <a:t>veriyi</a:t>
            </a:r>
            <a:r>
              <a:rPr lang="en-US" u="sng" dirty="0">
                <a:ea typeface="+mn-lt"/>
                <a:cs typeface="+mn-lt"/>
              </a:rPr>
              <a:t> </a:t>
            </a:r>
            <a:r>
              <a:rPr lang="en-US" u="sng" dirty="0" err="1">
                <a:ea typeface="+mn-lt"/>
                <a:cs typeface="+mn-lt"/>
              </a:rPr>
              <a:t>kaldırmak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a:t>
            </a:r>
            <a:endParaRPr lang="en-US" dirty="0"/>
          </a:p>
        </p:txBody>
      </p:sp>
      <p:sp>
        <p:nvSpPr>
          <p:cNvPr id="4" name="Footer Placeholder 3">
            <a:extLst>
              <a:ext uri="{FF2B5EF4-FFF2-40B4-BE49-F238E27FC236}">
                <a16:creationId xmlns:a16="http://schemas.microsoft.com/office/drawing/2014/main" id="{91270093-BBDF-E954-7909-A4607B73F04A}"/>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BAF3163-672E-8F0A-2919-E356167CEC7B}"/>
              </a:ext>
            </a:extLst>
          </p:cNvPr>
          <p:cNvSpPr>
            <a:spLocks noGrp="1"/>
          </p:cNvSpPr>
          <p:nvPr>
            <p:ph type="sldNum" sz="quarter" idx="4"/>
          </p:nvPr>
        </p:nvSpPr>
        <p:spPr/>
        <p:txBody>
          <a:bodyPr/>
          <a:lstStyle/>
          <a:p>
            <a:fld id="{294A09A9-5501-47C1-A89A-A340965A2BE2}" type="slidenum">
              <a:rPr lang="en-US" smtClean="0"/>
              <a:pPr/>
              <a:t>71</a:t>
            </a:fld>
            <a:endParaRPr lang="en-US" dirty="0"/>
          </a:p>
        </p:txBody>
      </p:sp>
    </p:spTree>
    <p:extLst>
      <p:ext uri="{BB962C8B-B14F-4D97-AF65-F5344CB8AC3E}">
        <p14:creationId xmlns:p14="http://schemas.microsoft.com/office/powerpoint/2010/main" val="27285134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24AD-BF64-01CA-4980-6DD2F73DAC65}"/>
              </a:ext>
            </a:extLst>
          </p:cNvPr>
          <p:cNvSpPr>
            <a:spLocks noGrp="1"/>
          </p:cNvSpPr>
          <p:nvPr>
            <p:ph type="title"/>
          </p:nvPr>
        </p:nvSpPr>
        <p:spPr>
          <a:xfrm>
            <a:off x="1167492" y="59029"/>
            <a:ext cx="9811380" cy="831873"/>
          </a:xfrm>
        </p:spPr>
        <p:txBody>
          <a:bodyPr/>
          <a:lstStyle/>
          <a:p>
            <a:r>
              <a:rPr lang="en-US" dirty="0"/>
              <a:t>Push, Pop Örnek</a:t>
            </a:r>
          </a:p>
        </p:txBody>
      </p:sp>
      <p:sp>
        <p:nvSpPr>
          <p:cNvPr id="3" name="Content Placeholder 2">
            <a:extLst>
              <a:ext uri="{FF2B5EF4-FFF2-40B4-BE49-F238E27FC236}">
                <a16:creationId xmlns:a16="http://schemas.microsoft.com/office/drawing/2014/main" id="{B6946B25-2034-ED47-DA2D-CABC6073182A}"/>
              </a:ext>
            </a:extLst>
          </p:cNvPr>
          <p:cNvSpPr>
            <a:spLocks noGrp="1"/>
          </p:cNvSpPr>
          <p:nvPr>
            <p:ph idx="1"/>
          </p:nvPr>
        </p:nvSpPr>
        <p:spPr>
          <a:xfrm>
            <a:off x="1167493" y="1067984"/>
            <a:ext cx="9811378" cy="5663546"/>
          </a:xfrm>
        </p:spPr>
        <p:txBody>
          <a:bodyPr vert="horz" lIns="91440" tIns="45720" rIns="91440" bIns="45720" rtlCol="0" anchor="t">
            <a:noAutofit/>
          </a:bodyPr>
          <a:lstStyle/>
          <a:p>
            <a:r>
              <a:rPr lang="en-US" sz="1200" dirty="0" err="1">
                <a:solidFill>
                  <a:srgbClr val="111111"/>
                </a:solidFill>
                <a:ea typeface="+mn-lt"/>
                <a:cs typeface="+mn-lt"/>
              </a:rPr>
              <a:t>Örneğin</a:t>
            </a:r>
            <a:r>
              <a:rPr lang="en-US" sz="1200" dirty="0">
                <a:solidFill>
                  <a:srgbClr val="111111"/>
                </a:solidFill>
                <a:ea typeface="+mn-lt"/>
                <a:cs typeface="+mn-lt"/>
              </a:rPr>
              <a:t>, </a:t>
            </a:r>
            <a:r>
              <a:rPr lang="en-US" sz="1200" dirty="0" err="1">
                <a:solidFill>
                  <a:srgbClr val="111111"/>
                </a:solidFill>
                <a:ea typeface="+mn-lt"/>
                <a:cs typeface="+mn-lt"/>
              </a:rPr>
              <a:t>bir</a:t>
            </a:r>
            <a:r>
              <a:rPr lang="en-US" sz="1200" dirty="0">
                <a:solidFill>
                  <a:srgbClr val="111111"/>
                </a:solidFill>
                <a:ea typeface="+mn-lt"/>
                <a:cs typeface="+mn-lt"/>
              </a:rPr>
              <a:t> </a:t>
            </a:r>
            <a:r>
              <a:rPr lang="en-US" sz="1200" dirty="0" err="1">
                <a:solidFill>
                  <a:srgbClr val="111111"/>
                </a:solidFill>
                <a:ea typeface="+mn-lt"/>
                <a:cs typeface="+mn-lt"/>
              </a:rPr>
              <a:t>yığın</a:t>
            </a:r>
            <a:r>
              <a:rPr lang="en-US" sz="1200" dirty="0">
                <a:solidFill>
                  <a:srgbClr val="111111"/>
                </a:solidFill>
                <a:ea typeface="+mn-lt"/>
                <a:cs typeface="+mn-lt"/>
              </a:rPr>
              <a:t> </a:t>
            </a:r>
            <a:r>
              <a:rPr lang="en-US" sz="1200" dirty="0" err="1">
                <a:solidFill>
                  <a:srgbClr val="111111"/>
                </a:solidFill>
                <a:ea typeface="+mn-lt"/>
                <a:cs typeface="+mn-lt"/>
              </a:rPr>
              <a:t>oluşturmak</a:t>
            </a:r>
            <a:r>
              <a:rPr lang="en-US" sz="1200" dirty="0">
                <a:solidFill>
                  <a:srgbClr val="111111"/>
                </a:solidFill>
                <a:ea typeface="+mn-lt"/>
                <a:cs typeface="+mn-lt"/>
              </a:rPr>
              <a:t> </a:t>
            </a:r>
            <a:r>
              <a:rPr lang="en-US" sz="1200" dirty="0" err="1">
                <a:solidFill>
                  <a:srgbClr val="111111"/>
                </a:solidFill>
                <a:ea typeface="+mn-lt"/>
                <a:cs typeface="+mn-lt"/>
              </a:rPr>
              <a:t>ve</a:t>
            </a:r>
            <a:r>
              <a:rPr lang="en-US" sz="1200" dirty="0">
                <a:solidFill>
                  <a:srgbClr val="111111"/>
                </a:solidFill>
                <a:ea typeface="+mn-lt"/>
                <a:cs typeface="+mn-lt"/>
              </a:rPr>
              <a:t> </a:t>
            </a:r>
            <a:r>
              <a:rPr lang="en-US" sz="1200" dirty="0" err="1">
                <a:solidFill>
                  <a:srgbClr val="111111"/>
                </a:solidFill>
                <a:ea typeface="+mn-lt"/>
                <a:cs typeface="+mn-lt"/>
              </a:rPr>
              <a:t>bu</a:t>
            </a:r>
            <a:r>
              <a:rPr lang="en-US" sz="1200" dirty="0">
                <a:solidFill>
                  <a:srgbClr val="111111"/>
                </a:solidFill>
                <a:ea typeface="+mn-lt"/>
                <a:cs typeface="+mn-lt"/>
              </a:rPr>
              <a:t> </a:t>
            </a:r>
            <a:r>
              <a:rPr lang="en-US" sz="1200" dirty="0" err="1">
                <a:solidFill>
                  <a:srgbClr val="111111"/>
                </a:solidFill>
                <a:ea typeface="+mn-lt"/>
                <a:cs typeface="+mn-lt"/>
              </a:rPr>
              <a:t>yığına</a:t>
            </a:r>
            <a:r>
              <a:rPr lang="en-US" sz="1200" dirty="0">
                <a:solidFill>
                  <a:srgbClr val="111111"/>
                </a:solidFill>
                <a:ea typeface="+mn-lt"/>
                <a:cs typeface="+mn-lt"/>
              </a:rPr>
              <a:t> </a:t>
            </a:r>
            <a:r>
              <a:rPr lang="en-US" sz="1200" dirty="0">
                <a:solidFill>
                  <a:srgbClr val="111111"/>
                </a:solidFill>
                <a:latin typeface="Consolas"/>
              </a:rPr>
              <a:t>push</a:t>
            </a:r>
            <a:r>
              <a:rPr lang="en-US" sz="1200" dirty="0">
                <a:solidFill>
                  <a:srgbClr val="111111"/>
                </a:solidFill>
                <a:ea typeface="+mn-lt"/>
                <a:cs typeface="+mn-lt"/>
              </a:rPr>
              <a:t> </a:t>
            </a:r>
            <a:r>
              <a:rPr lang="en-US" sz="1200" dirty="0" err="1">
                <a:solidFill>
                  <a:srgbClr val="111111"/>
                </a:solidFill>
                <a:ea typeface="+mn-lt"/>
                <a:cs typeface="+mn-lt"/>
              </a:rPr>
              <a:t>ve</a:t>
            </a:r>
            <a:r>
              <a:rPr lang="en-US" sz="1200" dirty="0">
                <a:solidFill>
                  <a:srgbClr val="111111"/>
                </a:solidFill>
                <a:ea typeface="+mn-lt"/>
                <a:cs typeface="+mn-lt"/>
              </a:rPr>
              <a:t> </a:t>
            </a:r>
            <a:r>
              <a:rPr lang="en-US" sz="1200" dirty="0">
                <a:solidFill>
                  <a:srgbClr val="111111"/>
                </a:solidFill>
                <a:latin typeface="Consolas"/>
              </a:rPr>
              <a:t>pop</a:t>
            </a:r>
            <a:r>
              <a:rPr lang="en-US" sz="1200" dirty="0">
                <a:solidFill>
                  <a:srgbClr val="111111"/>
                </a:solidFill>
                <a:ea typeface="+mn-lt"/>
                <a:cs typeface="+mn-lt"/>
              </a:rPr>
              <a:t> </a:t>
            </a:r>
            <a:r>
              <a:rPr lang="en-US" sz="1200" dirty="0" err="1">
                <a:solidFill>
                  <a:srgbClr val="111111"/>
                </a:solidFill>
                <a:ea typeface="+mn-lt"/>
                <a:cs typeface="+mn-lt"/>
              </a:rPr>
              <a:t>işlemleri</a:t>
            </a:r>
            <a:r>
              <a:rPr lang="en-US" sz="1200" dirty="0">
                <a:solidFill>
                  <a:srgbClr val="111111"/>
                </a:solidFill>
                <a:ea typeface="+mn-lt"/>
                <a:cs typeface="+mn-lt"/>
              </a:rPr>
              <a:t> </a:t>
            </a:r>
            <a:r>
              <a:rPr lang="en-US" sz="1200" dirty="0" err="1">
                <a:solidFill>
                  <a:srgbClr val="111111"/>
                </a:solidFill>
                <a:ea typeface="+mn-lt"/>
                <a:cs typeface="+mn-lt"/>
              </a:rPr>
              <a:t>uygulamak</a:t>
            </a:r>
            <a:r>
              <a:rPr lang="en-US" sz="1200" dirty="0">
                <a:solidFill>
                  <a:srgbClr val="111111"/>
                </a:solidFill>
                <a:ea typeface="+mn-lt"/>
                <a:cs typeface="+mn-lt"/>
              </a:rPr>
              <a:t> </a:t>
            </a:r>
            <a:r>
              <a:rPr lang="en-US" sz="1200" dirty="0" err="1">
                <a:solidFill>
                  <a:srgbClr val="111111"/>
                </a:solidFill>
                <a:ea typeface="+mn-lt"/>
                <a:cs typeface="+mn-lt"/>
              </a:rPr>
              <a:t>için</a:t>
            </a:r>
            <a:r>
              <a:rPr lang="en-US" sz="1200" dirty="0">
                <a:solidFill>
                  <a:srgbClr val="111111"/>
                </a:solidFill>
                <a:ea typeface="+mn-lt"/>
                <a:cs typeface="+mn-lt"/>
              </a:rPr>
              <a:t> C# </a:t>
            </a:r>
            <a:r>
              <a:rPr lang="en-US" sz="1200" dirty="0" err="1">
                <a:solidFill>
                  <a:srgbClr val="111111"/>
                </a:solidFill>
                <a:ea typeface="+mn-lt"/>
                <a:cs typeface="+mn-lt"/>
              </a:rPr>
              <a:t>programlama</a:t>
            </a:r>
            <a:r>
              <a:rPr lang="en-US" sz="1200" dirty="0">
                <a:solidFill>
                  <a:srgbClr val="111111"/>
                </a:solidFill>
                <a:ea typeface="+mn-lt"/>
                <a:cs typeface="+mn-lt"/>
              </a:rPr>
              <a:t> </a:t>
            </a:r>
            <a:r>
              <a:rPr lang="en-US" sz="1200" dirty="0" err="1">
                <a:solidFill>
                  <a:srgbClr val="111111"/>
                </a:solidFill>
                <a:ea typeface="+mn-lt"/>
                <a:cs typeface="+mn-lt"/>
              </a:rPr>
              <a:t>dilinde</a:t>
            </a:r>
            <a:r>
              <a:rPr lang="en-US" sz="1200" dirty="0">
                <a:solidFill>
                  <a:srgbClr val="111111"/>
                </a:solidFill>
                <a:ea typeface="+mn-lt"/>
                <a:cs typeface="+mn-lt"/>
              </a:rPr>
              <a:t> </a:t>
            </a:r>
            <a:r>
              <a:rPr lang="en-US" sz="1200" dirty="0" err="1">
                <a:solidFill>
                  <a:srgbClr val="111111"/>
                </a:solidFill>
                <a:ea typeface="+mn-lt"/>
                <a:cs typeface="+mn-lt"/>
              </a:rPr>
              <a:t>aşağıdaki</a:t>
            </a:r>
            <a:r>
              <a:rPr lang="en-US" sz="1200" dirty="0">
                <a:solidFill>
                  <a:srgbClr val="111111"/>
                </a:solidFill>
                <a:ea typeface="+mn-lt"/>
                <a:cs typeface="+mn-lt"/>
              </a:rPr>
              <a:t> </a:t>
            </a:r>
            <a:r>
              <a:rPr lang="en-US" sz="1200" dirty="0" err="1">
                <a:solidFill>
                  <a:srgbClr val="111111"/>
                </a:solidFill>
                <a:ea typeface="+mn-lt"/>
                <a:cs typeface="+mn-lt"/>
              </a:rPr>
              <a:t>kod</a:t>
            </a:r>
            <a:r>
              <a:rPr lang="en-US" sz="1200" dirty="0">
                <a:solidFill>
                  <a:srgbClr val="111111"/>
                </a:solidFill>
                <a:ea typeface="+mn-lt"/>
                <a:cs typeface="+mn-lt"/>
              </a:rPr>
              <a:t> </a:t>
            </a:r>
            <a:r>
              <a:rPr lang="en-US" sz="1200" dirty="0" err="1">
                <a:solidFill>
                  <a:srgbClr val="111111"/>
                </a:solidFill>
                <a:ea typeface="+mn-lt"/>
                <a:cs typeface="+mn-lt"/>
              </a:rPr>
              <a:t>kullanılabilir</a:t>
            </a:r>
            <a:r>
              <a:rPr lang="en-US" sz="1200" dirty="0">
                <a:solidFill>
                  <a:srgbClr val="111111"/>
                </a:solidFill>
                <a:ea typeface="+mn-lt"/>
                <a:cs typeface="+mn-lt"/>
              </a:rPr>
              <a:t>:</a:t>
            </a:r>
            <a:endParaRPr lang="en-US" dirty="0"/>
          </a:p>
          <a:p>
            <a:endParaRPr lang="en-US" sz="1200" dirty="0">
              <a:solidFill>
                <a:srgbClr val="111111"/>
              </a:solidFill>
              <a:latin typeface="Consolas"/>
            </a:endParaRPr>
          </a:p>
          <a:p>
            <a:r>
              <a:rPr lang="en-US" sz="1200" dirty="0">
                <a:solidFill>
                  <a:srgbClr val="111111"/>
                </a:solidFill>
                <a:latin typeface="Consolas"/>
              </a:rPr>
              <a:t>using System;
using </a:t>
            </a:r>
            <a:r>
              <a:rPr lang="en-US" sz="1200" dirty="0" err="1">
                <a:solidFill>
                  <a:srgbClr val="111111"/>
                </a:solidFill>
                <a:latin typeface="Consolas"/>
              </a:rPr>
              <a:t>System.Collections</a:t>
            </a:r>
            <a:r>
              <a:rPr lang="en-US" sz="1200" dirty="0">
                <a:solidFill>
                  <a:srgbClr val="111111"/>
                </a:solidFill>
                <a:latin typeface="Consolas"/>
              </a:rPr>
              <a:t>;
class Program
{
    static void Main(string[] </a:t>
            </a:r>
            <a:r>
              <a:rPr lang="en-US" sz="1200" dirty="0" err="1">
                <a:solidFill>
                  <a:srgbClr val="111111"/>
                </a:solidFill>
                <a:latin typeface="Consolas"/>
              </a:rPr>
              <a:t>args</a:t>
            </a:r>
            <a:r>
              <a:rPr lang="en-US" sz="1200" dirty="0">
                <a:solidFill>
                  <a:srgbClr val="111111"/>
                </a:solidFill>
                <a:latin typeface="Consolas"/>
              </a:rPr>
              <a:t>)
    {
        Stack </a:t>
            </a:r>
            <a:r>
              <a:rPr lang="en-US" sz="1200" dirty="0" err="1">
                <a:solidFill>
                  <a:srgbClr val="111111"/>
                </a:solidFill>
                <a:latin typeface="Consolas"/>
              </a:rPr>
              <a:t>yigin</a:t>
            </a:r>
            <a:r>
              <a:rPr lang="en-US" sz="1200" dirty="0">
                <a:solidFill>
                  <a:srgbClr val="111111"/>
                </a:solidFill>
                <a:latin typeface="Consolas"/>
              </a:rPr>
              <a:t> = new Stack();
        </a:t>
            </a:r>
            <a:r>
              <a:rPr lang="en-US" sz="1200" dirty="0" err="1">
                <a:solidFill>
                  <a:srgbClr val="111111"/>
                </a:solidFill>
                <a:latin typeface="Consolas"/>
              </a:rPr>
              <a:t>yigin.Push</a:t>
            </a:r>
            <a:r>
              <a:rPr lang="en-US" sz="1200" dirty="0">
                <a:solidFill>
                  <a:srgbClr val="111111"/>
                </a:solidFill>
                <a:latin typeface="Consolas"/>
              </a:rPr>
              <a:t>(1);
        </a:t>
            </a:r>
            <a:r>
              <a:rPr lang="en-US" sz="1200" dirty="0" err="1">
                <a:solidFill>
                  <a:srgbClr val="111111"/>
                </a:solidFill>
                <a:latin typeface="Consolas"/>
              </a:rPr>
              <a:t>yigin.Push</a:t>
            </a:r>
            <a:r>
              <a:rPr lang="en-US" sz="1200" dirty="0">
                <a:solidFill>
                  <a:srgbClr val="111111"/>
                </a:solidFill>
                <a:latin typeface="Consolas"/>
              </a:rPr>
              <a:t>(2);
        </a:t>
            </a:r>
            <a:r>
              <a:rPr lang="en-US" sz="1200" dirty="0" err="1">
                <a:solidFill>
                  <a:srgbClr val="111111"/>
                </a:solidFill>
                <a:latin typeface="Consolas"/>
              </a:rPr>
              <a:t>yigin.Push</a:t>
            </a:r>
            <a:r>
              <a:rPr lang="en-US" sz="1200" dirty="0">
                <a:solidFill>
                  <a:srgbClr val="111111"/>
                </a:solidFill>
                <a:latin typeface="Consolas"/>
              </a:rPr>
              <a:t>(3);
        </a:t>
            </a:r>
            <a:r>
              <a:rPr lang="en-US" sz="1200" dirty="0" err="1">
                <a:solidFill>
                  <a:srgbClr val="111111"/>
                </a:solidFill>
                <a:latin typeface="Consolas"/>
              </a:rPr>
              <a:t>Console.WriteLine</a:t>
            </a:r>
            <a:r>
              <a:rPr lang="en-US" sz="1200" dirty="0">
                <a:solidFill>
                  <a:srgbClr val="111111"/>
                </a:solidFill>
                <a:latin typeface="Consolas"/>
              </a:rPr>
              <a:t>("</a:t>
            </a:r>
            <a:r>
              <a:rPr lang="en-US" sz="1200" dirty="0" err="1">
                <a:solidFill>
                  <a:srgbClr val="111111"/>
                </a:solidFill>
                <a:latin typeface="Consolas"/>
              </a:rPr>
              <a:t>Yiginin</a:t>
            </a:r>
            <a:r>
              <a:rPr lang="en-US" sz="1200" dirty="0">
                <a:solidFill>
                  <a:srgbClr val="111111"/>
                </a:solidFill>
                <a:latin typeface="Consolas"/>
              </a:rPr>
              <a:t> </a:t>
            </a:r>
            <a:r>
              <a:rPr lang="en-US" sz="1200" dirty="0" err="1">
                <a:solidFill>
                  <a:srgbClr val="111111"/>
                </a:solidFill>
                <a:latin typeface="Consolas"/>
              </a:rPr>
              <a:t>en</a:t>
            </a:r>
            <a:r>
              <a:rPr lang="en-US" sz="1200" dirty="0">
                <a:solidFill>
                  <a:srgbClr val="111111"/>
                </a:solidFill>
                <a:latin typeface="Consolas"/>
              </a:rPr>
              <a:t> </a:t>
            </a:r>
            <a:r>
              <a:rPr lang="en-US" sz="1200" dirty="0" err="1">
                <a:solidFill>
                  <a:srgbClr val="111111"/>
                </a:solidFill>
                <a:latin typeface="Consolas"/>
              </a:rPr>
              <a:t>ustundeki</a:t>
            </a:r>
            <a:r>
              <a:rPr lang="en-US" sz="1200" dirty="0">
                <a:solidFill>
                  <a:srgbClr val="111111"/>
                </a:solidFill>
                <a:latin typeface="Consolas"/>
              </a:rPr>
              <a:t> </a:t>
            </a:r>
            <a:r>
              <a:rPr lang="en-US" sz="1200" dirty="0" err="1">
                <a:solidFill>
                  <a:srgbClr val="111111"/>
                </a:solidFill>
                <a:latin typeface="Consolas"/>
              </a:rPr>
              <a:t>eleman</a:t>
            </a:r>
            <a:r>
              <a:rPr lang="en-US" sz="1200" dirty="0">
                <a:solidFill>
                  <a:srgbClr val="111111"/>
                </a:solidFill>
                <a:latin typeface="Consolas"/>
              </a:rPr>
              <a:t>: " + </a:t>
            </a:r>
            <a:r>
              <a:rPr lang="en-US" sz="1200" dirty="0" err="1">
                <a:solidFill>
                  <a:srgbClr val="111111"/>
                </a:solidFill>
                <a:latin typeface="Consolas"/>
              </a:rPr>
              <a:t>yigin.Peek</a:t>
            </a:r>
            <a:r>
              <a:rPr lang="en-US" sz="1200" dirty="0">
                <a:solidFill>
                  <a:srgbClr val="111111"/>
                </a:solidFill>
                <a:latin typeface="Consolas"/>
              </a:rPr>
              <a:t>());
        </a:t>
            </a:r>
            <a:r>
              <a:rPr lang="en-US" sz="1200" dirty="0" err="1">
                <a:solidFill>
                  <a:srgbClr val="111111"/>
                </a:solidFill>
                <a:latin typeface="Consolas"/>
              </a:rPr>
              <a:t>yigin.Pop</a:t>
            </a:r>
            <a:r>
              <a:rPr lang="en-US" sz="1200" dirty="0">
                <a:solidFill>
                  <a:srgbClr val="111111"/>
                </a:solidFill>
                <a:latin typeface="Consolas"/>
              </a:rPr>
              <a:t>();
        </a:t>
            </a:r>
            <a:r>
              <a:rPr lang="en-US" sz="1200" dirty="0" err="1">
                <a:solidFill>
                  <a:srgbClr val="111111"/>
                </a:solidFill>
                <a:latin typeface="Consolas"/>
              </a:rPr>
              <a:t>Console.WriteLine</a:t>
            </a:r>
            <a:r>
              <a:rPr lang="en-US" sz="1200" dirty="0">
                <a:solidFill>
                  <a:srgbClr val="111111"/>
                </a:solidFill>
                <a:latin typeface="Consolas"/>
              </a:rPr>
              <a:t>("</a:t>
            </a:r>
            <a:r>
              <a:rPr lang="en-US" sz="1200" dirty="0" err="1">
                <a:solidFill>
                  <a:srgbClr val="111111"/>
                </a:solidFill>
                <a:latin typeface="Consolas"/>
              </a:rPr>
              <a:t>Yiginin</a:t>
            </a:r>
            <a:r>
              <a:rPr lang="en-US" sz="1200" dirty="0">
                <a:solidFill>
                  <a:srgbClr val="111111"/>
                </a:solidFill>
                <a:latin typeface="Consolas"/>
              </a:rPr>
              <a:t> </a:t>
            </a:r>
            <a:r>
              <a:rPr lang="en-US" sz="1200" dirty="0" err="1">
                <a:solidFill>
                  <a:srgbClr val="111111"/>
                </a:solidFill>
                <a:latin typeface="Consolas"/>
              </a:rPr>
              <a:t>en</a:t>
            </a:r>
            <a:r>
              <a:rPr lang="en-US" sz="1200" dirty="0">
                <a:solidFill>
                  <a:srgbClr val="111111"/>
                </a:solidFill>
                <a:latin typeface="Consolas"/>
              </a:rPr>
              <a:t> </a:t>
            </a:r>
            <a:r>
              <a:rPr lang="en-US" sz="1200" dirty="0" err="1">
                <a:solidFill>
                  <a:srgbClr val="111111"/>
                </a:solidFill>
                <a:latin typeface="Consolas"/>
              </a:rPr>
              <a:t>ustundeki</a:t>
            </a:r>
            <a:r>
              <a:rPr lang="en-US" sz="1200" dirty="0">
                <a:solidFill>
                  <a:srgbClr val="111111"/>
                </a:solidFill>
                <a:latin typeface="Consolas"/>
              </a:rPr>
              <a:t> </a:t>
            </a:r>
            <a:r>
              <a:rPr lang="en-US" sz="1200" dirty="0" err="1">
                <a:solidFill>
                  <a:srgbClr val="111111"/>
                </a:solidFill>
                <a:latin typeface="Consolas"/>
              </a:rPr>
              <a:t>eleman</a:t>
            </a:r>
            <a:r>
              <a:rPr lang="en-US" sz="1200" dirty="0">
                <a:solidFill>
                  <a:srgbClr val="111111"/>
                </a:solidFill>
                <a:latin typeface="Consolas"/>
              </a:rPr>
              <a:t>: " + </a:t>
            </a:r>
            <a:r>
              <a:rPr lang="en-US" sz="1200" dirty="0" err="1">
                <a:solidFill>
                  <a:srgbClr val="111111"/>
                </a:solidFill>
                <a:latin typeface="Consolas"/>
              </a:rPr>
              <a:t>yigin.Peek</a:t>
            </a:r>
            <a:r>
              <a:rPr lang="en-US" sz="1200" dirty="0">
                <a:solidFill>
                  <a:srgbClr val="111111"/>
                </a:solidFill>
                <a:latin typeface="Consolas"/>
              </a:rPr>
              <a:t>());
    }
}</a:t>
            </a:r>
            <a:endParaRPr lang="en-US" dirty="0"/>
          </a:p>
        </p:txBody>
      </p:sp>
      <p:sp>
        <p:nvSpPr>
          <p:cNvPr id="5" name="Slide Number Placeholder 4">
            <a:extLst>
              <a:ext uri="{FF2B5EF4-FFF2-40B4-BE49-F238E27FC236}">
                <a16:creationId xmlns:a16="http://schemas.microsoft.com/office/drawing/2014/main" id="{BAF47AF0-C73C-8962-0217-9FF69765E7D6}"/>
              </a:ext>
            </a:extLst>
          </p:cNvPr>
          <p:cNvSpPr>
            <a:spLocks noGrp="1"/>
          </p:cNvSpPr>
          <p:nvPr>
            <p:ph type="sldNum" sz="quarter" idx="4"/>
          </p:nvPr>
        </p:nvSpPr>
        <p:spPr/>
        <p:txBody>
          <a:bodyPr/>
          <a:lstStyle/>
          <a:p>
            <a:fld id="{294A09A9-5501-47C1-A89A-A340965A2BE2}" type="slidenum">
              <a:rPr lang="en-US" smtClean="0"/>
              <a:pPr/>
              <a:t>72</a:t>
            </a:fld>
            <a:endParaRPr lang="en-US" dirty="0"/>
          </a:p>
        </p:txBody>
      </p:sp>
    </p:spTree>
    <p:extLst>
      <p:ext uri="{BB962C8B-B14F-4D97-AF65-F5344CB8AC3E}">
        <p14:creationId xmlns:p14="http://schemas.microsoft.com/office/powerpoint/2010/main" val="538481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83A4-F9B9-0484-48E8-CDA2EF86D47D}"/>
              </a:ext>
            </a:extLst>
          </p:cNvPr>
          <p:cNvSpPr>
            <a:spLocks noGrp="1"/>
          </p:cNvSpPr>
          <p:nvPr>
            <p:ph type="title"/>
          </p:nvPr>
        </p:nvSpPr>
        <p:spPr/>
        <p:txBody>
          <a:bodyPr/>
          <a:lstStyle/>
          <a:p>
            <a:r>
              <a:rPr lang="en-US" dirty="0"/>
              <a:t>yarn</a:t>
            </a:r>
          </a:p>
        </p:txBody>
      </p:sp>
      <p:sp>
        <p:nvSpPr>
          <p:cNvPr id="3" name="Content Placeholder 2">
            <a:extLst>
              <a:ext uri="{FF2B5EF4-FFF2-40B4-BE49-F238E27FC236}">
                <a16:creationId xmlns:a16="http://schemas.microsoft.com/office/drawing/2014/main" id="{884A862C-F12D-0CFF-CD8C-C93AC5F61525}"/>
              </a:ext>
            </a:extLst>
          </p:cNvPr>
          <p:cNvSpPr>
            <a:spLocks noGrp="1"/>
          </p:cNvSpPr>
          <p:nvPr>
            <p:ph idx="1"/>
          </p:nvPr>
        </p:nvSpPr>
        <p:spPr>
          <a:xfrm>
            <a:off x="1167493" y="1819252"/>
            <a:ext cx="9811379" cy="3635124"/>
          </a:xfrm>
        </p:spPr>
        <p:txBody>
          <a:bodyPr vert="horz" lIns="91440" tIns="45720" rIns="91440" bIns="45720" rtlCol="0" anchor="t">
            <a:noAutofit/>
          </a:bodyPr>
          <a:lstStyle/>
          <a:p>
            <a:r>
              <a:rPr lang="en-US" dirty="0">
                <a:ea typeface="+mn-lt"/>
                <a:cs typeface="+mn-lt"/>
              </a:rPr>
              <a:t>Yarn, </a:t>
            </a:r>
            <a:r>
              <a:rPr lang="en-US" b="1" dirty="0">
                <a:ea typeface="+mn-lt"/>
                <a:cs typeface="+mn-lt"/>
              </a:rPr>
              <a:t>JavaScript</a:t>
            </a:r>
            <a:r>
              <a:rPr lang="en-US" dirty="0">
                <a:ea typeface="+mn-lt"/>
                <a:cs typeface="+mn-lt"/>
              </a:rPr>
              <a:t> </a:t>
            </a:r>
            <a:r>
              <a:rPr lang="en-US" dirty="0" err="1">
                <a:ea typeface="+mn-lt"/>
                <a:cs typeface="+mn-lt"/>
              </a:rPr>
              <a:t>paket</a:t>
            </a:r>
            <a:r>
              <a:rPr lang="en-US" dirty="0">
                <a:ea typeface="+mn-lt"/>
                <a:cs typeface="+mn-lt"/>
              </a:rPr>
              <a:t> </a:t>
            </a:r>
            <a:r>
              <a:rPr lang="en-US" dirty="0" err="1">
                <a:ea typeface="+mn-lt"/>
                <a:cs typeface="+mn-lt"/>
              </a:rPr>
              <a:t>bağımlılık</a:t>
            </a:r>
            <a:r>
              <a:rPr lang="en-US" dirty="0">
                <a:ea typeface="+mn-lt"/>
                <a:cs typeface="+mn-lt"/>
              </a:rPr>
              <a:t> </a:t>
            </a:r>
            <a:r>
              <a:rPr lang="en-US" dirty="0" err="1">
                <a:ea typeface="+mn-lt"/>
                <a:cs typeface="+mn-lt"/>
              </a:rPr>
              <a:t>yöneticisidir</a:t>
            </a:r>
            <a:r>
              <a:rPr lang="en-US" dirty="0">
                <a:ea typeface="+mn-lt"/>
                <a:cs typeface="+mn-lt"/>
              </a:rPr>
              <a:t>. </a:t>
            </a:r>
            <a:r>
              <a:rPr lang="en-US" u="sng" dirty="0">
                <a:ea typeface="+mn-lt"/>
                <a:cs typeface="+mn-lt"/>
              </a:rPr>
              <a:t>Yarn, </a:t>
            </a:r>
            <a:r>
              <a:rPr lang="en-US" u="sng" dirty="0" err="1">
                <a:ea typeface="+mn-lt"/>
                <a:cs typeface="+mn-lt"/>
              </a:rPr>
              <a:t>yüklenen</a:t>
            </a:r>
            <a:r>
              <a:rPr lang="en-US" u="sng" dirty="0">
                <a:ea typeface="+mn-lt"/>
                <a:cs typeface="+mn-lt"/>
              </a:rPr>
              <a:t> her paketi önbelleğe alan, böylelikle paketin tekrar yüklenmesine gerek kalmayan, kaynak kullanımını en üst düzeye çıkarmak için gerçekleştirilen </a:t>
            </a:r>
            <a:r>
              <a:rPr lang="en-US" u="sng" dirty="0" err="1">
                <a:ea typeface="+mn-lt"/>
                <a:cs typeface="+mn-lt"/>
              </a:rPr>
              <a:t>işlemleri</a:t>
            </a:r>
            <a:r>
              <a:rPr lang="en-US" u="sng" dirty="0">
                <a:ea typeface="+mn-lt"/>
                <a:cs typeface="+mn-lt"/>
              </a:rPr>
              <a:t> </a:t>
            </a:r>
            <a:r>
              <a:rPr lang="en-US" u="sng" dirty="0" err="1">
                <a:ea typeface="+mn-lt"/>
                <a:cs typeface="+mn-lt"/>
              </a:rPr>
              <a:t>paralelleştiren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paket</a:t>
            </a:r>
            <a:r>
              <a:rPr lang="en-US" u="sng" dirty="0">
                <a:ea typeface="+mn-lt"/>
                <a:cs typeface="+mn-lt"/>
              </a:rPr>
              <a:t> </a:t>
            </a:r>
            <a:r>
              <a:rPr lang="en-US" u="sng" dirty="0" err="1">
                <a:ea typeface="+mn-lt"/>
                <a:cs typeface="+mn-lt"/>
              </a:rPr>
              <a:t>yöneticisidir</a:t>
            </a:r>
            <a:r>
              <a:rPr lang="en-US" u="sng" dirty="0">
                <a:ea typeface="+mn-lt"/>
                <a:cs typeface="+mn-lt"/>
              </a:rPr>
              <a:t> </a:t>
            </a:r>
            <a:r>
              <a:rPr lang="en-US" dirty="0">
                <a:ea typeface="+mn-lt"/>
                <a:cs typeface="+mn-lt"/>
              </a:rPr>
              <a:t>. </a:t>
            </a:r>
            <a:r>
              <a:rPr lang="en-US" u="sng" dirty="0">
                <a:ea typeface="+mn-lt"/>
                <a:cs typeface="+mn-lt"/>
              </a:rPr>
              <a:t>Yarn, </a:t>
            </a:r>
            <a:r>
              <a:rPr lang="en-US" b="1" u="sng" dirty="0" err="1">
                <a:ea typeface="+mn-lt"/>
                <a:cs typeface="+mn-lt"/>
              </a:rPr>
              <a:t>npm</a:t>
            </a:r>
            <a:r>
              <a:rPr lang="en-US" u="sng" dirty="0" err="1">
                <a:ea typeface="+mn-lt"/>
                <a:cs typeface="+mn-lt"/>
              </a:rPr>
              <a:t>’e</a:t>
            </a:r>
            <a:r>
              <a:rPr lang="en-US" u="sng" dirty="0">
                <a:ea typeface="+mn-lt"/>
                <a:cs typeface="+mn-lt"/>
              </a:rPr>
              <a:t> ek </a:t>
            </a:r>
            <a:r>
              <a:rPr lang="en-US" u="sng" dirty="0" err="1">
                <a:ea typeface="+mn-lt"/>
                <a:cs typeface="+mn-lt"/>
              </a:rPr>
              <a:t>olarak</a:t>
            </a:r>
            <a:r>
              <a:rPr lang="en-US" u="sng" dirty="0">
                <a:ea typeface="+mn-lt"/>
                <a:cs typeface="+mn-lt"/>
              </a:rPr>
              <a:t>, </a:t>
            </a:r>
            <a:r>
              <a:rPr lang="en-US" u="sng" dirty="0" err="1">
                <a:ea typeface="+mn-lt"/>
                <a:cs typeface="+mn-lt"/>
              </a:rPr>
              <a:t>yüksek</a:t>
            </a:r>
            <a:r>
              <a:rPr lang="en-US" u="sng" dirty="0">
                <a:ea typeface="+mn-lt"/>
                <a:cs typeface="+mn-lt"/>
              </a:rPr>
              <a:t> </a:t>
            </a:r>
            <a:r>
              <a:rPr lang="en-US" u="sng" dirty="0" err="1">
                <a:ea typeface="+mn-lt"/>
                <a:cs typeface="+mn-lt"/>
              </a:rPr>
              <a:t>performans</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tutarlılık</a:t>
            </a:r>
            <a:r>
              <a:rPr lang="en-US" u="sng" dirty="0">
                <a:ea typeface="+mn-lt"/>
                <a:cs typeface="+mn-lt"/>
              </a:rPr>
              <a:t> </a:t>
            </a:r>
            <a:r>
              <a:rPr lang="en-US" u="sng" dirty="0" err="1">
                <a:ea typeface="+mn-lt"/>
                <a:cs typeface="+mn-lt"/>
              </a:rPr>
              <a:t>sunar</a:t>
            </a:r>
            <a:r>
              <a:rPr lang="en-US" u="sng" dirty="0">
                <a:ea typeface="+mn-lt"/>
                <a:cs typeface="+mn-lt"/>
              </a:rPr>
              <a:t> </a:t>
            </a:r>
            <a:r>
              <a:rPr lang="en-US" dirty="0">
                <a:ea typeface="+mn-lt"/>
                <a:cs typeface="+mn-lt"/>
              </a:rPr>
              <a:t>. </a:t>
            </a:r>
            <a:r>
              <a:rPr lang="en-US" dirty="0" err="1">
                <a:ea typeface="+mn-lt"/>
                <a:cs typeface="+mn-lt"/>
              </a:rPr>
              <a:t>Yarn’ın</a:t>
            </a:r>
            <a:r>
              <a:rPr lang="en-US" dirty="0">
                <a:ea typeface="+mn-lt"/>
                <a:cs typeface="+mn-lt"/>
              </a:rPr>
              <a:t> </a:t>
            </a:r>
            <a:r>
              <a:rPr lang="en-US" dirty="0" err="1">
                <a:ea typeface="+mn-lt"/>
                <a:cs typeface="+mn-lt"/>
              </a:rPr>
              <a:t>kurulumu</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sistem</a:t>
            </a:r>
            <a:r>
              <a:rPr lang="en-US" dirty="0">
                <a:ea typeface="+mn-lt"/>
                <a:cs typeface="+mn-lt"/>
              </a:rPr>
              <a:t> </a:t>
            </a:r>
            <a:r>
              <a:rPr lang="en-US" dirty="0" err="1">
                <a:ea typeface="+mn-lt"/>
                <a:cs typeface="+mn-lt"/>
              </a:rPr>
              <a:t>seviyesinde</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başka</a:t>
            </a:r>
            <a:r>
              <a:rPr lang="en-US" dirty="0">
                <a:ea typeface="+mn-lt"/>
                <a:cs typeface="+mn-lt"/>
              </a:rPr>
              <a:t> </a:t>
            </a:r>
            <a:r>
              <a:rPr lang="en-US" dirty="0" err="1">
                <a:ea typeface="+mn-lt"/>
                <a:cs typeface="+mn-lt"/>
              </a:rPr>
              <a:t>paket</a:t>
            </a:r>
            <a:r>
              <a:rPr lang="en-US" dirty="0">
                <a:ea typeface="+mn-lt"/>
                <a:cs typeface="+mn-lt"/>
              </a:rPr>
              <a:t> </a:t>
            </a:r>
            <a:r>
              <a:rPr lang="en-US" dirty="0" err="1">
                <a:ea typeface="+mn-lt"/>
                <a:cs typeface="+mn-lt"/>
              </a:rPr>
              <a:t>yöneticisi</a:t>
            </a:r>
            <a:r>
              <a:rPr lang="en-US" dirty="0">
                <a:ea typeface="+mn-lt"/>
                <a:cs typeface="+mn-lt"/>
              </a:rPr>
              <a:t> </a:t>
            </a:r>
            <a:r>
              <a:rPr lang="en-US" dirty="0" err="1">
                <a:ea typeface="+mn-lt"/>
                <a:cs typeface="+mn-lt"/>
              </a:rPr>
              <a:t>kullanılabilir</a:t>
            </a:r>
            <a:r>
              <a:rPr lang="en-US" dirty="0">
                <a:ea typeface="+mn-lt"/>
                <a:cs typeface="+mn-lt"/>
              </a:rPr>
              <a:t>. macOS </a:t>
            </a:r>
            <a:r>
              <a:rPr lang="en-US" dirty="0" err="1">
                <a:ea typeface="+mn-lt"/>
                <a:cs typeface="+mn-lt"/>
              </a:rPr>
              <a:t>için</a:t>
            </a:r>
            <a:r>
              <a:rPr lang="en-US" dirty="0">
                <a:ea typeface="+mn-lt"/>
                <a:cs typeface="+mn-lt"/>
              </a:rPr>
              <a:t> Brew </a:t>
            </a:r>
            <a:r>
              <a:rPr lang="en-US" dirty="0" err="1">
                <a:ea typeface="+mn-lt"/>
                <a:cs typeface="+mn-lt"/>
              </a:rPr>
              <a:t>veya</a:t>
            </a:r>
            <a:r>
              <a:rPr lang="en-US" dirty="0">
                <a:ea typeface="+mn-lt"/>
                <a:cs typeface="+mn-lt"/>
              </a:rPr>
              <a:t> </a:t>
            </a:r>
            <a:r>
              <a:rPr lang="en-US" dirty="0" err="1">
                <a:ea typeface="+mn-lt"/>
                <a:cs typeface="+mn-lt"/>
              </a:rPr>
              <a:t>MacPorts</a:t>
            </a:r>
            <a:r>
              <a:rPr lang="en-US" dirty="0">
                <a:ea typeface="+mn-lt"/>
                <a:cs typeface="+mn-lt"/>
              </a:rPr>
              <a:t> </a:t>
            </a:r>
            <a:r>
              <a:rPr lang="en-US" dirty="0" err="1">
                <a:ea typeface="+mn-lt"/>
                <a:cs typeface="+mn-lt"/>
              </a:rPr>
              <a:t>tercih</a:t>
            </a:r>
            <a:r>
              <a:rPr lang="en-US" dirty="0">
                <a:ea typeface="+mn-lt"/>
                <a:cs typeface="+mn-lt"/>
              </a:rPr>
              <a:t> </a:t>
            </a:r>
            <a:r>
              <a:rPr lang="en-US" dirty="0" err="1">
                <a:ea typeface="+mn-lt"/>
                <a:cs typeface="+mn-lt"/>
              </a:rPr>
              <a:t>edilebilir</a:t>
            </a:r>
            <a:r>
              <a:rPr lang="en-US" dirty="0">
                <a:ea typeface="+mn-lt"/>
                <a:cs typeface="+mn-lt"/>
              </a:rPr>
              <a:t>. </a:t>
            </a:r>
            <a:r>
              <a:rPr lang="en-US" u="sng" dirty="0">
                <a:ea typeface="+mn-lt"/>
                <a:cs typeface="+mn-lt"/>
              </a:rPr>
              <a:t>Yarn </a:t>
            </a:r>
            <a:r>
              <a:rPr lang="en-US" u="sng" dirty="0" err="1">
                <a:ea typeface="+mn-lt"/>
                <a:cs typeface="+mn-lt"/>
              </a:rPr>
              <a:t>kurulumu</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komut</a:t>
            </a:r>
            <a:r>
              <a:rPr lang="en-US" u="sng" dirty="0">
                <a:ea typeface="+mn-lt"/>
                <a:cs typeface="+mn-lt"/>
              </a:rPr>
              <a:t> </a:t>
            </a:r>
            <a:r>
              <a:rPr lang="en-US" u="sng" dirty="0" err="1">
                <a:ea typeface="+mn-lt"/>
                <a:cs typeface="+mn-lt"/>
              </a:rPr>
              <a:t>satırı</a:t>
            </a:r>
            <a:r>
              <a:rPr lang="en-US" u="sng" dirty="0">
                <a:ea typeface="+mn-lt"/>
                <a:cs typeface="+mn-lt"/>
              </a:rPr>
              <a:t> </a:t>
            </a:r>
            <a:r>
              <a:rPr lang="en-US" u="sng" dirty="0" err="1">
                <a:ea typeface="+mn-lt"/>
                <a:cs typeface="+mn-lt"/>
              </a:rPr>
              <a:t>üzerinden</a:t>
            </a:r>
            <a:r>
              <a:rPr lang="en-US" u="sng" dirty="0">
                <a:ea typeface="+mn-lt"/>
                <a:cs typeface="+mn-lt"/>
              </a:rPr>
              <a:t> curl </a:t>
            </a:r>
            <a:r>
              <a:rPr lang="en-US" u="sng" dirty="0" err="1">
                <a:ea typeface="+mn-lt"/>
                <a:cs typeface="+mn-lt"/>
              </a:rPr>
              <a:t>aracılığıyla</a:t>
            </a:r>
            <a:r>
              <a:rPr lang="en-US" u="sng" dirty="0">
                <a:ea typeface="+mn-lt"/>
                <a:cs typeface="+mn-lt"/>
              </a:rPr>
              <a:t> </a:t>
            </a:r>
            <a:r>
              <a:rPr lang="en-US" u="sng" dirty="0" err="1">
                <a:ea typeface="+mn-lt"/>
                <a:cs typeface="+mn-lt"/>
              </a:rPr>
              <a:t>indirme</a:t>
            </a:r>
            <a:r>
              <a:rPr lang="en-US" u="sng" dirty="0">
                <a:ea typeface="+mn-lt"/>
                <a:cs typeface="+mn-lt"/>
              </a:rPr>
              <a:t> </a:t>
            </a:r>
            <a:r>
              <a:rPr lang="en-US" u="sng" dirty="0" err="1">
                <a:ea typeface="+mn-lt"/>
                <a:cs typeface="+mn-lt"/>
              </a:rPr>
              <a:t>işlemi</a:t>
            </a:r>
            <a:r>
              <a:rPr lang="en-US" u="sng" dirty="0">
                <a:ea typeface="+mn-lt"/>
                <a:cs typeface="+mn-lt"/>
              </a:rPr>
              <a:t> </a:t>
            </a:r>
            <a:r>
              <a:rPr lang="en-US" u="sng" dirty="0" err="1">
                <a:ea typeface="+mn-lt"/>
                <a:cs typeface="+mn-lt"/>
              </a:rPr>
              <a:t>gerçekleştirilebilir</a:t>
            </a:r>
            <a:r>
              <a:rPr lang="en-US" u="sng" dirty="0">
                <a:ea typeface="+mn-lt"/>
                <a:cs typeface="+mn-lt"/>
              </a:rPr>
              <a:t> </a:t>
            </a:r>
            <a:r>
              <a:rPr lang="en-US" dirty="0">
                <a:ea typeface="+mn-lt"/>
                <a:cs typeface="+mn-lt"/>
              </a:rPr>
              <a:t>. </a:t>
            </a:r>
            <a:r>
              <a:rPr lang="en-US" u="sng" dirty="0">
                <a:ea typeface="+mn-lt"/>
                <a:cs typeface="+mn-lt"/>
              </a:rPr>
              <a:t>Yarn </a:t>
            </a:r>
            <a:r>
              <a:rPr lang="en-US" u="sng" dirty="0" err="1">
                <a:ea typeface="+mn-lt"/>
                <a:cs typeface="+mn-lt"/>
              </a:rPr>
              <a:t>hakkında</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fazla</a:t>
            </a:r>
            <a:r>
              <a:rPr lang="en-US" u="sng" dirty="0">
                <a:ea typeface="+mn-lt"/>
                <a:cs typeface="+mn-lt"/>
              </a:rPr>
              <a:t> </a:t>
            </a:r>
            <a:r>
              <a:rPr lang="en-US" u="sng" dirty="0" err="1">
                <a:ea typeface="+mn-lt"/>
                <a:cs typeface="+mn-lt"/>
              </a:rPr>
              <a:t>bilgi</a:t>
            </a:r>
            <a:r>
              <a:rPr lang="en-US" u="sng" dirty="0">
                <a:ea typeface="+mn-lt"/>
                <a:cs typeface="+mn-lt"/>
              </a:rPr>
              <a:t> </a:t>
            </a:r>
            <a:r>
              <a:rPr lang="en-US" u="sng" dirty="0" err="1">
                <a:ea typeface="+mn-lt"/>
                <a:cs typeface="+mn-lt"/>
              </a:rPr>
              <a:t>için</a:t>
            </a:r>
            <a:r>
              <a:rPr lang="en-US" u="sng" dirty="0">
                <a:ea typeface="+mn-lt"/>
                <a:cs typeface="+mn-lt"/>
              </a:rPr>
              <a:t> Yarn </a:t>
            </a:r>
            <a:r>
              <a:rPr lang="en-US" u="sng" dirty="0" err="1">
                <a:ea typeface="+mn-lt"/>
                <a:cs typeface="+mn-lt"/>
              </a:rPr>
              <a:t>resmi</a:t>
            </a:r>
            <a:r>
              <a:rPr lang="en-US" u="sng" dirty="0">
                <a:ea typeface="+mn-lt"/>
                <a:cs typeface="+mn-lt"/>
              </a:rPr>
              <a:t> web </a:t>
            </a:r>
            <a:r>
              <a:rPr lang="en-US" u="sng" dirty="0" err="1">
                <a:ea typeface="+mn-lt"/>
                <a:cs typeface="+mn-lt"/>
              </a:rPr>
              <a:t>sayfası</a:t>
            </a:r>
            <a:r>
              <a:rPr lang="en-US" u="sng" dirty="0">
                <a:ea typeface="+mn-lt"/>
                <a:cs typeface="+mn-lt"/>
              </a:rPr>
              <a:t> </a:t>
            </a:r>
            <a:r>
              <a:rPr lang="en-US" u="sng" dirty="0" err="1">
                <a:ea typeface="+mn-lt"/>
                <a:cs typeface="+mn-lt"/>
              </a:rPr>
              <a:t>ve</a:t>
            </a:r>
            <a:r>
              <a:rPr lang="en-US" u="sng" dirty="0">
                <a:ea typeface="+mn-lt"/>
                <a:cs typeface="+mn-lt"/>
              </a:rPr>
              <a:t>/</a:t>
            </a:r>
            <a:r>
              <a:rPr lang="en-US" u="sng" dirty="0" err="1">
                <a:ea typeface="+mn-lt"/>
                <a:cs typeface="+mn-lt"/>
              </a:rPr>
              <a:t>veya</a:t>
            </a:r>
            <a:r>
              <a:rPr lang="en-US" u="sng" dirty="0">
                <a:ea typeface="+mn-lt"/>
                <a:cs typeface="+mn-lt"/>
              </a:rPr>
              <a:t> GitHub </a:t>
            </a:r>
            <a:r>
              <a:rPr lang="en-US" u="sng" dirty="0" err="1">
                <a:ea typeface="+mn-lt"/>
                <a:cs typeface="+mn-lt"/>
              </a:rPr>
              <a:t>sayfası</a:t>
            </a:r>
            <a:r>
              <a:rPr lang="en-US" u="sng" dirty="0">
                <a:ea typeface="+mn-lt"/>
                <a:cs typeface="+mn-lt"/>
              </a:rPr>
              <a:t> </a:t>
            </a:r>
            <a:r>
              <a:rPr lang="en-US" u="sng" dirty="0" err="1">
                <a:ea typeface="+mn-lt"/>
                <a:cs typeface="+mn-lt"/>
              </a:rPr>
              <a:t>incelenebilir</a:t>
            </a:r>
            <a:r>
              <a:rPr lang="en-US" u="sng" dirty="0">
                <a:ea typeface="+mn-lt"/>
                <a:cs typeface="+mn-lt"/>
              </a:rPr>
              <a:t> </a:t>
            </a:r>
            <a:r>
              <a:rPr lang="en-US" dirty="0">
                <a:ea typeface="+mn-lt"/>
                <a:cs typeface="+mn-lt"/>
              </a:rPr>
              <a:t>.</a:t>
            </a:r>
            <a:endParaRPr lang="en-US"/>
          </a:p>
        </p:txBody>
      </p:sp>
      <p:sp>
        <p:nvSpPr>
          <p:cNvPr id="4" name="Footer Placeholder 3">
            <a:extLst>
              <a:ext uri="{FF2B5EF4-FFF2-40B4-BE49-F238E27FC236}">
                <a16:creationId xmlns:a16="http://schemas.microsoft.com/office/drawing/2014/main" id="{9052079F-37EA-921A-3404-0A612F30C9DC}"/>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F20F82C-A238-DE75-0B24-305EEB3F2963}"/>
              </a:ext>
            </a:extLst>
          </p:cNvPr>
          <p:cNvSpPr>
            <a:spLocks noGrp="1"/>
          </p:cNvSpPr>
          <p:nvPr>
            <p:ph type="sldNum" sz="quarter" idx="4"/>
          </p:nvPr>
        </p:nvSpPr>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1303079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F522-4ACB-8286-D59A-9C86AC4F820F}"/>
              </a:ext>
            </a:extLst>
          </p:cNvPr>
          <p:cNvSpPr>
            <a:spLocks noGrp="1"/>
          </p:cNvSpPr>
          <p:nvPr>
            <p:ph type="title"/>
          </p:nvPr>
        </p:nvSpPr>
        <p:spPr>
          <a:xfrm>
            <a:off x="1167492" y="134155"/>
            <a:ext cx="9811380" cy="767479"/>
          </a:xfrm>
        </p:spPr>
        <p:txBody>
          <a:bodyPr/>
          <a:lstStyle/>
          <a:p>
            <a:r>
              <a:rPr lang="en-US" dirty="0"/>
              <a:t>SEO Nedir?</a:t>
            </a:r>
          </a:p>
        </p:txBody>
      </p:sp>
      <p:sp>
        <p:nvSpPr>
          <p:cNvPr id="3" name="Content Placeholder 2">
            <a:extLst>
              <a:ext uri="{FF2B5EF4-FFF2-40B4-BE49-F238E27FC236}">
                <a16:creationId xmlns:a16="http://schemas.microsoft.com/office/drawing/2014/main" id="{18C33F2C-9817-1F88-A9F7-E3F0B7F6C865}"/>
              </a:ext>
            </a:extLst>
          </p:cNvPr>
          <p:cNvSpPr>
            <a:spLocks noGrp="1"/>
          </p:cNvSpPr>
          <p:nvPr>
            <p:ph idx="1"/>
          </p:nvPr>
        </p:nvSpPr>
        <p:spPr>
          <a:xfrm>
            <a:off x="1167493" y="1722660"/>
            <a:ext cx="10798758" cy="5008870"/>
          </a:xfrm>
        </p:spPr>
        <p:txBody>
          <a:bodyPr vert="horz" lIns="91440" tIns="45720" rIns="91440" bIns="45720" rtlCol="0" anchor="t">
            <a:noAutofit/>
          </a:bodyPr>
          <a:lstStyle/>
          <a:p>
            <a:r>
              <a:rPr lang="en-US" dirty="0">
                <a:ea typeface="+mn-lt"/>
                <a:cs typeface="+mn-lt"/>
              </a:rPr>
              <a:t>SEO, </a:t>
            </a:r>
            <a:r>
              <a:rPr lang="en-US" b="1" dirty="0" err="1">
                <a:ea typeface="+mn-lt"/>
                <a:cs typeface="+mn-lt"/>
              </a:rPr>
              <a:t>arama</a:t>
            </a:r>
            <a:r>
              <a:rPr lang="en-US" b="1" dirty="0">
                <a:ea typeface="+mn-lt"/>
                <a:cs typeface="+mn-lt"/>
              </a:rPr>
              <a:t> </a:t>
            </a:r>
            <a:r>
              <a:rPr lang="en-US" b="1" dirty="0" err="1">
                <a:ea typeface="+mn-lt"/>
                <a:cs typeface="+mn-lt"/>
              </a:rPr>
              <a:t>motoru</a:t>
            </a:r>
            <a:r>
              <a:rPr lang="en-US" b="1" dirty="0">
                <a:ea typeface="+mn-lt"/>
                <a:cs typeface="+mn-lt"/>
              </a:rPr>
              <a:t> </a:t>
            </a:r>
            <a:r>
              <a:rPr lang="en-US" b="1" dirty="0" err="1">
                <a:ea typeface="+mn-lt"/>
                <a:cs typeface="+mn-lt"/>
              </a:rPr>
              <a:t>optimizasyonu</a:t>
            </a:r>
            <a:r>
              <a:rPr lang="en-US" dirty="0">
                <a:ea typeface="+mn-lt"/>
                <a:cs typeface="+mn-lt"/>
              </a:rPr>
              <a:t> </a:t>
            </a:r>
            <a:r>
              <a:rPr lang="en-US" dirty="0" err="1">
                <a:ea typeface="+mn-lt"/>
                <a:cs typeface="+mn-lt"/>
              </a:rPr>
              <a:t>anlamına</a:t>
            </a:r>
            <a:r>
              <a:rPr lang="en-US" dirty="0">
                <a:ea typeface="+mn-lt"/>
                <a:cs typeface="+mn-lt"/>
              </a:rPr>
              <a:t> </a:t>
            </a:r>
            <a:r>
              <a:rPr lang="en-US" dirty="0" err="1">
                <a:ea typeface="+mn-lt"/>
                <a:cs typeface="+mn-lt"/>
              </a:rPr>
              <a:t>gelir</a:t>
            </a:r>
            <a:r>
              <a:rPr lang="en-US" dirty="0">
                <a:ea typeface="+mn-lt"/>
                <a:cs typeface="+mn-lt"/>
              </a:rPr>
              <a:t>. </a:t>
            </a:r>
            <a:r>
              <a:rPr lang="en-US" u="sng" dirty="0">
                <a:ea typeface="+mn-lt"/>
                <a:cs typeface="+mn-lt"/>
              </a:rPr>
              <a:t>SEO, web </a:t>
            </a:r>
            <a:r>
              <a:rPr lang="en-US" u="sng" dirty="0" err="1">
                <a:ea typeface="+mn-lt"/>
                <a:cs typeface="+mn-lt"/>
              </a:rPr>
              <a:t>sitelerinin</a:t>
            </a:r>
            <a:r>
              <a:rPr lang="en-US" u="sng" dirty="0">
                <a:ea typeface="+mn-lt"/>
                <a:cs typeface="+mn-lt"/>
              </a:rPr>
              <a:t> </a:t>
            </a:r>
            <a:r>
              <a:rPr lang="en-US" u="sng" dirty="0" err="1">
                <a:ea typeface="+mn-lt"/>
                <a:cs typeface="+mn-lt"/>
              </a:rPr>
              <a:t>arama</a:t>
            </a:r>
            <a:r>
              <a:rPr lang="en-US" u="sng" dirty="0">
                <a:ea typeface="+mn-lt"/>
                <a:cs typeface="+mn-lt"/>
              </a:rPr>
              <a:t> </a:t>
            </a:r>
            <a:r>
              <a:rPr lang="en-US" u="sng" dirty="0" err="1">
                <a:ea typeface="+mn-lt"/>
                <a:cs typeface="+mn-lt"/>
              </a:rPr>
              <a:t>motorlarında</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çok</a:t>
            </a:r>
            <a:r>
              <a:rPr lang="en-US" u="sng" dirty="0">
                <a:ea typeface="+mn-lt"/>
                <a:cs typeface="+mn-lt"/>
              </a:rPr>
              <a:t> </a:t>
            </a:r>
            <a:r>
              <a:rPr lang="en-US" u="sng" dirty="0" err="1">
                <a:ea typeface="+mn-lt"/>
                <a:cs typeface="+mn-lt"/>
              </a:rPr>
              <a:t>görünürlülük</a:t>
            </a:r>
            <a:r>
              <a:rPr lang="en-US" u="sng" dirty="0">
                <a:ea typeface="+mn-lt"/>
                <a:cs typeface="+mn-lt"/>
              </a:rPr>
              <a:t> </a:t>
            </a:r>
            <a:r>
              <a:rPr lang="en-US" u="sng" dirty="0" err="1">
                <a:ea typeface="+mn-lt"/>
                <a:cs typeface="+mn-lt"/>
              </a:rPr>
              <a:t>elde</a:t>
            </a:r>
            <a:r>
              <a:rPr lang="en-US" u="sng" dirty="0">
                <a:ea typeface="+mn-lt"/>
                <a:cs typeface="+mn-lt"/>
              </a:rPr>
              <a:t> </a:t>
            </a:r>
            <a:r>
              <a:rPr lang="en-US" u="sng" dirty="0" err="1">
                <a:ea typeface="+mn-lt"/>
                <a:cs typeface="+mn-lt"/>
              </a:rPr>
              <a:t>etmesini</a:t>
            </a:r>
            <a:r>
              <a:rPr lang="en-US" u="sng" dirty="0">
                <a:ea typeface="+mn-lt"/>
                <a:cs typeface="+mn-lt"/>
              </a:rPr>
              <a:t> </a:t>
            </a:r>
            <a:r>
              <a:rPr lang="en-US" u="sng" dirty="0" err="1">
                <a:ea typeface="+mn-lt"/>
                <a:cs typeface="+mn-lt"/>
              </a:rPr>
              <a:t>sağlamak</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yapılan</a:t>
            </a:r>
            <a:r>
              <a:rPr lang="en-US" u="sng" dirty="0">
                <a:ea typeface="+mn-lt"/>
                <a:cs typeface="+mn-lt"/>
              </a:rPr>
              <a:t> </a:t>
            </a:r>
            <a:r>
              <a:rPr lang="en-US" u="sng" dirty="0" err="1">
                <a:ea typeface="+mn-lt"/>
                <a:cs typeface="+mn-lt"/>
              </a:rPr>
              <a:t>çalışmalar</a:t>
            </a:r>
            <a:r>
              <a:rPr lang="en-US" u="sng" dirty="0">
                <a:ea typeface="+mn-lt"/>
                <a:cs typeface="+mn-lt"/>
              </a:rPr>
              <a:t> </a:t>
            </a:r>
            <a:r>
              <a:rPr lang="en-US" u="sng" dirty="0" err="1">
                <a:ea typeface="+mn-lt"/>
                <a:cs typeface="+mn-lt"/>
              </a:rPr>
              <a:t>bütünüdür</a:t>
            </a:r>
            <a:r>
              <a:rPr lang="en-US" u="sng" dirty="0">
                <a:ea typeface="+mn-lt"/>
                <a:cs typeface="+mn-lt"/>
              </a:rPr>
              <a:t> </a:t>
            </a:r>
            <a:r>
              <a:rPr lang="en-US" dirty="0">
                <a:ea typeface="+mn-lt"/>
                <a:cs typeface="+mn-lt"/>
              </a:rPr>
              <a:t>. </a:t>
            </a:r>
            <a:r>
              <a:rPr lang="en-US" u="sng" dirty="0">
                <a:ea typeface="+mn-lt"/>
                <a:cs typeface="+mn-lt"/>
              </a:rPr>
              <a:t>SEO, web </a:t>
            </a:r>
            <a:r>
              <a:rPr lang="en-US" u="sng" dirty="0" err="1">
                <a:ea typeface="+mn-lt"/>
                <a:cs typeface="+mn-lt"/>
              </a:rPr>
              <a:t>sitelerinin</a:t>
            </a:r>
            <a:r>
              <a:rPr lang="en-US" u="sng" dirty="0">
                <a:ea typeface="+mn-lt"/>
                <a:cs typeface="+mn-lt"/>
              </a:rPr>
              <a:t> </a:t>
            </a:r>
            <a:r>
              <a:rPr lang="en-US" u="sng" dirty="0" err="1">
                <a:ea typeface="+mn-lt"/>
                <a:cs typeface="+mn-lt"/>
              </a:rPr>
              <a:t>arama</a:t>
            </a:r>
            <a:r>
              <a:rPr lang="en-US" u="sng" dirty="0">
                <a:ea typeface="+mn-lt"/>
                <a:cs typeface="+mn-lt"/>
              </a:rPr>
              <a:t> </a:t>
            </a:r>
            <a:r>
              <a:rPr lang="en-US" u="sng" dirty="0" err="1">
                <a:ea typeface="+mn-lt"/>
                <a:cs typeface="+mn-lt"/>
              </a:rPr>
              <a:t>motorlarında</a:t>
            </a:r>
            <a:r>
              <a:rPr lang="en-US" u="sng" dirty="0">
                <a:ea typeface="+mn-lt"/>
                <a:cs typeface="+mn-lt"/>
              </a:rPr>
              <a:t> </a:t>
            </a:r>
            <a:r>
              <a:rPr lang="en-US" u="sng" dirty="0" err="1">
                <a:ea typeface="+mn-lt"/>
                <a:cs typeface="+mn-lt"/>
              </a:rPr>
              <a:t>daha</a:t>
            </a:r>
            <a:r>
              <a:rPr lang="en-US" u="sng" dirty="0">
                <a:ea typeface="+mn-lt"/>
                <a:cs typeface="+mn-lt"/>
              </a:rPr>
              <a:t> iyi </a:t>
            </a:r>
            <a:r>
              <a:rPr lang="en-US" u="sng" dirty="0" err="1">
                <a:ea typeface="+mn-lt"/>
                <a:cs typeface="+mn-lt"/>
              </a:rPr>
              <a:t>performans</a:t>
            </a:r>
            <a:r>
              <a:rPr lang="en-US" u="sng" dirty="0">
                <a:ea typeface="+mn-lt"/>
                <a:cs typeface="+mn-lt"/>
              </a:rPr>
              <a:t> </a:t>
            </a:r>
            <a:r>
              <a:rPr lang="en-US" u="sng" dirty="0" err="1">
                <a:ea typeface="+mn-lt"/>
                <a:cs typeface="+mn-lt"/>
              </a:rPr>
              <a:t>göstermesi</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yapılan</a:t>
            </a:r>
            <a:r>
              <a:rPr lang="en-US" u="sng" dirty="0">
                <a:ea typeface="+mn-lt"/>
                <a:cs typeface="+mn-lt"/>
              </a:rPr>
              <a:t> </a:t>
            </a:r>
            <a:r>
              <a:rPr lang="en-US" u="sng" dirty="0" err="1">
                <a:ea typeface="+mn-lt"/>
                <a:cs typeface="+mn-lt"/>
              </a:rPr>
              <a:t>çalışmalarının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birimidir</a:t>
            </a:r>
            <a:r>
              <a:rPr lang="en-US" u="sng" dirty="0">
                <a:ea typeface="+mn-lt"/>
                <a:cs typeface="+mn-lt"/>
              </a:rPr>
              <a:t> </a:t>
            </a:r>
            <a:r>
              <a:rPr lang="en-US" dirty="0">
                <a:ea typeface="+mn-lt"/>
                <a:cs typeface="+mn-lt"/>
              </a:rPr>
              <a:t>. </a:t>
            </a:r>
            <a:r>
              <a:rPr lang="en-US" u="sng" dirty="0" err="1">
                <a:ea typeface="+mn-lt"/>
                <a:cs typeface="+mn-lt"/>
              </a:rPr>
              <a:t>SEO’nun</a:t>
            </a:r>
            <a:r>
              <a:rPr lang="en-US" u="sng" dirty="0">
                <a:ea typeface="+mn-lt"/>
                <a:cs typeface="+mn-lt"/>
              </a:rPr>
              <a:t> </a:t>
            </a:r>
            <a:r>
              <a:rPr lang="en-US" u="sng" dirty="0" err="1">
                <a:ea typeface="+mn-lt"/>
                <a:cs typeface="+mn-lt"/>
              </a:rPr>
              <a:t>amacı</a:t>
            </a:r>
            <a:r>
              <a:rPr lang="en-US" u="sng" dirty="0">
                <a:ea typeface="+mn-lt"/>
                <a:cs typeface="+mn-lt"/>
              </a:rPr>
              <a:t>, web </a:t>
            </a:r>
            <a:r>
              <a:rPr lang="en-US" u="sng" dirty="0" err="1">
                <a:ea typeface="+mn-lt"/>
                <a:cs typeface="+mn-lt"/>
              </a:rPr>
              <a:t>sitelerini</a:t>
            </a:r>
            <a:r>
              <a:rPr lang="en-US" u="sng" dirty="0">
                <a:ea typeface="+mn-lt"/>
                <a:cs typeface="+mn-lt"/>
              </a:rPr>
              <a:t> Google </a:t>
            </a:r>
            <a:r>
              <a:rPr lang="en-US" u="sng" dirty="0" err="1">
                <a:ea typeface="+mn-lt"/>
                <a:cs typeface="+mn-lt"/>
              </a:rPr>
              <a:t>ya</a:t>
            </a:r>
            <a:r>
              <a:rPr lang="en-US" u="sng" dirty="0">
                <a:ea typeface="+mn-lt"/>
                <a:cs typeface="+mn-lt"/>
              </a:rPr>
              <a:t> da hedeflenen arama motorunda kelime bazlı üst sıralara </a:t>
            </a:r>
            <a:r>
              <a:rPr lang="en-US" u="sng" dirty="0" err="1">
                <a:ea typeface="+mn-lt"/>
                <a:cs typeface="+mn-lt"/>
              </a:rPr>
              <a:t>çıkarmaktır</a:t>
            </a:r>
            <a:r>
              <a:rPr lang="en-US" u="sng" dirty="0">
                <a:ea typeface="+mn-lt"/>
                <a:cs typeface="+mn-lt"/>
              </a:rPr>
              <a:t> </a:t>
            </a:r>
            <a:r>
              <a:rPr lang="en-US" dirty="0">
                <a:ea typeface="+mn-lt"/>
                <a:cs typeface="+mn-lt"/>
              </a:rPr>
              <a:t>. </a:t>
            </a:r>
            <a:r>
              <a:rPr lang="en-US" u="sng" dirty="0">
                <a:ea typeface="+mn-lt"/>
                <a:cs typeface="+mn-lt"/>
              </a:rPr>
              <a:t>SEO, web </a:t>
            </a:r>
            <a:r>
              <a:rPr lang="en-US" u="sng" dirty="0" err="1">
                <a:ea typeface="+mn-lt"/>
                <a:cs typeface="+mn-lt"/>
              </a:rPr>
              <a:t>sitelerinin</a:t>
            </a:r>
            <a:r>
              <a:rPr lang="en-US" u="sng" dirty="0">
                <a:ea typeface="+mn-lt"/>
                <a:cs typeface="+mn-lt"/>
              </a:rPr>
              <a:t> </a:t>
            </a:r>
            <a:r>
              <a:rPr lang="en-US" u="sng" dirty="0" err="1">
                <a:ea typeface="+mn-lt"/>
                <a:cs typeface="+mn-lt"/>
              </a:rPr>
              <a:t>arama</a:t>
            </a:r>
            <a:r>
              <a:rPr lang="en-US" u="sng" dirty="0">
                <a:ea typeface="+mn-lt"/>
                <a:cs typeface="+mn-lt"/>
              </a:rPr>
              <a:t> </a:t>
            </a:r>
            <a:r>
              <a:rPr lang="en-US" u="sng" dirty="0" err="1">
                <a:ea typeface="+mn-lt"/>
                <a:cs typeface="+mn-lt"/>
              </a:rPr>
              <a:t>motorlarında</a:t>
            </a:r>
            <a:r>
              <a:rPr lang="en-US" u="sng" dirty="0">
                <a:ea typeface="+mn-lt"/>
                <a:cs typeface="+mn-lt"/>
              </a:rPr>
              <a:t> </a:t>
            </a:r>
            <a:r>
              <a:rPr lang="en-US" u="sng" dirty="0" err="1">
                <a:ea typeface="+mn-lt"/>
                <a:cs typeface="+mn-lt"/>
              </a:rPr>
              <a:t>daha</a:t>
            </a:r>
            <a:r>
              <a:rPr lang="en-US" u="sng" dirty="0">
                <a:ea typeface="+mn-lt"/>
                <a:cs typeface="+mn-lt"/>
              </a:rPr>
              <a:t> iyi </a:t>
            </a:r>
            <a:r>
              <a:rPr lang="en-US" u="sng" dirty="0" err="1">
                <a:ea typeface="+mn-lt"/>
                <a:cs typeface="+mn-lt"/>
              </a:rPr>
              <a:t>performans</a:t>
            </a:r>
            <a:r>
              <a:rPr lang="en-US" u="sng" dirty="0">
                <a:ea typeface="+mn-lt"/>
                <a:cs typeface="+mn-lt"/>
              </a:rPr>
              <a:t> </a:t>
            </a:r>
            <a:r>
              <a:rPr lang="en-US" u="sng" dirty="0" err="1">
                <a:ea typeface="+mn-lt"/>
                <a:cs typeface="+mn-lt"/>
              </a:rPr>
              <a:t>göstermesi</a:t>
            </a:r>
            <a:r>
              <a:rPr lang="en-US" u="sng" dirty="0">
                <a:ea typeface="+mn-lt"/>
                <a:cs typeface="+mn-lt"/>
              </a:rPr>
              <a:t> </a:t>
            </a:r>
            <a:r>
              <a:rPr lang="en-US" u="sng" dirty="0" err="1">
                <a:ea typeface="+mn-lt"/>
                <a:cs typeface="+mn-lt"/>
              </a:rPr>
              <a:t>için</a:t>
            </a:r>
            <a:r>
              <a:rPr lang="en-US" u="sng" dirty="0">
                <a:ea typeface="+mn-lt"/>
                <a:cs typeface="+mn-lt"/>
              </a:rPr>
              <a:t> </a:t>
            </a:r>
            <a:r>
              <a:rPr lang="en-US" u="sng" dirty="0" err="1">
                <a:ea typeface="+mn-lt"/>
                <a:cs typeface="+mn-lt"/>
              </a:rPr>
              <a:t>yapılan</a:t>
            </a:r>
            <a:r>
              <a:rPr lang="en-US" u="sng" dirty="0">
                <a:ea typeface="+mn-lt"/>
                <a:cs typeface="+mn-lt"/>
              </a:rPr>
              <a:t> </a:t>
            </a:r>
            <a:r>
              <a:rPr lang="en-US" u="sng" dirty="0" err="1">
                <a:ea typeface="+mn-lt"/>
                <a:cs typeface="+mn-lt"/>
              </a:rPr>
              <a:t>çalışmaların</a:t>
            </a:r>
            <a:r>
              <a:rPr lang="en-US" u="sng" dirty="0">
                <a:ea typeface="+mn-lt"/>
                <a:cs typeface="+mn-lt"/>
              </a:rPr>
              <a:t> </a:t>
            </a:r>
            <a:r>
              <a:rPr lang="en-US" u="sng" dirty="0" err="1">
                <a:ea typeface="+mn-lt"/>
                <a:cs typeface="+mn-lt"/>
              </a:rPr>
              <a:t>bir</a:t>
            </a:r>
            <a:r>
              <a:rPr lang="en-US" u="sng" dirty="0">
                <a:ea typeface="+mn-lt"/>
                <a:cs typeface="+mn-lt"/>
              </a:rPr>
              <a:t> </a:t>
            </a:r>
            <a:r>
              <a:rPr lang="en-US" u="sng" dirty="0" err="1">
                <a:ea typeface="+mn-lt"/>
                <a:cs typeface="+mn-lt"/>
              </a:rPr>
              <a:t>birimidir</a:t>
            </a:r>
            <a:r>
              <a:rPr lang="en-US" dirty="0">
                <a:ea typeface="+mn-lt"/>
                <a:cs typeface="+mn-lt"/>
              </a:rPr>
              <a:t>.</a:t>
            </a:r>
            <a:endParaRPr lang="en-US" u="sng" dirty="0"/>
          </a:p>
        </p:txBody>
      </p:sp>
      <p:sp>
        <p:nvSpPr>
          <p:cNvPr id="4" name="Footer Placeholder 3">
            <a:extLst>
              <a:ext uri="{FF2B5EF4-FFF2-40B4-BE49-F238E27FC236}">
                <a16:creationId xmlns:a16="http://schemas.microsoft.com/office/drawing/2014/main" id="{CC9147D7-AF05-83BA-D7A8-7FE4161858B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05B0D30-D244-6DAA-7ACE-615DA8215051}"/>
              </a:ext>
            </a:extLst>
          </p:cNvPr>
          <p:cNvSpPr>
            <a:spLocks noGrp="1"/>
          </p:cNvSpPr>
          <p:nvPr>
            <p:ph type="sldNum" sz="quarter" idx="4"/>
          </p:nvPr>
        </p:nvSpPr>
        <p:spPr/>
        <p:txBody>
          <a:bodyPr/>
          <a:lstStyle/>
          <a:p>
            <a:fld id="{294A09A9-5501-47C1-A89A-A340965A2BE2}" type="slidenum">
              <a:rPr lang="en-US" smtClean="0"/>
              <a:pPr/>
              <a:t>74</a:t>
            </a:fld>
            <a:endParaRPr lang="en-US" dirty="0"/>
          </a:p>
        </p:txBody>
      </p:sp>
    </p:spTree>
    <p:extLst>
      <p:ext uri="{BB962C8B-B14F-4D97-AF65-F5344CB8AC3E}">
        <p14:creationId xmlns:p14="http://schemas.microsoft.com/office/powerpoint/2010/main" val="120177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92054"/>
            <a:ext cx="6220278" cy="895798"/>
          </a:xfrm>
        </p:spPr>
        <p:txBody>
          <a:bodyPr/>
          <a:lstStyle/>
          <a:p>
            <a:r>
              <a:rPr lang="en-US" dirty="0"/>
              <a:t>4) Tree </a:t>
            </a:r>
            <a:r>
              <a:rPr lang="en-US" dirty="0" err="1"/>
              <a:t>nedir</a:t>
            </a:r>
            <a:r>
              <a:rPr lang="en-US" dirty="0"/>
              <a:t>?</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2337" y="1187250"/>
            <a:ext cx="8291628" cy="4662007"/>
          </a:xfrm>
        </p:spPr>
        <p:txBody>
          <a:bodyPr vert="horz" lIns="91440" tIns="45720" rIns="91440" bIns="45720" rtlCol="0" anchor="t">
            <a:normAutofit fontScale="92500" lnSpcReduction="10000"/>
          </a:bodyPr>
          <a:lstStyle/>
          <a:p>
            <a:r>
              <a:rPr lang="en-US" b="1" dirty="0">
                <a:ea typeface="+mn-lt"/>
                <a:cs typeface="+mn-lt"/>
              </a:rPr>
              <a:t>Tree</a:t>
            </a:r>
            <a:r>
              <a:rPr lang="en-US" dirty="0">
                <a:ea typeface="+mn-lt"/>
                <a:cs typeface="+mn-lt"/>
              </a:rPr>
              <a:t>, </a:t>
            </a:r>
            <a:r>
              <a:rPr lang="en-US" dirty="0" err="1">
                <a:ea typeface="+mn-lt"/>
                <a:cs typeface="+mn-lt"/>
              </a:rPr>
              <a:t>bilgisayar</a:t>
            </a:r>
            <a:r>
              <a:rPr lang="en-US" dirty="0">
                <a:ea typeface="+mn-lt"/>
                <a:cs typeface="+mn-lt"/>
              </a:rPr>
              <a:t> </a:t>
            </a:r>
            <a:r>
              <a:rPr lang="en-US" dirty="0" err="1">
                <a:ea typeface="+mn-lt"/>
                <a:cs typeface="+mn-lt"/>
              </a:rPr>
              <a:t>bilimlerinde</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yapısıdır</a:t>
            </a:r>
            <a:r>
              <a:rPr lang="en-US" dirty="0">
                <a:ea typeface="+mn-lt"/>
                <a:cs typeface="+mn-lt"/>
              </a:rPr>
              <a:t>. </a:t>
            </a:r>
            <a:r>
              <a:rPr lang="en-US" dirty="0" err="1">
                <a:ea typeface="+mn-lt"/>
                <a:cs typeface="+mn-lt"/>
              </a:rPr>
              <a:t>Ağaç</a:t>
            </a:r>
            <a:r>
              <a:rPr lang="en-US" dirty="0">
                <a:ea typeface="+mn-lt"/>
                <a:cs typeface="+mn-lt"/>
              </a:rPr>
              <a:t> </a:t>
            </a:r>
            <a:r>
              <a:rPr lang="en-US" dirty="0" err="1">
                <a:ea typeface="+mn-lt"/>
                <a:cs typeface="+mn-lt"/>
              </a:rPr>
              <a:t>şeklindeki</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yapısı</a:t>
            </a:r>
            <a:r>
              <a:rPr lang="en-US" dirty="0">
                <a:ea typeface="+mn-lt"/>
                <a:cs typeface="+mn-lt"/>
              </a:rPr>
              <a:t>, </a:t>
            </a:r>
            <a:r>
              <a:rPr lang="en-US" dirty="0" err="1">
                <a:ea typeface="+mn-lt"/>
                <a:cs typeface="+mn-lt"/>
              </a:rPr>
              <a:t>birbirine</a:t>
            </a:r>
            <a:r>
              <a:rPr lang="en-US" dirty="0">
                <a:ea typeface="+mn-lt"/>
                <a:cs typeface="+mn-lt"/>
              </a:rPr>
              <a:t> </a:t>
            </a:r>
            <a:r>
              <a:rPr lang="en-US" dirty="0" err="1">
                <a:ea typeface="+mn-lt"/>
                <a:cs typeface="+mn-lt"/>
              </a:rPr>
              <a:t>bağlı</a:t>
            </a:r>
            <a:r>
              <a:rPr lang="en-US" dirty="0">
                <a:ea typeface="+mn-lt"/>
                <a:cs typeface="+mn-lt"/>
              </a:rPr>
              <a:t> </a:t>
            </a:r>
            <a:r>
              <a:rPr lang="en-US" dirty="0" err="1">
                <a:ea typeface="+mn-lt"/>
                <a:cs typeface="+mn-lt"/>
              </a:rPr>
              <a:t>düğümlerden</a:t>
            </a:r>
            <a:r>
              <a:rPr lang="en-US" dirty="0">
                <a:ea typeface="+mn-lt"/>
                <a:cs typeface="+mn-lt"/>
              </a:rPr>
              <a:t> </a:t>
            </a:r>
            <a:r>
              <a:rPr lang="en-US" dirty="0" err="1">
                <a:ea typeface="+mn-lt"/>
                <a:cs typeface="+mn-lt"/>
              </a:rPr>
              <a:t>oluşur</a:t>
            </a:r>
            <a:r>
              <a:rPr lang="en-US" dirty="0">
                <a:ea typeface="+mn-lt"/>
                <a:cs typeface="+mn-lt"/>
              </a:rPr>
              <a:t>. Her </a:t>
            </a:r>
            <a:r>
              <a:rPr lang="en-US" dirty="0" err="1">
                <a:ea typeface="+mn-lt"/>
                <a:cs typeface="+mn-lt"/>
              </a:rPr>
              <a:t>düğüm</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fazla</a:t>
            </a:r>
            <a:r>
              <a:rPr lang="en-US" dirty="0">
                <a:ea typeface="+mn-lt"/>
                <a:cs typeface="+mn-lt"/>
              </a:rPr>
              <a:t> alt </a:t>
            </a:r>
            <a:r>
              <a:rPr lang="en-US" dirty="0" err="1">
                <a:ea typeface="+mn-lt"/>
                <a:cs typeface="+mn-lt"/>
              </a:rPr>
              <a:t>düğüme</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olabilir</a:t>
            </a:r>
            <a:r>
              <a:rPr lang="en-US" dirty="0">
                <a:ea typeface="+mn-lt"/>
                <a:cs typeface="+mn-lt"/>
              </a:rPr>
              <a:t>. </a:t>
            </a:r>
            <a:r>
              <a:rPr lang="en-US" u="sng" dirty="0" err="1">
                <a:ea typeface="+mn-lt"/>
                <a:cs typeface="+mn-lt"/>
              </a:rPr>
              <a:t>Ağaç</a:t>
            </a:r>
            <a:r>
              <a:rPr lang="en-US" u="sng" dirty="0">
                <a:ea typeface="+mn-lt"/>
                <a:cs typeface="+mn-lt"/>
              </a:rPr>
              <a:t> </a:t>
            </a:r>
            <a:r>
              <a:rPr lang="en-US" u="sng" dirty="0" err="1">
                <a:ea typeface="+mn-lt"/>
                <a:cs typeface="+mn-lt"/>
              </a:rPr>
              <a:t>yapısında</a:t>
            </a:r>
            <a:r>
              <a:rPr lang="en-US" u="sng" dirty="0">
                <a:ea typeface="+mn-lt"/>
                <a:cs typeface="+mn-lt"/>
              </a:rPr>
              <a:t>, her düğümün yalnızca bir üst düğümü vardır ve yalnızca bir düğüm </a:t>
            </a:r>
            <a:r>
              <a:rPr lang="en-US" u="sng" dirty="0" err="1">
                <a:ea typeface="+mn-lt"/>
                <a:cs typeface="+mn-lt"/>
              </a:rPr>
              <a:t>kök</a:t>
            </a:r>
            <a:r>
              <a:rPr lang="en-US" u="sng" dirty="0">
                <a:ea typeface="+mn-lt"/>
                <a:cs typeface="+mn-lt"/>
              </a:rPr>
              <a:t> </a:t>
            </a:r>
            <a:r>
              <a:rPr lang="en-US" u="sng" dirty="0" err="1">
                <a:ea typeface="+mn-lt"/>
                <a:cs typeface="+mn-lt"/>
              </a:rPr>
              <a:t>düğüm</a:t>
            </a:r>
            <a:r>
              <a:rPr lang="en-US" u="sng" dirty="0">
                <a:ea typeface="+mn-lt"/>
                <a:cs typeface="+mn-lt"/>
              </a:rPr>
              <a:t> </a:t>
            </a:r>
            <a:r>
              <a:rPr lang="en-US" u="sng" dirty="0" err="1">
                <a:ea typeface="+mn-lt"/>
                <a:cs typeface="+mn-lt"/>
              </a:rPr>
              <a:t>olarak</a:t>
            </a:r>
            <a:r>
              <a:rPr lang="en-US" u="sng" dirty="0">
                <a:ea typeface="+mn-lt"/>
                <a:cs typeface="+mn-lt"/>
              </a:rPr>
              <a:t> </a:t>
            </a:r>
            <a:r>
              <a:rPr lang="en-US" u="sng" dirty="0" err="1">
                <a:ea typeface="+mn-lt"/>
                <a:cs typeface="+mn-lt"/>
              </a:rPr>
              <a:t>belirlenir</a:t>
            </a:r>
            <a:r>
              <a:rPr lang="en-US" u="sng" dirty="0">
                <a:ea typeface="+mn-lt"/>
                <a:cs typeface="+mn-lt"/>
              </a:rPr>
              <a:t> </a:t>
            </a:r>
            <a:r>
              <a:rPr lang="en-US" dirty="0">
                <a:ea typeface="+mn-lt"/>
                <a:cs typeface="+mn-lt"/>
              </a:rPr>
              <a:t> </a:t>
            </a:r>
            <a:r>
              <a:rPr lang="en-US" dirty="0" err="1">
                <a:ea typeface="+mn-lt"/>
                <a:cs typeface="+mn-lt"/>
              </a:rPr>
              <a:t>Bilgisayar</a:t>
            </a:r>
            <a:r>
              <a:rPr lang="en-US" dirty="0">
                <a:ea typeface="+mn-lt"/>
                <a:cs typeface="+mn-lt"/>
              </a:rPr>
              <a:t> </a:t>
            </a:r>
            <a:r>
              <a:rPr lang="en-US" dirty="0" err="1">
                <a:ea typeface="+mn-lt"/>
                <a:cs typeface="+mn-lt"/>
              </a:rPr>
              <a:t>bilimlerinde</a:t>
            </a:r>
            <a:r>
              <a:rPr lang="en-US" dirty="0">
                <a:ea typeface="+mn-lt"/>
                <a:cs typeface="+mn-lt"/>
              </a:rPr>
              <a:t> </a:t>
            </a:r>
            <a:r>
              <a:rPr lang="en-US" dirty="0" err="1">
                <a:ea typeface="+mn-lt"/>
                <a:cs typeface="+mn-lt"/>
              </a:rPr>
              <a:t>ağaçlar</a:t>
            </a:r>
            <a:r>
              <a:rPr lang="en-US" dirty="0">
                <a:ea typeface="+mn-lt"/>
                <a:cs typeface="+mn-lt"/>
              </a:rPr>
              <a:t>, </a:t>
            </a:r>
            <a:r>
              <a:rPr lang="en-US" dirty="0" err="1">
                <a:ea typeface="+mn-lt"/>
                <a:cs typeface="+mn-lt"/>
              </a:rPr>
              <a:t>verilerin</a:t>
            </a:r>
            <a:r>
              <a:rPr lang="en-US" dirty="0">
                <a:ea typeface="+mn-lt"/>
                <a:cs typeface="+mn-lt"/>
              </a:rPr>
              <a:t> </a:t>
            </a:r>
            <a:r>
              <a:rPr lang="en-US" dirty="0" err="1">
                <a:ea typeface="+mn-lt"/>
                <a:cs typeface="+mn-lt"/>
              </a:rPr>
              <a:t>hiyerarşik</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şekilde</a:t>
            </a:r>
            <a:r>
              <a:rPr lang="en-US" dirty="0">
                <a:ea typeface="+mn-lt"/>
                <a:cs typeface="+mn-lt"/>
              </a:rPr>
              <a:t> </a:t>
            </a:r>
            <a:r>
              <a:rPr lang="en-US" dirty="0" err="1">
                <a:ea typeface="+mn-lt"/>
                <a:cs typeface="+mn-lt"/>
              </a:rPr>
              <a:t>saklanmasına</a:t>
            </a:r>
            <a:r>
              <a:rPr lang="en-US" dirty="0">
                <a:ea typeface="+mn-lt"/>
                <a:cs typeface="+mn-lt"/>
              </a:rPr>
              <a:t> </a:t>
            </a:r>
            <a:r>
              <a:rPr lang="en-US" dirty="0" err="1">
                <a:ea typeface="+mn-lt"/>
                <a:cs typeface="+mn-lt"/>
              </a:rPr>
              <a:t>olanak</a:t>
            </a:r>
            <a:r>
              <a:rPr lang="en-US" dirty="0">
                <a:ea typeface="+mn-lt"/>
                <a:cs typeface="+mn-lt"/>
              </a:rPr>
              <a:t> </a:t>
            </a:r>
            <a:r>
              <a:rPr lang="en-US" dirty="0" err="1">
                <a:ea typeface="+mn-lt"/>
                <a:cs typeface="+mn-lt"/>
              </a:rPr>
              <a:t>tanır</a:t>
            </a:r>
            <a:r>
              <a:rPr lang="en-US" dirty="0">
                <a:ea typeface="+mn-lt"/>
                <a:cs typeface="+mn-lt"/>
              </a:rPr>
              <a:t>. </a:t>
            </a:r>
            <a:r>
              <a:rPr lang="en-US" u="sng" dirty="0" err="1">
                <a:ea typeface="+mn-lt"/>
                <a:cs typeface="+mn-lt"/>
              </a:rPr>
              <a:t>Ağaçlar</a:t>
            </a:r>
            <a:r>
              <a:rPr lang="en-US" u="sng" dirty="0">
                <a:ea typeface="+mn-lt"/>
                <a:cs typeface="+mn-lt"/>
              </a:rPr>
              <a:t>, </a:t>
            </a:r>
            <a:r>
              <a:rPr lang="en-US" u="sng" dirty="0" err="1">
                <a:ea typeface="+mn-lt"/>
                <a:cs typeface="+mn-lt"/>
              </a:rPr>
              <a:t>birçok</a:t>
            </a:r>
            <a:r>
              <a:rPr lang="en-US" u="sng" dirty="0">
                <a:ea typeface="+mn-lt"/>
                <a:cs typeface="+mn-lt"/>
              </a:rPr>
              <a:t> </a:t>
            </a:r>
            <a:r>
              <a:rPr lang="en-US" u="sng" dirty="0" err="1">
                <a:ea typeface="+mn-lt"/>
                <a:cs typeface="+mn-lt"/>
              </a:rPr>
              <a:t>algoritmanın</a:t>
            </a:r>
            <a:r>
              <a:rPr lang="en-US" u="sng" dirty="0">
                <a:ea typeface="+mn-lt"/>
                <a:cs typeface="+mn-lt"/>
              </a:rPr>
              <a:t> </a:t>
            </a:r>
            <a:r>
              <a:rPr lang="en-US" u="sng" dirty="0" err="1">
                <a:ea typeface="+mn-lt"/>
                <a:cs typeface="+mn-lt"/>
              </a:rPr>
              <a:t>temelini</a:t>
            </a:r>
            <a:r>
              <a:rPr lang="en-US" u="sng" dirty="0">
                <a:ea typeface="+mn-lt"/>
                <a:cs typeface="+mn-lt"/>
              </a:rPr>
              <a:t> </a:t>
            </a:r>
            <a:r>
              <a:rPr lang="en-US" u="sng" dirty="0" err="1">
                <a:ea typeface="+mn-lt"/>
                <a:cs typeface="+mn-lt"/>
              </a:rPr>
              <a:t>oluşturur</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birçok</a:t>
            </a:r>
            <a:r>
              <a:rPr lang="en-US" u="sng" dirty="0">
                <a:ea typeface="+mn-lt"/>
                <a:cs typeface="+mn-lt"/>
              </a:rPr>
              <a:t> </a:t>
            </a:r>
            <a:r>
              <a:rPr lang="en-US" u="sng" dirty="0" err="1">
                <a:ea typeface="+mn-lt"/>
                <a:cs typeface="+mn-lt"/>
              </a:rPr>
              <a:t>programlama</a:t>
            </a:r>
            <a:r>
              <a:rPr lang="en-US" u="sng" dirty="0">
                <a:ea typeface="+mn-lt"/>
                <a:cs typeface="+mn-lt"/>
              </a:rPr>
              <a:t> </a:t>
            </a:r>
            <a:r>
              <a:rPr lang="en-US" u="sng" dirty="0" err="1">
                <a:ea typeface="+mn-lt"/>
                <a:cs typeface="+mn-lt"/>
              </a:rPr>
              <a:t>dili</a:t>
            </a:r>
            <a:r>
              <a:rPr lang="en-US" u="sng" dirty="0">
                <a:ea typeface="+mn-lt"/>
                <a:cs typeface="+mn-lt"/>
              </a:rPr>
              <a:t> </a:t>
            </a:r>
            <a:r>
              <a:rPr lang="en-US" u="sng" dirty="0" err="1">
                <a:ea typeface="+mn-lt"/>
                <a:cs typeface="+mn-lt"/>
              </a:rPr>
              <a:t>tarafından</a:t>
            </a:r>
            <a:r>
              <a:rPr lang="en-US" u="sng" dirty="0">
                <a:ea typeface="+mn-lt"/>
                <a:cs typeface="+mn-lt"/>
              </a:rPr>
              <a:t> </a:t>
            </a:r>
            <a:r>
              <a:rPr lang="en-US" u="sng" dirty="0" err="1">
                <a:ea typeface="+mn-lt"/>
                <a:cs typeface="+mn-lt"/>
              </a:rPr>
              <a:t>desteklenir</a:t>
            </a:r>
            <a:r>
              <a:rPr lang="en-US" u="sng" dirty="0">
                <a:ea typeface="+mn-lt"/>
                <a:cs typeface="+mn-lt"/>
              </a:rPr>
              <a:t> </a:t>
            </a:r>
            <a:r>
              <a:rPr lang="en-US" dirty="0">
                <a:ea typeface="+mn-lt"/>
                <a:cs typeface="+mn-lt"/>
              </a:rPr>
              <a:t>. </a:t>
            </a:r>
            <a:r>
              <a:rPr lang="en-US" dirty="0" err="1">
                <a:ea typeface="+mn-lt"/>
                <a:cs typeface="+mn-lt"/>
              </a:rPr>
              <a:t>Ağaçlar</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yapısının</a:t>
            </a:r>
            <a:r>
              <a:rPr lang="en-US" dirty="0">
                <a:ea typeface="+mn-lt"/>
                <a:cs typeface="+mn-lt"/>
              </a:rPr>
              <a:t> </a:t>
            </a:r>
            <a:r>
              <a:rPr lang="en-US" dirty="0" err="1">
                <a:ea typeface="+mn-lt"/>
                <a:cs typeface="+mn-lt"/>
              </a:rPr>
              <a:t>temelini</a:t>
            </a:r>
            <a:r>
              <a:rPr lang="en-US" dirty="0">
                <a:ea typeface="+mn-lt"/>
                <a:cs typeface="+mn-lt"/>
              </a:rPr>
              <a:t> </a:t>
            </a:r>
            <a:r>
              <a:rPr lang="en-US" dirty="0" err="1">
                <a:ea typeface="+mn-lt"/>
                <a:cs typeface="+mn-lt"/>
              </a:rPr>
              <a:t>oluşturur</a:t>
            </a:r>
            <a:r>
              <a:rPr lang="en-US" dirty="0">
                <a:ea typeface="+mn-lt"/>
                <a:cs typeface="+mn-lt"/>
              </a:rPr>
              <a:t>. </a:t>
            </a:r>
            <a:r>
              <a:rPr lang="en-US" u="sng" dirty="0" err="1">
                <a:ea typeface="+mn-lt"/>
                <a:cs typeface="+mn-lt"/>
              </a:rPr>
              <a:t>Örneğin</a:t>
            </a:r>
            <a:r>
              <a:rPr lang="en-US" u="sng" dirty="0">
                <a:ea typeface="+mn-lt"/>
                <a:cs typeface="+mn-lt"/>
              </a:rPr>
              <a:t>, </a:t>
            </a:r>
            <a:r>
              <a:rPr lang="en-US" u="sng" dirty="0" err="1">
                <a:ea typeface="+mn-lt"/>
                <a:cs typeface="+mn-lt"/>
              </a:rPr>
              <a:t>ağaçlar</a:t>
            </a:r>
            <a:r>
              <a:rPr lang="en-US" u="sng" dirty="0">
                <a:ea typeface="+mn-lt"/>
                <a:cs typeface="+mn-lt"/>
              </a:rPr>
              <a:t>, </a:t>
            </a:r>
            <a:r>
              <a:rPr lang="en-US" u="sng" dirty="0" err="1">
                <a:ea typeface="+mn-lt"/>
                <a:cs typeface="+mn-lt"/>
              </a:rPr>
              <a:t>dosya</a:t>
            </a:r>
            <a:r>
              <a:rPr lang="en-US" u="sng" dirty="0">
                <a:ea typeface="+mn-lt"/>
                <a:cs typeface="+mn-lt"/>
              </a:rPr>
              <a:t> </a:t>
            </a:r>
            <a:r>
              <a:rPr lang="en-US" u="sng" dirty="0" err="1">
                <a:ea typeface="+mn-lt"/>
                <a:cs typeface="+mn-lt"/>
              </a:rPr>
              <a:t>sistemlerinde</a:t>
            </a:r>
            <a:r>
              <a:rPr lang="en-US" u="sng" dirty="0">
                <a:ea typeface="+mn-lt"/>
                <a:cs typeface="+mn-lt"/>
              </a:rPr>
              <a:t>, XML </a:t>
            </a:r>
            <a:r>
              <a:rPr lang="en-US" u="sng" dirty="0" err="1">
                <a:ea typeface="+mn-lt"/>
                <a:cs typeface="+mn-lt"/>
              </a:rPr>
              <a:t>belgelerinde</a:t>
            </a:r>
            <a:r>
              <a:rPr lang="en-US" u="sng" dirty="0">
                <a:ea typeface="+mn-lt"/>
                <a:cs typeface="+mn-lt"/>
              </a:rPr>
              <a:t>, HTML </a:t>
            </a:r>
            <a:r>
              <a:rPr lang="en-US" u="sng" dirty="0" err="1">
                <a:ea typeface="+mn-lt"/>
                <a:cs typeface="+mn-lt"/>
              </a:rPr>
              <a:t>sayfalarında</a:t>
            </a:r>
            <a:r>
              <a:rPr lang="en-US" u="sng" dirty="0">
                <a:ea typeface="+mn-lt"/>
                <a:cs typeface="+mn-lt"/>
              </a:rPr>
              <a:t>, </a:t>
            </a:r>
            <a:r>
              <a:rPr lang="en-US" u="sng" dirty="0" err="1">
                <a:ea typeface="+mn-lt"/>
                <a:cs typeface="+mn-lt"/>
              </a:rPr>
              <a:t>veritabanlarında</a:t>
            </a:r>
            <a:r>
              <a:rPr lang="en-US" u="sng" dirty="0">
                <a:ea typeface="+mn-lt"/>
                <a:cs typeface="+mn-lt"/>
              </a:rPr>
              <a:t> </a:t>
            </a:r>
            <a:r>
              <a:rPr lang="en-US" u="sng" dirty="0" err="1">
                <a:ea typeface="+mn-lt"/>
                <a:cs typeface="+mn-lt"/>
              </a:rPr>
              <a:t>ve</a:t>
            </a:r>
            <a:r>
              <a:rPr lang="en-US" u="sng" dirty="0">
                <a:ea typeface="+mn-lt"/>
                <a:cs typeface="+mn-lt"/>
              </a:rPr>
              <a:t> </a:t>
            </a:r>
            <a:r>
              <a:rPr lang="en-US" u="sng" dirty="0" err="1">
                <a:ea typeface="+mn-lt"/>
                <a:cs typeface="+mn-lt"/>
              </a:rPr>
              <a:t>daha</a:t>
            </a:r>
            <a:r>
              <a:rPr lang="en-US" u="sng" dirty="0">
                <a:ea typeface="+mn-lt"/>
                <a:cs typeface="+mn-lt"/>
              </a:rPr>
              <a:t> </a:t>
            </a:r>
            <a:r>
              <a:rPr lang="en-US" u="sng" dirty="0" err="1">
                <a:ea typeface="+mn-lt"/>
                <a:cs typeface="+mn-lt"/>
              </a:rPr>
              <a:t>birçok</a:t>
            </a:r>
            <a:r>
              <a:rPr lang="en-US" u="sng" dirty="0">
                <a:ea typeface="+mn-lt"/>
                <a:cs typeface="+mn-lt"/>
              </a:rPr>
              <a:t> </a:t>
            </a:r>
            <a:r>
              <a:rPr lang="en-US" u="sng" dirty="0" err="1">
                <a:ea typeface="+mn-lt"/>
                <a:cs typeface="+mn-lt"/>
              </a:rPr>
              <a:t>yerde</a:t>
            </a:r>
            <a:r>
              <a:rPr lang="en-US" u="sng" dirty="0">
                <a:ea typeface="+mn-lt"/>
                <a:cs typeface="+mn-lt"/>
              </a:rPr>
              <a:t> </a:t>
            </a:r>
            <a:r>
              <a:rPr lang="en-US" u="sng" dirty="0" err="1">
                <a:ea typeface="+mn-lt"/>
                <a:cs typeface="+mn-lt"/>
              </a:rPr>
              <a:t>kullanılır</a:t>
            </a:r>
            <a:r>
              <a:rPr lang="en-US" u="sng" dirty="0">
                <a:ea typeface="+mn-lt"/>
                <a:cs typeface="+mn-lt"/>
              </a:rPr>
              <a:t> </a:t>
            </a:r>
            <a:r>
              <a:rPr lang="en-US" dirty="0">
                <a:ea typeface="+mn-lt"/>
                <a:cs typeface="+mn-lt"/>
              </a:rPr>
              <a:t>. </a:t>
            </a:r>
            <a:r>
              <a:rPr lang="en-US" dirty="0" err="1">
                <a:ea typeface="+mn-lt"/>
                <a:cs typeface="+mn-lt"/>
              </a:rPr>
              <a:t>Ağaçların</a:t>
            </a:r>
            <a:r>
              <a:rPr lang="en-US" dirty="0">
                <a:ea typeface="+mn-lt"/>
                <a:cs typeface="+mn-lt"/>
              </a:rPr>
              <a:t> </a:t>
            </a:r>
            <a:r>
              <a:rPr lang="en-US" dirty="0" err="1">
                <a:ea typeface="+mn-lt"/>
                <a:cs typeface="+mn-lt"/>
              </a:rPr>
              <a:t>birçok</a:t>
            </a:r>
            <a:r>
              <a:rPr lang="en-US" dirty="0">
                <a:ea typeface="+mn-lt"/>
                <a:cs typeface="+mn-lt"/>
              </a:rPr>
              <a:t> </a:t>
            </a:r>
            <a:r>
              <a:rPr lang="en-US" dirty="0" err="1">
                <a:ea typeface="+mn-lt"/>
                <a:cs typeface="+mn-lt"/>
              </a:rPr>
              <a:t>türü</a:t>
            </a:r>
            <a:r>
              <a:rPr lang="en-US" dirty="0">
                <a:ea typeface="+mn-lt"/>
                <a:cs typeface="+mn-lt"/>
              </a:rPr>
              <a:t> </a:t>
            </a:r>
            <a:r>
              <a:rPr lang="en-US" dirty="0" err="1">
                <a:ea typeface="+mn-lt"/>
                <a:cs typeface="+mn-lt"/>
              </a:rPr>
              <a:t>vardır</a:t>
            </a:r>
            <a:endParaRPr lang="en-US" dirty="0" err="1"/>
          </a:p>
        </p:txBody>
      </p:sp>
    </p:spTree>
    <p:extLst>
      <p:ext uri="{BB962C8B-B14F-4D97-AF65-F5344CB8AC3E}">
        <p14:creationId xmlns:p14="http://schemas.microsoft.com/office/powerpoint/2010/main" val="9261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67B2-AD98-9DD1-F962-8F89CD4D5AB7}"/>
              </a:ext>
            </a:extLst>
          </p:cNvPr>
          <p:cNvSpPr>
            <a:spLocks noGrp="1"/>
          </p:cNvSpPr>
          <p:nvPr>
            <p:ph type="ctrTitle"/>
          </p:nvPr>
        </p:nvSpPr>
        <p:spPr>
          <a:xfrm>
            <a:off x="1167494" y="456956"/>
            <a:ext cx="7136737" cy="1260698"/>
          </a:xfrm>
        </p:spPr>
        <p:txBody>
          <a:bodyPr/>
          <a:lstStyle/>
          <a:p>
            <a:r>
              <a:rPr lang="en-US" dirty="0"/>
              <a:t>Tree(</a:t>
            </a:r>
            <a:r>
              <a:rPr lang="en-US" dirty="0" err="1"/>
              <a:t>ağaç</a:t>
            </a:r>
            <a:r>
              <a:rPr lang="en-US" dirty="0"/>
              <a:t>) </a:t>
            </a:r>
            <a:r>
              <a:rPr lang="en-US" dirty="0" err="1"/>
              <a:t>Çeşitleri</a:t>
            </a:r>
          </a:p>
        </p:txBody>
      </p:sp>
      <p:sp>
        <p:nvSpPr>
          <p:cNvPr id="3" name="Subtitle 2">
            <a:extLst>
              <a:ext uri="{FF2B5EF4-FFF2-40B4-BE49-F238E27FC236}">
                <a16:creationId xmlns:a16="http://schemas.microsoft.com/office/drawing/2014/main" id="{CB2CCE51-BE65-6E60-FDB8-B17681A43FFA}"/>
              </a:ext>
            </a:extLst>
          </p:cNvPr>
          <p:cNvSpPr>
            <a:spLocks noGrp="1"/>
          </p:cNvSpPr>
          <p:nvPr>
            <p:ph type="subTitle" idx="1"/>
          </p:nvPr>
        </p:nvSpPr>
        <p:spPr>
          <a:xfrm>
            <a:off x="-57885" y="2338807"/>
            <a:ext cx="8300330" cy="4519585"/>
          </a:xfrm>
        </p:spPr>
        <p:txBody>
          <a:bodyPr vert="horz" lIns="91440" tIns="45720" rIns="91440" bIns="45720" rtlCol="0" anchor="t">
            <a:noAutofit/>
          </a:bodyPr>
          <a:lstStyle/>
          <a:p>
            <a:pPr marL="285750" indent="-285750">
              <a:buFont typeface="Arial"/>
              <a:buChar char="•"/>
            </a:pPr>
            <a:r>
              <a:rPr lang="en-US" dirty="0" err="1">
                <a:ea typeface="+mn-lt"/>
                <a:cs typeface="+mn-lt"/>
              </a:rPr>
              <a:t>İkili</a:t>
            </a:r>
            <a:r>
              <a:rPr lang="en-US" dirty="0">
                <a:ea typeface="+mn-lt"/>
                <a:cs typeface="+mn-lt"/>
              </a:rPr>
              <a:t> </a:t>
            </a:r>
            <a:r>
              <a:rPr lang="en-US" dirty="0" err="1">
                <a:ea typeface="+mn-lt"/>
                <a:cs typeface="+mn-lt"/>
              </a:rPr>
              <a:t>ağaçlar</a:t>
            </a:r>
            <a:r>
              <a:rPr lang="en-US" dirty="0">
                <a:ea typeface="+mn-lt"/>
                <a:cs typeface="+mn-lt"/>
              </a:rPr>
              <a:t> (Binary Tree)</a:t>
            </a:r>
            <a:endParaRPr lang="en-US"/>
          </a:p>
          <a:p>
            <a:pPr marL="285750" indent="-285750">
              <a:buFont typeface="Arial"/>
              <a:buChar char="•"/>
            </a:pPr>
            <a:r>
              <a:rPr lang="en-US" dirty="0" err="1">
                <a:ea typeface="+mn-lt"/>
                <a:cs typeface="+mn-lt"/>
              </a:rPr>
              <a:t>İkili</a:t>
            </a:r>
            <a:r>
              <a:rPr lang="en-US" dirty="0">
                <a:ea typeface="+mn-lt"/>
                <a:cs typeface="+mn-lt"/>
              </a:rPr>
              <a:t> </a:t>
            </a:r>
            <a:r>
              <a:rPr lang="en-US" dirty="0" err="1">
                <a:ea typeface="+mn-lt"/>
                <a:cs typeface="+mn-lt"/>
              </a:rPr>
              <a:t>arama</a:t>
            </a:r>
            <a:r>
              <a:rPr lang="en-US" dirty="0">
                <a:ea typeface="+mn-lt"/>
                <a:cs typeface="+mn-lt"/>
              </a:rPr>
              <a:t> </a:t>
            </a:r>
            <a:r>
              <a:rPr lang="en-US" dirty="0" err="1">
                <a:ea typeface="+mn-lt"/>
                <a:cs typeface="+mn-lt"/>
              </a:rPr>
              <a:t>ağaçları</a:t>
            </a:r>
            <a:r>
              <a:rPr lang="en-US" dirty="0">
                <a:ea typeface="+mn-lt"/>
                <a:cs typeface="+mn-lt"/>
              </a:rPr>
              <a:t> (Binary Search Tree)</a:t>
            </a:r>
            <a:endParaRPr lang="en-US"/>
          </a:p>
          <a:p>
            <a:pPr marL="285750" indent="-285750">
              <a:buFont typeface="Arial"/>
              <a:buChar char="•"/>
            </a:pPr>
            <a:r>
              <a:rPr lang="en-US">
                <a:ea typeface="+mn-lt"/>
                <a:cs typeface="+mn-lt"/>
              </a:rPr>
              <a:t>Trie (Metin </a:t>
            </a:r>
            <a:r>
              <a:rPr lang="en-US" err="1">
                <a:ea typeface="+mn-lt"/>
                <a:cs typeface="+mn-lt"/>
              </a:rPr>
              <a:t>Ağacı</a:t>
            </a:r>
            <a:r>
              <a:rPr lang="en-US">
                <a:ea typeface="+mn-lt"/>
                <a:cs typeface="+mn-lt"/>
              </a:rPr>
              <a:t>)</a:t>
            </a:r>
            <a:endParaRPr lang="en-US"/>
          </a:p>
          <a:p>
            <a:pPr marL="285750" indent="-285750">
              <a:buFont typeface="Arial"/>
              <a:buChar char="•"/>
            </a:pPr>
            <a:r>
              <a:rPr lang="en-US" dirty="0">
                <a:ea typeface="+mn-lt"/>
                <a:cs typeface="+mn-lt"/>
              </a:rPr>
              <a:t>AVL </a:t>
            </a:r>
            <a:r>
              <a:rPr lang="en-US" dirty="0" err="1">
                <a:ea typeface="+mn-lt"/>
                <a:cs typeface="+mn-lt"/>
              </a:rPr>
              <a:t>Ağacı</a:t>
            </a:r>
            <a:r>
              <a:rPr lang="en-US" dirty="0">
                <a:ea typeface="+mn-lt"/>
                <a:cs typeface="+mn-lt"/>
              </a:rPr>
              <a:t> (AVL Tree)</a:t>
            </a:r>
            <a:endParaRPr lang="en-US"/>
          </a:p>
          <a:p>
            <a:pPr marL="285750" indent="-285750">
              <a:buFont typeface="Arial"/>
              <a:buChar char="•"/>
            </a:pPr>
            <a:r>
              <a:rPr lang="en-US" dirty="0" err="1">
                <a:ea typeface="+mn-lt"/>
                <a:cs typeface="+mn-lt"/>
              </a:rPr>
              <a:t>Yığıt</a:t>
            </a:r>
            <a:r>
              <a:rPr lang="en-US" dirty="0">
                <a:ea typeface="+mn-lt"/>
                <a:cs typeface="+mn-lt"/>
              </a:rPr>
              <a:t> </a:t>
            </a:r>
            <a:r>
              <a:rPr lang="en-US" dirty="0" err="1">
                <a:ea typeface="+mn-lt"/>
                <a:cs typeface="+mn-lt"/>
              </a:rPr>
              <a:t>Ağacı</a:t>
            </a:r>
            <a:r>
              <a:rPr lang="en-US" dirty="0">
                <a:ea typeface="+mn-lt"/>
                <a:cs typeface="+mn-lt"/>
              </a:rPr>
              <a:t> (Heap)</a:t>
            </a:r>
            <a:endParaRPr lang="en-US" dirty="0"/>
          </a:p>
          <a:p>
            <a:endParaRPr lang="en-US"/>
          </a:p>
          <a:p>
            <a:endParaRPr lang="en-US" dirty="0"/>
          </a:p>
        </p:txBody>
      </p:sp>
    </p:spTree>
    <p:extLst>
      <p:ext uri="{BB962C8B-B14F-4D97-AF65-F5344CB8AC3E}">
        <p14:creationId xmlns:p14="http://schemas.microsoft.com/office/powerpoint/2010/main" val="1191349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DGH BİTİRME PROJESİ</vt:lpstr>
      <vt:lpstr>1) C# NEDİR?</vt:lpstr>
      <vt:lpstr>C# Programlama Dili İle Neler Yapılabilir?</vt:lpstr>
      <vt:lpstr>2) Data Structures Nedir?</vt:lpstr>
      <vt:lpstr>PowerPoint Presentation</vt:lpstr>
      <vt:lpstr>3) Git ve GitHub Nedir?</vt:lpstr>
      <vt:lpstr>GitHub</vt:lpstr>
      <vt:lpstr>4) Tree nedir?</vt:lpstr>
      <vt:lpstr>Tree(ağaç) Çeşitleri</vt:lpstr>
      <vt:lpstr>Binary Tree Örnek</vt:lpstr>
      <vt:lpstr>PowerPoint Presentation</vt:lpstr>
      <vt:lpstr>5)Domain, Hosting, SSL Nedir?</vt:lpstr>
      <vt:lpstr>Hosting Nedir?</vt:lpstr>
      <vt:lpstr>SSL Nedir?</vt:lpstr>
      <vt:lpstr>6) MVC Nedir?</vt:lpstr>
      <vt:lpstr>MVC Nedir?</vt:lpstr>
      <vt:lpstr>MVC</vt:lpstr>
      <vt:lpstr>MVC</vt:lpstr>
      <vt:lpstr>MVC</vt:lpstr>
      <vt:lpstr>MVC</vt:lpstr>
      <vt:lpstr>7) PostegreSql, Docker Nedir?</vt:lpstr>
      <vt:lpstr>Docker Nedir?</vt:lpstr>
      <vt:lpstr>8) Algoritma Nedir?</vt:lpstr>
      <vt:lpstr>9) Cross Platform Nedir?</vt:lpstr>
      <vt:lpstr>10) APİ Nedir?</vt:lpstr>
      <vt:lpstr>11)Front-End, Back-End, Full-Stack Nedir?</vt:lpstr>
      <vt:lpstr>Back-End Nedir?</vt:lpstr>
      <vt:lpstr>Full-Stack Nedir?</vt:lpstr>
      <vt:lpstr>12)Div, Html, Css, Responsive Nedir?</vt:lpstr>
      <vt:lpstr>HTML Nedir?</vt:lpstr>
      <vt:lpstr>CSS Nedir?</vt:lpstr>
      <vt:lpstr>13) Şifreleme Yöntemleri(Kriptografi)</vt:lpstr>
      <vt:lpstr>Decoder-Encoder Nedir?</vt:lpstr>
      <vt:lpstr>PowerPoint Presentation</vt:lpstr>
      <vt:lpstr>14) Web server , Application server nedir?</vt:lpstr>
      <vt:lpstr>Application Server</vt:lpstr>
      <vt:lpstr>15) Monolitik Uygulama Nedir?</vt:lpstr>
      <vt:lpstr>16) Microservisler Nelerdir?</vt:lpstr>
      <vt:lpstr>17) Linux Nedir?</vt:lpstr>
      <vt:lpstr>18) Modern bilgisayar katmanları</vt:lpstr>
      <vt:lpstr>Modern bilgisayar katmanları</vt:lpstr>
      <vt:lpstr>19)Abstraction,Encapsulation,Information Hiding Nedir?</vt:lpstr>
      <vt:lpstr>Encapsulation</vt:lpstr>
      <vt:lpstr>INFORMATİON HİDİNG</vt:lpstr>
      <vt:lpstr>19.1)Inheritance,Polymorphism Nedir</vt:lpstr>
      <vt:lpstr>Polymorphism</vt:lpstr>
      <vt:lpstr>20) D.R.Y Nedir?</vt:lpstr>
      <vt:lpstr>21) S.O.L.I.D</vt:lpstr>
      <vt:lpstr>PowerPoint Presentation</vt:lpstr>
      <vt:lpstr>22) CRUD Nedir?</vt:lpstr>
      <vt:lpstr>23) .NET Framework , .NET Core Nedir?</vt:lpstr>
      <vt:lpstr>.NET Core Nedir?</vt:lpstr>
      <vt:lpstr>.NET Framework ve .NET Core Farkları</vt:lpstr>
      <vt:lpstr>24) C# Veri Tipleri Ve Örnekleri</vt:lpstr>
      <vt:lpstr>PowerPoint Presentation</vt:lpstr>
      <vt:lpstr>25) Recursive,Overloading,Public,Private,ArrayList Nedir</vt:lpstr>
      <vt:lpstr>Recursive</vt:lpstr>
      <vt:lpstr>Recursive Örnek</vt:lpstr>
      <vt:lpstr>Overloading</vt:lpstr>
      <vt:lpstr>Overloading Örnek</vt:lpstr>
      <vt:lpstr>Public </vt:lpstr>
      <vt:lpstr>Private</vt:lpstr>
      <vt:lpstr>ArrayList</vt:lpstr>
      <vt:lpstr>ArrayList Örnek</vt:lpstr>
      <vt:lpstr>Ön Bellek Nedir?</vt:lpstr>
      <vt:lpstr>UI Nedir</vt:lpstr>
      <vt:lpstr>Regex Nedir</vt:lpstr>
      <vt:lpstr>29) npm,npx,create,push,pop,yarn Nedir?</vt:lpstr>
      <vt:lpstr>npx</vt:lpstr>
      <vt:lpstr>create</vt:lpstr>
      <vt:lpstr>Push ve Pop</vt:lpstr>
      <vt:lpstr>Push, Pop Örnek</vt:lpstr>
      <vt:lpstr>yarn</vt:lpstr>
      <vt:lpstr>SEO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1048</cp:revision>
  <dcterms:created xsi:type="dcterms:W3CDTF">2024-01-14T07:10:17Z</dcterms:created>
  <dcterms:modified xsi:type="dcterms:W3CDTF">2024-01-18T18:15:32Z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