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2CE732-61F5-8565-88AD-D7011853951F}"/>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5EB9D10A-E637-DD35-5AAE-0EACC985E6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28784949-78E4-B2F5-DF73-418500C7FEE0}"/>
              </a:ext>
            </a:extLst>
          </p:cNvPr>
          <p:cNvSpPr>
            <a:spLocks noGrp="1"/>
          </p:cNvSpPr>
          <p:nvPr>
            <p:ph type="dt" sz="half" idx="10"/>
          </p:nvPr>
        </p:nvSpPr>
        <p:spPr/>
        <p:txBody>
          <a:bodyPr/>
          <a:lstStyle/>
          <a:p>
            <a:fld id="{C86756E8-8FA9-420D-8856-8C0672845253}" type="datetimeFigureOut">
              <a:rPr lang="tr-TR" smtClean="0"/>
              <a:t>19.03.2024</a:t>
            </a:fld>
            <a:endParaRPr lang="tr-TR"/>
          </a:p>
        </p:txBody>
      </p:sp>
      <p:sp>
        <p:nvSpPr>
          <p:cNvPr id="5" name="Alt Bilgi Yer Tutucusu 4">
            <a:extLst>
              <a:ext uri="{FF2B5EF4-FFF2-40B4-BE49-F238E27FC236}">
                <a16:creationId xmlns:a16="http://schemas.microsoft.com/office/drawing/2014/main" id="{BF0A35CA-13C1-75A0-2BB2-775E8393C35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D303FBC-DF61-EE1A-6F35-A3149662FF86}"/>
              </a:ext>
            </a:extLst>
          </p:cNvPr>
          <p:cNvSpPr>
            <a:spLocks noGrp="1"/>
          </p:cNvSpPr>
          <p:nvPr>
            <p:ph type="sldNum" sz="quarter" idx="12"/>
          </p:nvPr>
        </p:nvSpPr>
        <p:spPr/>
        <p:txBody>
          <a:bodyPr/>
          <a:lstStyle/>
          <a:p>
            <a:fld id="{7C193D96-DB19-4298-9F0B-BA42CFCBBBC6}" type="slidenum">
              <a:rPr lang="tr-TR" smtClean="0"/>
              <a:t>‹#›</a:t>
            </a:fld>
            <a:endParaRPr lang="tr-TR"/>
          </a:p>
        </p:txBody>
      </p:sp>
    </p:spTree>
    <p:extLst>
      <p:ext uri="{BB962C8B-B14F-4D97-AF65-F5344CB8AC3E}">
        <p14:creationId xmlns:p14="http://schemas.microsoft.com/office/powerpoint/2010/main" val="3717129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9A50F1-4351-6F1D-FE8B-CBAFEA4C6703}"/>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9E08AED-DF56-7AB8-FB3A-E86922C2800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C1E92BA-7DE6-C19C-3CF5-CCFCEDE5B7C0}"/>
              </a:ext>
            </a:extLst>
          </p:cNvPr>
          <p:cNvSpPr>
            <a:spLocks noGrp="1"/>
          </p:cNvSpPr>
          <p:nvPr>
            <p:ph type="dt" sz="half" idx="10"/>
          </p:nvPr>
        </p:nvSpPr>
        <p:spPr/>
        <p:txBody>
          <a:bodyPr/>
          <a:lstStyle/>
          <a:p>
            <a:fld id="{C86756E8-8FA9-420D-8856-8C0672845253}" type="datetimeFigureOut">
              <a:rPr lang="tr-TR" smtClean="0"/>
              <a:t>19.03.2024</a:t>
            </a:fld>
            <a:endParaRPr lang="tr-TR"/>
          </a:p>
        </p:txBody>
      </p:sp>
      <p:sp>
        <p:nvSpPr>
          <p:cNvPr id="5" name="Alt Bilgi Yer Tutucusu 4">
            <a:extLst>
              <a:ext uri="{FF2B5EF4-FFF2-40B4-BE49-F238E27FC236}">
                <a16:creationId xmlns:a16="http://schemas.microsoft.com/office/drawing/2014/main" id="{01B61C8A-7FAB-A096-B166-C761108059C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B2DB586-189A-372C-543E-6E305FBEC222}"/>
              </a:ext>
            </a:extLst>
          </p:cNvPr>
          <p:cNvSpPr>
            <a:spLocks noGrp="1"/>
          </p:cNvSpPr>
          <p:nvPr>
            <p:ph type="sldNum" sz="quarter" idx="12"/>
          </p:nvPr>
        </p:nvSpPr>
        <p:spPr/>
        <p:txBody>
          <a:bodyPr/>
          <a:lstStyle/>
          <a:p>
            <a:fld id="{7C193D96-DB19-4298-9F0B-BA42CFCBBBC6}" type="slidenum">
              <a:rPr lang="tr-TR" smtClean="0"/>
              <a:t>‹#›</a:t>
            </a:fld>
            <a:endParaRPr lang="tr-TR"/>
          </a:p>
        </p:txBody>
      </p:sp>
    </p:spTree>
    <p:extLst>
      <p:ext uri="{BB962C8B-B14F-4D97-AF65-F5344CB8AC3E}">
        <p14:creationId xmlns:p14="http://schemas.microsoft.com/office/powerpoint/2010/main" val="662335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2F1FF6D-6C73-E7CD-82E3-B6BF693CF731}"/>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A8DE0648-D588-8C2C-1A3C-40B7116594E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27C5F16-6DF0-AE51-2ED2-7E9472964572}"/>
              </a:ext>
            </a:extLst>
          </p:cNvPr>
          <p:cNvSpPr>
            <a:spLocks noGrp="1"/>
          </p:cNvSpPr>
          <p:nvPr>
            <p:ph type="dt" sz="half" idx="10"/>
          </p:nvPr>
        </p:nvSpPr>
        <p:spPr/>
        <p:txBody>
          <a:bodyPr/>
          <a:lstStyle/>
          <a:p>
            <a:fld id="{C86756E8-8FA9-420D-8856-8C0672845253}" type="datetimeFigureOut">
              <a:rPr lang="tr-TR" smtClean="0"/>
              <a:t>19.03.2024</a:t>
            </a:fld>
            <a:endParaRPr lang="tr-TR"/>
          </a:p>
        </p:txBody>
      </p:sp>
      <p:sp>
        <p:nvSpPr>
          <p:cNvPr id="5" name="Alt Bilgi Yer Tutucusu 4">
            <a:extLst>
              <a:ext uri="{FF2B5EF4-FFF2-40B4-BE49-F238E27FC236}">
                <a16:creationId xmlns:a16="http://schemas.microsoft.com/office/drawing/2014/main" id="{2E95AD94-D522-2561-3447-1D2C7E8A6C9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C82B263-38DC-5963-07A4-254922BC4EA9}"/>
              </a:ext>
            </a:extLst>
          </p:cNvPr>
          <p:cNvSpPr>
            <a:spLocks noGrp="1"/>
          </p:cNvSpPr>
          <p:nvPr>
            <p:ph type="sldNum" sz="quarter" idx="12"/>
          </p:nvPr>
        </p:nvSpPr>
        <p:spPr/>
        <p:txBody>
          <a:bodyPr/>
          <a:lstStyle/>
          <a:p>
            <a:fld id="{7C193D96-DB19-4298-9F0B-BA42CFCBBBC6}" type="slidenum">
              <a:rPr lang="tr-TR" smtClean="0"/>
              <a:t>‹#›</a:t>
            </a:fld>
            <a:endParaRPr lang="tr-TR"/>
          </a:p>
        </p:txBody>
      </p:sp>
    </p:spTree>
    <p:extLst>
      <p:ext uri="{BB962C8B-B14F-4D97-AF65-F5344CB8AC3E}">
        <p14:creationId xmlns:p14="http://schemas.microsoft.com/office/powerpoint/2010/main" val="3724988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5A43D7-08DA-50C5-F201-4091A2C59EF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C1ABBE8-D188-B4AE-032F-8CBFAD9E9B8D}"/>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1DAC6A7-58CF-F636-B570-1090ADB65809}"/>
              </a:ext>
            </a:extLst>
          </p:cNvPr>
          <p:cNvSpPr>
            <a:spLocks noGrp="1"/>
          </p:cNvSpPr>
          <p:nvPr>
            <p:ph type="dt" sz="half" idx="10"/>
          </p:nvPr>
        </p:nvSpPr>
        <p:spPr/>
        <p:txBody>
          <a:bodyPr/>
          <a:lstStyle/>
          <a:p>
            <a:fld id="{C86756E8-8FA9-420D-8856-8C0672845253}" type="datetimeFigureOut">
              <a:rPr lang="tr-TR" smtClean="0"/>
              <a:t>19.03.2024</a:t>
            </a:fld>
            <a:endParaRPr lang="tr-TR"/>
          </a:p>
        </p:txBody>
      </p:sp>
      <p:sp>
        <p:nvSpPr>
          <p:cNvPr id="5" name="Alt Bilgi Yer Tutucusu 4">
            <a:extLst>
              <a:ext uri="{FF2B5EF4-FFF2-40B4-BE49-F238E27FC236}">
                <a16:creationId xmlns:a16="http://schemas.microsoft.com/office/drawing/2014/main" id="{334C6DFE-F7A3-3EC2-52BD-33EC561CC01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D82A74A-F5DE-381E-B7A5-8DCA36FD8094}"/>
              </a:ext>
            </a:extLst>
          </p:cNvPr>
          <p:cNvSpPr>
            <a:spLocks noGrp="1"/>
          </p:cNvSpPr>
          <p:nvPr>
            <p:ph type="sldNum" sz="quarter" idx="12"/>
          </p:nvPr>
        </p:nvSpPr>
        <p:spPr/>
        <p:txBody>
          <a:bodyPr/>
          <a:lstStyle/>
          <a:p>
            <a:fld id="{7C193D96-DB19-4298-9F0B-BA42CFCBBBC6}" type="slidenum">
              <a:rPr lang="tr-TR" smtClean="0"/>
              <a:t>‹#›</a:t>
            </a:fld>
            <a:endParaRPr lang="tr-TR"/>
          </a:p>
        </p:txBody>
      </p:sp>
    </p:spTree>
    <p:extLst>
      <p:ext uri="{BB962C8B-B14F-4D97-AF65-F5344CB8AC3E}">
        <p14:creationId xmlns:p14="http://schemas.microsoft.com/office/powerpoint/2010/main" val="3520515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7C8AC5-74E2-B3DC-0E81-C23D102A2D91}"/>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0AB70CD-CF44-EAE8-FEAB-8E3CC66F26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FE194E0-4B6C-EC9A-4FD5-4143A4BE3787}"/>
              </a:ext>
            </a:extLst>
          </p:cNvPr>
          <p:cNvSpPr>
            <a:spLocks noGrp="1"/>
          </p:cNvSpPr>
          <p:nvPr>
            <p:ph type="dt" sz="half" idx="10"/>
          </p:nvPr>
        </p:nvSpPr>
        <p:spPr/>
        <p:txBody>
          <a:bodyPr/>
          <a:lstStyle/>
          <a:p>
            <a:fld id="{C86756E8-8FA9-420D-8856-8C0672845253}" type="datetimeFigureOut">
              <a:rPr lang="tr-TR" smtClean="0"/>
              <a:t>19.03.2024</a:t>
            </a:fld>
            <a:endParaRPr lang="tr-TR"/>
          </a:p>
        </p:txBody>
      </p:sp>
      <p:sp>
        <p:nvSpPr>
          <p:cNvPr id="5" name="Alt Bilgi Yer Tutucusu 4">
            <a:extLst>
              <a:ext uri="{FF2B5EF4-FFF2-40B4-BE49-F238E27FC236}">
                <a16:creationId xmlns:a16="http://schemas.microsoft.com/office/drawing/2014/main" id="{28402EBE-E889-C514-50C5-33EE9F5594E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95B5316-31CF-847E-8EF0-143B7B5848CF}"/>
              </a:ext>
            </a:extLst>
          </p:cNvPr>
          <p:cNvSpPr>
            <a:spLocks noGrp="1"/>
          </p:cNvSpPr>
          <p:nvPr>
            <p:ph type="sldNum" sz="quarter" idx="12"/>
          </p:nvPr>
        </p:nvSpPr>
        <p:spPr/>
        <p:txBody>
          <a:bodyPr/>
          <a:lstStyle/>
          <a:p>
            <a:fld id="{7C193D96-DB19-4298-9F0B-BA42CFCBBBC6}" type="slidenum">
              <a:rPr lang="tr-TR" smtClean="0"/>
              <a:t>‹#›</a:t>
            </a:fld>
            <a:endParaRPr lang="tr-TR"/>
          </a:p>
        </p:txBody>
      </p:sp>
    </p:spTree>
    <p:extLst>
      <p:ext uri="{BB962C8B-B14F-4D97-AF65-F5344CB8AC3E}">
        <p14:creationId xmlns:p14="http://schemas.microsoft.com/office/powerpoint/2010/main" val="856938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8D17B7-7AEF-3FB2-C602-CC7988FF9D1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66A45E8-B8BD-7214-7359-3AD1584E764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500D121-8841-DD64-7667-90F1A15465E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017D36C-4E3D-9BC2-2E5C-0226EEC440DE}"/>
              </a:ext>
            </a:extLst>
          </p:cNvPr>
          <p:cNvSpPr>
            <a:spLocks noGrp="1"/>
          </p:cNvSpPr>
          <p:nvPr>
            <p:ph type="dt" sz="half" idx="10"/>
          </p:nvPr>
        </p:nvSpPr>
        <p:spPr/>
        <p:txBody>
          <a:bodyPr/>
          <a:lstStyle/>
          <a:p>
            <a:fld id="{C86756E8-8FA9-420D-8856-8C0672845253}" type="datetimeFigureOut">
              <a:rPr lang="tr-TR" smtClean="0"/>
              <a:t>19.03.2024</a:t>
            </a:fld>
            <a:endParaRPr lang="tr-TR"/>
          </a:p>
        </p:txBody>
      </p:sp>
      <p:sp>
        <p:nvSpPr>
          <p:cNvPr id="6" name="Alt Bilgi Yer Tutucusu 5">
            <a:extLst>
              <a:ext uri="{FF2B5EF4-FFF2-40B4-BE49-F238E27FC236}">
                <a16:creationId xmlns:a16="http://schemas.microsoft.com/office/drawing/2014/main" id="{0C4BD46D-661E-674D-706E-7A4CEC092DD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7F5DFED-4E33-E31B-4A7D-B0B933C01747}"/>
              </a:ext>
            </a:extLst>
          </p:cNvPr>
          <p:cNvSpPr>
            <a:spLocks noGrp="1"/>
          </p:cNvSpPr>
          <p:nvPr>
            <p:ph type="sldNum" sz="quarter" idx="12"/>
          </p:nvPr>
        </p:nvSpPr>
        <p:spPr/>
        <p:txBody>
          <a:bodyPr/>
          <a:lstStyle/>
          <a:p>
            <a:fld id="{7C193D96-DB19-4298-9F0B-BA42CFCBBBC6}" type="slidenum">
              <a:rPr lang="tr-TR" smtClean="0"/>
              <a:t>‹#›</a:t>
            </a:fld>
            <a:endParaRPr lang="tr-TR"/>
          </a:p>
        </p:txBody>
      </p:sp>
    </p:spTree>
    <p:extLst>
      <p:ext uri="{BB962C8B-B14F-4D97-AF65-F5344CB8AC3E}">
        <p14:creationId xmlns:p14="http://schemas.microsoft.com/office/powerpoint/2010/main" val="1908732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787485-A401-C706-E439-97D2805492B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1EA02C5-BCAC-0EE0-2545-480248369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F09D8682-9F5C-3B70-4B25-EDA11E7D42C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FBC1DD9-9297-2157-FF17-38CDFEBB19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23F8E7E-34F3-F448-D1EB-BCA63F8536C3}"/>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860D37DB-A990-8EE8-8EBB-32140D5747DF}"/>
              </a:ext>
            </a:extLst>
          </p:cNvPr>
          <p:cNvSpPr>
            <a:spLocks noGrp="1"/>
          </p:cNvSpPr>
          <p:nvPr>
            <p:ph type="dt" sz="half" idx="10"/>
          </p:nvPr>
        </p:nvSpPr>
        <p:spPr/>
        <p:txBody>
          <a:bodyPr/>
          <a:lstStyle/>
          <a:p>
            <a:fld id="{C86756E8-8FA9-420D-8856-8C0672845253}" type="datetimeFigureOut">
              <a:rPr lang="tr-TR" smtClean="0"/>
              <a:t>19.03.2024</a:t>
            </a:fld>
            <a:endParaRPr lang="tr-TR"/>
          </a:p>
        </p:txBody>
      </p:sp>
      <p:sp>
        <p:nvSpPr>
          <p:cNvPr id="8" name="Alt Bilgi Yer Tutucusu 7">
            <a:extLst>
              <a:ext uri="{FF2B5EF4-FFF2-40B4-BE49-F238E27FC236}">
                <a16:creationId xmlns:a16="http://schemas.microsoft.com/office/drawing/2014/main" id="{53E86206-5FFF-F082-B292-EA6FD28025C4}"/>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63AD323-CC73-4778-84F3-56799D2DC74B}"/>
              </a:ext>
            </a:extLst>
          </p:cNvPr>
          <p:cNvSpPr>
            <a:spLocks noGrp="1"/>
          </p:cNvSpPr>
          <p:nvPr>
            <p:ph type="sldNum" sz="quarter" idx="12"/>
          </p:nvPr>
        </p:nvSpPr>
        <p:spPr/>
        <p:txBody>
          <a:bodyPr/>
          <a:lstStyle/>
          <a:p>
            <a:fld id="{7C193D96-DB19-4298-9F0B-BA42CFCBBBC6}" type="slidenum">
              <a:rPr lang="tr-TR" smtClean="0"/>
              <a:t>‹#›</a:t>
            </a:fld>
            <a:endParaRPr lang="tr-TR"/>
          </a:p>
        </p:txBody>
      </p:sp>
    </p:spTree>
    <p:extLst>
      <p:ext uri="{BB962C8B-B14F-4D97-AF65-F5344CB8AC3E}">
        <p14:creationId xmlns:p14="http://schemas.microsoft.com/office/powerpoint/2010/main" val="193420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68D72A-E33C-8177-1DEA-B50EA6ED48BC}"/>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C87CBC61-08D2-76FD-57D2-B67255635E8A}"/>
              </a:ext>
            </a:extLst>
          </p:cNvPr>
          <p:cNvSpPr>
            <a:spLocks noGrp="1"/>
          </p:cNvSpPr>
          <p:nvPr>
            <p:ph type="dt" sz="half" idx="10"/>
          </p:nvPr>
        </p:nvSpPr>
        <p:spPr/>
        <p:txBody>
          <a:bodyPr/>
          <a:lstStyle/>
          <a:p>
            <a:fld id="{C86756E8-8FA9-420D-8856-8C0672845253}" type="datetimeFigureOut">
              <a:rPr lang="tr-TR" smtClean="0"/>
              <a:t>19.03.2024</a:t>
            </a:fld>
            <a:endParaRPr lang="tr-TR"/>
          </a:p>
        </p:txBody>
      </p:sp>
      <p:sp>
        <p:nvSpPr>
          <p:cNvPr id="4" name="Alt Bilgi Yer Tutucusu 3">
            <a:extLst>
              <a:ext uri="{FF2B5EF4-FFF2-40B4-BE49-F238E27FC236}">
                <a16:creationId xmlns:a16="http://schemas.microsoft.com/office/drawing/2014/main" id="{76C90A4D-CFA6-6AE3-A63F-6876DFA802C6}"/>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373F108A-0739-7021-883C-F2C05A96CC2A}"/>
              </a:ext>
            </a:extLst>
          </p:cNvPr>
          <p:cNvSpPr>
            <a:spLocks noGrp="1"/>
          </p:cNvSpPr>
          <p:nvPr>
            <p:ph type="sldNum" sz="quarter" idx="12"/>
          </p:nvPr>
        </p:nvSpPr>
        <p:spPr/>
        <p:txBody>
          <a:bodyPr/>
          <a:lstStyle/>
          <a:p>
            <a:fld id="{7C193D96-DB19-4298-9F0B-BA42CFCBBBC6}" type="slidenum">
              <a:rPr lang="tr-TR" smtClean="0"/>
              <a:t>‹#›</a:t>
            </a:fld>
            <a:endParaRPr lang="tr-TR"/>
          </a:p>
        </p:txBody>
      </p:sp>
    </p:spTree>
    <p:extLst>
      <p:ext uri="{BB962C8B-B14F-4D97-AF65-F5344CB8AC3E}">
        <p14:creationId xmlns:p14="http://schemas.microsoft.com/office/powerpoint/2010/main" val="2043153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8FCB21B-3B4F-2A05-52E7-86C3689092B3}"/>
              </a:ext>
            </a:extLst>
          </p:cNvPr>
          <p:cNvSpPr>
            <a:spLocks noGrp="1"/>
          </p:cNvSpPr>
          <p:nvPr>
            <p:ph type="dt" sz="half" idx="10"/>
          </p:nvPr>
        </p:nvSpPr>
        <p:spPr/>
        <p:txBody>
          <a:bodyPr/>
          <a:lstStyle/>
          <a:p>
            <a:fld id="{C86756E8-8FA9-420D-8856-8C0672845253}" type="datetimeFigureOut">
              <a:rPr lang="tr-TR" smtClean="0"/>
              <a:t>19.03.2024</a:t>
            </a:fld>
            <a:endParaRPr lang="tr-TR"/>
          </a:p>
        </p:txBody>
      </p:sp>
      <p:sp>
        <p:nvSpPr>
          <p:cNvPr id="3" name="Alt Bilgi Yer Tutucusu 2">
            <a:extLst>
              <a:ext uri="{FF2B5EF4-FFF2-40B4-BE49-F238E27FC236}">
                <a16:creationId xmlns:a16="http://schemas.microsoft.com/office/drawing/2014/main" id="{76C65DD2-8727-7FC5-4DA2-9CDD94F3B5A7}"/>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8A09046E-0AB1-18BC-6C3C-123ABD2FE6DD}"/>
              </a:ext>
            </a:extLst>
          </p:cNvPr>
          <p:cNvSpPr>
            <a:spLocks noGrp="1"/>
          </p:cNvSpPr>
          <p:nvPr>
            <p:ph type="sldNum" sz="quarter" idx="12"/>
          </p:nvPr>
        </p:nvSpPr>
        <p:spPr/>
        <p:txBody>
          <a:bodyPr/>
          <a:lstStyle/>
          <a:p>
            <a:fld id="{7C193D96-DB19-4298-9F0B-BA42CFCBBBC6}" type="slidenum">
              <a:rPr lang="tr-TR" smtClean="0"/>
              <a:t>‹#›</a:t>
            </a:fld>
            <a:endParaRPr lang="tr-TR"/>
          </a:p>
        </p:txBody>
      </p:sp>
    </p:spTree>
    <p:extLst>
      <p:ext uri="{BB962C8B-B14F-4D97-AF65-F5344CB8AC3E}">
        <p14:creationId xmlns:p14="http://schemas.microsoft.com/office/powerpoint/2010/main" val="251481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929E68-344B-081E-C0B5-AB954DFACD9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5C22AEBF-16BD-FF4C-134D-96F2251F9B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7384251-1E45-24CD-F1FD-6B7F797062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10A12D2-F550-70A0-BC65-AEC39FA85E6F}"/>
              </a:ext>
            </a:extLst>
          </p:cNvPr>
          <p:cNvSpPr>
            <a:spLocks noGrp="1"/>
          </p:cNvSpPr>
          <p:nvPr>
            <p:ph type="dt" sz="half" idx="10"/>
          </p:nvPr>
        </p:nvSpPr>
        <p:spPr/>
        <p:txBody>
          <a:bodyPr/>
          <a:lstStyle/>
          <a:p>
            <a:fld id="{C86756E8-8FA9-420D-8856-8C0672845253}" type="datetimeFigureOut">
              <a:rPr lang="tr-TR" smtClean="0"/>
              <a:t>19.03.2024</a:t>
            </a:fld>
            <a:endParaRPr lang="tr-TR"/>
          </a:p>
        </p:txBody>
      </p:sp>
      <p:sp>
        <p:nvSpPr>
          <p:cNvPr id="6" name="Alt Bilgi Yer Tutucusu 5">
            <a:extLst>
              <a:ext uri="{FF2B5EF4-FFF2-40B4-BE49-F238E27FC236}">
                <a16:creationId xmlns:a16="http://schemas.microsoft.com/office/drawing/2014/main" id="{16C3B52E-F77A-587D-F433-EEF33F2CC01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BF16A8E-DB55-C82B-706A-8EF3F24B7361}"/>
              </a:ext>
            </a:extLst>
          </p:cNvPr>
          <p:cNvSpPr>
            <a:spLocks noGrp="1"/>
          </p:cNvSpPr>
          <p:nvPr>
            <p:ph type="sldNum" sz="quarter" idx="12"/>
          </p:nvPr>
        </p:nvSpPr>
        <p:spPr/>
        <p:txBody>
          <a:bodyPr/>
          <a:lstStyle/>
          <a:p>
            <a:fld id="{7C193D96-DB19-4298-9F0B-BA42CFCBBBC6}" type="slidenum">
              <a:rPr lang="tr-TR" smtClean="0"/>
              <a:t>‹#›</a:t>
            </a:fld>
            <a:endParaRPr lang="tr-TR"/>
          </a:p>
        </p:txBody>
      </p:sp>
    </p:spTree>
    <p:extLst>
      <p:ext uri="{BB962C8B-B14F-4D97-AF65-F5344CB8AC3E}">
        <p14:creationId xmlns:p14="http://schemas.microsoft.com/office/powerpoint/2010/main" val="1156772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CBFE9A-A049-67E1-55FA-6139F65BB33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AE64F70-A31F-19D7-248F-C9F832A685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C18125F-74EA-A221-34CB-33AF5C0FC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85F7909-398A-A6D1-BFD9-9EFCD0F01CA9}"/>
              </a:ext>
            </a:extLst>
          </p:cNvPr>
          <p:cNvSpPr>
            <a:spLocks noGrp="1"/>
          </p:cNvSpPr>
          <p:nvPr>
            <p:ph type="dt" sz="half" idx="10"/>
          </p:nvPr>
        </p:nvSpPr>
        <p:spPr/>
        <p:txBody>
          <a:bodyPr/>
          <a:lstStyle/>
          <a:p>
            <a:fld id="{C86756E8-8FA9-420D-8856-8C0672845253}" type="datetimeFigureOut">
              <a:rPr lang="tr-TR" smtClean="0"/>
              <a:t>19.03.2024</a:t>
            </a:fld>
            <a:endParaRPr lang="tr-TR"/>
          </a:p>
        </p:txBody>
      </p:sp>
      <p:sp>
        <p:nvSpPr>
          <p:cNvPr id="6" name="Alt Bilgi Yer Tutucusu 5">
            <a:extLst>
              <a:ext uri="{FF2B5EF4-FFF2-40B4-BE49-F238E27FC236}">
                <a16:creationId xmlns:a16="http://schemas.microsoft.com/office/drawing/2014/main" id="{49600D5A-96B0-0FC1-D693-95453EB02EB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8564441-EB0E-F82F-A0DB-3E3D216E3DBC}"/>
              </a:ext>
            </a:extLst>
          </p:cNvPr>
          <p:cNvSpPr>
            <a:spLocks noGrp="1"/>
          </p:cNvSpPr>
          <p:nvPr>
            <p:ph type="sldNum" sz="quarter" idx="12"/>
          </p:nvPr>
        </p:nvSpPr>
        <p:spPr/>
        <p:txBody>
          <a:bodyPr/>
          <a:lstStyle/>
          <a:p>
            <a:fld id="{7C193D96-DB19-4298-9F0B-BA42CFCBBBC6}" type="slidenum">
              <a:rPr lang="tr-TR" smtClean="0"/>
              <a:t>‹#›</a:t>
            </a:fld>
            <a:endParaRPr lang="tr-TR"/>
          </a:p>
        </p:txBody>
      </p:sp>
    </p:spTree>
    <p:extLst>
      <p:ext uri="{BB962C8B-B14F-4D97-AF65-F5344CB8AC3E}">
        <p14:creationId xmlns:p14="http://schemas.microsoft.com/office/powerpoint/2010/main" val="398729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87D8DED1-993B-03A8-9750-4FFCECF351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A734E3F-4DD0-252B-77AB-F4BD6F7724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4825067-9E88-9B6D-3ACE-3E625B18FC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6756E8-8FA9-420D-8856-8C0672845253}" type="datetimeFigureOut">
              <a:rPr lang="tr-TR" smtClean="0"/>
              <a:t>19.03.2024</a:t>
            </a:fld>
            <a:endParaRPr lang="tr-TR"/>
          </a:p>
        </p:txBody>
      </p:sp>
      <p:sp>
        <p:nvSpPr>
          <p:cNvPr id="5" name="Alt Bilgi Yer Tutucusu 4">
            <a:extLst>
              <a:ext uri="{FF2B5EF4-FFF2-40B4-BE49-F238E27FC236}">
                <a16:creationId xmlns:a16="http://schemas.microsoft.com/office/drawing/2014/main" id="{77849386-8523-809B-2A70-8A985AB54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5C1F81A7-F5A7-D443-5D22-994E6B4B1E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193D96-DB19-4298-9F0B-BA42CFCBBBC6}" type="slidenum">
              <a:rPr lang="tr-TR" smtClean="0"/>
              <a:t>‹#›</a:t>
            </a:fld>
            <a:endParaRPr lang="tr-TR"/>
          </a:p>
        </p:txBody>
      </p:sp>
    </p:spTree>
    <p:extLst>
      <p:ext uri="{BB962C8B-B14F-4D97-AF65-F5344CB8AC3E}">
        <p14:creationId xmlns:p14="http://schemas.microsoft.com/office/powerpoint/2010/main" val="2125791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AB8EC8-4B18-CEB5-E39E-7AB57DE6312B}"/>
              </a:ext>
            </a:extLst>
          </p:cNvPr>
          <p:cNvSpPr>
            <a:spLocks noGrp="1"/>
          </p:cNvSpPr>
          <p:nvPr>
            <p:ph type="ctrTitle"/>
          </p:nvPr>
        </p:nvSpPr>
        <p:spPr>
          <a:xfrm>
            <a:off x="1524000" y="143541"/>
            <a:ext cx="9144000" cy="643040"/>
          </a:xfrm>
        </p:spPr>
        <p:txBody>
          <a:bodyPr>
            <a:normAutofit/>
          </a:bodyPr>
          <a:lstStyle/>
          <a:p>
            <a:r>
              <a:rPr lang="tr-TR" sz="3600" dirty="0"/>
              <a:t>Veri tabanı ve veri tabanı yönetim sistemleri</a:t>
            </a:r>
          </a:p>
        </p:txBody>
      </p:sp>
      <p:sp>
        <p:nvSpPr>
          <p:cNvPr id="3" name="Alt Başlık 2">
            <a:extLst>
              <a:ext uri="{FF2B5EF4-FFF2-40B4-BE49-F238E27FC236}">
                <a16:creationId xmlns:a16="http://schemas.microsoft.com/office/drawing/2014/main" id="{F8D9E3CE-9EB1-4E30-2152-39E04FB423CA}"/>
              </a:ext>
            </a:extLst>
          </p:cNvPr>
          <p:cNvSpPr>
            <a:spLocks noGrp="1"/>
          </p:cNvSpPr>
          <p:nvPr>
            <p:ph type="subTitle" idx="1"/>
          </p:nvPr>
        </p:nvSpPr>
        <p:spPr>
          <a:xfrm>
            <a:off x="1524000" y="1641987"/>
            <a:ext cx="9144000" cy="4670323"/>
          </a:xfrm>
        </p:spPr>
        <p:txBody>
          <a:bodyPr>
            <a:normAutofit/>
          </a:bodyPr>
          <a:lstStyle/>
          <a:p>
            <a:pPr algn="l"/>
            <a:r>
              <a:rPr lang="tr-TR" sz="1600" dirty="0"/>
              <a:t>Veri tabanı birbirleriyle ilişkileri olan verilerin tutulduğu, mantıksal ve fiziksel olarak tanımlarının olduğu bilgi depolarıdır ,var olan ve birbiriyle ilişkisi olan nesneleri ve ilişkileri modeller.</a:t>
            </a:r>
          </a:p>
          <a:p>
            <a:pPr algn="l"/>
            <a:r>
              <a:rPr lang="tr-TR" sz="1600" dirty="0"/>
              <a:t>Veri tabanı yönetim sistemleri verilere aynı anda birden çok bağlantı sağlama, veri tabanını yönetmeye yarar. Verinin depolanma ,kullanılma ve erişilme mantıklarını yönlendiren bir kurallar sistemidir.</a:t>
            </a:r>
          </a:p>
          <a:p>
            <a:pPr algn="l"/>
            <a:r>
              <a:rPr lang="tr-TR" sz="1600" dirty="0"/>
              <a:t>Veri tabanı, veri tabanı yönetim sistemini ve uygulama programlarını ile kullanıcı ara yüzlerini içeren yapıya ‘veri tabanı sistemi’ denir.</a:t>
            </a:r>
          </a:p>
          <a:p>
            <a:pPr algn="l"/>
            <a:r>
              <a:rPr lang="tr-TR" sz="1600" dirty="0"/>
              <a:t>veri tabanı modelleri 8 kategoriye ayrılır:</a:t>
            </a:r>
          </a:p>
          <a:p>
            <a:pPr algn="l"/>
            <a:r>
              <a:rPr lang="tr-TR" sz="1600" dirty="0"/>
              <a:t>- Düz model: iki boyutlu veri grubundan oluşur. Sütunlarda verilerin benzer özellikleri satırlarda ise veri grupları yer alır. Tek tablodan oluşan bir veriler bütünü gibidir.</a:t>
            </a:r>
          </a:p>
          <a:p>
            <a:pPr algn="l"/>
            <a:r>
              <a:rPr lang="tr-TR" sz="1600" dirty="0"/>
              <a:t>- Hiyerarşik veri modeli: Bu veri tabanının depoladığı yapısal verilere kayıt adı verilir. Kayıtlar ağaç mimarisi şeklinde yukarıdan aşağı sıralanır. Kök adı verilen ilk kaydın bir veya daha çok çocuk kayıtları vardır. Çocuk kayıtlarında kendi çocuk kayıtları olabilir. Kök haricinde bütün kayıtların bir ebeveyni vardır.</a:t>
            </a:r>
          </a:p>
          <a:p>
            <a:pPr algn="l"/>
            <a:r>
              <a:rPr lang="tr-TR" sz="1600" dirty="0"/>
              <a:t>- Ağ veri modeli: hiyerarşik veri modelinin geliştirilmiş bir versiyonudur. En önemli farkı uç düğüm pozisyonundaki verilerin iç düğümü işaret edebilmesidir bu şekilde daha karmaşık ilişkili verileri daha iyi yönetilebilir hale getirir. Yani bire-bir ilişkilerin yanı sıra </a:t>
            </a:r>
            <a:r>
              <a:rPr lang="tr-TR" sz="1600" dirty="0" err="1"/>
              <a:t>çoka</a:t>
            </a:r>
            <a:r>
              <a:rPr lang="tr-TR" sz="1600" dirty="0"/>
              <a:t>-çok ilişkileri de barındırabilir.</a:t>
            </a:r>
          </a:p>
          <a:p>
            <a:endParaRPr lang="tr-TR" sz="1600" dirty="0"/>
          </a:p>
        </p:txBody>
      </p:sp>
    </p:spTree>
    <p:extLst>
      <p:ext uri="{BB962C8B-B14F-4D97-AF65-F5344CB8AC3E}">
        <p14:creationId xmlns:p14="http://schemas.microsoft.com/office/powerpoint/2010/main" val="262217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E4E921-36E6-045E-DCBC-F8BBEE9391F0}"/>
              </a:ext>
            </a:extLst>
          </p:cNvPr>
          <p:cNvSpPr>
            <a:spLocks noGrp="1"/>
          </p:cNvSpPr>
          <p:nvPr>
            <p:ph type="title"/>
          </p:nvPr>
        </p:nvSpPr>
        <p:spPr>
          <a:xfrm>
            <a:off x="838200" y="365125"/>
            <a:ext cx="10515600" cy="677094"/>
          </a:xfrm>
        </p:spPr>
        <p:txBody>
          <a:bodyPr>
            <a:normAutofit/>
          </a:bodyPr>
          <a:lstStyle/>
          <a:p>
            <a:pPr algn="ctr"/>
            <a:r>
              <a:rPr lang="tr-TR" sz="3600" dirty="0"/>
              <a:t>Veri tabanı ve veri tabanı yönetim sistemleri</a:t>
            </a:r>
          </a:p>
        </p:txBody>
      </p:sp>
      <p:sp>
        <p:nvSpPr>
          <p:cNvPr id="3" name="İçerik Yer Tutucusu 2">
            <a:extLst>
              <a:ext uri="{FF2B5EF4-FFF2-40B4-BE49-F238E27FC236}">
                <a16:creationId xmlns:a16="http://schemas.microsoft.com/office/drawing/2014/main" id="{74ECA796-7984-FA02-8C78-55CABC4C7F91}"/>
              </a:ext>
            </a:extLst>
          </p:cNvPr>
          <p:cNvSpPr>
            <a:spLocks noGrp="1"/>
          </p:cNvSpPr>
          <p:nvPr>
            <p:ph idx="1"/>
          </p:nvPr>
        </p:nvSpPr>
        <p:spPr>
          <a:xfrm>
            <a:off x="1691148" y="1504335"/>
            <a:ext cx="8976852" cy="4988540"/>
          </a:xfrm>
        </p:spPr>
        <p:txBody>
          <a:bodyPr/>
          <a:lstStyle/>
          <a:p>
            <a:pPr marL="0" indent="0">
              <a:buNone/>
            </a:pPr>
            <a:r>
              <a:rPr lang="tr-TR" sz="1600" dirty="0"/>
              <a:t>- İlişkisel veri modeli:</a:t>
            </a:r>
            <a:r>
              <a:rPr lang="tr-TR" dirty="0"/>
              <a:t> </a:t>
            </a:r>
            <a:r>
              <a:rPr lang="tr-TR" sz="1600" dirty="0"/>
              <a:t>temel kavramı ilişkidir. İlişkiler yardımı ile veri içerisindeki ilişkiler 2 boyutlu tablolar halinde karakterize edilerek modellenir. Genellikle veri tabanında her tablo için bir dosya bulunur. Tablonun satırları </a:t>
            </a:r>
            <a:r>
              <a:rPr lang="tr-TR" sz="1600" dirty="0" err="1"/>
              <a:t>birbiryle</a:t>
            </a:r>
            <a:r>
              <a:rPr lang="tr-TR" sz="1600" dirty="0"/>
              <a:t> ilişkili veriler topluluğudur. Sütunlarda ise nitelikler bulunur.</a:t>
            </a:r>
          </a:p>
          <a:p>
            <a:pPr marL="0" indent="0">
              <a:buNone/>
            </a:pPr>
            <a:r>
              <a:rPr lang="tr-TR" sz="1600" dirty="0"/>
              <a:t>- Nesne yönelimli veri modeli: Nesne yönelimli programlamaya dayalı veri modelidir.</a:t>
            </a:r>
          </a:p>
          <a:p>
            <a:pPr marL="0" indent="0">
              <a:buNone/>
            </a:pPr>
            <a:r>
              <a:rPr lang="tr-TR" sz="1600" dirty="0"/>
              <a:t>- Nesne ilişkisel veri modeli: nesne yönelimli veri modelinin ilişkisel veri modeli ile yoğrulmuş türü denebilir.</a:t>
            </a:r>
          </a:p>
          <a:p>
            <a:pPr marL="0" indent="0">
              <a:buNone/>
            </a:pPr>
            <a:r>
              <a:rPr lang="tr-TR" sz="1600" dirty="0"/>
              <a:t>- Çoklu ortam veri modeli: Nesne ilişkisel veri modeli ile büyük benzerlikler göstermekle birlikte resim video gibi büyük ölçekli nesneleri işlemek ve işlemlerin kullanıcıya gösterilmemesi açısından farklılıkları vardır. Desteklemesi gereken 3 temel özellik: veri miktarı, süreklilik ve senkronizasyondur.</a:t>
            </a:r>
          </a:p>
          <a:p>
            <a:pPr marL="0" indent="0">
              <a:buNone/>
            </a:pPr>
            <a:r>
              <a:rPr lang="tr-TR" sz="1600" dirty="0"/>
              <a:t>- Dağıtık veri modeli: birden çok bilgisayarda depolanan ve ağ yardımı ile dağıtılan veriler için kullanılan veri tabanı grubu ya da veri tabanları bütünüdür. Veri tabanını ağ üzerinde parçalara ayırarak sorguların daha hızlı işlenmesini amaçlar. Aslında birden fazla veri tabanına erişilmesine rağmen tek bir veri tabanında çalışılırmışçasına işlem yapılır.</a:t>
            </a:r>
          </a:p>
          <a:p>
            <a:pPr marL="0" indent="0">
              <a:buNone/>
            </a:pPr>
            <a:endParaRPr lang="tr-TR" sz="1600" dirty="0"/>
          </a:p>
        </p:txBody>
      </p:sp>
    </p:spTree>
    <p:extLst>
      <p:ext uri="{BB962C8B-B14F-4D97-AF65-F5344CB8AC3E}">
        <p14:creationId xmlns:p14="http://schemas.microsoft.com/office/powerpoint/2010/main" val="911113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4A09DC-524F-6C22-7BB2-460E499E3520}"/>
              </a:ext>
            </a:extLst>
          </p:cNvPr>
          <p:cNvSpPr>
            <a:spLocks noGrp="1"/>
          </p:cNvSpPr>
          <p:nvPr>
            <p:ph type="title"/>
          </p:nvPr>
        </p:nvSpPr>
        <p:spPr>
          <a:xfrm>
            <a:off x="838200" y="365126"/>
            <a:ext cx="10515600" cy="500114"/>
          </a:xfrm>
        </p:spPr>
        <p:txBody>
          <a:bodyPr>
            <a:normAutofit fontScale="90000"/>
          </a:bodyPr>
          <a:lstStyle/>
          <a:p>
            <a:pPr algn="ctr"/>
            <a:r>
              <a:rPr lang="tr-TR" sz="3600" dirty="0"/>
              <a:t>Veri tabanı tasarımı</a:t>
            </a:r>
          </a:p>
        </p:txBody>
      </p:sp>
      <p:sp>
        <p:nvSpPr>
          <p:cNvPr id="3" name="İçerik Yer Tutucusu 2">
            <a:extLst>
              <a:ext uri="{FF2B5EF4-FFF2-40B4-BE49-F238E27FC236}">
                <a16:creationId xmlns:a16="http://schemas.microsoft.com/office/drawing/2014/main" id="{ECD30B65-9D52-A10B-42C0-0289FA7863BC}"/>
              </a:ext>
            </a:extLst>
          </p:cNvPr>
          <p:cNvSpPr>
            <a:spLocks noGrp="1"/>
          </p:cNvSpPr>
          <p:nvPr>
            <p:ph idx="1"/>
          </p:nvPr>
        </p:nvSpPr>
        <p:spPr>
          <a:xfrm>
            <a:off x="1720645" y="1170039"/>
            <a:ext cx="8622890" cy="4984956"/>
          </a:xfrm>
        </p:spPr>
        <p:txBody>
          <a:bodyPr>
            <a:normAutofit/>
          </a:bodyPr>
          <a:lstStyle/>
          <a:p>
            <a:pPr marL="0" indent="0">
              <a:buNone/>
            </a:pPr>
            <a:r>
              <a:rPr lang="tr-TR" sz="1600" dirty="0"/>
              <a:t>Veri tabanı tasarımında gerçeğin, gereksinim ve beklentiler çerçevesinde modellenerek bir veri tabanına aktarılması gerekir.</a:t>
            </a:r>
          </a:p>
          <a:p>
            <a:pPr marL="0" indent="0">
              <a:buNone/>
            </a:pPr>
            <a:r>
              <a:rPr lang="tr-TR" sz="1600" dirty="0"/>
              <a:t>İlk olarak veri tabanı gereksinimleri belirlenir. Bu gereksinimler; veri tabanında yer alacak veri gruplarını(örneğin ‘müşteri’), veri tiplerini(</a:t>
            </a:r>
            <a:r>
              <a:rPr lang="tr-TR" sz="1600" dirty="0" err="1"/>
              <a:t>int</a:t>
            </a:r>
            <a:r>
              <a:rPr lang="tr-TR" sz="1600" dirty="0"/>
              <a:t>, </a:t>
            </a:r>
            <a:r>
              <a:rPr lang="tr-TR" sz="1600" dirty="0" err="1"/>
              <a:t>string</a:t>
            </a:r>
            <a:r>
              <a:rPr lang="tr-TR" sz="1600" dirty="0"/>
              <a:t>, müşteri vb.) ve verilerin depolanacağı şekli yani veri yapısını(bağlı liste, </a:t>
            </a:r>
            <a:r>
              <a:rPr lang="tr-TR" sz="1600" dirty="0" err="1"/>
              <a:t>binary</a:t>
            </a:r>
            <a:r>
              <a:rPr lang="tr-TR" sz="1600" dirty="0"/>
              <a:t> </a:t>
            </a:r>
            <a:r>
              <a:rPr lang="tr-TR" sz="1600" dirty="0" err="1"/>
              <a:t>tree</a:t>
            </a:r>
            <a:r>
              <a:rPr lang="tr-TR" sz="1600" dirty="0"/>
              <a:t> vb.) belirler. Bu gereksinimlere göre bir kavramsal şema belirlenir. Bu şema belirlenirken mantıksal ya da kavramsal veri türleri kullanılır depolama şekli hakkında ayrıntıya girilmez. Bu şema ortalama bir veri tabanı kullanıcısı için veri tabanının yapısını genel olarak tanımlar ve bu kullanıcıların uygulamalarını modellemelerini sağlar. Yazılım ve donanımdan bağımsızdır son kullanıcının anlaması daha kolaydır.</a:t>
            </a:r>
          </a:p>
          <a:p>
            <a:pPr marL="0" indent="0">
              <a:buNone/>
            </a:pPr>
            <a:r>
              <a:rPr lang="tr-TR" sz="1600" dirty="0"/>
              <a:t>Kavramsal veri modellerinin yüksek düzeyli olmasından dolayı genellikle doğrudan gerçekleştirilemezler. Bu nedenle bir sonraki adımda çoğunun mantıksal veri modeli kullandığı veri tabanı yönetim sisteminin seçilmesidir bu adımdaki seçilen model gerçekleştirilmeyi sağladığından gerçekleştirim veri modelleri olarak da bilinir. Bu adımda kavramsal veri modelindeki belirlenen şemanın veri tabanı yönetim sisteminin veri modeli ile yeniden tanımlanır, iki veri modeli arasında bir dönüşüm yapılır.</a:t>
            </a:r>
          </a:p>
          <a:p>
            <a:pPr marL="0" indent="0">
              <a:buNone/>
            </a:pPr>
            <a:r>
              <a:rPr lang="tr-TR" sz="1600" dirty="0"/>
              <a:t>Bir sonraki aşama olan fiziksel tasarım aşamasında en yüksek verim adına verinin veri tabanında fiziksel olarak nasıl organize edileceği belirlenir bu şekilde iç şema oluşur.</a:t>
            </a:r>
          </a:p>
          <a:p>
            <a:pPr marL="0" indent="0">
              <a:buNone/>
            </a:pPr>
            <a:r>
              <a:rPr lang="tr-TR" sz="1600" dirty="0"/>
              <a:t>İç şema depolama yapıları, kayıt formları, veri tabanına erişim yolları ve yöntemlerine dair tüm detayları tanımlar. Yazılım ve donanıma bağlıdır.</a:t>
            </a:r>
          </a:p>
        </p:txBody>
      </p:sp>
    </p:spTree>
    <p:extLst>
      <p:ext uri="{BB962C8B-B14F-4D97-AF65-F5344CB8AC3E}">
        <p14:creationId xmlns:p14="http://schemas.microsoft.com/office/powerpoint/2010/main" val="3862675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1A1B2B-3938-775B-71EF-B52FBFD70BD8}"/>
              </a:ext>
            </a:extLst>
          </p:cNvPr>
          <p:cNvSpPr>
            <a:spLocks noGrp="1"/>
          </p:cNvSpPr>
          <p:nvPr>
            <p:ph type="title"/>
          </p:nvPr>
        </p:nvSpPr>
        <p:spPr>
          <a:xfrm>
            <a:off x="838200" y="365125"/>
            <a:ext cx="10515600" cy="401791"/>
          </a:xfrm>
        </p:spPr>
        <p:txBody>
          <a:bodyPr>
            <a:normAutofit fontScale="90000"/>
          </a:bodyPr>
          <a:lstStyle/>
          <a:p>
            <a:pPr algn="ctr"/>
            <a:r>
              <a:rPr lang="tr-TR" sz="3600" dirty="0"/>
              <a:t>İlişkisel ve ilişkisel olmayan veri tabanı sistemleri</a:t>
            </a:r>
          </a:p>
        </p:txBody>
      </p:sp>
      <p:sp>
        <p:nvSpPr>
          <p:cNvPr id="3" name="İçerik Yer Tutucusu 2">
            <a:extLst>
              <a:ext uri="{FF2B5EF4-FFF2-40B4-BE49-F238E27FC236}">
                <a16:creationId xmlns:a16="http://schemas.microsoft.com/office/drawing/2014/main" id="{AAF74BEC-F026-D29A-5482-E3E8575105F9}"/>
              </a:ext>
            </a:extLst>
          </p:cNvPr>
          <p:cNvSpPr>
            <a:spLocks noGrp="1"/>
          </p:cNvSpPr>
          <p:nvPr>
            <p:ph idx="1"/>
          </p:nvPr>
        </p:nvSpPr>
        <p:spPr>
          <a:xfrm>
            <a:off x="1730476" y="1150374"/>
            <a:ext cx="8662221" cy="4857136"/>
          </a:xfrm>
        </p:spPr>
        <p:txBody>
          <a:bodyPr>
            <a:normAutofit/>
          </a:bodyPr>
          <a:lstStyle/>
          <a:p>
            <a:pPr marL="0" indent="0">
              <a:buNone/>
            </a:pPr>
            <a:r>
              <a:rPr lang="tr-TR" sz="1600" dirty="0"/>
              <a:t>- İlişkisel veri tabanı:</a:t>
            </a:r>
          </a:p>
          <a:p>
            <a:pPr marL="0" indent="0">
              <a:buNone/>
            </a:pPr>
            <a:r>
              <a:rPr lang="tr-TR" sz="1600" dirty="0"/>
              <a:t>birbirleri ile mantıksal ilişkisi olan, satır ve sütunlardan oluşan tablolardan oluşan veri tabanı sistemleridir. Yani en az 2 adet birbirleri ile mantıksal olarak bir şekilde ilişkilendirilebilen tablodan oluşmalıdırlar. Bu şekilde veri tabanı denilen büyük dosyalardan oluşurlar. Her tablo belli yapıya uygun verileri saklamak için tasarlanır.</a:t>
            </a:r>
          </a:p>
          <a:p>
            <a:pPr marL="0" indent="0">
              <a:buNone/>
            </a:pPr>
            <a:r>
              <a:rPr lang="tr-TR" sz="1600" dirty="0"/>
              <a:t>İlişkisel veri tabanlarında sağlanması gereken temel özellikler şunlardır (ACID) :</a:t>
            </a:r>
          </a:p>
          <a:p>
            <a:r>
              <a:rPr lang="tr-TR" sz="1600" dirty="0"/>
              <a:t>Bölünmezlik</a:t>
            </a:r>
          </a:p>
          <a:p>
            <a:r>
              <a:rPr lang="tr-TR" sz="1600" dirty="0"/>
              <a:t>Tutarlılık</a:t>
            </a:r>
          </a:p>
          <a:p>
            <a:r>
              <a:rPr lang="tr-TR" sz="1600" dirty="0"/>
              <a:t>İzolasyon</a:t>
            </a:r>
          </a:p>
          <a:p>
            <a:r>
              <a:rPr lang="tr-TR" sz="1600" dirty="0"/>
              <a:t>Dayanıklılık</a:t>
            </a:r>
          </a:p>
          <a:p>
            <a:pPr marL="0" indent="0">
              <a:buNone/>
            </a:pPr>
            <a:r>
              <a:rPr lang="tr-TR" sz="1600" dirty="0"/>
              <a:t>- İlişkisel olmayan veri tabanı:</a:t>
            </a:r>
          </a:p>
          <a:p>
            <a:pPr marL="0" indent="0">
              <a:buNone/>
            </a:pPr>
            <a:r>
              <a:rPr lang="tr-TR" sz="1600" dirty="0"/>
              <a:t>İlişkisel veri tabanı sistemlerine alternatif olarak ortaya çıkmıştır. Yatay olarak ölçeklendirilen bir veri depolama sistemidir. Veri tabanlarına ilişkin olan ölçek sorununa tüm çözümler arasında en iyi cevabı veren veri tabanı sistemidir. İlişkisel veri tabanının yerine tercih edilme sebepleri arsında; daha hızlı olması, daha esnek olması, ölçeklenme sorununa getirilen çözüm ve bunları yaparken maliyeti daha düşük tutması gibi sebepler yer almaktadır.</a:t>
            </a:r>
          </a:p>
        </p:txBody>
      </p:sp>
    </p:spTree>
    <p:extLst>
      <p:ext uri="{BB962C8B-B14F-4D97-AF65-F5344CB8AC3E}">
        <p14:creationId xmlns:p14="http://schemas.microsoft.com/office/powerpoint/2010/main" val="974757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2E5DB0-3251-D261-B2B2-A125032A83C4}"/>
              </a:ext>
            </a:extLst>
          </p:cNvPr>
          <p:cNvSpPr>
            <a:spLocks noGrp="1"/>
          </p:cNvSpPr>
          <p:nvPr>
            <p:ph type="title"/>
          </p:nvPr>
        </p:nvSpPr>
        <p:spPr>
          <a:xfrm>
            <a:off x="838200" y="365126"/>
            <a:ext cx="10515600" cy="315912"/>
          </a:xfrm>
        </p:spPr>
        <p:txBody>
          <a:bodyPr>
            <a:normAutofit fontScale="90000"/>
          </a:bodyPr>
          <a:lstStyle/>
          <a:p>
            <a:pPr algn="ctr"/>
            <a:r>
              <a:rPr lang="tr-TR" sz="3600" dirty="0"/>
              <a:t>İlişkisel ve ilişkisel olmayan veri tabanı sistemleri</a:t>
            </a:r>
          </a:p>
        </p:txBody>
      </p:sp>
      <p:sp>
        <p:nvSpPr>
          <p:cNvPr id="3" name="İçerik Yer Tutucusu 2">
            <a:extLst>
              <a:ext uri="{FF2B5EF4-FFF2-40B4-BE49-F238E27FC236}">
                <a16:creationId xmlns:a16="http://schemas.microsoft.com/office/drawing/2014/main" id="{C1E61F64-CF3F-5717-F6A9-3C7B3ADCBEC7}"/>
              </a:ext>
            </a:extLst>
          </p:cNvPr>
          <p:cNvSpPr>
            <a:spLocks noGrp="1"/>
          </p:cNvSpPr>
          <p:nvPr>
            <p:ph idx="1"/>
          </p:nvPr>
        </p:nvSpPr>
        <p:spPr>
          <a:xfrm>
            <a:off x="1671484" y="1396181"/>
            <a:ext cx="8790039" cy="4780782"/>
          </a:xfrm>
        </p:spPr>
        <p:txBody>
          <a:bodyPr>
            <a:normAutofit/>
          </a:bodyPr>
          <a:lstStyle/>
          <a:p>
            <a:pPr marL="0" indent="0">
              <a:buNone/>
            </a:pPr>
            <a:r>
              <a:rPr lang="tr-TR" sz="1600" dirty="0"/>
              <a:t>İlişkisel olmayan veri tabanı sistemlerinin temel özellikleri şunlardır (BASE):</a:t>
            </a:r>
            <a:endParaRPr lang="tr-TR" sz="1200" dirty="0"/>
          </a:p>
          <a:p>
            <a:r>
              <a:rPr lang="tr-TR" sz="1600" dirty="0"/>
              <a:t>Kolay ulaşılabilirlik: Veri erişim sorunlarını ortadan kaldırmak için kopyaları kullanır ve paylaşılmış ya da bölümlenmiş veriyi birçok sunucudan alır.</a:t>
            </a:r>
          </a:p>
          <a:p>
            <a:r>
              <a:rPr lang="tr-TR" sz="1600" dirty="0"/>
              <a:t>Esnek Durum: ACID mantığında veri tutarlılığının olmazsa olmaz bir gereklilik olduğu savunulurdu fakat </a:t>
            </a:r>
            <a:r>
              <a:rPr lang="tr-TR" sz="1600" dirty="0" err="1"/>
              <a:t>NoSQL</a:t>
            </a:r>
            <a:r>
              <a:rPr lang="tr-TR" sz="1600" dirty="0"/>
              <a:t> sistemler tutarsız ve süreksiz verilerin barınmasına da izin verir.</a:t>
            </a:r>
          </a:p>
          <a:p>
            <a:r>
              <a:rPr lang="tr-TR" sz="1600" dirty="0"/>
              <a:t>Eninde sonunda Tutarlı: Uygulamalar anlık tutarlılıkla ilgili olmasına rağmen, </a:t>
            </a:r>
            <a:r>
              <a:rPr lang="tr-TR" sz="1600" dirty="0" err="1"/>
              <a:t>NoSQL</a:t>
            </a:r>
            <a:r>
              <a:rPr lang="tr-TR" sz="1600" dirty="0"/>
              <a:t> sistemlerin gelecekte bir zamanda tutarlı olacağı farz edilir. </a:t>
            </a:r>
            <a:r>
              <a:rPr lang="tr-TR" sz="1600" dirty="0" err="1"/>
              <a:t>ACID’in</a:t>
            </a:r>
            <a:r>
              <a:rPr lang="tr-TR" sz="1600" dirty="0"/>
              <a:t> zorunlu tuttuğu tutarlılığa karşın </a:t>
            </a:r>
            <a:r>
              <a:rPr lang="tr-TR" sz="1600" dirty="0" err="1"/>
              <a:t>NoSQL’de</a:t>
            </a:r>
            <a:r>
              <a:rPr lang="tr-TR" sz="1600" dirty="0"/>
              <a:t> tanımlanmayan bir zamanda tutarlılığın oluşacağı garanti edilir.</a:t>
            </a:r>
          </a:p>
          <a:p>
            <a:pPr marL="0" indent="0">
              <a:buNone/>
            </a:pPr>
            <a:endParaRPr lang="tr-TR" sz="1600" dirty="0"/>
          </a:p>
        </p:txBody>
      </p:sp>
    </p:spTree>
    <p:extLst>
      <p:ext uri="{BB962C8B-B14F-4D97-AF65-F5344CB8AC3E}">
        <p14:creationId xmlns:p14="http://schemas.microsoft.com/office/powerpoint/2010/main" val="220467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68831C-5D6F-3BAD-5F5A-BE551F79FC9F}"/>
              </a:ext>
            </a:extLst>
          </p:cNvPr>
          <p:cNvSpPr>
            <a:spLocks noGrp="1"/>
          </p:cNvSpPr>
          <p:nvPr>
            <p:ph type="title"/>
          </p:nvPr>
        </p:nvSpPr>
        <p:spPr>
          <a:xfrm>
            <a:off x="838200" y="167149"/>
            <a:ext cx="10515600" cy="285136"/>
          </a:xfrm>
        </p:spPr>
        <p:txBody>
          <a:bodyPr>
            <a:normAutofit fontScale="90000"/>
          </a:bodyPr>
          <a:lstStyle/>
          <a:p>
            <a:pPr algn="ctr"/>
            <a:r>
              <a:rPr lang="tr-TR" sz="3600" dirty="0" err="1"/>
              <a:t>Veritabanı</a:t>
            </a:r>
            <a:r>
              <a:rPr lang="tr-TR" sz="3600" dirty="0"/>
              <a:t> mimarilerinin performans karşılaştırması</a:t>
            </a:r>
          </a:p>
        </p:txBody>
      </p:sp>
      <p:sp>
        <p:nvSpPr>
          <p:cNvPr id="3" name="İçerik Yer Tutucusu 2">
            <a:extLst>
              <a:ext uri="{FF2B5EF4-FFF2-40B4-BE49-F238E27FC236}">
                <a16:creationId xmlns:a16="http://schemas.microsoft.com/office/drawing/2014/main" id="{B0EBDC70-6573-A7E4-39EF-A3311BA70AD1}"/>
              </a:ext>
            </a:extLst>
          </p:cNvPr>
          <p:cNvSpPr>
            <a:spLocks noGrp="1"/>
          </p:cNvSpPr>
          <p:nvPr>
            <p:ph idx="1"/>
          </p:nvPr>
        </p:nvSpPr>
        <p:spPr>
          <a:xfrm>
            <a:off x="1435510" y="639097"/>
            <a:ext cx="9311148" cy="6218903"/>
          </a:xfrm>
        </p:spPr>
        <p:txBody>
          <a:bodyPr>
            <a:normAutofit/>
          </a:bodyPr>
          <a:lstStyle/>
          <a:p>
            <a:pPr marL="0" indent="0">
              <a:buNone/>
            </a:pPr>
            <a:r>
              <a:rPr lang="tr-TR" sz="1600" dirty="0"/>
              <a:t>En çok kullanılan ilişkisel veri tabanı olan MySQL ile ilişkisel olmayan veri tabanı olan </a:t>
            </a:r>
            <a:r>
              <a:rPr lang="tr-TR" sz="1600" dirty="0" err="1"/>
              <a:t>MongoDB</a:t>
            </a:r>
            <a:r>
              <a:rPr lang="tr-TR" sz="1600" dirty="0"/>
              <a:t> için yapılan yatay ölçeklenebilirlik ve performans incelemesi için aşağıdaki işlemlerin uygulanması ve sonuçların ortaya çıkarılması hedeflenmiştir:</a:t>
            </a:r>
          </a:p>
          <a:p>
            <a:r>
              <a:rPr lang="tr-TR" sz="1600" dirty="0"/>
              <a:t>Veri tabanı sunucu sistemleri özellikleri belirlenmesi,</a:t>
            </a:r>
          </a:p>
          <a:p>
            <a:r>
              <a:rPr lang="tr-TR" sz="1600" dirty="0"/>
              <a:t>Veri tabanı şemaları oluşturulması,</a:t>
            </a:r>
          </a:p>
          <a:p>
            <a:r>
              <a:rPr lang="tr-TR" sz="1600" dirty="0"/>
              <a:t>Sorguların belirlenmesi,</a:t>
            </a:r>
          </a:p>
          <a:p>
            <a:r>
              <a:rPr lang="tr-TR" sz="1600" dirty="0"/>
              <a:t>Veri tabanı ayarlarının yapılması,</a:t>
            </a:r>
          </a:p>
          <a:p>
            <a:r>
              <a:rPr lang="tr-TR" sz="1600" dirty="0"/>
              <a:t>Ölçümler ve ölçüm metrikleri bilgileri,</a:t>
            </a:r>
          </a:p>
          <a:p>
            <a:r>
              <a:rPr lang="tr-TR" sz="1600" dirty="0"/>
              <a:t>Performans analizi ve sonuçlarıdır.</a:t>
            </a:r>
          </a:p>
          <a:p>
            <a:pPr marL="0" indent="0">
              <a:buNone/>
            </a:pPr>
            <a:r>
              <a:rPr lang="tr-TR" sz="1600" dirty="0"/>
              <a:t>Veri tabanı şeması:</a:t>
            </a:r>
          </a:p>
          <a:p>
            <a:pPr marL="0" indent="0">
              <a:buNone/>
            </a:pPr>
            <a:r>
              <a:rPr lang="tr-TR" sz="1600" dirty="0"/>
              <a:t>Projede iki adet veri tabanı şeması tasarlanmıştır. Biri MySQL diğeri ise </a:t>
            </a:r>
            <a:r>
              <a:rPr lang="tr-TR" sz="1600" dirty="0" err="1"/>
              <a:t>MongoDB</a:t>
            </a:r>
            <a:r>
              <a:rPr lang="tr-TR" sz="1600" dirty="0"/>
              <a:t> veri tabanıdır. Şemalar, kendi zevk ve tercihleri doğrultusunda diğer kullanıcılara şarkılar önermek için tasarlanmış farklı algoritmalar kullanan bir müzik uygulaması etrafında modellenmiştir. Tablolar arasında herhangi bir veri tekrarını ortadan kaldırmak için normalizasyon değerlendirmesi sağlanmıştır.  </a:t>
            </a:r>
          </a:p>
          <a:p>
            <a:pPr marL="0" indent="0">
              <a:buNone/>
            </a:pPr>
            <a:r>
              <a:rPr lang="tr-TR" sz="1600" dirty="0"/>
              <a:t>Ölçümler: Projede ölçümler için öncelikle zaman kavramı ön planda tutulması hedeflenmiştir. Zaman ölçümleri için üç yöntem ile hareket edilmiştir.</a:t>
            </a:r>
          </a:p>
          <a:p>
            <a:pPr marL="0" indent="0">
              <a:buNone/>
            </a:pPr>
            <a:r>
              <a:rPr lang="tr-TR" sz="1600" dirty="0"/>
              <a:t> Birinci yöntem: </a:t>
            </a:r>
            <a:r>
              <a:rPr lang="tr-TR" sz="1600" dirty="0" err="1"/>
              <a:t>Clock</a:t>
            </a:r>
            <a:r>
              <a:rPr lang="tr-TR" sz="1600" dirty="0"/>
              <a:t>() fonksiyonu kullanımı ile belirli bir süre CPU üzerinde harcanan zaman sonuçlarının elde edilmesini sağlamaktır. </a:t>
            </a:r>
          </a:p>
          <a:p>
            <a:pPr marL="0" indent="0">
              <a:buNone/>
            </a:pPr>
            <a:r>
              <a:rPr lang="tr-TR" sz="1600" dirty="0"/>
              <a:t>İkinci yöntem: milisaniye hassasiyetiyle zamanlamaları sağlayan </a:t>
            </a:r>
            <a:r>
              <a:rPr lang="tr-TR" sz="1600" dirty="0" err="1"/>
              <a:t>Gettimeofday</a:t>
            </a:r>
            <a:r>
              <a:rPr lang="tr-TR" sz="1600" dirty="0"/>
              <a:t>() fonksiyonu kullanılarak sonuçların elde edilmesini sağlamaktır.</a:t>
            </a:r>
          </a:p>
          <a:p>
            <a:pPr marL="0" indent="0">
              <a:buNone/>
            </a:pPr>
            <a:endParaRPr lang="tr-TR" sz="1600" dirty="0"/>
          </a:p>
        </p:txBody>
      </p:sp>
    </p:spTree>
    <p:extLst>
      <p:ext uri="{BB962C8B-B14F-4D97-AF65-F5344CB8AC3E}">
        <p14:creationId xmlns:p14="http://schemas.microsoft.com/office/powerpoint/2010/main" val="3383799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88695E-B7B7-2BB9-F9D4-4EF7EB74444C}"/>
              </a:ext>
            </a:extLst>
          </p:cNvPr>
          <p:cNvSpPr>
            <a:spLocks noGrp="1"/>
          </p:cNvSpPr>
          <p:nvPr>
            <p:ph type="title"/>
          </p:nvPr>
        </p:nvSpPr>
        <p:spPr>
          <a:xfrm>
            <a:off x="838200" y="365126"/>
            <a:ext cx="10515600" cy="315912"/>
          </a:xfrm>
        </p:spPr>
        <p:txBody>
          <a:bodyPr>
            <a:normAutofit fontScale="90000"/>
          </a:bodyPr>
          <a:lstStyle/>
          <a:p>
            <a:r>
              <a:rPr lang="tr-TR" sz="3600" dirty="0"/>
              <a:t>Veri tabanı mimarilerinin performans karşılaştırması</a:t>
            </a:r>
          </a:p>
        </p:txBody>
      </p:sp>
      <p:sp>
        <p:nvSpPr>
          <p:cNvPr id="3" name="İçerik Yer Tutucusu 2">
            <a:extLst>
              <a:ext uri="{FF2B5EF4-FFF2-40B4-BE49-F238E27FC236}">
                <a16:creationId xmlns:a16="http://schemas.microsoft.com/office/drawing/2014/main" id="{3233362C-7554-1898-A787-EDE65699A1C3}"/>
              </a:ext>
            </a:extLst>
          </p:cNvPr>
          <p:cNvSpPr>
            <a:spLocks noGrp="1"/>
          </p:cNvSpPr>
          <p:nvPr>
            <p:ph idx="1"/>
          </p:nvPr>
        </p:nvSpPr>
        <p:spPr>
          <a:xfrm>
            <a:off x="838200" y="865239"/>
            <a:ext cx="10515600" cy="5311724"/>
          </a:xfrm>
        </p:spPr>
        <p:txBody>
          <a:bodyPr>
            <a:normAutofit/>
          </a:bodyPr>
          <a:lstStyle/>
          <a:p>
            <a:pPr marL="0" indent="0">
              <a:buNone/>
            </a:pPr>
            <a:r>
              <a:rPr lang="tr-TR" sz="1600" dirty="0"/>
              <a:t>Üçüncü yöntem: </a:t>
            </a:r>
            <a:r>
              <a:rPr lang="tr-TR" sz="1600" dirty="0" err="1"/>
              <a:t>Slow</a:t>
            </a:r>
            <a:r>
              <a:rPr lang="tr-TR" sz="1600" dirty="0"/>
              <a:t> Query Log (Yavaş sorgu kaydı) olarak adlandırılmaktadır. Her veri tabanı zamanı ölçmek için kendi yöntemini sunmaktadır. Bir veri tabanı için önceden belirlenmiş uzun süren sorguları kaydedebilir ve mikro saniye doğruluğu için yapılandırılabilmektedir. </a:t>
            </a:r>
          </a:p>
          <a:p>
            <a:pPr marL="0" indent="0">
              <a:buNone/>
            </a:pPr>
            <a:r>
              <a:rPr lang="tr-TR" sz="1600" dirty="0"/>
              <a:t>Veri Tabanı Sorguları: Bu çalışmada üç farklı veri tabanı sorgusu kullanılmıştır. Birinci sorgu için sadece “SELECT” deyimi içeren basit bir sorgu hazırlanmıştır. İkinci sorgu için daha karmaşık “INNER JOIN” deyimi içeren bir sorgu hazırlanmıştır. Üçüncü sorgu için ise “SELECT” ile birlikte iç içe “JOIN”, “INNER JOIN” ve “WHERE” deyimi içeren detaylı karmaşık bir sorgu hazırlanmıştır.</a:t>
            </a:r>
          </a:p>
          <a:p>
            <a:pPr marL="0" indent="0">
              <a:buNone/>
            </a:pPr>
            <a:r>
              <a:rPr lang="tr-TR" sz="1600" dirty="0"/>
              <a:t>MySQL ve </a:t>
            </a:r>
            <a:r>
              <a:rPr lang="tr-TR" sz="1600" dirty="0" err="1"/>
              <a:t>MongoDB</a:t>
            </a:r>
            <a:r>
              <a:rPr lang="tr-TR" sz="1600" dirty="0"/>
              <a:t> veri tabanlarına sorgu 1 (basit sorgu) ile karşılaştırma testi uygulanmıştır yapılan analizde:</a:t>
            </a:r>
          </a:p>
          <a:p>
            <a:r>
              <a:rPr lang="tr-TR" sz="1600" dirty="0" err="1"/>
              <a:t>MongoDB</a:t>
            </a:r>
            <a:r>
              <a:rPr lang="tr-TR" sz="1600" dirty="0"/>
              <a:t> veri tabanının sorgu sayısı az iken MySQL veri tabanına göre daha iyi performans gösterdiği ancak sorgu sayısı arttıkça MySQL veri tabanının </a:t>
            </a:r>
            <a:r>
              <a:rPr lang="tr-TR" sz="1600" dirty="0" err="1"/>
              <a:t>MongoDB`ye</a:t>
            </a:r>
            <a:r>
              <a:rPr lang="tr-TR" sz="1600" dirty="0"/>
              <a:t> göre daha iyi performans sergilediği görülmüştür.</a:t>
            </a:r>
            <a:r>
              <a:rPr lang="tr-TR" sz="1100" dirty="0"/>
              <a:t> </a:t>
            </a:r>
            <a:r>
              <a:rPr lang="tr-TR" sz="1600" dirty="0"/>
              <a:t>MySQL veri tabanının</a:t>
            </a:r>
            <a:r>
              <a:rPr lang="tr-TR" sz="1100" dirty="0"/>
              <a:t> </a:t>
            </a:r>
            <a:r>
              <a:rPr lang="tr-TR" sz="1600" dirty="0"/>
              <a:t>işlemci çekirdeği sayılarının toplam sayısı aynı olduğu zaman, 2 ya da 1 işlemci kullanımının değişmez olduğunu açıkça ortaya koymuştur.</a:t>
            </a:r>
          </a:p>
          <a:p>
            <a:r>
              <a:rPr lang="tr-TR" sz="1600" dirty="0"/>
              <a:t>Ayrıca sorgu/saniye metriği ve sorgu sayısı için MySQL veri tabanının düşük donanımlı sistemlerde genellikle </a:t>
            </a:r>
            <a:r>
              <a:rPr lang="tr-TR" sz="1600" dirty="0" err="1"/>
              <a:t>MongoDB`den</a:t>
            </a:r>
            <a:r>
              <a:rPr lang="tr-TR" sz="1600" dirty="0"/>
              <a:t> daha iyi bir performans sergilediği söylenebilir. Donanımın iyi olduğu durumda ise tam tersi durum yine genellikle söz konusudur.</a:t>
            </a:r>
          </a:p>
          <a:p>
            <a:pPr marL="0" indent="0">
              <a:buNone/>
            </a:pPr>
            <a:r>
              <a:rPr lang="tr-TR" sz="1600" dirty="0"/>
              <a:t>MySQL ve </a:t>
            </a:r>
            <a:r>
              <a:rPr lang="tr-TR" sz="1600" dirty="0" err="1"/>
              <a:t>MongoDB</a:t>
            </a:r>
            <a:r>
              <a:rPr lang="tr-TR" sz="1600" dirty="0"/>
              <a:t> veri tabanlarına sorgu 2 (karmaşık sorgu) ile karşılaştırma testi uygulanmıştır yapılan analizde:</a:t>
            </a:r>
          </a:p>
          <a:p>
            <a:r>
              <a:rPr lang="tr-TR" sz="1600" dirty="0"/>
              <a:t>Sorgu sayısı farkı arttıkça </a:t>
            </a:r>
            <a:r>
              <a:rPr lang="tr-TR" sz="1600" dirty="0" err="1"/>
              <a:t>MongoDB`nin</a:t>
            </a:r>
            <a:r>
              <a:rPr lang="tr-TR" sz="1600" dirty="0"/>
              <a:t> MySQL`e kıyasla sorgu süreleri konusunda ortalama %40`lık daha iyi performans sergilediği görülmüştür.</a:t>
            </a:r>
          </a:p>
        </p:txBody>
      </p:sp>
    </p:spTree>
    <p:extLst>
      <p:ext uri="{BB962C8B-B14F-4D97-AF65-F5344CB8AC3E}">
        <p14:creationId xmlns:p14="http://schemas.microsoft.com/office/powerpoint/2010/main" val="2250267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EE3C64-71B6-D7BE-D2E5-F85480629F75}"/>
              </a:ext>
            </a:extLst>
          </p:cNvPr>
          <p:cNvSpPr>
            <a:spLocks noGrp="1"/>
          </p:cNvSpPr>
          <p:nvPr>
            <p:ph type="title"/>
          </p:nvPr>
        </p:nvSpPr>
        <p:spPr>
          <a:xfrm>
            <a:off x="838200" y="365126"/>
            <a:ext cx="10515600" cy="315912"/>
          </a:xfrm>
        </p:spPr>
        <p:txBody>
          <a:bodyPr>
            <a:normAutofit fontScale="90000"/>
          </a:bodyPr>
          <a:lstStyle/>
          <a:p>
            <a:pPr algn="ctr"/>
            <a:r>
              <a:rPr lang="tr-TR" sz="3600" dirty="0"/>
              <a:t>Veri tabanı mimarilerinin performans karşılaştırmaları</a:t>
            </a:r>
          </a:p>
        </p:txBody>
      </p:sp>
      <p:sp>
        <p:nvSpPr>
          <p:cNvPr id="3" name="İçerik Yer Tutucusu 2">
            <a:extLst>
              <a:ext uri="{FF2B5EF4-FFF2-40B4-BE49-F238E27FC236}">
                <a16:creationId xmlns:a16="http://schemas.microsoft.com/office/drawing/2014/main" id="{14A95FCB-7A2F-DA78-A248-8405FF2E4451}"/>
              </a:ext>
            </a:extLst>
          </p:cNvPr>
          <p:cNvSpPr>
            <a:spLocks noGrp="1"/>
          </p:cNvSpPr>
          <p:nvPr>
            <p:ph idx="1"/>
          </p:nvPr>
        </p:nvSpPr>
        <p:spPr>
          <a:xfrm>
            <a:off x="943896" y="825910"/>
            <a:ext cx="10264877" cy="5351053"/>
          </a:xfrm>
        </p:spPr>
        <p:txBody>
          <a:bodyPr>
            <a:normAutofit/>
          </a:bodyPr>
          <a:lstStyle/>
          <a:p>
            <a:pPr marL="0" indent="0">
              <a:buNone/>
            </a:pPr>
            <a:r>
              <a:rPr lang="tr-TR" sz="1600" dirty="0"/>
              <a:t>MySQL ve </a:t>
            </a:r>
            <a:r>
              <a:rPr lang="tr-TR" sz="1600" dirty="0" err="1"/>
              <a:t>MongoDB</a:t>
            </a:r>
            <a:r>
              <a:rPr lang="tr-TR" sz="1600" dirty="0"/>
              <a:t> veri tabanlarına sorgu 3 (detaylı karmaşık sorgu) ile karşılaştırma testi uygulanmıştır yapılan analizde:</a:t>
            </a:r>
          </a:p>
          <a:p>
            <a:r>
              <a:rPr lang="tr-TR" sz="1600" dirty="0"/>
              <a:t>Sorgu sayıları arttıkça MySQL veri tabanı sisteminin sorgu işleme süresi konusunda, sorgu sayısı arttıkça daha iyi performans göstermesinin yanı sıra işlemci ve işlemci çekirdeği sayılarının 3x1`e varmasından sonra her iki veri tabanı sisteminin de neredeyse aynı performansı göstermiştir.</a:t>
            </a:r>
          </a:p>
          <a:p>
            <a:r>
              <a:rPr lang="tr-TR" sz="1600" dirty="0"/>
              <a:t>Daha yüksek çekirdek ve işlemci sayısında yaşanan performans sorunu MySQL veri tabanı sisteminde daha belirgin haldedir.</a:t>
            </a:r>
          </a:p>
        </p:txBody>
      </p:sp>
    </p:spTree>
    <p:extLst>
      <p:ext uri="{BB962C8B-B14F-4D97-AF65-F5344CB8AC3E}">
        <p14:creationId xmlns:p14="http://schemas.microsoft.com/office/powerpoint/2010/main" val="110828128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178</TotalTime>
  <Words>1422</Words>
  <Application>Microsoft Office PowerPoint</Application>
  <PresentationFormat>Geniş ekran</PresentationFormat>
  <Paragraphs>60</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Aptos</vt:lpstr>
      <vt:lpstr>Aptos Display</vt:lpstr>
      <vt:lpstr>Arial</vt:lpstr>
      <vt:lpstr>Office Teması</vt:lpstr>
      <vt:lpstr>Veri tabanı ve veri tabanı yönetim sistemleri</vt:lpstr>
      <vt:lpstr>Veri tabanı ve veri tabanı yönetim sistemleri</vt:lpstr>
      <vt:lpstr>Veri tabanı tasarımı</vt:lpstr>
      <vt:lpstr>İlişkisel ve ilişkisel olmayan veri tabanı sistemleri</vt:lpstr>
      <vt:lpstr>İlişkisel ve ilişkisel olmayan veri tabanı sistemleri</vt:lpstr>
      <vt:lpstr>Veritabanı mimarilerinin performans karşılaştırması</vt:lpstr>
      <vt:lpstr>Veri tabanı mimarilerinin performans karşılaştırması</vt:lpstr>
      <vt:lpstr>Veri tabanı mimarilerinin performans karşılaştırmaları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tabanı ve veri tabanı yönetim sistemleri</dc:title>
  <dc:creator>MUSA BERAT AVSEREN</dc:creator>
  <cp:lastModifiedBy>MUSA BERAT AVSEREN</cp:lastModifiedBy>
  <cp:revision>4</cp:revision>
  <dcterms:created xsi:type="dcterms:W3CDTF">2024-03-19T17:25:17Z</dcterms:created>
  <dcterms:modified xsi:type="dcterms:W3CDTF">2024-03-19T20:23:35Z</dcterms:modified>
</cp:coreProperties>
</file>