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Lst>
  <p:sldSz cy="6858000" cx="9144000"/>
  <p:notesSz cx="6858000" cy="9144000"/>
  <p:embeddedFontLst>
    <p:embeddedFont>
      <p:font typeface="Garamond"/>
      <p:regular r:id="rId99"/>
      <p:bold r:id="rId100"/>
      <p:italic r:id="rId101"/>
      <p:boldItalic r:id="rId10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EA7D8D-5709-489A-89AC-201F15E4FC0C}">
  <a:tblStyle styleId="{7BEA7D8D-5709-489A-89AC-201F15E4FC0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6EFE6"/>
          </a:solidFill>
        </a:fill>
      </a:tcStyle>
    </a:wholeTbl>
    <a:band1H>
      <a:tcTxStyle/>
      <a:tcStyle>
        <a:fill>
          <a:solidFill>
            <a:srgbClr val="ECDDCA"/>
          </a:solidFill>
        </a:fill>
      </a:tcStyle>
    </a:band1H>
    <a:band2H>
      <a:tcTxStyle/>
    </a:band2H>
    <a:band1V>
      <a:tcTxStyle/>
      <a:tcStyle>
        <a:fill>
          <a:solidFill>
            <a:srgbClr val="ECDDC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6207FA56-743A-4897-BAD5-808661CEA44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2" Type="http://schemas.openxmlformats.org/officeDocument/2006/relationships/font" Target="fonts/Garamond-boldItalic.fntdata"/><Relationship Id="rId101" Type="http://schemas.openxmlformats.org/officeDocument/2006/relationships/font" Target="fonts/Garamond-italic.fntdata"/><Relationship Id="rId100" Type="http://schemas.openxmlformats.org/officeDocument/2006/relationships/font" Target="fonts/Garamond-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font" Target="fonts/Garamond-regular.fntdata"/><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0" name="Google Shape;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7" name="Google Shape;14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5" name="Google Shape;15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9" name="Google Shape;18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2" name="Google Shape;20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8" name="Google Shape;20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4" name="Google Shape;21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SLIDES_API57768522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SLIDES_API57768522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8" name="Google Shape;98;SLIDES_API57768522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 name="Google Shape;22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0" name="Google Shape;23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9" name="Google Shape;23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0" name="Google Shape;25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6" name="Google Shape;25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8" name="Google Shape;26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4" name="Google Shape;27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0" name="Google Shape;28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2" name="Google Shape;30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4" name="Google Shape;10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8" name="Google Shape;30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4" name="Google Shape;31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4" name="Google Shape;34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1" name="Google Shape;35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3" name="Google Shape;36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6" name="Google Shape;37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9" name="Google Shape;38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2" name="Google Shape;40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2" name="Google Shape;43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8" name="Google Shape;43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0" name="Google Shape;11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9" name="Google Shape;44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1" name="Google Shape;46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8" name="Google Shape;46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5" name="Google Shape;47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3" name="Google Shape;48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9" name="Google Shape;48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5" name="Google Shape;49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1" name="Google Shape;50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9" name="Google Shape;50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5" name="Google Shape;51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0" name="Google Shape;53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6" name="Google Shape;53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2" name="Google Shape;54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8" name="Google Shape;54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3" name="Google Shape;56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9" name="Google Shape;56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5" name="Google Shape;57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7" name="Google Shape;58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3" name="Google Shape;59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9" name="Google Shape;59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5" name="Google Shape;605;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6" name="Google Shape;606;p59: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2" name="Google Shape;612;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3" name="Google Shape;613;p60: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1" name="Google Shape;62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7" name="Google Shape;627;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3" name="Google Shape;63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4" name="Google Shape;634;p63: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3" name="Google Shape;643;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4" name="Google Shape;644;p64: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5" name="Google Shape;65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6" name="Google Shape;656;p65: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6" name="Google Shape;666;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7" name="Google Shape;667;p66: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3" name="Google Shape;673;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1" name="Google Shape;681;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2" name="Google Shape;682;p68: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8" name="Google Shape;1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8" name="Google Shape;68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9" name="Google Shape;689;p69: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7" name="Google Shape;697;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8" name="Google Shape;698;p70: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1" name="Google Shape;711;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2" name="Google Shape;712;p71: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7" name="Google Shape;72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8" name="Google Shape;728;p72: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9" name="Google Shape;739;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0" name="Google Shape;740;p73: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9" name="Google Shape;749;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0" name="Google Shape;750;p74: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59" name="Google Shape;759;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0" name="Google Shape;760;p75: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70" name="Google Shape;770;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76" name="Google Shape;776;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7" name="Google Shape;777;p77: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87" name="Google Shape;787;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8" name="Google Shape;788;p78: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4" name="Google Shape;13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95" name="Google Shape;795;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1" name="Google Shape;801;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7" name="Google Shape;807;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40" name="Google Shape;84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1" name="Google Shape;841;p82: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47" name="Google Shape;847;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8" name="Google Shape;848;p83: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54" name="Google Shape;854;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5" name="Google Shape;855;p84: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69" name="Google Shape;869;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0" name="Google Shape;870;p85: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76" name="Google Shape;876;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7" name="Google Shape;877;p86: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86" name="Google Shape;886;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7" name="Google Shape;887;p87: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4" name="Google Shape;894;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5" name="Google Shape;895;p88: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01" name="Google Shape;901;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2" name="Google Shape;902;p89: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08" name="Google Shape;908;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9" name="Google Shape;909;p90: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15" name="Google Shape;915;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6" name="Google Shape;916;p91:notes"/>
          <p:cNvSpPr txBox="1"/>
          <p:nvPr>
            <p:ph idx="1" type="body"/>
          </p:nvPr>
        </p:nvSpPr>
        <p:spPr>
          <a:xfrm>
            <a:off x="914920" y="4343713"/>
            <a:ext cx="5028161" cy="41138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609600" y="1219200"/>
            <a:ext cx="7924800" cy="914400"/>
          </a:xfrm>
          <a:custGeom>
            <a:rect b="b" l="l" r="r" t="t"/>
            <a:pathLst>
              <a:path extrusionOk="0" h="1000" w="1000">
                <a:moveTo>
                  <a:pt x="0" y="1000"/>
                </a:moveTo>
                <a:lnTo>
                  <a:pt x="0" y="0"/>
                </a:lnTo>
                <a:lnTo>
                  <a:pt x="1000" y="0"/>
                </a:lnTo>
              </a:path>
            </a:pathLst>
          </a:custGeom>
          <a:noFill/>
          <a:ln cap="flat" cmpd="sng" w="254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cxnSp>
        <p:nvCxnSpPr>
          <p:cNvPr id="19" name="Google Shape;19;p2"/>
          <p:cNvCxnSpPr/>
          <p:nvPr/>
        </p:nvCxnSpPr>
        <p:spPr>
          <a:xfrm>
            <a:off x="1981200" y="3962400"/>
            <a:ext cx="6511925" cy="0"/>
          </a:xfrm>
          <a:prstGeom prst="straightConnector1">
            <a:avLst/>
          </a:prstGeom>
          <a:noFill/>
          <a:ln cap="flat" cmpd="sng" w="19050">
            <a:solidFill>
              <a:schemeClr val="accent1"/>
            </a:solidFill>
            <a:prstDash val="solid"/>
            <a:round/>
            <a:headEnd len="med" w="med" type="none"/>
            <a:tailEnd len="med" w="med" type="none"/>
          </a:ln>
        </p:spPr>
      </p:cxnSp>
      <p:sp>
        <p:nvSpPr>
          <p:cNvPr id="20" name="Google Shape;20;p2"/>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5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p:txBody>
      </p:sp>
      <p:sp>
        <p:nvSpPr>
          <p:cNvPr id="22" name="Google Shape;22;p2"/>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3124200" y="6243638"/>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i="0" sz="1200" u="none" cap="none" strike="noStrike">
                <a:solidFill>
                  <a:schemeClr val="dk1"/>
                </a:solidFill>
                <a:latin typeface="Garamond"/>
                <a:ea typeface="Garamond"/>
                <a:cs typeface="Garamond"/>
                <a:sym typeface="Garamond"/>
              </a:defRPr>
            </a:lvl1pPr>
            <a:lvl2pPr indent="0" lvl="1" marL="0" algn="r">
              <a:spcBef>
                <a:spcPts val="0"/>
              </a:spcBef>
              <a:spcAft>
                <a:spcPts val="0"/>
              </a:spcAft>
              <a:buNone/>
              <a:defRPr b="1" i="0" sz="1200" u="none" cap="none" strike="noStrike">
                <a:solidFill>
                  <a:schemeClr val="dk1"/>
                </a:solidFill>
                <a:latin typeface="Garamond"/>
                <a:ea typeface="Garamond"/>
                <a:cs typeface="Garamond"/>
                <a:sym typeface="Garamond"/>
              </a:defRPr>
            </a:lvl2pPr>
            <a:lvl3pPr indent="0" lvl="2" marL="0" algn="r">
              <a:spcBef>
                <a:spcPts val="0"/>
              </a:spcBef>
              <a:spcAft>
                <a:spcPts val="0"/>
              </a:spcAft>
              <a:buNone/>
              <a:defRPr b="1" i="0" sz="1200" u="none" cap="none" strike="noStrike">
                <a:solidFill>
                  <a:schemeClr val="dk1"/>
                </a:solidFill>
                <a:latin typeface="Garamond"/>
                <a:ea typeface="Garamond"/>
                <a:cs typeface="Garamond"/>
                <a:sym typeface="Garamond"/>
              </a:defRPr>
            </a:lvl3pPr>
            <a:lvl4pPr indent="0" lvl="3" marL="0" algn="r">
              <a:spcBef>
                <a:spcPts val="0"/>
              </a:spcBef>
              <a:spcAft>
                <a:spcPts val="0"/>
              </a:spcAft>
              <a:buNone/>
              <a:defRPr b="1" i="0" sz="1200" u="none" cap="none" strike="noStrike">
                <a:solidFill>
                  <a:schemeClr val="dk1"/>
                </a:solidFill>
                <a:latin typeface="Garamond"/>
                <a:ea typeface="Garamond"/>
                <a:cs typeface="Garamond"/>
                <a:sym typeface="Garamond"/>
              </a:defRPr>
            </a:lvl4pPr>
            <a:lvl5pPr indent="0" lvl="4" marL="0" algn="r">
              <a:spcBef>
                <a:spcPts val="0"/>
              </a:spcBef>
              <a:spcAft>
                <a:spcPts val="0"/>
              </a:spcAft>
              <a:buNone/>
              <a:defRPr b="1" i="0" sz="1200" u="none" cap="none" strike="noStrike">
                <a:solidFill>
                  <a:schemeClr val="dk1"/>
                </a:solidFill>
                <a:latin typeface="Garamond"/>
                <a:ea typeface="Garamond"/>
                <a:cs typeface="Garamond"/>
                <a:sym typeface="Garamond"/>
              </a:defRPr>
            </a:lvl5pPr>
            <a:lvl6pPr indent="0" lvl="5" marL="0" algn="r">
              <a:spcBef>
                <a:spcPts val="0"/>
              </a:spcBef>
              <a:spcAft>
                <a:spcPts val="0"/>
              </a:spcAft>
              <a:buNone/>
              <a:defRPr b="1" i="0" sz="1200" u="none" cap="none" strike="noStrike">
                <a:solidFill>
                  <a:schemeClr val="dk1"/>
                </a:solidFill>
                <a:latin typeface="Garamond"/>
                <a:ea typeface="Garamond"/>
                <a:cs typeface="Garamond"/>
                <a:sym typeface="Garamond"/>
              </a:defRPr>
            </a:lvl6pPr>
            <a:lvl7pPr indent="0" lvl="6" marL="0" algn="r">
              <a:spcBef>
                <a:spcPts val="0"/>
              </a:spcBef>
              <a:spcAft>
                <a:spcPts val="0"/>
              </a:spcAft>
              <a:buNone/>
              <a:defRPr b="1" i="0" sz="1200" u="none" cap="none" strike="noStrike">
                <a:solidFill>
                  <a:schemeClr val="dk1"/>
                </a:solidFill>
                <a:latin typeface="Garamond"/>
                <a:ea typeface="Garamond"/>
                <a:cs typeface="Garamond"/>
                <a:sym typeface="Garamond"/>
              </a:defRPr>
            </a:lvl7pPr>
            <a:lvl8pPr indent="0" lvl="7" marL="0" algn="r">
              <a:spcBef>
                <a:spcPts val="0"/>
              </a:spcBef>
              <a:spcAft>
                <a:spcPts val="0"/>
              </a:spcAft>
              <a:buNone/>
              <a:defRPr b="1" i="0" sz="1200" u="none" cap="none" strike="noStrike">
                <a:solidFill>
                  <a:schemeClr val="dk1"/>
                </a:solidFill>
                <a:latin typeface="Garamond"/>
                <a:ea typeface="Garamond"/>
                <a:cs typeface="Garamond"/>
                <a:sym typeface="Garamond"/>
              </a:defRPr>
            </a:lvl8pPr>
            <a:lvl9pPr indent="0" lvl="8" marL="0" algn="r">
              <a:spcBef>
                <a:spcPts val="0"/>
              </a:spcBef>
              <a:spcAft>
                <a:spcPts val="0"/>
              </a:spcAft>
              <a:buNone/>
              <a:defRPr b="1"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2306637" y="-249238"/>
            <a:ext cx="4530725" cy="8229600"/>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297180" lvl="1" marL="914400" algn="l">
              <a:spcBef>
                <a:spcPts val="360"/>
              </a:spcBef>
              <a:spcAft>
                <a:spcPts val="0"/>
              </a:spcAft>
              <a:buSzPts val="108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14325" lvl="4" marL="2286000" algn="l">
              <a:spcBef>
                <a:spcPts val="360"/>
              </a:spcBef>
              <a:spcAft>
                <a:spcPts val="0"/>
              </a:spcAft>
              <a:buSzPts val="1350"/>
              <a:buChar char="▪"/>
              <a:defRPr/>
            </a:lvl5pPr>
            <a:lvl6pPr indent="-314325" lvl="5" marL="2743200" algn="l">
              <a:spcBef>
                <a:spcPts val="360"/>
              </a:spcBef>
              <a:spcAft>
                <a:spcPts val="0"/>
              </a:spcAft>
              <a:buSzPts val="1350"/>
              <a:buChar char="▪"/>
              <a:defRPr/>
            </a:lvl6pPr>
            <a:lvl7pPr indent="-314325" lvl="6" marL="3200400" algn="l">
              <a:spcBef>
                <a:spcPts val="360"/>
              </a:spcBef>
              <a:spcAft>
                <a:spcPts val="0"/>
              </a:spcAft>
              <a:buSzPts val="1350"/>
              <a:buChar char="▪"/>
              <a:defRPr/>
            </a:lvl7pPr>
            <a:lvl8pPr indent="-314325" lvl="7" marL="3657600" algn="l">
              <a:spcBef>
                <a:spcPts val="360"/>
              </a:spcBef>
              <a:spcAft>
                <a:spcPts val="0"/>
              </a:spcAft>
              <a:buSzPts val="1350"/>
              <a:buChar char="▪"/>
              <a:defRPr/>
            </a:lvl8pPr>
            <a:lvl9pPr indent="-314325" lvl="8" marL="4114800" algn="l">
              <a:spcBef>
                <a:spcPts val="360"/>
              </a:spcBef>
              <a:spcAft>
                <a:spcPts val="0"/>
              </a:spcAft>
              <a:buSzPts val="1350"/>
              <a:buChar char="▪"/>
              <a:defRPr/>
            </a:lvl9pPr>
          </a:lstStyle>
          <a:p/>
        </p:txBody>
      </p:sp>
      <p:sp>
        <p:nvSpPr>
          <p:cNvPr id="79" name="Google Shape;79;p11"/>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sz="1200">
                <a:solidFill>
                  <a:schemeClr val="dk1"/>
                </a:solidFill>
                <a:latin typeface="Garamond"/>
                <a:ea typeface="Garamond"/>
                <a:cs typeface="Garamond"/>
                <a:sym typeface="Garamond"/>
              </a:defRPr>
            </a:lvl1pPr>
            <a:lvl2pPr indent="0" lvl="1" marL="0" algn="r">
              <a:spcBef>
                <a:spcPts val="0"/>
              </a:spcBef>
              <a:spcAft>
                <a:spcPts val="0"/>
              </a:spcAft>
              <a:buNone/>
              <a:defRPr b="1" sz="1200">
                <a:solidFill>
                  <a:schemeClr val="dk1"/>
                </a:solidFill>
                <a:latin typeface="Garamond"/>
                <a:ea typeface="Garamond"/>
                <a:cs typeface="Garamond"/>
                <a:sym typeface="Garamond"/>
              </a:defRPr>
            </a:lvl2pPr>
            <a:lvl3pPr indent="0" lvl="2" marL="0" algn="r">
              <a:spcBef>
                <a:spcPts val="0"/>
              </a:spcBef>
              <a:spcAft>
                <a:spcPts val="0"/>
              </a:spcAft>
              <a:buNone/>
              <a:defRPr b="1" sz="1200">
                <a:solidFill>
                  <a:schemeClr val="dk1"/>
                </a:solidFill>
                <a:latin typeface="Garamond"/>
                <a:ea typeface="Garamond"/>
                <a:cs typeface="Garamond"/>
                <a:sym typeface="Garamond"/>
              </a:defRPr>
            </a:lvl3pPr>
            <a:lvl4pPr indent="0" lvl="3" marL="0" algn="r">
              <a:spcBef>
                <a:spcPts val="0"/>
              </a:spcBef>
              <a:spcAft>
                <a:spcPts val="0"/>
              </a:spcAft>
              <a:buNone/>
              <a:defRPr b="1" sz="1200">
                <a:solidFill>
                  <a:schemeClr val="dk1"/>
                </a:solidFill>
                <a:latin typeface="Garamond"/>
                <a:ea typeface="Garamond"/>
                <a:cs typeface="Garamond"/>
                <a:sym typeface="Garamond"/>
              </a:defRPr>
            </a:lvl4pPr>
            <a:lvl5pPr indent="0" lvl="4" marL="0" algn="r">
              <a:spcBef>
                <a:spcPts val="0"/>
              </a:spcBef>
              <a:spcAft>
                <a:spcPts val="0"/>
              </a:spcAft>
              <a:buNone/>
              <a:defRPr b="1" sz="1200">
                <a:solidFill>
                  <a:schemeClr val="dk1"/>
                </a:solidFill>
                <a:latin typeface="Garamond"/>
                <a:ea typeface="Garamond"/>
                <a:cs typeface="Garamond"/>
                <a:sym typeface="Garamond"/>
              </a:defRPr>
            </a:lvl5pPr>
            <a:lvl6pPr indent="0" lvl="5" marL="0" algn="r">
              <a:spcBef>
                <a:spcPts val="0"/>
              </a:spcBef>
              <a:spcAft>
                <a:spcPts val="0"/>
              </a:spcAft>
              <a:buNone/>
              <a:defRPr b="1" sz="1200">
                <a:solidFill>
                  <a:schemeClr val="dk1"/>
                </a:solidFill>
                <a:latin typeface="Garamond"/>
                <a:ea typeface="Garamond"/>
                <a:cs typeface="Garamond"/>
                <a:sym typeface="Garamond"/>
              </a:defRPr>
            </a:lvl6pPr>
            <a:lvl7pPr indent="0" lvl="6" marL="0" algn="r">
              <a:spcBef>
                <a:spcPts val="0"/>
              </a:spcBef>
              <a:spcAft>
                <a:spcPts val="0"/>
              </a:spcAft>
              <a:buNone/>
              <a:defRPr b="1" sz="1200">
                <a:solidFill>
                  <a:schemeClr val="dk1"/>
                </a:solidFill>
                <a:latin typeface="Garamond"/>
                <a:ea typeface="Garamond"/>
                <a:cs typeface="Garamond"/>
                <a:sym typeface="Garamond"/>
              </a:defRPr>
            </a:lvl7pPr>
            <a:lvl8pPr indent="0" lvl="7" marL="0" algn="r">
              <a:spcBef>
                <a:spcPts val="0"/>
              </a:spcBef>
              <a:spcAft>
                <a:spcPts val="0"/>
              </a:spcAft>
              <a:buNone/>
              <a:defRPr b="1" sz="1200">
                <a:solidFill>
                  <a:schemeClr val="dk1"/>
                </a:solidFill>
                <a:latin typeface="Garamond"/>
                <a:ea typeface="Garamond"/>
                <a:cs typeface="Garamond"/>
                <a:sym typeface="Garamond"/>
              </a:defRPr>
            </a:lvl8pPr>
            <a:lvl9pPr indent="0" lvl="8" marL="0" algn="r">
              <a:spcBef>
                <a:spcPts val="0"/>
              </a:spcBef>
              <a:spcAft>
                <a:spcPts val="0"/>
              </a:spcAft>
              <a:buNone/>
              <a:defRPr b="1"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4731544" y="2175669"/>
            <a:ext cx="5853112" cy="2057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 type="body"/>
          </p:nvPr>
        </p:nvSpPr>
        <p:spPr>
          <a:xfrm rot="5400000">
            <a:off x="540544" y="194469"/>
            <a:ext cx="5853112" cy="6019800"/>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297180" lvl="1" marL="914400" algn="l">
              <a:spcBef>
                <a:spcPts val="360"/>
              </a:spcBef>
              <a:spcAft>
                <a:spcPts val="0"/>
              </a:spcAft>
              <a:buSzPts val="108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14325" lvl="4" marL="2286000" algn="l">
              <a:spcBef>
                <a:spcPts val="360"/>
              </a:spcBef>
              <a:spcAft>
                <a:spcPts val="0"/>
              </a:spcAft>
              <a:buSzPts val="1350"/>
              <a:buChar char="▪"/>
              <a:defRPr/>
            </a:lvl5pPr>
            <a:lvl6pPr indent="-314325" lvl="5" marL="2743200" algn="l">
              <a:spcBef>
                <a:spcPts val="360"/>
              </a:spcBef>
              <a:spcAft>
                <a:spcPts val="0"/>
              </a:spcAft>
              <a:buSzPts val="1350"/>
              <a:buChar char="▪"/>
              <a:defRPr/>
            </a:lvl6pPr>
            <a:lvl7pPr indent="-314325" lvl="6" marL="3200400" algn="l">
              <a:spcBef>
                <a:spcPts val="360"/>
              </a:spcBef>
              <a:spcAft>
                <a:spcPts val="0"/>
              </a:spcAft>
              <a:buSzPts val="1350"/>
              <a:buChar char="▪"/>
              <a:defRPr/>
            </a:lvl7pPr>
            <a:lvl8pPr indent="-314325" lvl="7" marL="3657600" algn="l">
              <a:spcBef>
                <a:spcPts val="360"/>
              </a:spcBef>
              <a:spcAft>
                <a:spcPts val="0"/>
              </a:spcAft>
              <a:buSzPts val="1350"/>
              <a:buChar char="▪"/>
              <a:defRPr/>
            </a:lvl8pPr>
            <a:lvl9pPr indent="-314325" lvl="8" marL="4114800" algn="l">
              <a:spcBef>
                <a:spcPts val="360"/>
              </a:spcBef>
              <a:spcAft>
                <a:spcPts val="0"/>
              </a:spcAft>
              <a:buSzPts val="1350"/>
              <a:buChar char="▪"/>
              <a:defRPr/>
            </a:lvl9pPr>
          </a:lstStyle>
          <a:p/>
        </p:txBody>
      </p:sp>
      <p:sp>
        <p:nvSpPr>
          <p:cNvPr id="85" name="Google Shape;85;p12"/>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sz="1200">
                <a:solidFill>
                  <a:schemeClr val="dk1"/>
                </a:solidFill>
                <a:latin typeface="Garamond"/>
                <a:ea typeface="Garamond"/>
                <a:cs typeface="Garamond"/>
                <a:sym typeface="Garamond"/>
              </a:defRPr>
            </a:lvl1pPr>
            <a:lvl2pPr indent="0" lvl="1" marL="0" algn="r">
              <a:spcBef>
                <a:spcPts val="0"/>
              </a:spcBef>
              <a:spcAft>
                <a:spcPts val="0"/>
              </a:spcAft>
              <a:buNone/>
              <a:defRPr b="1" sz="1200">
                <a:solidFill>
                  <a:schemeClr val="dk1"/>
                </a:solidFill>
                <a:latin typeface="Garamond"/>
                <a:ea typeface="Garamond"/>
                <a:cs typeface="Garamond"/>
                <a:sym typeface="Garamond"/>
              </a:defRPr>
            </a:lvl2pPr>
            <a:lvl3pPr indent="0" lvl="2" marL="0" algn="r">
              <a:spcBef>
                <a:spcPts val="0"/>
              </a:spcBef>
              <a:spcAft>
                <a:spcPts val="0"/>
              </a:spcAft>
              <a:buNone/>
              <a:defRPr b="1" sz="1200">
                <a:solidFill>
                  <a:schemeClr val="dk1"/>
                </a:solidFill>
                <a:latin typeface="Garamond"/>
                <a:ea typeface="Garamond"/>
                <a:cs typeface="Garamond"/>
                <a:sym typeface="Garamond"/>
              </a:defRPr>
            </a:lvl3pPr>
            <a:lvl4pPr indent="0" lvl="3" marL="0" algn="r">
              <a:spcBef>
                <a:spcPts val="0"/>
              </a:spcBef>
              <a:spcAft>
                <a:spcPts val="0"/>
              </a:spcAft>
              <a:buNone/>
              <a:defRPr b="1" sz="1200">
                <a:solidFill>
                  <a:schemeClr val="dk1"/>
                </a:solidFill>
                <a:latin typeface="Garamond"/>
                <a:ea typeface="Garamond"/>
                <a:cs typeface="Garamond"/>
                <a:sym typeface="Garamond"/>
              </a:defRPr>
            </a:lvl4pPr>
            <a:lvl5pPr indent="0" lvl="4" marL="0" algn="r">
              <a:spcBef>
                <a:spcPts val="0"/>
              </a:spcBef>
              <a:spcAft>
                <a:spcPts val="0"/>
              </a:spcAft>
              <a:buNone/>
              <a:defRPr b="1" sz="1200">
                <a:solidFill>
                  <a:schemeClr val="dk1"/>
                </a:solidFill>
                <a:latin typeface="Garamond"/>
                <a:ea typeface="Garamond"/>
                <a:cs typeface="Garamond"/>
                <a:sym typeface="Garamond"/>
              </a:defRPr>
            </a:lvl5pPr>
            <a:lvl6pPr indent="0" lvl="5" marL="0" algn="r">
              <a:spcBef>
                <a:spcPts val="0"/>
              </a:spcBef>
              <a:spcAft>
                <a:spcPts val="0"/>
              </a:spcAft>
              <a:buNone/>
              <a:defRPr b="1" sz="1200">
                <a:solidFill>
                  <a:schemeClr val="dk1"/>
                </a:solidFill>
                <a:latin typeface="Garamond"/>
                <a:ea typeface="Garamond"/>
                <a:cs typeface="Garamond"/>
                <a:sym typeface="Garamond"/>
              </a:defRPr>
            </a:lvl6pPr>
            <a:lvl7pPr indent="0" lvl="6" marL="0" algn="r">
              <a:spcBef>
                <a:spcPts val="0"/>
              </a:spcBef>
              <a:spcAft>
                <a:spcPts val="0"/>
              </a:spcAft>
              <a:buNone/>
              <a:defRPr b="1" sz="1200">
                <a:solidFill>
                  <a:schemeClr val="dk1"/>
                </a:solidFill>
                <a:latin typeface="Garamond"/>
                <a:ea typeface="Garamond"/>
                <a:cs typeface="Garamond"/>
                <a:sym typeface="Garamond"/>
              </a:defRPr>
            </a:lvl7pPr>
            <a:lvl8pPr indent="0" lvl="7" marL="0" algn="r">
              <a:spcBef>
                <a:spcPts val="0"/>
              </a:spcBef>
              <a:spcAft>
                <a:spcPts val="0"/>
              </a:spcAft>
              <a:buNone/>
              <a:defRPr b="1" sz="1200">
                <a:solidFill>
                  <a:schemeClr val="dk1"/>
                </a:solidFill>
                <a:latin typeface="Garamond"/>
                <a:ea typeface="Garamond"/>
                <a:cs typeface="Garamond"/>
                <a:sym typeface="Garamond"/>
              </a:defRPr>
            </a:lvl8pPr>
            <a:lvl9pPr indent="0" lvl="8" marL="0" algn="r">
              <a:spcBef>
                <a:spcPts val="0"/>
              </a:spcBef>
              <a:spcAft>
                <a:spcPts val="0"/>
              </a:spcAft>
              <a:buNone/>
              <a:defRPr b="1"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300"/>
              <a:buNone/>
              <a:defRPr sz="2000"/>
            </a:lvl1pPr>
            <a:lvl2pPr indent="-228600" lvl="1" marL="914400" algn="l">
              <a:spcBef>
                <a:spcPts val="360"/>
              </a:spcBef>
              <a:spcAft>
                <a:spcPts val="0"/>
              </a:spcAft>
              <a:buSzPts val="108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050"/>
              <a:buNone/>
              <a:defRPr sz="1400"/>
            </a:lvl5pPr>
            <a:lvl6pPr indent="-228600" lvl="5" marL="2743200" algn="l">
              <a:spcBef>
                <a:spcPts val="280"/>
              </a:spcBef>
              <a:spcAft>
                <a:spcPts val="0"/>
              </a:spcAft>
              <a:buSzPts val="1050"/>
              <a:buNone/>
              <a:defRPr sz="1400"/>
            </a:lvl6pPr>
            <a:lvl7pPr indent="-228600" lvl="6" marL="3200400" algn="l">
              <a:spcBef>
                <a:spcPts val="280"/>
              </a:spcBef>
              <a:spcAft>
                <a:spcPts val="0"/>
              </a:spcAft>
              <a:buSzPts val="1050"/>
              <a:buNone/>
              <a:defRPr sz="1400"/>
            </a:lvl7pPr>
            <a:lvl8pPr indent="-228600" lvl="7" marL="3657600" algn="l">
              <a:spcBef>
                <a:spcPts val="280"/>
              </a:spcBef>
              <a:spcAft>
                <a:spcPts val="0"/>
              </a:spcAft>
              <a:buSzPts val="1050"/>
              <a:buNone/>
              <a:defRPr sz="1400"/>
            </a:lvl8pPr>
            <a:lvl9pPr indent="-228600" lvl="8" marL="4114800" algn="l">
              <a:spcBef>
                <a:spcPts val="280"/>
              </a:spcBef>
              <a:spcAft>
                <a:spcPts val="0"/>
              </a:spcAft>
              <a:buSzPts val="1050"/>
              <a:buNone/>
              <a:defRPr sz="1400"/>
            </a:lvl9pPr>
          </a:lstStyle>
          <a:p/>
        </p:txBody>
      </p:sp>
      <p:sp>
        <p:nvSpPr>
          <p:cNvPr id="28" name="Google Shape;28;p3"/>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sz="1200">
                <a:solidFill>
                  <a:schemeClr val="dk1"/>
                </a:solidFill>
                <a:latin typeface="Garamond"/>
                <a:ea typeface="Garamond"/>
                <a:cs typeface="Garamond"/>
                <a:sym typeface="Garamond"/>
              </a:defRPr>
            </a:lvl1pPr>
            <a:lvl2pPr indent="0" lvl="1" marL="0" algn="r">
              <a:spcBef>
                <a:spcPts val="0"/>
              </a:spcBef>
              <a:spcAft>
                <a:spcPts val="0"/>
              </a:spcAft>
              <a:buNone/>
              <a:defRPr b="1" sz="1200">
                <a:solidFill>
                  <a:schemeClr val="dk1"/>
                </a:solidFill>
                <a:latin typeface="Garamond"/>
                <a:ea typeface="Garamond"/>
                <a:cs typeface="Garamond"/>
                <a:sym typeface="Garamond"/>
              </a:defRPr>
            </a:lvl2pPr>
            <a:lvl3pPr indent="0" lvl="2" marL="0" algn="r">
              <a:spcBef>
                <a:spcPts val="0"/>
              </a:spcBef>
              <a:spcAft>
                <a:spcPts val="0"/>
              </a:spcAft>
              <a:buNone/>
              <a:defRPr b="1" sz="1200">
                <a:solidFill>
                  <a:schemeClr val="dk1"/>
                </a:solidFill>
                <a:latin typeface="Garamond"/>
                <a:ea typeface="Garamond"/>
                <a:cs typeface="Garamond"/>
                <a:sym typeface="Garamond"/>
              </a:defRPr>
            </a:lvl3pPr>
            <a:lvl4pPr indent="0" lvl="3" marL="0" algn="r">
              <a:spcBef>
                <a:spcPts val="0"/>
              </a:spcBef>
              <a:spcAft>
                <a:spcPts val="0"/>
              </a:spcAft>
              <a:buNone/>
              <a:defRPr b="1" sz="1200">
                <a:solidFill>
                  <a:schemeClr val="dk1"/>
                </a:solidFill>
                <a:latin typeface="Garamond"/>
                <a:ea typeface="Garamond"/>
                <a:cs typeface="Garamond"/>
                <a:sym typeface="Garamond"/>
              </a:defRPr>
            </a:lvl4pPr>
            <a:lvl5pPr indent="0" lvl="4" marL="0" algn="r">
              <a:spcBef>
                <a:spcPts val="0"/>
              </a:spcBef>
              <a:spcAft>
                <a:spcPts val="0"/>
              </a:spcAft>
              <a:buNone/>
              <a:defRPr b="1" sz="1200">
                <a:solidFill>
                  <a:schemeClr val="dk1"/>
                </a:solidFill>
                <a:latin typeface="Garamond"/>
                <a:ea typeface="Garamond"/>
                <a:cs typeface="Garamond"/>
                <a:sym typeface="Garamond"/>
              </a:defRPr>
            </a:lvl5pPr>
            <a:lvl6pPr indent="0" lvl="5" marL="0" algn="r">
              <a:spcBef>
                <a:spcPts val="0"/>
              </a:spcBef>
              <a:spcAft>
                <a:spcPts val="0"/>
              </a:spcAft>
              <a:buNone/>
              <a:defRPr b="1" sz="1200">
                <a:solidFill>
                  <a:schemeClr val="dk1"/>
                </a:solidFill>
                <a:latin typeface="Garamond"/>
                <a:ea typeface="Garamond"/>
                <a:cs typeface="Garamond"/>
                <a:sym typeface="Garamond"/>
              </a:defRPr>
            </a:lvl6pPr>
            <a:lvl7pPr indent="0" lvl="6" marL="0" algn="r">
              <a:spcBef>
                <a:spcPts val="0"/>
              </a:spcBef>
              <a:spcAft>
                <a:spcPts val="0"/>
              </a:spcAft>
              <a:buNone/>
              <a:defRPr b="1" sz="1200">
                <a:solidFill>
                  <a:schemeClr val="dk1"/>
                </a:solidFill>
                <a:latin typeface="Garamond"/>
                <a:ea typeface="Garamond"/>
                <a:cs typeface="Garamond"/>
                <a:sym typeface="Garamond"/>
              </a:defRPr>
            </a:lvl7pPr>
            <a:lvl8pPr indent="0" lvl="7" marL="0" algn="r">
              <a:spcBef>
                <a:spcPts val="0"/>
              </a:spcBef>
              <a:spcAft>
                <a:spcPts val="0"/>
              </a:spcAft>
              <a:buNone/>
              <a:defRPr b="1" sz="1200">
                <a:solidFill>
                  <a:schemeClr val="dk1"/>
                </a:solidFill>
                <a:latin typeface="Garamond"/>
                <a:ea typeface="Garamond"/>
                <a:cs typeface="Garamond"/>
                <a:sym typeface="Garamond"/>
              </a:defRPr>
            </a:lvl8pPr>
            <a:lvl9pPr indent="0" lvl="8" marL="0" algn="r">
              <a:spcBef>
                <a:spcPts val="0"/>
              </a:spcBef>
              <a:spcAft>
                <a:spcPts val="0"/>
              </a:spcAft>
              <a:buNone/>
              <a:defRPr b="1"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297180" lvl="1" marL="914400" algn="l">
              <a:spcBef>
                <a:spcPts val="360"/>
              </a:spcBef>
              <a:spcAft>
                <a:spcPts val="0"/>
              </a:spcAft>
              <a:buSzPts val="108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14325" lvl="4" marL="2286000" algn="l">
              <a:spcBef>
                <a:spcPts val="360"/>
              </a:spcBef>
              <a:spcAft>
                <a:spcPts val="0"/>
              </a:spcAft>
              <a:buSzPts val="1350"/>
              <a:buChar char="▪"/>
              <a:defRPr/>
            </a:lvl5pPr>
            <a:lvl6pPr indent="-314325" lvl="5" marL="2743200" algn="l">
              <a:spcBef>
                <a:spcPts val="360"/>
              </a:spcBef>
              <a:spcAft>
                <a:spcPts val="0"/>
              </a:spcAft>
              <a:buSzPts val="1350"/>
              <a:buChar char="▪"/>
              <a:defRPr/>
            </a:lvl6pPr>
            <a:lvl7pPr indent="-314325" lvl="6" marL="3200400" algn="l">
              <a:spcBef>
                <a:spcPts val="360"/>
              </a:spcBef>
              <a:spcAft>
                <a:spcPts val="0"/>
              </a:spcAft>
              <a:buSzPts val="1350"/>
              <a:buChar char="▪"/>
              <a:defRPr/>
            </a:lvl7pPr>
            <a:lvl8pPr indent="-314325" lvl="7" marL="3657600" algn="l">
              <a:spcBef>
                <a:spcPts val="360"/>
              </a:spcBef>
              <a:spcAft>
                <a:spcPts val="0"/>
              </a:spcAft>
              <a:buSzPts val="1350"/>
              <a:buChar char="▪"/>
              <a:defRPr/>
            </a:lvl8pPr>
            <a:lvl9pPr indent="-314325" lvl="8" marL="4114800" algn="l">
              <a:spcBef>
                <a:spcPts val="360"/>
              </a:spcBef>
              <a:spcAft>
                <a:spcPts val="0"/>
              </a:spcAft>
              <a:buSzPts val="1350"/>
              <a:buChar char="▪"/>
              <a:defRPr/>
            </a:lvl9pPr>
          </a:lstStyle>
          <a:p/>
        </p:txBody>
      </p:sp>
      <p:sp>
        <p:nvSpPr>
          <p:cNvPr id="34" name="Google Shape;34;p4"/>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sz="1200">
                <a:solidFill>
                  <a:schemeClr val="dk1"/>
                </a:solidFill>
                <a:latin typeface="Garamond"/>
                <a:ea typeface="Garamond"/>
                <a:cs typeface="Garamond"/>
                <a:sym typeface="Garamond"/>
              </a:defRPr>
            </a:lvl1pPr>
            <a:lvl2pPr indent="0" lvl="1" marL="0" algn="r">
              <a:spcBef>
                <a:spcPts val="0"/>
              </a:spcBef>
              <a:spcAft>
                <a:spcPts val="0"/>
              </a:spcAft>
              <a:buNone/>
              <a:defRPr b="1" sz="1200">
                <a:solidFill>
                  <a:schemeClr val="dk1"/>
                </a:solidFill>
                <a:latin typeface="Garamond"/>
                <a:ea typeface="Garamond"/>
                <a:cs typeface="Garamond"/>
                <a:sym typeface="Garamond"/>
              </a:defRPr>
            </a:lvl2pPr>
            <a:lvl3pPr indent="0" lvl="2" marL="0" algn="r">
              <a:spcBef>
                <a:spcPts val="0"/>
              </a:spcBef>
              <a:spcAft>
                <a:spcPts val="0"/>
              </a:spcAft>
              <a:buNone/>
              <a:defRPr b="1" sz="1200">
                <a:solidFill>
                  <a:schemeClr val="dk1"/>
                </a:solidFill>
                <a:latin typeface="Garamond"/>
                <a:ea typeface="Garamond"/>
                <a:cs typeface="Garamond"/>
                <a:sym typeface="Garamond"/>
              </a:defRPr>
            </a:lvl3pPr>
            <a:lvl4pPr indent="0" lvl="3" marL="0" algn="r">
              <a:spcBef>
                <a:spcPts val="0"/>
              </a:spcBef>
              <a:spcAft>
                <a:spcPts val="0"/>
              </a:spcAft>
              <a:buNone/>
              <a:defRPr b="1" sz="1200">
                <a:solidFill>
                  <a:schemeClr val="dk1"/>
                </a:solidFill>
                <a:latin typeface="Garamond"/>
                <a:ea typeface="Garamond"/>
                <a:cs typeface="Garamond"/>
                <a:sym typeface="Garamond"/>
              </a:defRPr>
            </a:lvl4pPr>
            <a:lvl5pPr indent="0" lvl="4" marL="0" algn="r">
              <a:spcBef>
                <a:spcPts val="0"/>
              </a:spcBef>
              <a:spcAft>
                <a:spcPts val="0"/>
              </a:spcAft>
              <a:buNone/>
              <a:defRPr b="1" sz="1200">
                <a:solidFill>
                  <a:schemeClr val="dk1"/>
                </a:solidFill>
                <a:latin typeface="Garamond"/>
                <a:ea typeface="Garamond"/>
                <a:cs typeface="Garamond"/>
                <a:sym typeface="Garamond"/>
              </a:defRPr>
            </a:lvl5pPr>
            <a:lvl6pPr indent="0" lvl="5" marL="0" algn="r">
              <a:spcBef>
                <a:spcPts val="0"/>
              </a:spcBef>
              <a:spcAft>
                <a:spcPts val="0"/>
              </a:spcAft>
              <a:buNone/>
              <a:defRPr b="1" sz="1200">
                <a:solidFill>
                  <a:schemeClr val="dk1"/>
                </a:solidFill>
                <a:latin typeface="Garamond"/>
                <a:ea typeface="Garamond"/>
                <a:cs typeface="Garamond"/>
                <a:sym typeface="Garamond"/>
              </a:defRPr>
            </a:lvl6pPr>
            <a:lvl7pPr indent="0" lvl="6" marL="0" algn="r">
              <a:spcBef>
                <a:spcPts val="0"/>
              </a:spcBef>
              <a:spcAft>
                <a:spcPts val="0"/>
              </a:spcAft>
              <a:buNone/>
              <a:defRPr b="1" sz="1200">
                <a:solidFill>
                  <a:schemeClr val="dk1"/>
                </a:solidFill>
                <a:latin typeface="Garamond"/>
                <a:ea typeface="Garamond"/>
                <a:cs typeface="Garamond"/>
                <a:sym typeface="Garamond"/>
              </a:defRPr>
            </a:lvl7pPr>
            <a:lvl8pPr indent="0" lvl="7" marL="0" algn="r">
              <a:spcBef>
                <a:spcPts val="0"/>
              </a:spcBef>
              <a:spcAft>
                <a:spcPts val="0"/>
              </a:spcAft>
              <a:buNone/>
              <a:defRPr b="1" sz="1200">
                <a:solidFill>
                  <a:schemeClr val="dk1"/>
                </a:solidFill>
                <a:latin typeface="Garamond"/>
                <a:ea typeface="Garamond"/>
                <a:cs typeface="Garamond"/>
                <a:sym typeface="Garamond"/>
              </a:defRPr>
            </a:lvl8pPr>
            <a:lvl9pPr indent="0" lvl="8" marL="0" algn="r">
              <a:spcBef>
                <a:spcPts val="0"/>
              </a:spcBef>
              <a:spcAft>
                <a:spcPts val="0"/>
              </a:spcAft>
              <a:buNone/>
              <a:defRPr b="1"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sz="1200">
                <a:solidFill>
                  <a:schemeClr val="dk1"/>
                </a:solidFill>
                <a:latin typeface="Garamond"/>
                <a:ea typeface="Garamond"/>
                <a:cs typeface="Garamond"/>
                <a:sym typeface="Garamond"/>
              </a:defRPr>
            </a:lvl1pPr>
            <a:lvl2pPr indent="0" lvl="1" marL="0" algn="r">
              <a:spcBef>
                <a:spcPts val="0"/>
              </a:spcBef>
              <a:spcAft>
                <a:spcPts val="0"/>
              </a:spcAft>
              <a:buNone/>
              <a:defRPr b="1" sz="1200">
                <a:solidFill>
                  <a:schemeClr val="dk1"/>
                </a:solidFill>
                <a:latin typeface="Garamond"/>
                <a:ea typeface="Garamond"/>
                <a:cs typeface="Garamond"/>
                <a:sym typeface="Garamond"/>
              </a:defRPr>
            </a:lvl2pPr>
            <a:lvl3pPr indent="0" lvl="2" marL="0" algn="r">
              <a:spcBef>
                <a:spcPts val="0"/>
              </a:spcBef>
              <a:spcAft>
                <a:spcPts val="0"/>
              </a:spcAft>
              <a:buNone/>
              <a:defRPr b="1" sz="1200">
                <a:solidFill>
                  <a:schemeClr val="dk1"/>
                </a:solidFill>
                <a:latin typeface="Garamond"/>
                <a:ea typeface="Garamond"/>
                <a:cs typeface="Garamond"/>
                <a:sym typeface="Garamond"/>
              </a:defRPr>
            </a:lvl3pPr>
            <a:lvl4pPr indent="0" lvl="3" marL="0" algn="r">
              <a:spcBef>
                <a:spcPts val="0"/>
              </a:spcBef>
              <a:spcAft>
                <a:spcPts val="0"/>
              </a:spcAft>
              <a:buNone/>
              <a:defRPr b="1" sz="1200">
                <a:solidFill>
                  <a:schemeClr val="dk1"/>
                </a:solidFill>
                <a:latin typeface="Garamond"/>
                <a:ea typeface="Garamond"/>
                <a:cs typeface="Garamond"/>
                <a:sym typeface="Garamond"/>
              </a:defRPr>
            </a:lvl4pPr>
            <a:lvl5pPr indent="0" lvl="4" marL="0" algn="r">
              <a:spcBef>
                <a:spcPts val="0"/>
              </a:spcBef>
              <a:spcAft>
                <a:spcPts val="0"/>
              </a:spcAft>
              <a:buNone/>
              <a:defRPr b="1" sz="1200">
                <a:solidFill>
                  <a:schemeClr val="dk1"/>
                </a:solidFill>
                <a:latin typeface="Garamond"/>
                <a:ea typeface="Garamond"/>
                <a:cs typeface="Garamond"/>
                <a:sym typeface="Garamond"/>
              </a:defRPr>
            </a:lvl5pPr>
            <a:lvl6pPr indent="0" lvl="5" marL="0" algn="r">
              <a:spcBef>
                <a:spcPts val="0"/>
              </a:spcBef>
              <a:spcAft>
                <a:spcPts val="0"/>
              </a:spcAft>
              <a:buNone/>
              <a:defRPr b="1" sz="1200">
                <a:solidFill>
                  <a:schemeClr val="dk1"/>
                </a:solidFill>
                <a:latin typeface="Garamond"/>
                <a:ea typeface="Garamond"/>
                <a:cs typeface="Garamond"/>
                <a:sym typeface="Garamond"/>
              </a:defRPr>
            </a:lvl6pPr>
            <a:lvl7pPr indent="0" lvl="6" marL="0" algn="r">
              <a:spcBef>
                <a:spcPts val="0"/>
              </a:spcBef>
              <a:spcAft>
                <a:spcPts val="0"/>
              </a:spcAft>
              <a:buNone/>
              <a:defRPr b="1" sz="1200">
                <a:solidFill>
                  <a:schemeClr val="dk1"/>
                </a:solidFill>
                <a:latin typeface="Garamond"/>
                <a:ea typeface="Garamond"/>
                <a:cs typeface="Garamond"/>
                <a:sym typeface="Garamond"/>
              </a:defRPr>
            </a:lvl7pPr>
            <a:lvl8pPr indent="0" lvl="7" marL="0" algn="r">
              <a:spcBef>
                <a:spcPts val="0"/>
              </a:spcBef>
              <a:spcAft>
                <a:spcPts val="0"/>
              </a:spcAft>
              <a:buNone/>
              <a:defRPr b="1" sz="1200">
                <a:solidFill>
                  <a:schemeClr val="dk1"/>
                </a:solidFill>
                <a:latin typeface="Garamond"/>
                <a:ea typeface="Garamond"/>
                <a:cs typeface="Garamond"/>
                <a:sym typeface="Garamond"/>
              </a:defRPr>
            </a:lvl8pPr>
            <a:lvl9pPr indent="0" lvl="8" marL="0" algn="r">
              <a:spcBef>
                <a:spcPts val="0"/>
              </a:spcBef>
              <a:spcAft>
                <a:spcPts val="0"/>
              </a:spcAft>
              <a:buNone/>
              <a:defRPr b="1"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44170" lvl="0" marL="457200" algn="l">
              <a:spcBef>
                <a:spcPts val="560"/>
              </a:spcBef>
              <a:spcAft>
                <a:spcPts val="0"/>
              </a:spcAft>
              <a:buSzPts val="1820"/>
              <a:buChar char="■"/>
              <a:defRPr sz="2800"/>
            </a:lvl1pPr>
            <a:lvl2pPr indent="-320040" lvl="1" marL="914400" algn="l">
              <a:spcBef>
                <a:spcPts val="480"/>
              </a:spcBef>
              <a:spcAft>
                <a:spcPts val="0"/>
              </a:spcAft>
              <a:buSzPts val="144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14325" lvl="4" marL="2286000" algn="l">
              <a:spcBef>
                <a:spcPts val="360"/>
              </a:spcBef>
              <a:spcAft>
                <a:spcPts val="0"/>
              </a:spcAft>
              <a:buSzPts val="1350"/>
              <a:buChar char="▪"/>
              <a:defRPr sz="1800"/>
            </a:lvl5pPr>
            <a:lvl6pPr indent="-314325" lvl="5" marL="2743200" algn="l">
              <a:spcBef>
                <a:spcPts val="360"/>
              </a:spcBef>
              <a:spcAft>
                <a:spcPts val="0"/>
              </a:spcAft>
              <a:buSzPts val="1350"/>
              <a:buChar char="▪"/>
              <a:defRPr sz="1800"/>
            </a:lvl6pPr>
            <a:lvl7pPr indent="-314325" lvl="6" marL="3200400" algn="l">
              <a:spcBef>
                <a:spcPts val="360"/>
              </a:spcBef>
              <a:spcAft>
                <a:spcPts val="0"/>
              </a:spcAft>
              <a:buSzPts val="1350"/>
              <a:buChar char="▪"/>
              <a:defRPr sz="1800"/>
            </a:lvl7pPr>
            <a:lvl8pPr indent="-314325" lvl="7" marL="3657600" algn="l">
              <a:spcBef>
                <a:spcPts val="360"/>
              </a:spcBef>
              <a:spcAft>
                <a:spcPts val="0"/>
              </a:spcAft>
              <a:buSzPts val="1350"/>
              <a:buChar char="▪"/>
              <a:defRPr sz="1800"/>
            </a:lvl8pPr>
            <a:lvl9pPr indent="-314325" lvl="8" marL="4114800" algn="l">
              <a:spcBef>
                <a:spcPts val="360"/>
              </a:spcBef>
              <a:spcAft>
                <a:spcPts val="0"/>
              </a:spcAft>
              <a:buSzPts val="1350"/>
              <a:buChar char="▪"/>
              <a:defRPr sz="1800"/>
            </a:lvl9pPr>
          </a:lstStyle>
          <a:p/>
        </p:txBody>
      </p:sp>
      <p:sp>
        <p:nvSpPr>
          <p:cNvPr id="45" name="Google Shape;45;p6"/>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344170" lvl="0" marL="457200" algn="l">
              <a:spcBef>
                <a:spcPts val="560"/>
              </a:spcBef>
              <a:spcAft>
                <a:spcPts val="0"/>
              </a:spcAft>
              <a:buSzPts val="1820"/>
              <a:buChar char="■"/>
              <a:defRPr sz="2800"/>
            </a:lvl1pPr>
            <a:lvl2pPr indent="-320040" lvl="1" marL="914400" algn="l">
              <a:spcBef>
                <a:spcPts val="480"/>
              </a:spcBef>
              <a:spcAft>
                <a:spcPts val="0"/>
              </a:spcAft>
              <a:buSzPts val="144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14325" lvl="4" marL="2286000" algn="l">
              <a:spcBef>
                <a:spcPts val="360"/>
              </a:spcBef>
              <a:spcAft>
                <a:spcPts val="0"/>
              </a:spcAft>
              <a:buSzPts val="1350"/>
              <a:buChar char="▪"/>
              <a:defRPr sz="1800"/>
            </a:lvl5pPr>
            <a:lvl6pPr indent="-314325" lvl="5" marL="2743200" algn="l">
              <a:spcBef>
                <a:spcPts val="360"/>
              </a:spcBef>
              <a:spcAft>
                <a:spcPts val="0"/>
              </a:spcAft>
              <a:buSzPts val="1350"/>
              <a:buChar char="▪"/>
              <a:defRPr sz="1800"/>
            </a:lvl6pPr>
            <a:lvl7pPr indent="-314325" lvl="6" marL="3200400" algn="l">
              <a:spcBef>
                <a:spcPts val="360"/>
              </a:spcBef>
              <a:spcAft>
                <a:spcPts val="0"/>
              </a:spcAft>
              <a:buSzPts val="1350"/>
              <a:buChar char="▪"/>
              <a:defRPr sz="1800"/>
            </a:lvl7pPr>
            <a:lvl8pPr indent="-314325" lvl="7" marL="3657600" algn="l">
              <a:spcBef>
                <a:spcPts val="360"/>
              </a:spcBef>
              <a:spcAft>
                <a:spcPts val="0"/>
              </a:spcAft>
              <a:buSzPts val="1350"/>
              <a:buChar char="▪"/>
              <a:defRPr sz="1800"/>
            </a:lvl8pPr>
            <a:lvl9pPr indent="-314325" lvl="8" marL="4114800" algn="l">
              <a:spcBef>
                <a:spcPts val="360"/>
              </a:spcBef>
              <a:spcAft>
                <a:spcPts val="0"/>
              </a:spcAft>
              <a:buSzPts val="1350"/>
              <a:buChar char="▪"/>
              <a:defRPr sz="1800"/>
            </a:lvl9pPr>
          </a:lstStyle>
          <a:p/>
        </p:txBody>
      </p:sp>
      <p:sp>
        <p:nvSpPr>
          <p:cNvPr id="46" name="Google Shape;46;p6"/>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sz="1200">
                <a:solidFill>
                  <a:schemeClr val="dk1"/>
                </a:solidFill>
                <a:latin typeface="Garamond"/>
                <a:ea typeface="Garamond"/>
                <a:cs typeface="Garamond"/>
                <a:sym typeface="Garamond"/>
              </a:defRPr>
            </a:lvl1pPr>
            <a:lvl2pPr indent="0" lvl="1" marL="0" algn="r">
              <a:spcBef>
                <a:spcPts val="0"/>
              </a:spcBef>
              <a:spcAft>
                <a:spcPts val="0"/>
              </a:spcAft>
              <a:buNone/>
              <a:defRPr b="1" sz="1200">
                <a:solidFill>
                  <a:schemeClr val="dk1"/>
                </a:solidFill>
                <a:latin typeface="Garamond"/>
                <a:ea typeface="Garamond"/>
                <a:cs typeface="Garamond"/>
                <a:sym typeface="Garamond"/>
              </a:defRPr>
            </a:lvl2pPr>
            <a:lvl3pPr indent="0" lvl="2" marL="0" algn="r">
              <a:spcBef>
                <a:spcPts val="0"/>
              </a:spcBef>
              <a:spcAft>
                <a:spcPts val="0"/>
              </a:spcAft>
              <a:buNone/>
              <a:defRPr b="1" sz="1200">
                <a:solidFill>
                  <a:schemeClr val="dk1"/>
                </a:solidFill>
                <a:latin typeface="Garamond"/>
                <a:ea typeface="Garamond"/>
                <a:cs typeface="Garamond"/>
                <a:sym typeface="Garamond"/>
              </a:defRPr>
            </a:lvl3pPr>
            <a:lvl4pPr indent="0" lvl="3" marL="0" algn="r">
              <a:spcBef>
                <a:spcPts val="0"/>
              </a:spcBef>
              <a:spcAft>
                <a:spcPts val="0"/>
              </a:spcAft>
              <a:buNone/>
              <a:defRPr b="1" sz="1200">
                <a:solidFill>
                  <a:schemeClr val="dk1"/>
                </a:solidFill>
                <a:latin typeface="Garamond"/>
                <a:ea typeface="Garamond"/>
                <a:cs typeface="Garamond"/>
                <a:sym typeface="Garamond"/>
              </a:defRPr>
            </a:lvl4pPr>
            <a:lvl5pPr indent="0" lvl="4" marL="0" algn="r">
              <a:spcBef>
                <a:spcPts val="0"/>
              </a:spcBef>
              <a:spcAft>
                <a:spcPts val="0"/>
              </a:spcAft>
              <a:buNone/>
              <a:defRPr b="1" sz="1200">
                <a:solidFill>
                  <a:schemeClr val="dk1"/>
                </a:solidFill>
                <a:latin typeface="Garamond"/>
                <a:ea typeface="Garamond"/>
                <a:cs typeface="Garamond"/>
                <a:sym typeface="Garamond"/>
              </a:defRPr>
            </a:lvl5pPr>
            <a:lvl6pPr indent="0" lvl="5" marL="0" algn="r">
              <a:spcBef>
                <a:spcPts val="0"/>
              </a:spcBef>
              <a:spcAft>
                <a:spcPts val="0"/>
              </a:spcAft>
              <a:buNone/>
              <a:defRPr b="1" sz="1200">
                <a:solidFill>
                  <a:schemeClr val="dk1"/>
                </a:solidFill>
                <a:latin typeface="Garamond"/>
                <a:ea typeface="Garamond"/>
                <a:cs typeface="Garamond"/>
                <a:sym typeface="Garamond"/>
              </a:defRPr>
            </a:lvl6pPr>
            <a:lvl7pPr indent="0" lvl="6" marL="0" algn="r">
              <a:spcBef>
                <a:spcPts val="0"/>
              </a:spcBef>
              <a:spcAft>
                <a:spcPts val="0"/>
              </a:spcAft>
              <a:buNone/>
              <a:defRPr b="1" sz="1200">
                <a:solidFill>
                  <a:schemeClr val="dk1"/>
                </a:solidFill>
                <a:latin typeface="Garamond"/>
                <a:ea typeface="Garamond"/>
                <a:cs typeface="Garamond"/>
                <a:sym typeface="Garamond"/>
              </a:defRPr>
            </a:lvl7pPr>
            <a:lvl8pPr indent="0" lvl="7" marL="0" algn="r">
              <a:spcBef>
                <a:spcPts val="0"/>
              </a:spcBef>
              <a:spcAft>
                <a:spcPts val="0"/>
              </a:spcAft>
              <a:buNone/>
              <a:defRPr b="1" sz="1200">
                <a:solidFill>
                  <a:schemeClr val="dk1"/>
                </a:solidFill>
                <a:latin typeface="Garamond"/>
                <a:ea typeface="Garamond"/>
                <a:cs typeface="Garamond"/>
                <a:sym typeface="Garamond"/>
              </a:defRPr>
            </a:lvl8pPr>
            <a:lvl9pPr indent="0" lvl="8" marL="0" algn="r">
              <a:spcBef>
                <a:spcPts val="0"/>
              </a:spcBef>
              <a:spcAft>
                <a:spcPts val="0"/>
              </a:spcAft>
              <a:buNone/>
              <a:defRPr b="1"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56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200"/>
              <a:buNone/>
              <a:defRPr b="1" sz="1600"/>
            </a:lvl5pPr>
            <a:lvl6pPr indent="-228600" lvl="5" marL="2743200" algn="l">
              <a:spcBef>
                <a:spcPts val="320"/>
              </a:spcBef>
              <a:spcAft>
                <a:spcPts val="0"/>
              </a:spcAft>
              <a:buSzPts val="1200"/>
              <a:buNone/>
              <a:defRPr b="1" sz="1600"/>
            </a:lvl6pPr>
            <a:lvl7pPr indent="-228600" lvl="6" marL="3200400" algn="l">
              <a:spcBef>
                <a:spcPts val="320"/>
              </a:spcBef>
              <a:spcAft>
                <a:spcPts val="0"/>
              </a:spcAft>
              <a:buSzPts val="1200"/>
              <a:buNone/>
              <a:defRPr b="1" sz="1600"/>
            </a:lvl7pPr>
            <a:lvl8pPr indent="-228600" lvl="7" marL="3657600" algn="l">
              <a:spcBef>
                <a:spcPts val="320"/>
              </a:spcBef>
              <a:spcAft>
                <a:spcPts val="0"/>
              </a:spcAft>
              <a:buSzPts val="1200"/>
              <a:buNone/>
              <a:defRPr b="1" sz="1600"/>
            </a:lvl8pPr>
            <a:lvl9pPr indent="-228600" lvl="8" marL="4114800" algn="l">
              <a:spcBef>
                <a:spcPts val="320"/>
              </a:spcBef>
              <a:spcAft>
                <a:spcPts val="0"/>
              </a:spcAft>
              <a:buSzPts val="1200"/>
              <a:buNone/>
              <a:defRPr b="1" sz="1600"/>
            </a:lvl9pPr>
          </a:lstStyle>
          <a:p/>
        </p:txBody>
      </p:sp>
      <p:sp>
        <p:nvSpPr>
          <p:cNvPr id="52" name="Google Shape;52;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7660" lvl="0" marL="457200" algn="l">
              <a:spcBef>
                <a:spcPts val="480"/>
              </a:spcBef>
              <a:spcAft>
                <a:spcPts val="0"/>
              </a:spcAft>
              <a:buSzPts val="1560"/>
              <a:buChar char="■"/>
              <a:defRPr sz="2400"/>
            </a:lvl1pPr>
            <a:lvl2pPr indent="-304800" lvl="1" marL="914400" algn="l">
              <a:spcBef>
                <a:spcPts val="400"/>
              </a:spcBef>
              <a:spcAft>
                <a:spcPts val="0"/>
              </a:spcAft>
              <a:buSzPts val="12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04800" lvl="4" marL="2286000" algn="l">
              <a:spcBef>
                <a:spcPts val="320"/>
              </a:spcBef>
              <a:spcAft>
                <a:spcPts val="0"/>
              </a:spcAft>
              <a:buSzPts val="1200"/>
              <a:buChar char="▪"/>
              <a:defRPr sz="1600"/>
            </a:lvl5pPr>
            <a:lvl6pPr indent="-304800" lvl="5" marL="2743200" algn="l">
              <a:spcBef>
                <a:spcPts val="320"/>
              </a:spcBef>
              <a:spcAft>
                <a:spcPts val="0"/>
              </a:spcAft>
              <a:buSzPts val="1200"/>
              <a:buChar char="▪"/>
              <a:defRPr sz="1600"/>
            </a:lvl6pPr>
            <a:lvl7pPr indent="-304800" lvl="6" marL="3200400" algn="l">
              <a:spcBef>
                <a:spcPts val="320"/>
              </a:spcBef>
              <a:spcAft>
                <a:spcPts val="0"/>
              </a:spcAft>
              <a:buSzPts val="1200"/>
              <a:buChar char="▪"/>
              <a:defRPr sz="1600"/>
            </a:lvl7pPr>
            <a:lvl8pPr indent="-304800" lvl="7" marL="3657600" algn="l">
              <a:spcBef>
                <a:spcPts val="320"/>
              </a:spcBef>
              <a:spcAft>
                <a:spcPts val="0"/>
              </a:spcAft>
              <a:buSzPts val="1200"/>
              <a:buChar char="▪"/>
              <a:defRPr sz="1600"/>
            </a:lvl8pPr>
            <a:lvl9pPr indent="-304800" lvl="8" marL="4114800" algn="l">
              <a:spcBef>
                <a:spcPts val="320"/>
              </a:spcBef>
              <a:spcAft>
                <a:spcPts val="0"/>
              </a:spcAft>
              <a:buSzPts val="1200"/>
              <a:buChar char="▪"/>
              <a:defRPr sz="1600"/>
            </a:lvl9pPr>
          </a:lstStyle>
          <a:p/>
        </p:txBody>
      </p:sp>
      <p:sp>
        <p:nvSpPr>
          <p:cNvPr id="53" name="Google Shape;53;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56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200"/>
              <a:buNone/>
              <a:defRPr b="1" sz="1600"/>
            </a:lvl5pPr>
            <a:lvl6pPr indent="-228600" lvl="5" marL="2743200" algn="l">
              <a:spcBef>
                <a:spcPts val="320"/>
              </a:spcBef>
              <a:spcAft>
                <a:spcPts val="0"/>
              </a:spcAft>
              <a:buSzPts val="1200"/>
              <a:buNone/>
              <a:defRPr b="1" sz="1600"/>
            </a:lvl6pPr>
            <a:lvl7pPr indent="-228600" lvl="6" marL="3200400" algn="l">
              <a:spcBef>
                <a:spcPts val="320"/>
              </a:spcBef>
              <a:spcAft>
                <a:spcPts val="0"/>
              </a:spcAft>
              <a:buSzPts val="1200"/>
              <a:buNone/>
              <a:defRPr b="1" sz="1600"/>
            </a:lvl7pPr>
            <a:lvl8pPr indent="-228600" lvl="7" marL="3657600" algn="l">
              <a:spcBef>
                <a:spcPts val="320"/>
              </a:spcBef>
              <a:spcAft>
                <a:spcPts val="0"/>
              </a:spcAft>
              <a:buSzPts val="1200"/>
              <a:buNone/>
              <a:defRPr b="1" sz="1600"/>
            </a:lvl8pPr>
            <a:lvl9pPr indent="-228600" lvl="8" marL="4114800" algn="l">
              <a:spcBef>
                <a:spcPts val="320"/>
              </a:spcBef>
              <a:spcAft>
                <a:spcPts val="0"/>
              </a:spcAft>
              <a:buSzPts val="1200"/>
              <a:buNone/>
              <a:defRPr b="1" sz="1600"/>
            </a:lvl9pPr>
          </a:lstStyle>
          <a:p/>
        </p:txBody>
      </p:sp>
      <p:sp>
        <p:nvSpPr>
          <p:cNvPr id="54" name="Google Shape;54;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7660" lvl="0" marL="457200" algn="l">
              <a:spcBef>
                <a:spcPts val="480"/>
              </a:spcBef>
              <a:spcAft>
                <a:spcPts val="0"/>
              </a:spcAft>
              <a:buSzPts val="1560"/>
              <a:buChar char="■"/>
              <a:defRPr sz="2400"/>
            </a:lvl1pPr>
            <a:lvl2pPr indent="-304800" lvl="1" marL="914400" algn="l">
              <a:spcBef>
                <a:spcPts val="400"/>
              </a:spcBef>
              <a:spcAft>
                <a:spcPts val="0"/>
              </a:spcAft>
              <a:buSzPts val="12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04800" lvl="4" marL="2286000" algn="l">
              <a:spcBef>
                <a:spcPts val="320"/>
              </a:spcBef>
              <a:spcAft>
                <a:spcPts val="0"/>
              </a:spcAft>
              <a:buSzPts val="1200"/>
              <a:buChar char="▪"/>
              <a:defRPr sz="1600"/>
            </a:lvl5pPr>
            <a:lvl6pPr indent="-304800" lvl="5" marL="2743200" algn="l">
              <a:spcBef>
                <a:spcPts val="320"/>
              </a:spcBef>
              <a:spcAft>
                <a:spcPts val="0"/>
              </a:spcAft>
              <a:buSzPts val="1200"/>
              <a:buChar char="▪"/>
              <a:defRPr sz="1600"/>
            </a:lvl6pPr>
            <a:lvl7pPr indent="-304800" lvl="6" marL="3200400" algn="l">
              <a:spcBef>
                <a:spcPts val="320"/>
              </a:spcBef>
              <a:spcAft>
                <a:spcPts val="0"/>
              </a:spcAft>
              <a:buSzPts val="1200"/>
              <a:buChar char="▪"/>
              <a:defRPr sz="1600"/>
            </a:lvl7pPr>
            <a:lvl8pPr indent="-304800" lvl="7" marL="3657600" algn="l">
              <a:spcBef>
                <a:spcPts val="320"/>
              </a:spcBef>
              <a:spcAft>
                <a:spcPts val="0"/>
              </a:spcAft>
              <a:buSzPts val="1200"/>
              <a:buChar char="▪"/>
              <a:defRPr sz="1600"/>
            </a:lvl8pPr>
            <a:lvl9pPr indent="-304800" lvl="8" marL="4114800" algn="l">
              <a:spcBef>
                <a:spcPts val="320"/>
              </a:spcBef>
              <a:spcAft>
                <a:spcPts val="0"/>
              </a:spcAft>
              <a:buSzPts val="1200"/>
              <a:buChar char="▪"/>
              <a:defRPr sz="1600"/>
            </a:lvl9pPr>
          </a:lstStyle>
          <a:p/>
        </p:txBody>
      </p:sp>
      <p:sp>
        <p:nvSpPr>
          <p:cNvPr id="55" name="Google Shape;55;p7"/>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sz="1200">
                <a:solidFill>
                  <a:schemeClr val="dk1"/>
                </a:solidFill>
                <a:latin typeface="Garamond"/>
                <a:ea typeface="Garamond"/>
                <a:cs typeface="Garamond"/>
                <a:sym typeface="Garamond"/>
              </a:defRPr>
            </a:lvl1pPr>
            <a:lvl2pPr indent="0" lvl="1" marL="0" algn="r">
              <a:spcBef>
                <a:spcPts val="0"/>
              </a:spcBef>
              <a:spcAft>
                <a:spcPts val="0"/>
              </a:spcAft>
              <a:buNone/>
              <a:defRPr b="1" sz="1200">
                <a:solidFill>
                  <a:schemeClr val="dk1"/>
                </a:solidFill>
                <a:latin typeface="Garamond"/>
                <a:ea typeface="Garamond"/>
                <a:cs typeface="Garamond"/>
                <a:sym typeface="Garamond"/>
              </a:defRPr>
            </a:lvl2pPr>
            <a:lvl3pPr indent="0" lvl="2" marL="0" algn="r">
              <a:spcBef>
                <a:spcPts val="0"/>
              </a:spcBef>
              <a:spcAft>
                <a:spcPts val="0"/>
              </a:spcAft>
              <a:buNone/>
              <a:defRPr b="1" sz="1200">
                <a:solidFill>
                  <a:schemeClr val="dk1"/>
                </a:solidFill>
                <a:latin typeface="Garamond"/>
                <a:ea typeface="Garamond"/>
                <a:cs typeface="Garamond"/>
                <a:sym typeface="Garamond"/>
              </a:defRPr>
            </a:lvl3pPr>
            <a:lvl4pPr indent="0" lvl="3" marL="0" algn="r">
              <a:spcBef>
                <a:spcPts val="0"/>
              </a:spcBef>
              <a:spcAft>
                <a:spcPts val="0"/>
              </a:spcAft>
              <a:buNone/>
              <a:defRPr b="1" sz="1200">
                <a:solidFill>
                  <a:schemeClr val="dk1"/>
                </a:solidFill>
                <a:latin typeface="Garamond"/>
                <a:ea typeface="Garamond"/>
                <a:cs typeface="Garamond"/>
                <a:sym typeface="Garamond"/>
              </a:defRPr>
            </a:lvl4pPr>
            <a:lvl5pPr indent="0" lvl="4" marL="0" algn="r">
              <a:spcBef>
                <a:spcPts val="0"/>
              </a:spcBef>
              <a:spcAft>
                <a:spcPts val="0"/>
              </a:spcAft>
              <a:buNone/>
              <a:defRPr b="1" sz="1200">
                <a:solidFill>
                  <a:schemeClr val="dk1"/>
                </a:solidFill>
                <a:latin typeface="Garamond"/>
                <a:ea typeface="Garamond"/>
                <a:cs typeface="Garamond"/>
                <a:sym typeface="Garamond"/>
              </a:defRPr>
            </a:lvl5pPr>
            <a:lvl6pPr indent="0" lvl="5" marL="0" algn="r">
              <a:spcBef>
                <a:spcPts val="0"/>
              </a:spcBef>
              <a:spcAft>
                <a:spcPts val="0"/>
              </a:spcAft>
              <a:buNone/>
              <a:defRPr b="1" sz="1200">
                <a:solidFill>
                  <a:schemeClr val="dk1"/>
                </a:solidFill>
                <a:latin typeface="Garamond"/>
                <a:ea typeface="Garamond"/>
                <a:cs typeface="Garamond"/>
                <a:sym typeface="Garamond"/>
              </a:defRPr>
            </a:lvl6pPr>
            <a:lvl7pPr indent="0" lvl="6" marL="0" algn="r">
              <a:spcBef>
                <a:spcPts val="0"/>
              </a:spcBef>
              <a:spcAft>
                <a:spcPts val="0"/>
              </a:spcAft>
              <a:buNone/>
              <a:defRPr b="1" sz="1200">
                <a:solidFill>
                  <a:schemeClr val="dk1"/>
                </a:solidFill>
                <a:latin typeface="Garamond"/>
                <a:ea typeface="Garamond"/>
                <a:cs typeface="Garamond"/>
                <a:sym typeface="Garamond"/>
              </a:defRPr>
            </a:lvl7pPr>
            <a:lvl8pPr indent="0" lvl="7" marL="0" algn="r">
              <a:spcBef>
                <a:spcPts val="0"/>
              </a:spcBef>
              <a:spcAft>
                <a:spcPts val="0"/>
              </a:spcAft>
              <a:buNone/>
              <a:defRPr b="1" sz="1200">
                <a:solidFill>
                  <a:schemeClr val="dk1"/>
                </a:solidFill>
                <a:latin typeface="Garamond"/>
                <a:ea typeface="Garamond"/>
                <a:cs typeface="Garamond"/>
                <a:sym typeface="Garamond"/>
              </a:defRPr>
            </a:lvl8pPr>
            <a:lvl9pPr indent="0" lvl="8" marL="0" algn="r">
              <a:spcBef>
                <a:spcPts val="0"/>
              </a:spcBef>
              <a:spcAft>
                <a:spcPts val="0"/>
              </a:spcAft>
              <a:buNone/>
              <a:defRPr b="1"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8"/>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sz="1200">
                <a:solidFill>
                  <a:schemeClr val="dk1"/>
                </a:solidFill>
                <a:latin typeface="Garamond"/>
                <a:ea typeface="Garamond"/>
                <a:cs typeface="Garamond"/>
                <a:sym typeface="Garamond"/>
              </a:defRPr>
            </a:lvl1pPr>
            <a:lvl2pPr indent="0" lvl="1" marL="0" algn="r">
              <a:spcBef>
                <a:spcPts val="0"/>
              </a:spcBef>
              <a:spcAft>
                <a:spcPts val="0"/>
              </a:spcAft>
              <a:buNone/>
              <a:defRPr b="1" sz="1200">
                <a:solidFill>
                  <a:schemeClr val="dk1"/>
                </a:solidFill>
                <a:latin typeface="Garamond"/>
                <a:ea typeface="Garamond"/>
                <a:cs typeface="Garamond"/>
                <a:sym typeface="Garamond"/>
              </a:defRPr>
            </a:lvl2pPr>
            <a:lvl3pPr indent="0" lvl="2" marL="0" algn="r">
              <a:spcBef>
                <a:spcPts val="0"/>
              </a:spcBef>
              <a:spcAft>
                <a:spcPts val="0"/>
              </a:spcAft>
              <a:buNone/>
              <a:defRPr b="1" sz="1200">
                <a:solidFill>
                  <a:schemeClr val="dk1"/>
                </a:solidFill>
                <a:latin typeface="Garamond"/>
                <a:ea typeface="Garamond"/>
                <a:cs typeface="Garamond"/>
                <a:sym typeface="Garamond"/>
              </a:defRPr>
            </a:lvl3pPr>
            <a:lvl4pPr indent="0" lvl="3" marL="0" algn="r">
              <a:spcBef>
                <a:spcPts val="0"/>
              </a:spcBef>
              <a:spcAft>
                <a:spcPts val="0"/>
              </a:spcAft>
              <a:buNone/>
              <a:defRPr b="1" sz="1200">
                <a:solidFill>
                  <a:schemeClr val="dk1"/>
                </a:solidFill>
                <a:latin typeface="Garamond"/>
                <a:ea typeface="Garamond"/>
                <a:cs typeface="Garamond"/>
                <a:sym typeface="Garamond"/>
              </a:defRPr>
            </a:lvl4pPr>
            <a:lvl5pPr indent="0" lvl="4" marL="0" algn="r">
              <a:spcBef>
                <a:spcPts val="0"/>
              </a:spcBef>
              <a:spcAft>
                <a:spcPts val="0"/>
              </a:spcAft>
              <a:buNone/>
              <a:defRPr b="1" sz="1200">
                <a:solidFill>
                  <a:schemeClr val="dk1"/>
                </a:solidFill>
                <a:latin typeface="Garamond"/>
                <a:ea typeface="Garamond"/>
                <a:cs typeface="Garamond"/>
                <a:sym typeface="Garamond"/>
              </a:defRPr>
            </a:lvl5pPr>
            <a:lvl6pPr indent="0" lvl="5" marL="0" algn="r">
              <a:spcBef>
                <a:spcPts val="0"/>
              </a:spcBef>
              <a:spcAft>
                <a:spcPts val="0"/>
              </a:spcAft>
              <a:buNone/>
              <a:defRPr b="1" sz="1200">
                <a:solidFill>
                  <a:schemeClr val="dk1"/>
                </a:solidFill>
                <a:latin typeface="Garamond"/>
                <a:ea typeface="Garamond"/>
                <a:cs typeface="Garamond"/>
                <a:sym typeface="Garamond"/>
              </a:defRPr>
            </a:lvl6pPr>
            <a:lvl7pPr indent="0" lvl="6" marL="0" algn="r">
              <a:spcBef>
                <a:spcPts val="0"/>
              </a:spcBef>
              <a:spcAft>
                <a:spcPts val="0"/>
              </a:spcAft>
              <a:buNone/>
              <a:defRPr b="1" sz="1200">
                <a:solidFill>
                  <a:schemeClr val="dk1"/>
                </a:solidFill>
                <a:latin typeface="Garamond"/>
                <a:ea typeface="Garamond"/>
                <a:cs typeface="Garamond"/>
                <a:sym typeface="Garamond"/>
              </a:defRPr>
            </a:lvl7pPr>
            <a:lvl8pPr indent="0" lvl="7" marL="0" algn="r">
              <a:spcBef>
                <a:spcPts val="0"/>
              </a:spcBef>
              <a:spcAft>
                <a:spcPts val="0"/>
              </a:spcAft>
              <a:buNone/>
              <a:defRPr b="1" sz="1200">
                <a:solidFill>
                  <a:schemeClr val="dk1"/>
                </a:solidFill>
                <a:latin typeface="Garamond"/>
                <a:ea typeface="Garamond"/>
                <a:cs typeface="Garamond"/>
                <a:sym typeface="Garamond"/>
              </a:defRPr>
            </a:lvl8pPr>
            <a:lvl9pPr indent="0" lvl="8" marL="0" algn="r">
              <a:spcBef>
                <a:spcPts val="0"/>
              </a:spcBef>
              <a:spcAft>
                <a:spcPts val="0"/>
              </a:spcAft>
              <a:buNone/>
              <a:defRPr b="1"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60680" lvl="0" marL="457200" algn="l">
              <a:spcBef>
                <a:spcPts val="640"/>
              </a:spcBef>
              <a:spcAft>
                <a:spcPts val="0"/>
              </a:spcAft>
              <a:buSzPts val="2080"/>
              <a:buChar char="■"/>
              <a:defRPr sz="3200"/>
            </a:lvl1pPr>
            <a:lvl2pPr indent="-335280" lvl="1" marL="914400" algn="l">
              <a:spcBef>
                <a:spcPts val="560"/>
              </a:spcBef>
              <a:spcAft>
                <a:spcPts val="0"/>
              </a:spcAft>
              <a:buSzPts val="168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23850" lvl="4" marL="2286000" algn="l">
              <a:spcBef>
                <a:spcPts val="400"/>
              </a:spcBef>
              <a:spcAft>
                <a:spcPts val="0"/>
              </a:spcAft>
              <a:buSzPts val="1500"/>
              <a:buChar char="▪"/>
              <a:defRPr sz="2000"/>
            </a:lvl5pPr>
            <a:lvl6pPr indent="-323850" lvl="5" marL="2743200" algn="l">
              <a:spcBef>
                <a:spcPts val="400"/>
              </a:spcBef>
              <a:spcAft>
                <a:spcPts val="0"/>
              </a:spcAft>
              <a:buSzPts val="1500"/>
              <a:buChar char="▪"/>
              <a:defRPr sz="2000"/>
            </a:lvl6pPr>
            <a:lvl7pPr indent="-323850" lvl="6" marL="3200400" algn="l">
              <a:spcBef>
                <a:spcPts val="400"/>
              </a:spcBef>
              <a:spcAft>
                <a:spcPts val="0"/>
              </a:spcAft>
              <a:buSzPts val="1500"/>
              <a:buChar char="▪"/>
              <a:defRPr sz="2000"/>
            </a:lvl7pPr>
            <a:lvl8pPr indent="-323850" lvl="7" marL="3657600" algn="l">
              <a:spcBef>
                <a:spcPts val="400"/>
              </a:spcBef>
              <a:spcAft>
                <a:spcPts val="0"/>
              </a:spcAft>
              <a:buSzPts val="1500"/>
              <a:buChar char="▪"/>
              <a:defRPr sz="2000"/>
            </a:lvl8pPr>
            <a:lvl9pPr indent="-323850" lvl="8" marL="4114800" algn="l">
              <a:spcBef>
                <a:spcPts val="400"/>
              </a:spcBef>
              <a:spcAft>
                <a:spcPts val="0"/>
              </a:spcAft>
              <a:buSzPts val="1500"/>
              <a:buChar char="▪"/>
              <a:defRPr sz="2000"/>
            </a:lvl9pPr>
          </a:lstStyle>
          <a:p/>
        </p:txBody>
      </p:sp>
      <p:sp>
        <p:nvSpPr>
          <p:cNvPr id="65" name="Google Shape;65;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1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675"/>
              <a:buNone/>
              <a:defRPr sz="900"/>
            </a:lvl5pPr>
            <a:lvl6pPr indent="-228600" lvl="5" marL="2743200" algn="l">
              <a:spcBef>
                <a:spcPts val="180"/>
              </a:spcBef>
              <a:spcAft>
                <a:spcPts val="0"/>
              </a:spcAft>
              <a:buSzPts val="675"/>
              <a:buNone/>
              <a:defRPr sz="900"/>
            </a:lvl6pPr>
            <a:lvl7pPr indent="-228600" lvl="6" marL="3200400" algn="l">
              <a:spcBef>
                <a:spcPts val="180"/>
              </a:spcBef>
              <a:spcAft>
                <a:spcPts val="0"/>
              </a:spcAft>
              <a:buSzPts val="675"/>
              <a:buNone/>
              <a:defRPr sz="900"/>
            </a:lvl7pPr>
            <a:lvl8pPr indent="-228600" lvl="7" marL="3657600" algn="l">
              <a:spcBef>
                <a:spcPts val="180"/>
              </a:spcBef>
              <a:spcAft>
                <a:spcPts val="0"/>
              </a:spcAft>
              <a:buSzPts val="675"/>
              <a:buNone/>
              <a:defRPr sz="900"/>
            </a:lvl8pPr>
            <a:lvl9pPr indent="-228600" lvl="8" marL="4114800" algn="l">
              <a:spcBef>
                <a:spcPts val="180"/>
              </a:spcBef>
              <a:spcAft>
                <a:spcPts val="0"/>
              </a:spcAft>
              <a:buSzPts val="675"/>
              <a:buNone/>
              <a:defRPr sz="900"/>
            </a:lvl9pPr>
          </a:lstStyle>
          <a:p/>
        </p:txBody>
      </p:sp>
      <p:sp>
        <p:nvSpPr>
          <p:cNvPr id="66" name="Google Shape;66;p9"/>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sz="1200">
                <a:solidFill>
                  <a:schemeClr val="dk1"/>
                </a:solidFill>
                <a:latin typeface="Garamond"/>
                <a:ea typeface="Garamond"/>
                <a:cs typeface="Garamond"/>
                <a:sym typeface="Garamond"/>
              </a:defRPr>
            </a:lvl1pPr>
            <a:lvl2pPr indent="0" lvl="1" marL="0" algn="r">
              <a:spcBef>
                <a:spcPts val="0"/>
              </a:spcBef>
              <a:spcAft>
                <a:spcPts val="0"/>
              </a:spcAft>
              <a:buNone/>
              <a:defRPr b="1" sz="1200">
                <a:solidFill>
                  <a:schemeClr val="dk1"/>
                </a:solidFill>
                <a:latin typeface="Garamond"/>
                <a:ea typeface="Garamond"/>
                <a:cs typeface="Garamond"/>
                <a:sym typeface="Garamond"/>
              </a:defRPr>
            </a:lvl2pPr>
            <a:lvl3pPr indent="0" lvl="2" marL="0" algn="r">
              <a:spcBef>
                <a:spcPts val="0"/>
              </a:spcBef>
              <a:spcAft>
                <a:spcPts val="0"/>
              </a:spcAft>
              <a:buNone/>
              <a:defRPr b="1" sz="1200">
                <a:solidFill>
                  <a:schemeClr val="dk1"/>
                </a:solidFill>
                <a:latin typeface="Garamond"/>
                <a:ea typeface="Garamond"/>
                <a:cs typeface="Garamond"/>
                <a:sym typeface="Garamond"/>
              </a:defRPr>
            </a:lvl3pPr>
            <a:lvl4pPr indent="0" lvl="3" marL="0" algn="r">
              <a:spcBef>
                <a:spcPts val="0"/>
              </a:spcBef>
              <a:spcAft>
                <a:spcPts val="0"/>
              </a:spcAft>
              <a:buNone/>
              <a:defRPr b="1" sz="1200">
                <a:solidFill>
                  <a:schemeClr val="dk1"/>
                </a:solidFill>
                <a:latin typeface="Garamond"/>
                <a:ea typeface="Garamond"/>
                <a:cs typeface="Garamond"/>
                <a:sym typeface="Garamond"/>
              </a:defRPr>
            </a:lvl4pPr>
            <a:lvl5pPr indent="0" lvl="4" marL="0" algn="r">
              <a:spcBef>
                <a:spcPts val="0"/>
              </a:spcBef>
              <a:spcAft>
                <a:spcPts val="0"/>
              </a:spcAft>
              <a:buNone/>
              <a:defRPr b="1" sz="1200">
                <a:solidFill>
                  <a:schemeClr val="dk1"/>
                </a:solidFill>
                <a:latin typeface="Garamond"/>
                <a:ea typeface="Garamond"/>
                <a:cs typeface="Garamond"/>
                <a:sym typeface="Garamond"/>
              </a:defRPr>
            </a:lvl5pPr>
            <a:lvl6pPr indent="0" lvl="5" marL="0" algn="r">
              <a:spcBef>
                <a:spcPts val="0"/>
              </a:spcBef>
              <a:spcAft>
                <a:spcPts val="0"/>
              </a:spcAft>
              <a:buNone/>
              <a:defRPr b="1" sz="1200">
                <a:solidFill>
                  <a:schemeClr val="dk1"/>
                </a:solidFill>
                <a:latin typeface="Garamond"/>
                <a:ea typeface="Garamond"/>
                <a:cs typeface="Garamond"/>
                <a:sym typeface="Garamond"/>
              </a:defRPr>
            </a:lvl6pPr>
            <a:lvl7pPr indent="0" lvl="6" marL="0" algn="r">
              <a:spcBef>
                <a:spcPts val="0"/>
              </a:spcBef>
              <a:spcAft>
                <a:spcPts val="0"/>
              </a:spcAft>
              <a:buNone/>
              <a:defRPr b="1" sz="1200">
                <a:solidFill>
                  <a:schemeClr val="dk1"/>
                </a:solidFill>
                <a:latin typeface="Garamond"/>
                <a:ea typeface="Garamond"/>
                <a:cs typeface="Garamond"/>
                <a:sym typeface="Garamond"/>
              </a:defRPr>
            </a:lvl7pPr>
            <a:lvl8pPr indent="0" lvl="7" marL="0" algn="r">
              <a:spcBef>
                <a:spcPts val="0"/>
              </a:spcBef>
              <a:spcAft>
                <a:spcPts val="0"/>
              </a:spcAft>
              <a:buNone/>
              <a:defRPr b="1" sz="1200">
                <a:solidFill>
                  <a:schemeClr val="dk1"/>
                </a:solidFill>
                <a:latin typeface="Garamond"/>
                <a:ea typeface="Garamond"/>
                <a:cs typeface="Garamond"/>
                <a:sym typeface="Garamond"/>
              </a:defRPr>
            </a:lvl8pPr>
            <a:lvl9pPr indent="0" lvl="8" marL="0" algn="r">
              <a:spcBef>
                <a:spcPts val="0"/>
              </a:spcBef>
              <a:spcAft>
                <a:spcPts val="0"/>
              </a:spcAft>
              <a:buNone/>
              <a:defRPr b="1"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208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2"/>
              </a:buClr>
              <a:buSzPts val="168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accent1"/>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9pPr>
          </a:lstStyle>
          <a:p/>
        </p:txBody>
      </p:sp>
      <p:sp>
        <p:nvSpPr>
          <p:cNvPr id="72" name="Google Shape;72;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1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675"/>
              <a:buNone/>
              <a:defRPr sz="900"/>
            </a:lvl5pPr>
            <a:lvl6pPr indent="-228600" lvl="5" marL="2743200" algn="l">
              <a:spcBef>
                <a:spcPts val="180"/>
              </a:spcBef>
              <a:spcAft>
                <a:spcPts val="0"/>
              </a:spcAft>
              <a:buSzPts val="675"/>
              <a:buNone/>
              <a:defRPr sz="900"/>
            </a:lvl6pPr>
            <a:lvl7pPr indent="-228600" lvl="6" marL="3200400" algn="l">
              <a:spcBef>
                <a:spcPts val="180"/>
              </a:spcBef>
              <a:spcAft>
                <a:spcPts val="0"/>
              </a:spcAft>
              <a:buSzPts val="675"/>
              <a:buNone/>
              <a:defRPr sz="900"/>
            </a:lvl7pPr>
            <a:lvl8pPr indent="-228600" lvl="7" marL="3657600" algn="l">
              <a:spcBef>
                <a:spcPts val="180"/>
              </a:spcBef>
              <a:spcAft>
                <a:spcPts val="0"/>
              </a:spcAft>
              <a:buSzPts val="675"/>
              <a:buNone/>
              <a:defRPr sz="900"/>
            </a:lvl8pPr>
            <a:lvl9pPr indent="-228600" lvl="8" marL="4114800" algn="l">
              <a:spcBef>
                <a:spcPts val="180"/>
              </a:spcBef>
              <a:spcAft>
                <a:spcPts val="0"/>
              </a:spcAft>
              <a:buSzPts val="675"/>
              <a:buNone/>
              <a:defRPr sz="900"/>
            </a:lvl9pPr>
          </a:lstStyle>
          <a:p/>
        </p:txBody>
      </p:sp>
      <p:sp>
        <p:nvSpPr>
          <p:cNvPr id="73" name="Google Shape;73;p10"/>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sz="1200">
                <a:solidFill>
                  <a:schemeClr val="dk1"/>
                </a:solidFill>
                <a:latin typeface="Garamond"/>
                <a:ea typeface="Garamond"/>
                <a:cs typeface="Garamond"/>
                <a:sym typeface="Garamond"/>
              </a:defRPr>
            </a:lvl1pPr>
            <a:lvl2pPr indent="0" lvl="1" marL="0" algn="r">
              <a:spcBef>
                <a:spcPts val="0"/>
              </a:spcBef>
              <a:spcAft>
                <a:spcPts val="0"/>
              </a:spcAft>
              <a:buNone/>
              <a:defRPr b="1" sz="1200">
                <a:solidFill>
                  <a:schemeClr val="dk1"/>
                </a:solidFill>
                <a:latin typeface="Garamond"/>
                <a:ea typeface="Garamond"/>
                <a:cs typeface="Garamond"/>
                <a:sym typeface="Garamond"/>
              </a:defRPr>
            </a:lvl2pPr>
            <a:lvl3pPr indent="0" lvl="2" marL="0" algn="r">
              <a:spcBef>
                <a:spcPts val="0"/>
              </a:spcBef>
              <a:spcAft>
                <a:spcPts val="0"/>
              </a:spcAft>
              <a:buNone/>
              <a:defRPr b="1" sz="1200">
                <a:solidFill>
                  <a:schemeClr val="dk1"/>
                </a:solidFill>
                <a:latin typeface="Garamond"/>
                <a:ea typeface="Garamond"/>
                <a:cs typeface="Garamond"/>
                <a:sym typeface="Garamond"/>
              </a:defRPr>
            </a:lvl3pPr>
            <a:lvl4pPr indent="0" lvl="3" marL="0" algn="r">
              <a:spcBef>
                <a:spcPts val="0"/>
              </a:spcBef>
              <a:spcAft>
                <a:spcPts val="0"/>
              </a:spcAft>
              <a:buNone/>
              <a:defRPr b="1" sz="1200">
                <a:solidFill>
                  <a:schemeClr val="dk1"/>
                </a:solidFill>
                <a:latin typeface="Garamond"/>
                <a:ea typeface="Garamond"/>
                <a:cs typeface="Garamond"/>
                <a:sym typeface="Garamond"/>
              </a:defRPr>
            </a:lvl4pPr>
            <a:lvl5pPr indent="0" lvl="4" marL="0" algn="r">
              <a:spcBef>
                <a:spcPts val="0"/>
              </a:spcBef>
              <a:spcAft>
                <a:spcPts val="0"/>
              </a:spcAft>
              <a:buNone/>
              <a:defRPr b="1" sz="1200">
                <a:solidFill>
                  <a:schemeClr val="dk1"/>
                </a:solidFill>
                <a:latin typeface="Garamond"/>
                <a:ea typeface="Garamond"/>
                <a:cs typeface="Garamond"/>
                <a:sym typeface="Garamond"/>
              </a:defRPr>
            </a:lvl5pPr>
            <a:lvl6pPr indent="0" lvl="5" marL="0" algn="r">
              <a:spcBef>
                <a:spcPts val="0"/>
              </a:spcBef>
              <a:spcAft>
                <a:spcPts val="0"/>
              </a:spcAft>
              <a:buNone/>
              <a:defRPr b="1" sz="1200">
                <a:solidFill>
                  <a:schemeClr val="dk1"/>
                </a:solidFill>
                <a:latin typeface="Garamond"/>
                <a:ea typeface="Garamond"/>
                <a:cs typeface="Garamond"/>
                <a:sym typeface="Garamond"/>
              </a:defRPr>
            </a:lvl6pPr>
            <a:lvl7pPr indent="0" lvl="6" marL="0" algn="r">
              <a:spcBef>
                <a:spcPts val="0"/>
              </a:spcBef>
              <a:spcAft>
                <a:spcPts val="0"/>
              </a:spcAft>
              <a:buNone/>
              <a:defRPr b="1" sz="1200">
                <a:solidFill>
                  <a:schemeClr val="dk1"/>
                </a:solidFill>
                <a:latin typeface="Garamond"/>
                <a:ea typeface="Garamond"/>
                <a:cs typeface="Garamond"/>
                <a:sym typeface="Garamond"/>
              </a:defRPr>
            </a:lvl7pPr>
            <a:lvl8pPr indent="0" lvl="7" marL="0" algn="r">
              <a:spcBef>
                <a:spcPts val="0"/>
              </a:spcBef>
              <a:spcAft>
                <a:spcPts val="0"/>
              </a:spcAft>
              <a:buNone/>
              <a:defRPr b="1" sz="1200">
                <a:solidFill>
                  <a:schemeClr val="dk1"/>
                </a:solidFill>
                <a:latin typeface="Garamond"/>
                <a:ea typeface="Garamond"/>
                <a:cs typeface="Garamond"/>
                <a:sym typeface="Garamond"/>
              </a:defRPr>
            </a:lvl8pPr>
            <a:lvl9pPr indent="0" lvl="8" marL="0" algn="r">
              <a:spcBef>
                <a:spcPts val="0"/>
              </a:spcBef>
              <a:spcAft>
                <a:spcPts val="0"/>
              </a:spcAft>
              <a:buNone/>
              <a:defRPr b="1"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dk2"/>
                </a:solidFill>
                <a:latin typeface="Garamond"/>
                <a:ea typeface="Garamond"/>
                <a:cs typeface="Garamond"/>
                <a:sym typeface="Garamond"/>
              </a:defRPr>
            </a:lvl1pPr>
            <a:lvl2pPr lvl="1" marR="0" rtl="0" algn="l">
              <a:spcBef>
                <a:spcPts val="0"/>
              </a:spcBef>
              <a:spcAft>
                <a:spcPts val="0"/>
              </a:spcAft>
              <a:buSzPts val="1400"/>
              <a:buNone/>
              <a:defRPr b="0" i="0" sz="4200" u="none" cap="none" strike="noStrike">
                <a:solidFill>
                  <a:schemeClr val="dk2"/>
                </a:solidFill>
                <a:latin typeface="Garamond"/>
                <a:ea typeface="Garamond"/>
                <a:cs typeface="Garamond"/>
                <a:sym typeface="Garamond"/>
              </a:defRPr>
            </a:lvl2pPr>
            <a:lvl3pPr lvl="2" marR="0" rtl="0" algn="l">
              <a:spcBef>
                <a:spcPts val="0"/>
              </a:spcBef>
              <a:spcAft>
                <a:spcPts val="0"/>
              </a:spcAft>
              <a:buSzPts val="1400"/>
              <a:buNone/>
              <a:defRPr b="0" i="0" sz="4200" u="none" cap="none" strike="noStrike">
                <a:solidFill>
                  <a:schemeClr val="dk2"/>
                </a:solidFill>
                <a:latin typeface="Garamond"/>
                <a:ea typeface="Garamond"/>
                <a:cs typeface="Garamond"/>
                <a:sym typeface="Garamond"/>
              </a:defRPr>
            </a:lvl3pPr>
            <a:lvl4pPr lvl="3" marR="0" rtl="0" algn="l">
              <a:spcBef>
                <a:spcPts val="0"/>
              </a:spcBef>
              <a:spcAft>
                <a:spcPts val="0"/>
              </a:spcAft>
              <a:buSzPts val="1400"/>
              <a:buNone/>
              <a:defRPr b="0" i="0" sz="4200" u="none" cap="none" strike="noStrike">
                <a:solidFill>
                  <a:schemeClr val="dk2"/>
                </a:solidFill>
                <a:latin typeface="Garamond"/>
                <a:ea typeface="Garamond"/>
                <a:cs typeface="Garamond"/>
                <a:sym typeface="Garamond"/>
              </a:defRPr>
            </a:lvl4pPr>
            <a:lvl5pPr lvl="4" marR="0" rtl="0" algn="l">
              <a:spcBef>
                <a:spcPts val="0"/>
              </a:spcBef>
              <a:spcAft>
                <a:spcPts val="0"/>
              </a:spcAft>
              <a:buSzPts val="1400"/>
              <a:buNone/>
              <a:defRPr b="0" i="0" sz="4200" u="none" cap="none" strike="noStrike">
                <a:solidFill>
                  <a:schemeClr val="dk2"/>
                </a:solidFill>
                <a:latin typeface="Garamond"/>
                <a:ea typeface="Garamond"/>
                <a:cs typeface="Garamond"/>
                <a:sym typeface="Garamond"/>
              </a:defRPr>
            </a:lvl5pPr>
            <a:lvl6pPr lvl="5" marR="0" rtl="0" algn="l">
              <a:spcBef>
                <a:spcPts val="0"/>
              </a:spcBef>
              <a:spcAft>
                <a:spcPts val="0"/>
              </a:spcAft>
              <a:buSzPts val="1400"/>
              <a:buNone/>
              <a:defRPr b="0" i="0" sz="4200" u="none" cap="none" strike="noStrike">
                <a:solidFill>
                  <a:schemeClr val="dk2"/>
                </a:solidFill>
                <a:latin typeface="Garamond"/>
                <a:ea typeface="Garamond"/>
                <a:cs typeface="Garamond"/>
                <a:sym typeface="Garamond"/>
              </a:defRPr>
            </a:lvl6pPr>
            <a:lvl7pPr lvl="6" marR="0" rtl="0" algn="l">
              <a:spcBef>
                <a:spcPts val="0"/>
              </a:spcBef>
              <a:spcAft>
                <a:spcPts val="0"/>
              </a:spcAft>
              <a:buSzPts val="1400"/>
              <a:buNone/>
              <a:defRPr b="0" i="0" sz="4200" u="none" cap="none" strike="noStrike">
                <a:solidFill>
                  <a:schemeClr val="dk2"/>
                </a:solidFill>
                <a:latin typeface="Garamond"/>
                <a:ea typeface="Garamond"/>
                <a:cs typeface="Garamond"/>
                <a:sym typeface="Garamond"/>
              </a:defRPr>
            </a:lvl7pPr>
            <a:lvl8pPr lvl="7" marR="0" rtl="0" algn="l">
              <a:spcBef>
                <a:spcPts val="0"/>
              </a:spcBef>
              <a:spcAft>
                <a:spcPts val="0"/>
              </a:spcAft>
              <a:buSzPts val="1400"/>
              <a:buNone/>
              <a:defRPr b="0" i="0" sz="4200" u="none" cap="none" strike="noStrike">
                <a:solidFill>
                  <a:schemeClr val="dk2"/>
                </a:solidFill>
                <a:latin typeface="Garamond"/>
                <a:ea typeface="Garamond"/>
                <a:cs typeface="Garamond"/>
                <a:sym typeface="Garamond"/>
              </a:defRPr>
            </a:lvl8pPr>
            <a:lvl9pPr lvl="8" marR="0" rtl="0" algn="l">
              <a:spcBef>
                <a:spcPts val="0"/>
              </a:spcBef>
              <a:spcAft>
                <a:spcPts val="0"/>
              </a:spcAft>
              <a:buSzPts val="1400"/>
              <a:buNone/>
              <a:defRPr b="0" i="0" sz="4200" u="none" cap="none" strike="noStrike">
                <a:solidFill>
                  <a:schemeClr val="dk2"/>
                </a:solidFill>
                <a:latin typeface="Garamond"/>
                <a:ea typeface="Garamond"/>
                <a:cs typeface="Garamond"/>
                <a:sym typeface="Garamond"/>
              </a:defRPr>
            </a:lvl9pPr>
          </a:lstStyle>
          <a:p/>
        </p:txBody>
      </p:sp>
      <p:sp>
        <p:nvSpPr>
          <p:cNvPr id="11" name="Google Shape;11;p1"/>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lvl1pPr indent="-352425" lvl="0" marL="457200" marR="0" rtl="0" algn="l">
              <a:spcBef>
                <a:spcPts val="600"/>
              </a:spcBef>
              <a:spcAft>
                <a:spcPts val="0"/>
              </a:spcAft>
              <a:buClr>
                <a:schemeClr val="accent1"/>
              </a:buClr>
              <a:buSzPts val="1950"/>
              <a:buFont typeface="Noto Sans Symbols"/>
              <a:buChar char="■"/>
              <a:defRPr b="0" i="0" sz="3000" u="none" cap="none" strike="noStrike">
                <a:solidFill>
                  <a:schemeClr val="dk1"/>
                </a:solidFill>
                <a:latin typeface="Arial"/>
                <a:ea typeface="Arial"/>
                <a:cs typeface="Arial"/>
                <a:sym typeface="Arial"/>
              </a:defRPr>
            </a:lvl1pPr>
            <a:lvl2pPr indent="-327660" lvl="1" marL="914400" marR="0" rtl="0" algn="l">
              <a:spcBef>
                <a:spcPts val="520"/>
              </a:spcBef>
              <a:spcAft>
                <a:spcPts val="0"/>
              </a:spcAft>
              <a:buClr>
                <a:schemeClr val="accent2"/>
              </a:buClr>
              <a:buSzPts val="1560"/>
              <a:buFont typeface="Noto Sans Symbols"/>
              <a:buChar char="❑"/>
              <a:defRPr b="0" i="0" sz="2600" u="none" cap="none" strike="noStrike">
                <a:solidFill>
                  <a:schemeClr val="dk1"/>
                </a:solidFill>
                <a:latin typeface="Arial"/>
                <a:ea typeface="Arial"/>
                <a:cs typeface="Arial"/>
                <a:sym typeface="Arial"/>
              </a:defRPr>
            </a:lvl2pPr>
            <a:lvl3pPr indent="-319405" lvl="2" marL="1371600" marR="0" rtl="0" algn="l">
              <a:spcBef>
                <a:spcPts val="440"/>
              </a:spcBef>
              <a:spcAft>
                <a:spcPts val="0"/>
              </a:spcAft>
              <a:buClr>
                <a:schemeClr val="accent1"/>
              </a:buClr>
              <a:buSzPts val="1430"/>
              <a:buFont typeface="Noto Sans Symbols"/>
              <a:buChar char="■"/>
              <a:defRPr b="0" i="0" sz="22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23850" lvl="4" marL="2286000" marR="0" rtl="0" algn="l">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5pPr>
            <a:lvl6pPr indent="-323850" lvl="5" marL="2743200" marR="0" rtl="0" algn="l">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6pPr>
            <a:lvl7pPr indent="-323850" lvl="6" marL="3200400" marR="0" rtl="0" algn="l">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7pPr>
            <a:lvl8pPr indent="-323850" lvl="7" marL="3657600" marR="0" rtl="0" algn="l">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8pPr>
            <a:lvl9pPr indent="-323850" lvl="8" marL="4114800" marR="0" rtl="0" algn="l">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12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12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1"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1"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1"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1"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1"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1"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1"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1"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
        <p:nvSpPr>
          <p:cNvPr id="15" name="Google Shape;15;p1"/>
          <p:cNvSpPr/>
          <p:nvPr/>
        </p:nvSpPr>
        <p:spPr>
          <a:xfrm>
            <a:off x="381000" y="228600"/>
            <a:ext cx="8229600" cy="609600"/>
          </a:xfrm>
          <a:custGeom>
            <a:rect b="b" l="l" r="r" t="t"/>
            <a:pathLst>
              <a:path extrusionOk="0" h="1000" w="1000">
                <a:moveTo>
                  <a:pt x="0" y="1000"/>
                </a:moveTo>
                <a:lnTo>
                  <a:pt x="0" y="0"/>
                </a:lnTo>
                <a:lnTo>
                  <a:pt x="1000" y="0"/>
                </a:lnTo>
              </a:path>
            </a:pathLst>
          </a:custGeom>
          <a:noFill/>
          <a:ln cap="flat" cmpd="sng" w="1905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1800" u="none" cap="none" strike="noStrike">
              <a:solidFill>
                <a:schemeClr val="dk1"/>
              </a:solidFill>
              <a:latin typeface="Arial"/>
              <a:ea typeface="Arial"/>
              <a:cs typeface="Arial"/>
              <a:sym typeface="Arial"/>
            </a:endParaRPr>
          </a:p>
        </p:txBody>
      </p:sp>
      <p:cxnSp>
        <p:nvCxnSpPr>
          <p:cNvPr id="16" name="Google Shape;16;p1"/>
          <p:cNvCxnSpPr/>
          <p:nvPr/>
        </p:nvCxnSpPr>
        <p:spPr>
          <a:xfrm>
            <a:off x="457200" y="6172200"/>
            <a:ext cx="8229600" cy="0"/>
          </a:xfrm>
          <a:prstGeom prst="straightConnector1">
            <a:avLst/>
          </a:prstGeom>
          <a:noFill/>
          <a:ln cap="flat" cmpd="sng" w="19050">
            <a:solidFill>
              <a:schemeClr val="accent1"/>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40" Type="http://schemas.openxmlformats.org/officeDocument/2006/relationships/slide" Target="/ppt/slides/slide40.xml"/><Relationship Id="rId84" Type="http://schemas.openxmlformats.org/officeDocument/2006/relationships/slide" Target="/ppt/slides/slide84.xml"/><Relationship Id="rId83" Type="http://schemas.openxmlformats.org/officeDocument/2006/relationships/slide" Target="/ppt/slides/slide83.xml"/><Relationship Id="rId42" Type="http://schemas.openxmlformats.org/officeDocument/2006/relationships/slide" Target="/ppt/slides/slide42.xml"/><Relationship Id="rId86" Type="http://schemas.openxmlformats.org/officeDocument/2006/relationships/slide" Target="/ppt/slides/slide86.xml"/><Relationship Id="rId41" Type="http://schemas.openxmlformats.org/officeDocument/2006/relationships/slide" Target="/ppt/slides/slide41.xml"/><Relationship Id="rId85" Type="http://schemas.openxmlformats.org/officeDocument/2006/relationships/slide" Target="/ppt/slides/slide85.xml"/><Relationship Id="rId44" Type="http://schemas.openxmlformats.org/officeDocument/2006/relationships/slide" Target="/ppt/slides/slide44.xml"/><Relationship Id="rId88" Type="http://schemas.openxmlformats.org/officeDocument/2006/relationships/slide" Target="/ppt/slides/slide88.xml"/><Relationship Id="rId43" Type="http://schemas.openxmlformats.org/officeDocument/2006/relationships/slide" Target="/ppt/slides/slide43.xml"/><Relationship Id="rId87" Type="http://schemas.openxmlformats.org/officeDocument/2006/relationships/slide" Target="/ppt/slides/slide87.xml"/><Relationship Id="rId46" Type="http://schemas.openxmlformats.org/officeDocument/2006/relationships/slide" Target="/ppt/slides/slide46.xml"/><Relationship Id="rId45" Type="http://schemas.openxmlformats.org/officeDocument/2006/relationships/slide" Target="/ppt/slides/slide45.xml"/><Relationship Id="rId89" Type="http://schemas.openxmlformats.org/officeDocument/2006/relationships/slide" Target="/ppt/slides/slide89.xml"/><Relationship Id="rId80" Type="http://schemas.openxmlformats.org/officeDocument/2006/relationships/slide" Target="/ppt/slides/slide80.xml"/><Relationship Id="rId82" Type="http://schemas.openxmlformats.org/officeDocument/2006/relationships/slide" Target="/ppt/slides/slide82.xml"/><Relationship Id="rId81" Type="http://schemas.openxmlformats.org/officeDocument/2006/relationships/slide" Target="/ppt/slides/slide81.xm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1.xml"/><Relationship Id="rId4" Type="http://schemas.openxmlformats.org/officeDocument/2006/relationships/slide" Target="/ppt/slides/slide3.xml"/><Relationship Id="rId9" Type="http://schemas.openxmlformats.org/officeDocument/2006/relationships/slide" Target="/ppt/slides/slide6.xml"/><Relationship Id="rId48" Type="http://schemas.openxmlformats.org/officeDocument/2006/relationships/slide" Target="/ppt/slides/slide48.xml"/><Relationship Id="rId47" Type="http://schemas.openxmlformats.org/officeDocument/2006/relationships/slide" Target="/ppt/slides/slide47.xml"/><Relationship Id="rId49" Type="http://schemas.openxmlformats.org/officeDocument/2006/relationships/slide" Target="/ppt/slides/slide49.xml"/><Relationship Id="rId5" Type="http://schemas.openxmlformats.org/officeDocument/2006/relationships/slide" Target="/ppt/slides/slide4.xml"/><Relationship Id="rId6" Type="http://schemas.openxmlformats.org/officeDocument/2006/relationships/slide" Target="/ppt/slides/slide5.xml"/><Relationship Id="rId7" Type="http://schemas.openxmlformats.org/officeDocument/2006/relationships/slide" Target="/ppt/slides/slide5.xml"/><Relationship Id="rId8" Type="http://schemas.openxmlformats.org/officeDocument/2006/relationships/slide" Target="/ppt/slides/slide5.xml"/><Relationship Id="rId73" Type="http://schemas.openxmlformats.org/officeDocument/2006/relationships/slide" Target="/ppt/slides/slide73.xml"/><Relationship Id="rId72" Type="http://schemas.openxmlformats.org/officeDocument/2006/relationships/slide" Target="/ppt/slides/slide72.xml"/><Relationship Id="rId31" Type="http://schemas.openxmlformats.org/officeDocument/2006/relationships/slide" Target="/ppt/slides/slide28.xml"/><Relationship Id="rId75" Type="http://schemas.openxmlformats.org/officeDocument/2006/relationships/slide" Target="/ppt/slides/slide75.xml"/><Relationship Id="rId30" Type="http://schemas.openxmlformats.org/officeDocument/2006/relationships/slide" Target="/ppt/slides/slide27.xml"/><Relationship Id="rId74" Type="http://schemas.openxmlformats.org/officeDocument/2006/relationships/slide" Target="/ppt/slides/slide74.xml"/><Relationship Id="rId33" Type="http://schemas.openxmlformats.org/officeDocument/2006/relationships/slide" Target="/ppt/slides/slide30.xml"/><Relationship Id="rId77" Type="http://schemas.openxmlformats.org/officeDocument/2006/relationships/slide" Target="/ppt/slides/slide77.xml"/><Relationship Id="rId32" Type="http://schemas.openxmlformats.org/officeDocument/2006/relationships/slide" Target="/ppt/slides/slide29.xml"/><Relationship Id="rId76" Type="http://schemas.openxmlformats.org/officeDocument/2006/relationships/slide" Target="/ppt/slides/slide76.xml"/><Relationship Id="rId35" Type="http://schemas.openxmlformats.org/officeDocument/2006/relationships/slide" Target="/ppt/slides/slide32.xml"/><Relationship Id="rId79" Type="http://schemas.openxmlformats.org/officeDocument/2006/relationships/slide" Target="/ppt/slides/slide79.xml"/><Relationship Id="rId34" Type="http://schemas.openxmlformats.org/officeDocument/2006/relationships/slide" Target="/ppt/slides/slide31.xml"/><Relationship Id="rId78" Type="http://schemas.openxmlformats.org/officeDocument/2006/relationships/slide" Target="/ppt/slides/slide78.xml"/><Relationship Id="rId71" Type="http://schemas.openxmlformats.org/officeDocument/2006/relationships/slide" Target="/ppt/slides/slide71.xml"/><Relationship Id="rId70" Type="http://schemas.openxmlformats.org/officeDocument/2006/relationships/slide" Target="/ppt/slides/slide70.xml"/><Relationship Id="rId37" Type="http://schemas.openxmlformats.org/officeDocument/2006/relationships/slide" Target="/ppt/slides/slide37.xml"/><Relationship Id="rId36" Type="http://schemas.openxmlformats.org/officeDocument/2006/relationships/slide" Target="/ppt/slides/slide33.xml"/><Relationship Id="rId39" Type="http://schemas.openxmlformats.org/officeDocument/2006/relationships/slide" Target="/ppt/slides/slide39.xml"/><Relationship Id="rId38" Type="http://schemas.openxmlformats.org/officeDocument/2006/relationships/slide" Target="/ppt/slides/slide38.xml"/><Relationship Id="rId62" Type="http://schemas.openxmlformats.org/officeDocument/2006/relationships/slide" Target="/ppt/slides/slide62.xml"/><Relationship Id="rId61" Type="http://schemas.openxmlformats.org/officeDocument/2006/relationships/slide" Target="/ppt/slides/slide61.xml"/><Relationship Id="rId20" Type="http://schemas.openxmlformats.org/officeDocument/2006/relationships/slide" Target="/ppt/slides/slide17.xml"/><Relationship Id="rId64" Type="http://schemas.openxmlformats.org/officeDocument/2006/relationships/slide" Target="/ppt/slides/slide64.xml"/><Relationship Id="rId63" Type="http://schemas.openxmlformats.org/officeDocument/2006/relationships/slide" Target="/ppt/slides/slide63.xml"/><Relationship Id="rId22" Type="http://schemas.openxmlformats.org/officeDocument/2006/relationships/slide" Target="/ppt/slides/slide19.xml"/><Relationship Id="rId66" Type="http://schemas.openxmlformats.org/officeDocument/2006/relationships/slide" Target="/ppt/slides/slide66.xml"/><Relationship Id="rId21" Type="http://schemas.openxmlformats.org/officeDocument/2006/relationships/slide" Target="/ppt/slides/slide18.xml"/><Relationship Id="rId65" Type="http://schemas.openxmlformats.org/officeDocument/2006/relationships/slide" Target="/ppt/slides/slide65.xml"/><Relationship Id="rId24" Type="http://schemas.openxmlformats.org/officeDocument/2006/relationships/slide" Target="/ppt/slides/slide21.xml"/><Relationship Id="rId68" Type="http://schemas.openxmlformats.org/officeDocument/2006/relationships/slide" Target="/ppt/slides/slide68.xml"/><Relationship Id="rId23" Type="http://schemas.openxmlformats.org/officeDocument/2006/relationships/slide" Target="/ppt/slides/slide20.xml"/><Relationship Id="rId67" Type="http://schemas.openxmlformats.org/officeDocument/2006/relationships/slide" Target="/ppt/slides/slide67.xml"/><Relationship Id="rId60" Type="http://schemas.openxmlformats.org/officeDocument/2006/relationships/slide" Target="/ppt/slides/slide60.xml"/><Relationship Id="rId26" Type="http://schemas.openxmlformats.org/officeDocument/2006/relationships/slide" Target="/ppt/slides/slide23.xml"/><Relationship Id="rId25" Type="http://schemas.openxmlformats.org/officeDocument/2006/relationships/slide" Target="/ppt/slides/slide22.xml"/><Relationship Id="rId69" Type="http://schemas.openxmlformats.org/officeDocument/2006/relationships/slide" Target="/ppt/slides/slide69.xml"/><Relationship Id="rId28" Type="http://schemas.openxmlformats.org/officeDocument/2006/relationships/slide" Target="/ppt/slides/slide25.xml"/><Relationship Id="rId27" Type="http://schemas.openxmlformats.org/officeDocument/2006/relationships/slide" Target="/ppt/slides/slide24.xml"/><Relationship Id="rId29" Type="http://schemas.openxmlformats.org/officeDocument/2006/relationships/slide" Target="/ppt/slides/slide26.xml"/><Relationship Id="rId51" Type="http://schemas.openxmlformats.org/officeDocument/2006/relationships/slide" Target="/ppt/slides/slide51.xml"/><Relationship Id="rId50" Type="http://schemas.openxmlformats.org/officeDocument/2006/relationships/slide" Target="/ppt/slides/slide50.xml"/><Relationship Id="rId53" Type="http://schemas.openxmlformats.org/officeDocument/2006/relationships/slide" Target="/ppt/slides/slide53.xml"/><Relationship Id="rId52" Type="http://schemas.openxmlformats.org/officeDocument/2006/relationships/slide" Target="/ppt/slides/slide52.xml"/><Relationship Id="rId11" Type="http://schemas.openxmlformats.org/officeDocument/2006/relationships/slide" Target="/ppt/slides/slide8.xml"/><Relationship Id="rId55" Type="http://schemas.openxmlformats.org/officeDocument/2006/relationships/slide" Target="/ppt/slides/slide55.xml"/><Relationship Id="rId10" Type="http://schemas.openxmlformats.org/officeDocument/2006/relationships/slide" Target="/ppt/slides/slide7.xml"/><Relationship Id="rId54" Type="http://schemas.openxmlformats.org/officeDocument/2006/relationships/slide" Target="/ppt/slides/slide54.xml"/><Relationship Id="rId13" Type="http://schemas.openxmlformats.org/officeDocument/2006/relationships/slide" Target="/ppt/slides/slide10.xml"/><Relationship Id="rId57" Type="http://schemas.openxmlformats.org/officeDocument/2006/relationships/slide" Target="/ppt/slides/slide57.xml"/><Relationship Id="rId12" Type="http://schemas.openxmlformats.org/officeDocument/2006/relationships/slide" Target="/ppt/slides/slide9.xml"/><Relationship Id="rId56" Type="http://schemas.openxmlformats.org/officeDocument/2006/relationships/slide" Target="/ppt/slides/slide56.xml"/><Relationship Id="rId91" Type="http://schemas.openxmlformats.org/officeDocument/2006/relationships/slide" Target="/ppt/slides/slide91.xml"/><Relationship Id="rId90" Type="http://schemas.openxmlformats.org/officeDocument/2006/relationships/slide" Target="/ppt/slides/slide90.xml"/><Relationship Id="rId92" Type="http://schemas.openxmlformats.org/officeDocument/2006/relationships/slide" Target="/ppt/slides/slide92.xml"/><Relationship Id="rId15" Type="http://schemas.openxmlformats.org/officeDocument/2006/relationships/slide" Target="/ppt/slides/slide12.xml"/><Relationship Id="rId59" Type="http://schemas.openxmlformats.org/officeDocument/2006/relationships/slide" Target="/ppt/slides/slide59.xml"/><Relationship Id="rId14" Type="http://schemas.openxmlformats.org/officeDocument/2006/relationships/slide" Target="/ppt/slides/slide11.xml"/><Relationship Id="rId58" Type="http://schemas.openxmlformats.org/officeDocument/2006/relationships/slide" Target="/ppt/slides/slide58.xml"/><Relationship Id="rId17" Type="http://schemas.openxmlformats.org/officeDocument/2006/relationships/slide" Target="/ppt/slides/slide14.xml"/><Relationship Id="rId16" Type="http://schemas.openxmlformats.org/officeDocument/2006/relationships/slide" Target="/ppt/slides/slide13.xml"/><Relationship Id="rId19" Type="http://schemas.openxmlformats.org/officeDocument/2006/relationships/slide" Target="/ppt/slides/slide16.xml"/><Relationship Id="rId18" Type="http://schemas.openxmlformats.org/officeDocument/2006/relationships/slide" Target="/ppt/slides/slide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0.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0.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8.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2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26.png"/><Relationship Id="rId4" Type="http://schemas.openxmlformats.org/officeDocument/2006/relationships/image" Target="../media/image29.jpg"/><Relationship Id="rId5" Type="http://schemas.openxmlformats.org/officeDocument/2006/relationships/image" Target="../media/image2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35.png"/><Relationship Id="rId4"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image" Target="../media/image35.png"/><Relationship Id="rId4" Type="http://schemas.openxmlformats.org/officeDocument/2006/relationships/image" Target="../media/image2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33.png"/><Relationship Id="rId4" Type="http://schemas.openxmlformats.org/officeDocument/2006/relationships/image" Target="../media/image3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32.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 Id="rId3" Type="http://schemas.openxmlformats.org/officeDocument/2006/relationships/image" Target="../media/image28.png"/><Relationship Id="rId4" Type="http://schemas.openxmlformats.org/officeDocument/2006/relationships/image" Target="../media/image39.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 Id="rId3" Type="http://schemas.openxmlformats.org/officeDocument/2006/relationships/image" Target="../media/image28.png"/><Relationship Id="rId4" Type="http://schemas.openxmlformats.org/officeDocument/2006/relationships/image" Target="../media/image36.png"/><Relationship Id="rId5" Type="http://schemas.openxmlformats.org/officeDocument/2006/relationships/image" Target="../media/image39.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 Id="rId3" Type="http://schemas.openxmlformats.org/officeDocument/2006/relationships/image" Target="../media/image28.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9.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 Id="rId3" Type="http://schemas.openxmlformats.org/officeDocument/2006/relationships/image" Target="../media/image38.png"/><Relationship Id="rId4" Type="http://schemas.openxmlformats.org/officeDocument/2006/relationships/image" Target="../media/image4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 Id="rId3" Type="http://schemas.openxmlformats.org/officeDocument/2006/relationships/image" Target="../media/image42.png"/><Relationship Id="rId4" Type="http://schemas.openxmlformats.org/officeDocument/2006/relationships/image" Target="../media/image4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 Id="rId3" Type="http://schemas.openxmlformats.org/officeDocument/2006/relationships/image" Target="../media/image46.png"/><Relationship Id="rId4" Type="http://schemas.openxmlformats.org/officeDocument/2006/relationships/image" Target="../media/image41.png"/><Relationship Id="rId5" Type="http://schemas.openxmlformats.org/officeDocument/2006/relationships/image" Target="../media/image4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 Id="rId3" Type="http://schemas.openxmlformats.org/officeDocument/2006/relationships/image" Target="../media/image40.png"/><Relationship Id="rId4" Type="http://schemas.openxmlformats.org/officeDocument/2006/relationships/image" Target="../media/image44.png"/><Relationship Id="rId5" Type="http://schemas.openxmlformats.org/officeDocument/2006/relationships/image" Target="../media/image4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 Id="rId3" Type="http://schemas.openxmlformats.org/officeDocument/2006/relationships/image" Target="../media/image4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50.png"/><Relationship Id="rId4" Type="http://schemas.openxmlformats.org/officeDocument/2006/relationships/image" Target="../media/image43.png"/><Relationship Id="rId5" Type="http://schemas.openxmlformats.org/officeDocument/2006/relationships/image" Target="../media/image4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 Id="rId3"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7.png"/><Relationship Id="rId5" Type="http://schemas.openxmlformats.org/officeDocument/2006/relationships/image" Target="../media/image49.png"/><Relationship Id="rId6" Type="http://schemas.openxmlformats.org/officeDocument/2006/relationships/image" Target="../media/image52.png"/><Relationship Id="rId7" Type="http://schemas.openxmlformats.org/officeDocument/2006/relationships/image" Target="../media/image53.png"/><Relationship Id="rId8" Type="http://schemas.openxmlformats.org/officeDocument/2006/relationships/image" Target="../media/image58.png"/><Relationship Id="rId11" Type="http://schemas.openxmlformats.org/officeDocument/2006/relationships/image" Target="../media/image56.png"/><Relationship Id="rId10" Type="http://schemas.openxmlformats.org/officeDocument/2006/relationships/image" Target="../media/image5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 Id="rId3" Type="http://schemas.openxmlformats.org/officeDocument/2006/relationships/image" Target="../media/image55.png"/><Relationship Id="rId4" Type="http://schemas.openxmlformats.org/officeDocument/2006/relationships/image" Target="../media/image4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 Id="rId3" Type="http://schemas.openxmlformats.org/officeDocument/2006/relationships/image" Target="../media/image6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CS481</a:t>
            </a:r>
            <a:r>
              <a:rPr lang="en-US"/>
              <a:t>/CS583</a:t>
            </a:r>
            <a:r>
              <a:rPr lang="en-US"/>
              <a:t>: Bioinformatics Algorithms</a:t>
            </a:r>
            <a:endParaRPr/>
          </a:p>
        </p:txBody>
      </p:sp>
      <p:sp>
        <p:nvSpPr>
          <p:cNvPr id="93" name="Google Shape;93;p13"/>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20"/>
              <a:buFont typeface="Noto Sans Symbols"/>
              <a:buNone/>
            </a:pPr>
            <a:r>
              <a:rPr lang="en-US"/>
              <a:t>Can Alkan</a:t>
            </a:r>
            <a:endParaRPr/>
          </a:p>
          <a:p>
            <a:pPr indent="0" lvl="0" marL="0" rtl="0" algn="l">
              <a:spcBef>
                <a:spcPts val="560"/>
              </a:spcBef>
              <a:spcAft>
                <a:spcPts val="0"/>
              </a:spcAft>
              <a:buSzPts val="1820"/>
              <a:buFont typeface="Noto Sans Symbols"/>
              <a:buNone/>
            </a:pPr>
            <a:r>
              <a:rPr lang="en-US"/>
              <a:t>EA509</a:t>
            </a:r>
            <a:endParaRPr/>
          </a:p>
          <a:p>
            <a:pPr indent="0" lvl="0" marL="0" rtl="0" algn="l">
              <a:spcBef>
                <a:spcPts val="560"/>
              </a:spcBef>
              <a:spcAft>
                <a:spcPts val="0"/>
              </a:spcAft>
              <a:buSzPts val="1820"/>
              <a:buFont typeface="Noto Sans Symbols"/>
              <a:buNone/>
            </a:pPr>
            <a:r>
              <a:rPr lang="en-US"/>
              <a:t>calkan@cs.bilkent.edu.tr</a:t>
            </a:r>
            <a:endParaRPr/>
          </a:p>
        </p:txBody>
      </p:sp>
      <p:sp>
        <p:nvSpPr>
          <p:cNvPr id="94" name="Google Shape;94;p13"/>
          <p:cNvSpPr txBox="1"/>
          <p:nvPr/>
        </p:nvSpPr>
        <p:spPr>
          <a:xfrm>
            <a:off x="1828800" y="6019800"/>
            <a:ext cx="588917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http://www.cs.bilkent.edu.tr/~calkan/teaching/cs481/</a:t>
            </a:r>
            <a:endParaRPr b="1" sz="1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95536" y="259247"/>
            <a:ext cx="82296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600"/>
              <a:t>Evolutionary Tree of Humans (mtDNA)</a:t>
            </a:r>
            <a:endParaRPr/>
          </a:p>
        </p:txBody>
      </p:sp>
      <p:sp>
        <p:nvSpPr>
          <p:cNvPr id="150" name="Google Shape;150;p22"/>
          <p:cNvSpPr txBox="1"/>
          <p:nvPr>
            <p:ph idx="1" type="body"/>
          </p:nvPr>
        </p:nvSpPr>
        <p:spPr>
          <a:xfrm>
            <a:off x="228600" y="1336675"/>
            <a:ext cx="4343400" cy="4606925"/>
          </a:xfrm>
          <a:prstGeom prst="rect">
            <a:avLst/>
          </a:prstGeom>
          <a:noFill/>
          <a:ln>
            <a:noFill/>
          </a:ln>
        </p:spPr>
        <p:txBody>
          <a:bodyPr anchorCtr="0" anchor="t" bIns="45700" lIns="91425" spcFirstLastPara="1" rIns="91425" wrap="square" tIns="45700">
            <a:noAutofit/>
          </a:bodyPr>
          <a:lstStyle/>
          <a:p>
            <a:pPr indent="-495300" lvl="0" marL="495300" rtl="0" algn="l">
              <a:spcBef>
                <a:spcPts val="0"/>
              </a:spcBef>
              <a:spcAft>
                <a:spcPts val="0"/>
              </a:spcAft>
              <a:buSzPts val="1950"/>
              <a:buFont typeface="Arial"/>
              <a:buNone/>
            </a:pPr>
            <a:r>
              <a:t/>
            </a:r>
            <a:endParaRPr/>
          </a:p>
          <a:p>
            <a:pPr indent="-495300" lvl="0" marL="495300" rtl="0" algn="l">
              <a:spcBef>
                <a:spcPts val="600"/>
              </a:spcBef>
              <a:spcAft>
                <a:spcPts val="0"/>
              </a:spcAft>
              <a:buSzPts val="1950"/>
              <a:buFont typeface="Arial"/>
              <a:buNone/>
            </a:pPr>
            <a:r>
              <a:rPr lang="en-US"/>
              <a:t> </a:t>
            </a:r>
            <a:endParaRPr/>
          </a:p>
          <a:p>
            <a:pPr indent="-495300" lvl="0" marL="495300" rtl="0" algn="l">
              <a:spcBef>
                <a:spcPts val="640"/>
              </a:spcBef>
              <a:spcAft>
                <a:spcPts val="0"/>
              </a:spcAft>
              <a:buSzPts val="2080"/>
              <a:buFont typeface="Arial"/>
              <a:buNone/>
            </a:pPr>
            <a:r>
              <a:rPr lang="en-US" sz="3200"/>
              <a:t>	The evolutionary  tree separates one group of Africans from a group containing all five populations.</a:t>
            </a:r>
            <a:endParaRPr/>
          </a:p>
        </p:txBody>
      </p:sp>
      <p:pic>
        <p:nvPicPr>
          <p:cNvPr id="151" name="Google Shape;151;p22"/>
          <p:cNvPicPr preferRelativeResize="0"/>
          <p:nvPr/>
        </p:nvPicPr>
        <p:blipFill rotWithShape="1">
          <a:blip r:embed="rId3">
            <a:alphaModFix/>
          </a:blip>
          <a:srcRect b="0" l="0" r="0" t="0"/>
          <a:stretch/>
        </p:blipFill>
        <p:spPr>
          <a:xfrm>
            <a:off x="4724400" y="1143000"/>
            <a:ext cx="3429000" cy="4953000"/>
          </a:xfrm>
          <a:prstGeom prst="rect">
            <a:avLst/>
          </a:prstGeom>
          <a:noFill/>
          <a:ln>
            <a:noFill/>
          </a:ln>
        </p:spPr>
      </p:pic>
      <p:sp>
        <p:nvSpPr>
          <p:cNvPr id="152" name="Google Shape;152;p22"/>
          <p:cNvSpPr/>
          <p:nvPr/>
        </p:nvSpPr>
        <p:spPr>
          <a:xfrm>
            <a:off x="3124200" y="6248400"/>
            <a:ext cx="4038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lang="en-US" sz="1200">
                <a:solidFill>
                  <a:schemeClr val="dk1"/>
                </a:solidFill>
                <a:latin typeface="Garamond"/>
                <a:ea typeface="Garamond"/>
                <a:cs typeface="Garamond"/>
                <a:sym typeface="Garamond"/>
              </a:rPr>
              <a:t>Vigilant, Stoneking, Harpending, Hawkes, and Wilson (1991)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800">
                <a:solidFill>
                  <a:schemeClr val="accent1"/>
                </a:solidFill>
              </a:rPr>
              <a:t>Evolutionary Tree of Humans:  (microsatellites)</a:t>
            </a:r>
            <a:endParaRPr/>
          </a:p>
        </p:txBody>
      </p:sp>
      <p:sp>
        <p:nvSpPr>
          <p:cNvPr id="158" name="Google Shape;158;p23"/>
          <p:cNvSpPr txBox="1"/>
          <p:nvPr/>
        </p:nvSpPr>
        <p:spPr>
          <a:xfrm>
            <a:off x="457200" y="1371600"/>
            <a:ext cx="4114800" cy="3427413"/>
          </a:xfrm>
          <a:prstGeom prst="rect">
            <a:avLst/>
          </a:prstGeom>
          <a:noFill/>
          <a:ln>
            <a:noFill/>
          </a:ln>
        </p:spPr>
        <p:txBody>
          <a:bodyPr anchorCtr="0" anchor="t" bIns="45700" lIns="182875" spcFirstLastPara="1" rIns="91425" wrap="square" tIns="45700">
            <a:noAutofit/>
          </a:bodyPr>
          <a:lstStyle/>
          <a:p>
            <a:pPr indent="-127000" lvl="0" marL="0" marR="0" rtl="0" algn="l">
              <a:spcBef>
                <a:spcPts val="0"/>
              </a:spcBef>
              <a:spcAft>
                <a:spcPts val="0"/>
              </a:spcAft>
              <a:buClr>
                <a:schemeClr val="accent1"/>
              </a:buClr>
              <a:buSzPts val="2000"/>
              <a:buFont typeface="Arial"/>
              <a:buChar char="•"/>
            </a:pPr>
            <a:r>
              <a:rPr b="0" lang="en-US" sz="2000">
                <a:solidFill>
                  <a:schemeClr val="dk1"/>
                </a:solidFill>
                <a:latin typeface="Arial"/>
                <a:ea typeface="Arial"/>
                <a:cs typeface="Arial"/>
                <a:sym typeface="Arial"/>
              </a:rPr>
              <a:t>  </a:t>
            </a:r>
            <a:r>
              <a:rPr b="0" lang="en-US" sz="3200">
                <a:solidFill>
                  <a:schemeClr val="dk1"/>
                </a:solidFill>
                <a:latin typeface="Arial"/>
                <a:ea typeface="Arial"/>
                <a:cs typeface="Arial"/>
                <a:sym typeface="Arial"/>
              </a:rPr>
              <a:t>Neighbor joining tree for 14 human populations genotyped with 30 microsatellite loci.</a:t>
            </a:r>
            <a:endParaRPr/>
          </a:p>
          <a:p>
            <a:pPr indent="0" lvl="0" marL="0" marR="0" rtl="0" algn="l">
              <a:spcBef>
                <a:spcPts val="0"/>
              </a:spcBef>
              <a:spcAft>
                <a:spcPts val="0"/>
              </a:spcAft>
              <a:buClr>
                <a:schemeClr val="accent1"/>
              </a:buClr>
              <a:buSzPts val="3200"/>
              <a:buFont typeface="Arial"/>
              <a:buNone/>
            </a:pPr>
            <a:r>
              <a:t/>
            </a:r>
            <a:endParaRPr b="0" sz="3200">
              <a:solidFill>
                <a:schemeClr val="dk1"/>
              </a:solidFill>
              <a:latin typeface="Arial"/>
              <a:ea typeface="Arial"/>
              <a:cs typeface="Arial"/>
              <a:sym typeface="Arial"/>
            </a:endParaRPr>
          </a:p>
          <a:p>
            <a:pPr indent="0" lvl="0" marL="0" marR="0" rtl="0" algn="l">
              <a:spcBef>
                <a:spcPts val="0"/>
              </a:spcBef>
              <a:spcAft>
                <a:spcPts val="0"/>
              </a:spcAft>
              <a:buClr>
                <a:schemeClr val="accent1"/>
              </a:buClr>
              <a:buSzPts val="2700"/>
              <a:buFont typeface="Arial"/>
              <a:buNone/>
            </a:pPr>
            <a:r>
              <a:t/>
            </a:r>
            <a:endParaRPr b="0" sz="2700">
              <a:solidFill>
                <a:schemeClr val="dk1"/>
              </a:solidFill>
              <a:latin typeface="Arial"/>
              <a:ea typeface="Arial"/>
              <a:cs typeface="Arial"/>
              <a:sym typeface="Arial"/>
            </a:endParaRPr>
          </a:p>
        </p:txBody>
      </p:sp>
      <p:pic>
        <p:nvPicPr>
          <p:cNvPr id="159" name="Google Shape;159;p23"/>
          <p:cNvPicPr preferRelativeResize="0"/>
          <p:nvPr/>
        </p:nvPicPr>
        <p:blipFill rotWithShape="1">
          <a:blip r:embed="rId3">
            <a:alphaModFix/>
          </a:blip>
          <a:srcRect b="0" l="0" r="0" t="0"/>
          <a:stretch/>
        </p:blipFill>
        <p:spPr>
          <a:xfrm>
            <a:off x="4495800" y="1595438"/>
            <a:ext cx="4114800" cy="4043362"/>
          </a:xfrm>
          <a:prstGeom prst="rect">
            <a:avLst/>
          </a:prstGeom>
          <a:noFill/>
          <a:ln>
            <a:noFill/>
          </a:ln>
        </p:spPr>
      </p:pic>
      <p:sp>
        <p:nvSpPr>
          <p:cNvPr id="160" name="Google Shape;160;p23"/>
          <p:cNvSpPr/>
          <p:nvPr/>
        </p:nvSpPr>
        <p:spPr>
          <a:xfrm>
            <a:off x="3124200" y="6243638"/>
            <a:ext cx="2895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sz="1200">
              <a:solidFill>
                <a:schemeClr val="dk1"/>
              </a:solidFill>
              <a:latin typeface="Garamond"/>
              <a:ea typeface="Garamond"/>
              <a:cs typeface="Garamond"/>
              <a:sym typeface="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Evolutionary Trees</a:t>
            </a:r>
            <a:endParaRPr/>
          </a:p>
        </p:txBody>
      </p:sp>
      <p:sp>
        <p:nvSpPr>
          <p:cNvPr id="166" name="Google Shape;166;p24"/>
          <p:cNvSpPr txBox="1"/>
          <p:nvPr>
            <p:ph idx="1" type="body"/>
          </p:nvPr>
        </p:nvSpPr>
        <p:spPr>
          <a:xfrm>
            <a:off x="457200" y="1600200"/>
            <a:ext cx="86868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Font typeface="Arial"/>
              <a:buNone/>
            </a:pPr>
            <a:r>
              <a:rPr i="1" lang="en-US"/>
              <a:t>How are these trees built from DNA sequences?</a:t>
            </a:r>
            <a:endParaRPr i="1" sz="3400"/>
          </a:p>
          <a:p>
            <a:pPr indent="-219075" lvl="0" marL="342900" rtl="0" algn="l">
              <a:spcBef>
                <a:spcPts val="600"/>
              </a:spcBef>
              <a:spcAft>
                <a:spcPts val="0"/>
              </a:spcAft>
              <a:buSzPts val="195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Evolutionary Trees</a:t>
            </a:r>
            <a:endParaRPr/>
          </a:p>
        </p:txBody>
      </p:sp>
      <p:sp>
        <p:nvSpPr>
          <p:cNvPr id="172" name="Google Shape;172;p25"/>
          <p:cNvSpPr txBox="1"/>
          <p:nvPr>
            <p:ph idx="1" type="body"/>
          </p:nvPr>
        </p:nvSpPr>
        <p:spPr>
          <a:xfrm>
            <a:off x="457200" y="1600200"/>
            <a:ext cx="86868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Font typeface="Arial"/>
              <a:buNone/>
            </a:pPr>
            <a:r>
              <a:rPr i="1" lang="en-US"/>
              <a:t>How are these trees built from DNA sequences?</a:t>
            </a:r>
            <a:endParaRPr i="1" sz="3400"/>
          </a:p>
          <a:p>
            <a:pPr indent="-325438" lvl="1" marL="669925" rtl="0" algn="l">
              <a:spcBef>
                <a:spcPts val="600"/>
              </a:spcBef>
              <a:spcAft>
                <a:spcPts val="0"/>
              </a:spcAft>
              <a:buSzPts val="1800"/>
              <a:buChar char="❑"/>
            </a:pPr>
            <a:r>
              <a:rPr lang="en-US" sz="3000"/>
              <a:t>leaves represent existing species</a:t>
            </a:r>
            <a:endParaRPr/>
          </a:p>
          <a:p>
            <a:pPr indent="-325438" lvl="1" marL="669925" rtl="0" algn="l">
              <a:spcBef>
                <a:spcPts val="600"/>
              </a:spcBef>
              <a:spcAft>
                <a:spcPts val="0"/>
              </a:spcAft>
              <a:buSzPts val="1800"/>
              <a:buChar char="❑"/>
            </a:pPr>
            <a:r>
              <a:rPr lang="en-US" sz="3000"/>
              <a:t>internal vertices represent ancestors</a:t>
            </a:r>
            <a:endParaRPr/>
          </a:p>
          <a:p>
            <a:pPr indent="-325438" lvl="1" marL="669925" rtl="0" algn="l">
              <a:spcBef>
                <a:spcPts val="600"/>
              </a:spcBef>
              <a:spcAft>
                <a:spcPts val="0"/>
              </a:spcAft>
              <a:buSzPts val="1800"/>
              <a:buChar char="❑"/>
            </a:pPr>
            <a:r>
              <a:rPr lang="en-US" sz="3000"/>
              <a:t>root represents the oldest evolutionary ancestor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Rooted and Unrooted Trees</a:t>
            </a:r>
            <a:endParaRPr/>
          </a:p>
        </p:txBody>
      </p:sp>
      <p:pic>
        <p:nvPicPr>
          <p:cNvPr id="178" name="Google Shape;178;p26"/>
          <p:cNvPicPr preferRelativeResize="0"/>
          <p:nvPr/>
        </p:nvPicPr>
        <p:blipFill rotWithShape="1">
          <a:blip r:embed="rId3">
            <a:alphaModFix/>
          </a:blip>
          <a:srcRect b="0" l="0" r="0" t="0"/>
          <a:stretch/>
        </p:blipFill>
        <p:spPr>
          <a:xfrm>
            <a:off x="838200" y="2514600"/>
            <a:ext cx="7239000" cy="2938463"/>
          </a:xfrm>
          <a:prstGeom prst="rect">
            <a:avLst/>
          </a:prstGeom>
          <a:noFill/>
          <a:ln>
            <a:noFill/>
          </a:ln>
        </p:spPr>
      </p:pic>
      <p:pic>
        <p:nvPicPr>
          <p:cNvPr id="179" name="Google Shape;179;p26"/>
          <p:cNvPicPr preferRelativeResize="0"/>
          <p:nvPr/>
        </p:nvPicPr>
        <p:blipFill rotWithShape="1">
          <a:blip r:embed="rId4">
            <a:alphaModFix/>
          </a:blip>
          <a:srcRect b="0" l="0" r="0" t="0"/>
          <a:stretch/>
        </p:blipFill>
        <p:spPr>
          <a:xfrm>
            <a:off x="838200" y="5562600"/>
            <a:ext cx="7467600" cy="504825"/>
          </a:xfrm>
          <a:prstGeom prst="rect">
            <a:avLst/>
          </a:prstGeom>
          <a:noFill/>
          <a:ln>
            <a:noFill/>
          </a:ln>
        </p:spPr>
      </p:pic>
      <p:sp>
        <p:nvSpPr>
          <p:cNvPr id="180" name="Google Shape;180;p26"/>
          <p:cNvSpPr txBox="1"/>
          <p:nvPr/>
        </p:nvSpPr>
        <p:spPr>
          <a:xfrm>
            <a:off x="914400" y="1676400"/>
            <a:ext cx="5715000" cy="1735138"/>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2400" u="none" cap="none" strike="noStrike">
                <a:solidFill>
                  <a:schemeClr val="dk1"/>
                </a:solidFill>
                <a:latin typeface="Arial"/>
                <a:ea typeface="Arial"/>
                <a:cs typeface="Arial"/>
                <a:sym typeface="Arial"/>
              </a:rPr>
              <a:t>In the unrooted tree the position of the root (“oldest ancestor”) is unknown. Otherwise, they are like rooted trees</a:t>
            </a:r>
            <a:endParaRPr/>
          </a:p>
          <a:p>
            <a:pPr indent="0" lvl="0" marL="0" marR="0" rtl="0" algn="l">
              <a:spcBef>
                <a:spcPts val="1200"/>
              </a:spcBef>
              <a:spcAft>
                <a:spcPts val="0"/>
              </a:spcAft>
              <a:buNone/>
            </a:pPr>
            <a:r>
              <a:t/>
            </a:r>
            <a:endParaRPr b="1" sz="24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Distances in Trees</a:t>
            </a:r>
            <a:endParaRPr/>
          </a:p>
        </p:txBody>
      </p:sp>
      <p:sp>
        <p:nvSpPr>
          <p:cNvPr id="186" name="Google Shape;186;p27"/>
          <p:cNvSpPr txBox="1"/>
          <p:nvPr>
            <p:ph idx="1" type="body"/>
          </p:nvPr>
        </p:nvSpPr>
        <p:spPr>
          <a:xfrm>
            <a:off x="457200" y="1600200"/>
            <a:ext cx="86868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20"/>
              <a:buChar char="■"/>
            </a:pPr>
            <a:r>
              <a:rPr lang="en-US" sz="2800"/>
              <a:t>Edges may have weights reflecting:</a:t>
            </a:r>
            <a:endParaRPr/>
          </a:p>
          <a:p>
            <a:pPr indent="-325438" lvl="1" marL="669925" rtl="0" algn="l">
              <a:spcBef>
                <a:spcPts val="560"/>
              </a:spcBef>
              <a:spcAft>
                <a:spcPts val="0"/>
              </a:spcAft>
              <a:buSzPts val="1680"/>
              <a:buChar char="❑"/>
            </a:pPr>
            <a:r>
              <a:rPr lang="en-US" sz="2800"/>
              <a:t>Number of mutations on evolutionary path from one species to another</a:t>
            </a:r>
            <a:endParaRPr/>
          </a:p>
          <a:p>
            <a:pPr indent="-325438" lvl="1" marL="669925" rtl="0" algn="l">
              <a:spcBef>
                <a:spcPts val="560"/>
              </a:spcBef>
              <a:spcAft>
                <a:spcPts val="0"/>
              </a:spcAft>
              <a:buSzPts val="1680"/>
              <a:buChar char="❑"/>
            </a:pPr>
            <a:r>
              <a:rPr lang="en-US" sz="2800"/>
              <a:t>Time estimate for evolution of one species into another</a:t>
            </a:r>
            <a:endParaRPr/>
          </a:p>
          <a:p>
            <a:pPr indent="-342900" lvl="0" marL="342900" rtl="0" algn="l">
              <a:spcBef>
                <a:spcPts val="560"/>
              </a:spcBef>
              <a:spcAft>
                <a:spcPts val="0"/>
              </a:spcAft>
              <a:buSzPts val="1820"/>
              <a:buChar char="■"/>
            </a:pPr>
            <a:r>
              <a:rPr lang="en-US" sz="2800"/>
              <a:t>In a tree </a:t>
            </a:r>
            <a:r>
              <a:rPr i="1" lang="en-US" sz="2800"/>
              <a:t>T</a:t>
            </a:r>
            <a:r>
              <a:rPr lang="en-US" sz="2800"/>
              <a:t>, we often compute </a:t>
            </a:r>
            <a:endParaRPr/>
          </a:p>
          <a:p>
            <a:pPr indent="-342900" lvl="0" marL="342900" rtl="0" algn="l">
              <a:spcBef>
                <a:spcPts val="560"/>
              </a:spcBef>
              <a:spcAft>
                <a:spcPts val="0"/>
              </a:spcAft>
              <a:buSzPts val="1820"/>
              <a:buFont typeface="Arial"/>
              <a:buNone/>
            </a:pPr>
            <a:r>
              <a:rPr i="1" lang="en-US" sz="2800"/>
              <a:t>  d</a:t>
            </a:r>
            <a:r>
              <a:rPr baseline="-25000" i="1" lang="en-US" sz="2800"/>
              <a:t>ij</a:t>
            </a:r>
            <a:r>
              <a:rPr i="1" lang="en-US" sz="2800"/>
              <a:t>(T) - </a:t>
            </a:r>
            <a:r>
              <a:rPr lang="en-US" sz="2800"/>
              <a:t>the length of a path between leaves</a:t>
            </a:r>
            <a:r>
              <a:rPr i="1" lang="en-US" sz="2800"/>
              <a:t> i </a:t>
            </a:r>
            <a:r>
              <a:rPr lang="en-US" sz="2800"/>
              <a:t>and </a:t>
            </a:r>
            <a:r>
              <a:rPr i="1" lang="en-US" sz="2800"/>
              <a:t>j </a:t>
            </a:r>
            <a:endParaRPr/>
          </a:p>
          <a:p>
            <a:pPr indent="-342900" lvl="0" marL="342900" rtl="0" algn="l">
              <a:spcBef>
                <a:spcPts val="560"/>
              </a:spcBef>
              <a:spcAft>
                <a:spcPts val="0"/>
              </a:spcAft>
              <a:buSzPts val="1820"/>
              <a:buFont typeface="Arial"/>
              <a:buNone/>
            </a:pPr>
            <a:r>
              <a:t/>
            </a:r>
            <a:endParaRPr i="1" sz="2800"/>
          </a:p>
          <a:p>
            <a:pPr indent="-342900" lvl="0" marL="342900" rtl="0" algn="l">
              <a:spcBef>
                <a:spcPts val="640"/>
              </a:spcBef>
              <a:spcAft>
                <a:spcPts val="0"/>
              </a:spcAft>
              <a:buSzPts val="1820"/>
              <a:buFont typeface="Arial"/>
              <a:buNone/>
            </a:pPr>
            <a:r>
              <a:rPr i="1" lang="en-US" sz="2800"/>
              <a:t>        </a:t>
            </a:r>
            <a:r>
              <a:rPr i="1" lang="en-US" sz="3200"/>
              <a:t>d</a:t>
            </a:r>
            <a:r>
              <a:rPr baseline="-25000" i="1" lang="en-US" sz="3200"/>
              <a:t>ij</a:t>
            </a:r>
            <a:r>
              <a:rPr i="1" lang="en-US" sz="3200"/>
              <a:t>(T)</a:t>
            </a:r>
            <a:r>
              <a:rPr lang="en-US" sz="3200"/>
              <a:t> – </a:t>
            </a:r>
            <a:r>
              <a:rPr b="1" i="1" lang="en-US" sz="3200"/>
              <a:t>tree</a:t>
            </a:r>
            <a:r>
              <a:rPr lang="en-US" sz="3200"/>
              <a:t> </a:t>
            </a:r>
            <a:r>
              <a:rPr b="1" i="1" lang="en-US" sz="3200"/>
              <a:t>distance between i and j </a:t>
            </a:r>
            <a:endParaRPr b="1" i="1" sz="2800"/>
          </a:p>
          <a:p>
            <a:pPr indent="-342900" lvl="0" marL="342900" rtl="0" algn="l">
              <a:spcBef>
                <a:spcPts val="640"/>
              </a:spcBef>
              <a:spcAft>
                <a:spcPts val="0"/>
              </a:spcAft>
              <a:buSzPts val="2080"/>
              <a:buFont typeface="Arial"/>
              <a:buNone/>
            </a:pPr>
            <a:r>
              <a:t/>
            </a:r>
            <a:endParaRPr b="1" i="1" sz="3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Distance in Trees: an Example</a:t>
            </a:r>
            <a:endParaRPr sz="2600"/>
          </a:p>
        </p:txBody>
      </p:sp>
      <p:sp>
        <p:nvSpPr>
          <p:cNvPr id="192" name="Google Shape;192;p28"/>
          <p:cNvSpPr txBox="1"/>
          <p:nvPr/>
        </p:nvSpPr>
        <p:spPr>
          <a:xfrm>
            <a:off x="533400" y="5029200"/>
            <a:ext cx="8382000" cy="11604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800">
              <a:solidFill>
                <a:schemeClr val="dk1"/>
              </a:solidFill>
              <a:latin typeface="Arial"/>
              <a:ea typeface="Arial"/>
              <a:cs typeface="Arial"/>
              <a:sym typeface="Arial"/>
            </a:endParaRPr>
          </a:p>
          <a:p>
            <a:pPr indent="0" lvl="0" marL="0" marR="0" rtl="0" algn="l">
              <a:spcBef>
                <a:spcPts val="1400"/>
              </a:spcBef>
              <a:spcAft>
                <a:spcPts val="0"/>
              </a:spcAft>
              <a:buNone/>
            </a:pPr>
            <a:r>
              <a:rPr b="0" i="1" lang="en-US" sz="2800">
                <a:solidFill>
                  <a:schemeClr val="dk1"/>
                </a:solidFill>
                <a:latin typeface="Lucida Sans"/>
                <a:ea typeface="Lucida Sans"/>
                <a:cs typeface="Lucida Sans"/>
                <a:sym typeface="Lucida Sans"/>
              </a:rPr>
              <a:t>       d</a:t>
            </a:r>
            <a:r>
              <a:rPr b="0" baseline="-25000" i="1" lang="en-US" sz="2800">
                <a:solidFill>
                  <a:schemeClr val="dk1"/>
                </a:solidFill>
                <a:latin typeface="Lucida Sans"/>
                <a:ea typeface="Lucida Sans"/>
                <a:cs typeface="Lucida Sans"/>
                <a:sym typeface="Lucida Sans"/>
              </a:rPr>
              <a:t>1,4 </a:t>
            </a:r>
            <a:r>
              <a:rPr b="0" lang="en-US" sz="2800">
                <a:solidFill>
                  <a:schemeClr val="dk1"/>
                </a:solidFill>
                <a:latin typeface="Lucida Sans"/>
                <a:ea typeface="Lucida Sans"/>
                <a:cs typeface="Lucida Sans"/>
                <a:sym typeface="Lucida Sans"/>
              </a:rPr>
              <a:t>= 12 + 13 + 14 + 17 + 12 = 68</a:t>
            </a:r>
            <a:endParaRPr/>
          </a:p>
        </p:txBody>
      </p:sp>
      <p:grpSp>
        <p:nvGrpSpPr>
          <p:cNvPr id="193" name="Google Shape;193;p28"/>
          <p:cNvGrpSpPr/>
          <p:nvPr/>
        </p:nvGrpSpPr>
        <p:grpSpPr>
          <a:xfrm>
            <a:off x="1295400" y="1419225"/>
            <a:ext cx="5867400" cy="3457575"/>
            <a:chOff x="240" y="768"/>
            <a:chExt cx="3744" cy="2372"/>
          </a:xfrm>
        </p:grpSpPr>
        <p:pic>
          <p:nvPicPr>
            <p:cNvPr id="194" name="Google Shape;194;p28"/>
            <p:cNvPicPr preferRelativeResize="0"/>
            <p:nvPr/>
          </p:nvPicPr>
          <p:blipFill rotWithShape="1">
            <a:blip r:embed="rId3">
              <a:alphaModFix/>
            </a:blip>
            <a:srcRect b="0" l="0" r="0" t="0"/>
            <a:stretch/>
          </p:blipFill>
          <p:spPr>
            <a:xfrm>
              <a:off x="240" y="768"/>
              <a:ext cx="3696" cy="2350"/>
            </a:xfrm>
            <a:prstGeom prst="rect">
              <a:avLst/>
            </a:prstGeom>
            <a:noFill/>
            <a:ln>
              <a:noFill/>
            </a:ln>
          </p:spPr>
        </p:pic>
        <p:pic>
          <p:nvPicPr>
            <p:cNvPr id="195" name="Google Shape;195;p28"/>
            <p:cNvPicPr preferRelativeResize="0"/>
            <p:nvPr/>
          </p:nvPicPr>
          <p:blipFill rotWithShape="1">
            <a:blip r:embed="rId4">
              <a:alphaModFix/>
            </a:blip>
            <a:srcRect b="0" l="0" r="0" t="0"/>
            <a:stretch/>
          </p:blipFill>
          <p:spPr>
            <a:xfrm>
              <a:off x="288" y="768"/>
              <a:ext cx="3696" cy="2348"/>
            </a:xfrm>
            <a:prstGeom prst="rect">
              <a:avLst/>
            </a:prstGeom>
            <a:noFill/>
            <a:ln>
              <a:noFill/>
            </a:ln>
          </p:spPr>
        </p:pic>
        <p:sp>
          <p:nvSpPr>
            <p:cNvPr id="196" name="Google Shape;196;p28"/>
            <p:cNvSpPr/>
            <p:nvPr/>
          </p:nvSpPr>
          <p:spPr>
            <a:xfrm>
              <a:off x="624" y="2880"/>
              <a:ext cx="384" cy="192"/>
            </a:xfrm>
            <a:prstGeom prst="lef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97" name="Google Shape;197;p28"/>
            <p:cNvSpPr/>
            <p:nvPr/>
          </p:nvSpPr>
          <p:spPr>
            <a:xfrm>
              <a:off x="3120" y="864"/>
              <a:ext cx="384" cy="192"/>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98" name="Google Shape;198;p28"/>
            <p:cNvSpPr txBox="1"/>
            <p:nvPr/>
          </p:nvSpPr>
          <p:spPr>
            <a:xfrm>
              <a:off x="1056" y="2784"/>
              <a:ext cx="288" cy="3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US" sz="2800">
                  <a:solidFill>
                    <a:schemeClr val="dk1"/>
                  </a:solidFill>
                  <a:latin typeface="Arial"/>
                  <a:ea typeface="Arial"/>
                  <a:cs typeface="Arial"/>
                  <a:sym typeface="Arial"/>
                </a:rPr>
                <a:t>i</a:t>
              </a:r>
              <a:endParaRPr/>
            </a:p>
          </p:txBody>
        </p:sp>
        <p:sp>
          <p:nvSpPr>
            <p:cNvPr id="199" name="Google Shape;199;p28"/>
            <p:cNvSpPr txBox="1"/>
            <p:nvPr/>
          </p:nvSpPr>
          <p:spPr>
            <a:xfrm>
              <a:off x="2880" y="768"/>
              <a:ext cx="240" cy="3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US" sz="2800">
                  <a:solidFill>
                    <a:schemeClr val="dk1"/>
                  </a:solidFill>
                  <a:latin typeface="Arial"/>
                  <a:ea typeface="Arial"/>
                  <a:cs typeface="Arial"/>
                  <a:sym typeface="Arial"/>
                </a:rPr>
                <a:t>j</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Distance Matrix</a:t>
            </a:r>
            <a:endParaRPr/>
          </a:p>
        </p:txBody>
      </p:sp>
      <p:sp>
        <p:nvSpPr>
          <p:cNvPr id="205" name="Google Shape;205;p29"/>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20"/>
              <a:buChar char="■"/>
            </a:pPr>
            <a:r>
              <a:rPr lang="en-US" sz="2800"/>
              <a:t>Given </a:t>
            </a:r>
            <a:r>
              <a:rPr i="1" lang="en-US" sz="2800"/>
              <a:t>n</a:t>
            </a:r>
            <a:r>
              <a:rPr lang="en-US" sz="2800"/>
              <a:t> species, we can compute the </a:t>
            </a:r>
            <a:r>
              <a:rPr i="1" lang="en-US" sz="2800"/>
              <a:t>n </a:t>
            </a:r>
            <a:r>
              <a:rPr lang="en-US" sz="2800"/>
              <a:t>x </a:t>
            </a:r>
            <a:r>
              <a:rPr i="1" lang="en-US" sz="2800"/>
              <a:t>n </a:t>
            </a:r>
            <a:r>
              <a:rPr b="1" i="1" lang="en-US" sz="2800"/>
              <a:t>distance matrix</a:t>
            </a:r>
            <a:r>
              <a:rPr lang="en-US" sz="2800"/>
              <a:t> </a:t>
            </a:r>
            <a:r>
              <a:rPr i="1" lang="en-US" sz="2800"/>
              <a:t>D</a:t>
            </a:r>
            <a:r>
              <a:rPr baseline="-25000" i="1" lang="en-US" sz="2800"/>
              <a:t>ij</a:t>
            </a:r>
            <a:endParaRPr/>
          </a:p>
          <a:p>
            <a:pPr indent="-342900" lvl="0" marL="342900" rtl="0" algn="l">
              <a:spcBef>
                <a:spcPts val="560"/>
              </a:spcBef>
              <a:spcAft>
                <a:spcPts val="0"/>
              </a:spcAft>
              <a:buSzPts val="1820"/>
              <a:buChar char="■"/>
            </a:pPr>
            <a:r>
              <a:rPr i="1" lang="en-US" sz="2800"/>
              <a:t>D</a:t>
            </a:r>
            <a:r>
              <a:rPr baseline="-25000" i="1" lang="en-US" sz="2800"/>
              <a:t>ij</a:t>
            </a:r>
            <a:r>
              <a:rPr lang="en-US" sz="2800"/>
              <a:t> may be defined as the edit distance between a gene in species </a:t>
            </a:r>
            <a:r>
              <a:rPr i="1" lang="en-US" sz="2800"/>
              <a:t>i</a:t>
            </a:r>
            <a:r>
              <a:rPr lang="en-US" sz="2800"/>
              <a:t> and species </a:t>
            </a:r>
            <a:r>
              <a:rPr i="1" lang="en-US" sz="2800"/>
              <a:t>j</a:t>
            </a:r>
            <a:r>
              <a:rPr lang="en-US" sz="2800"/>
              <a:t>, where the gene of interest is sequenced for all </a:t>
            </a:r>
            <a:r>
              <a:rPr i="1" lang="en-US" sz="2800"/>
              <a:t>n</a:t>
            </a:r>
            <a:r>
              <a:rPr lang="en-US" sz="2800"/>
              <a:t> species.</a:t>
            </a:r>
            <a:endParaRPr/>
          </a:p>
          <a:p>
            <a:pPr indent="-342900" lvl="0" marL="342900" rtl="0" algn="l">
              <a:spcBef>
                <a:spcPts val="640"/>
              </a:spcBef>
              <a:spcAft>
                <a:spcPts val="0"/>
              </a:spcAft>
              <a:buSzPts val="1820"/>
              <a:buFont typeface="Arial"/>
              <a:buNone/>
            </a:pPr>
            <a:r>
              <a:rPr i="1" lang="en-US" sz="2800"/>
              <a:t>           D</a:t>
            </a:r>
            <a:r>
              <a:rPr baseline="-25000" i="1" lang="en-US" sz="2800"/>
              <a:t>ij</a:t>
            </a:r>
            <a:r>
              <a:rPr lang="en-US" sz="2800"/>
              <a:t> – </a:t>
            </a:r>
            <a:r>
              <a:rPr b="1" i="1" lang="en-US" sz="2800"/>
              <a:t>edit</a:t>
            </a:r>
            <a:r>
              <a:rPr lang="en-US" sz="2800"/>
              <a:t> </a:t>
            </a:r>
            <a:r>
              <a:rPr b="1" i="1" lang="en-US" sz="2800"/>
              <a:t>distance between i and j</a:t>
            </a:r>
            <a:r>
              <a:rPr b="1" i="1" lang="en-US" sz="3200"/>
              <a:t> </a:t>
            </a:r>
            <a:endParaRPr b="1" i="1"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Edit Distance vs. Tree Distance</a:t>
            </a:r>
            <a:endParaRPr/>
          </a:p>
        </p:txBody>
      </p:sp>
      <p:sp>
        <p:nvSpPr>
          <p:cNvPr id="211" name="Google Shape;211;p30"/>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20"/>
              <a:buChar char="■"/>
            </a:pPr>
            <a:r>
              <a:rPr lang="en-US" sz="2800"/>
              <a:t>Given </a:t>
            </a:r>
            <a:r>
              <a:rPr i="1" lang="en-US" sz="2800"/>
              <a:t>n</a:t>
            </a:r>
            <a:r>
              <a:rPr lang="en-US" sz="2800"/>
              <a:t> species, we can compute the </a:t>
            </a:r>
            <a:r>
              <a:rPr i="1" lang="en-US" sz="2800"/>
              <a:t>n </a:t>
            </a:r>
            <a:r>
              <a:rPr lang="en-US" sz="2800"/>
              <a:t>x </a:t>
            </a:r>
            <a:r>
              <a:rPr i="1" lang="en-US" sz="2800"/>
              <a:t>n </a:t>
            </a:r>
            <a:r>
              <a:rPr b="1" i="1" lang="en-US" sz="2800"/>
              <a:t>distance matrix</a:t>
            </a:r>
            <a:r>
              <a:rPr lang="en-US" sz="2800"/>
              <a:t> </a:t>
            </a:r>
            <a:r>
              <a:rPr i="1" lang="en-US" sz="2800"/>
              <a:t>D</a:t>
            </a:r>
            <a:r>
              <a:rPr baseline="-25000" i="1" lang="en-US" sz="2800"/>
              <a:t>ij</a:t>
            </a:r>
            <a:endParaRPr/>
          </a:p>
          <a:p>
            <a:pPr indent="-342900" lvl="0" marL="342900" rtl="0" algn="l">
              <a:spcBef>
                <a:spcPts val="560"/>
              </a:spcBef>
              <a:spcAft>
                <a:spcPts val="0"/>
              </a:spcAft>
              <a:buSzPts val="1820"/>
              <a:buChar char="■"/>
            </a:pPr>
            <a:r>
              <a:rPr i="1" lang="en-US" sz="2800"/>
              <a:t>D</a:t>
            </a:r>
            <a:r>
              <a:rPr baseline="-25000" i="1" lang="en-US" sz="2800"/>
              <a:t>ij</a:t>
            </a:r>
            <a:r>
              <a:rPr lang="en-US" sz="2800"/>
              <a:t> may be defined as the edit distance between a gene in species </a:t>
            </a:r>
            <a:r>
              <a:rPr i="1" lang="en-US" sz="2800"/>
              <a:t>i</a:t>
            </a:r>
            <a:r>
              <a:rPr lang="en-US" sz="2800"/>
              <a:t> and species </a:t>
            </a:r>
            <a:r>
              <a:rPr i="1" lang="en-US" sz="2800"/>
              <a:t>j</a:t>
            </a:r>
            <a:r>
              <a:rPr lang="en-US" sz="2800"/>
              <a:t>, where the gene of interest is sequenced for all </a:t>
            </a:r>
            <a:r>
              <a:rPr i="1" lang="en-US" sz="2800"/>
              <a:t>n</a:t>
            </a:r>
            <a:r>
              <a:rPr lang="en-US" sz="2800"/>
              <a:t> species.</a:t>
            </a:r>
            <a:endParaRPr/>
          </a:p>
          <a:p>
            <a:pPr indent="-342900" lvl="0" marL="342900" rtl="0" algn="l">
              <a:spcBef>
                <a:spcPts val="560"/>
              </a:spcBef>
              <a:spcAft>
                <a:spcPts val="0"/>
              </a:spcAft>
              <a:buSzPts val="1820"/>
              <a:buFont typeface="Arial"/>
              <a:buNone/>
            </a:pPr>
            <a:r>
              <a:rPr i="1" lang="en-US" sz="2800"/>
              <a:t>           D</a:t>
            </a:r>
            <a:r>
              <a:rPr baseline="-25000" i="1" lang="en-US" sz="2800"/>
              <a:t>ij</a:t>
            </a:r>
            <a:r>
              <a:rPr lang="en-US" sz="2800"/>
              <a:t> – </a:t>
            </a:r>
            <a:r>
              <a:rPr b="1" i="1" lang="en-US" sz="2800"/>
              <a:t>edit</a:t>
            </a:r>
            <a:r>
              <a:rPr lang="en-US" sz="2800"/>
              <a:t> </a:t>
            </a:r>
            <a:r>
              <a:rPr b="1" i="1" lang="en-US" sz="2800"/>
              <a:t>distance between i and j </a:t>
            </a:r>
            <a:endParaRPr/>
          </a:p>
          <a:p>
            <a:pPr indent="-342900" lvl="0" marL="342900" rtl="0" algn="l">
              <a:spcBef>
                <a:spcPts val="560"/>
              </a:spcBef>
              <a:spcAft>
                <a:spcPts val="0"/>
              </a:spcAft>
              <a:buSzPts val="1820"/>
              <a:buChar char="■"/>
            </a:pPr>
            <a:r>
              <a:rPr lang="en-US" sz="2800"/>
              <a:t>Note the difference with </a:t>
            </a:r>
            <a:endParaRPr/>
          </a:p>
          <a:p>
            <a:pPr indent="-342900" lvl="0" marL="342900" rtl="0" algn="l">
              <a:spcBef>
                <a:spcPts val="640"/>
              </a:spcBef>
              <a:spcAft>
                <a:spcPts val="0"/>
              </a:spcAft>
              <a:buSzPts val="1820"/>
              <a:buFont typeface="Arial"/>
              <a:buNone/>
            </a:pPr>
            <a:r>
              <a:rPr lang="en-US" sz="2800"/>
              <a:t>       </a:t>
            </a:r>
            <a:r>
              <a:rPr i="1" lang="en-US" sz="2800">
                <a:solidFill>
                  <a:srgbClr val="3333CC"/>
                </a:solidFill>
              </a:rPr>
              <a:t>d</a:t>
            </a:r>
            <a:r>
              <a:rPr baseline="-25000" i="1" lang="en-US" sz="2800">
                <a:solidFill>
                  <a:srgbClr val="3333CC"/>
                </a:solidFill>
              </a:rPr>
              <a:t>ij</a:t>
            </a:r>
            <a:r>
              <a:rPr i="1" lang="en-US" sz="2800">
                <a:solidFill>
                  <a:srgbClr val="3333CC"/>
                </a:solidFill>
              </a:rPr>
              <a:t>(T)</a:t>
            </a:r>
            <a:r>
              <a:rPr lang="en-US" sz="2800">
                <a:solidFill>
                  <a:srgbClr val="3333CC"/>
                </a:solidFill>
              </a:rPr>
              <a:t> – </a:t>
            </a:r>
            <a:r>
              <a:rPr b="1" i="1" lang="en-US" sz="2800">
                <a:solidFill>
                  <a:srgbClr val="3333CC"/>
                </a:solidFill>
              </a:rPr>
              <a:t>tree distance between i and j</a:t>
            </a:r>
            <a:r>
              <a:rPr b="1" i="1" lang="en-US" sz="3200">
                <a:solidFill>
                  <a:srgbClr val="3333CC"/>
                </a:solidFill>
              </a:rPr>
              <a:t> </a:t>
            </a:r>
            <a:endParaRPr/>
          </a:p>
          <a:p>
            <a:pPr indent="-342900" lvl="0" marL="342900" rtl="0" algn="l">
              <a:spcBef>
                <a:spcPts val="640"/>
              </a:spcBef>
              <a:spcAft>
                <a:spcPts val="0"/>
              </a:spcAft>
              <a:buSzPts val="2080"/>
              <a:buFont typeface="Arial"/>
              <a:buNone/>
            </a:pPr>
            <a:r>
              <a:t/>
            </a:r>
            <a:endParaRPr sz="3200">
              <a:solidFill>
                <a:srgbClr val="3333CC"/>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Fitting Distance Matrix</a:t>
            </a:r>
            <a:endParaRPr/>
          </a:p>
        </p:txBody>
      </p:sp>
      <p:sp>
        <p:nvSpPr>
          <p:cNvPr id="217" name="Google Shape;217;p31"/>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a:t>Given </a:t>
            </a:r>
            <a:r>
              <a:rPr i="1" lang="en-US"/>
              <a:t>n</a:t>
            </a:r>
            <a:r>
              <a:rPr lang="en-US"/>
              <a:t> species, we can compute the </a:t>
            </a:r>
            <a:r>
              <a:rPr i="1" lang="en-US"/>
              <a:t>n </a:t>
            </a:r>
            <a:r>
              <a:rPr lang="en-US"/>
              <a:t>x </a:t>
            </a:r>
            <a:r>
              <a:rPr i="1" lang="en-US"/>
              <a:t>n </a:t>
            </a:r>
            <a:r>
              <a:rPr b="1" i="1" lang="en-US"/>
              <a:t>distance matrix</a:t>
            </a:r>
            <a:r>
              <a:rPr lang="en-US"/>
              <a:t> </a:t>
            </a:r>
            <a:r>
              <a:rPr i="1" lang="en-US"/>
              <a:t>D</a:t>
            </a:r>
            <a:r>
              <a:rPr baseline="-25000" i="1" lang="en-US"/>
              <a:t>ij</a:t>
            </a:r>
            <a:endParaRPr/>
          </a:p>
          <a:p>
            <a:pPr indent="-342900" lvl="0" marL="342900" rtl="0" algn="l">
              <a:spcBef>
                <a:spcPts val="600"/>
              </a:spcBef>
              <a:spcAft>
                <a:spcPts val="0"/>
              </a:spcAft>
              <a:buSzPts val="1950"/>
              <a:buChar char="■"/>
            </a:pPr>
            <a:r>
              <a:rPr lang="en-US"/>
              <a:t>Evolution of these genes is described by a tree that </a:t>
            </a:r>
            <a:r>
              <a:rPr b="1" i="1" lang="en-US"/>
              <a:t>we don’t know</a:t>
            </a:r>
            <a:r>
              <a:rPr lang="en-US"/>
              <a:t>.</a:t>
            </a:r>
            <a:endParaRPr/>
          </a:p>
          <a:p>
            <a:pPr indent="-342900" lvl="0" marL="342900" rtl="0" algn="l">
              <a:spcBef>
                <a:spcPts val="600"/>
              </a:spcBef>
              <a:spcAft>
                <a:spcPts val="0"/>
              </a:spcAft>
              <a:buSzPts val="1950"/>
              <a:buChar char="■"/>
            </a:pPr>
            <a:r>
              <a:rPr lang="en-US"/>
              <a:t>We need an algorithm to construct a tree that best </a:t>
            </a:r>
            <a:r>
              <a:rPr b="1" i="1" lang="en-US"/>
              <a:t>fits</a:t>
            </a:r>
            <a:r>
              <a:rPr lang="en-US"/>
              <a:t> the distance matrix </a:t>
            </a:r>
            <a:r>
              <a:rPr i="1" lang="en-US"/>
              <a:t>D</a:t>
            </a:r>
            <a:r>
              <a:rPr baseline="-25000" i="1" lang="en-US"/>
              <a:t>ij</a:t>
            </a:r>
            <a:endParaRPr baseline="-25000"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9" name="Shape 99"/>
        <p:cNvGrpSpPr/>
        <p:nvPr/>
      </p:nvGrpSpPr>
      <p:grpSpPr>
        <a:xfrm>
          <a:off x="0" y="0"/>
          <a:ext cx="0" cy="0"/>
          <a:chOff x="0" y="0"/>
          <a:chExt cx="0" cy="0"/>
        </a:xfrm>
      </p:grpSpPr>
      <p:sp>
        <p:nvSpPr>
          <p:cNvPr id="100" name="Google Shape;100;p14"/>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Contents</a:t>
            </a:r>
            <a:endParaRPr/>
          </a:p>
        </p:txBody>
      </p:sp>
      <p:sp>
        <p:nvSpPr>
          <p:cNvPr id="101" name="Google Shape;101;p14"/>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495" u="sng">
                <a:solidFill>
                  <a:schemeClr val="hlink"/>
                </a:solidFill>
                <a:hlinkClick action="ppaction://hlinksldjump" r:id="rId3"/>
              </a:rPr>
              <a:t>CS481/CS583: Bioinformatics Algorithms</a:t>
            </a:r>
            <a:endParaRPr sz="495"/>
          </a:p>
          <a:p>
            <a:pPr indent="0" lvl="0" marL="0" rtl="0" algn="l">
              <a:spcBef>
                <a:spcPts val="0"/>
              </a:spcBef>
              <a:spcAft>
                <a:spcPts val="0"/>
              </a:spcAft>
              <a:buNone/>
            </a:pPr>
            <a:r>
              <a:rPr lang="en-US" sz="495" u="sng">
                <a:solidFill>
                  <a:schemeClr val="hlink"/>
                </a:solidFill>
                <a:hlinkClick action="ppaction://hlinksldjump" r:id="rId4"/>
              </a:rPr>
              <a:t>GUIDE TREES AND EVOLUTIONARY TREES</a:t>
            </a:r>
            <a:endParaRPr sz="495"/>
          </a:p>
          <a:p>
            <a:pPr indent="0" lvl="0" marL="0" rtl="0" algn="l">
              <a:spcBef>
                <a:spcPts val="0"/>
              </a:spcBef>
              <a:spcAft>
                <a:spcPts val="0"/>
              </a:spcAft>
              <a:buNone/>
            </a:pPr>
            <a:r>
              <a:rPr lang="en-US" sz="495" u="sng">
                <a:solidFill>
                  <a:schemeClr val="hlink"/>
                </a:solidFill>
                <a:hlinkClick action="ppaction://hlinksldjump" r:id="rId5"/>
              </a:rPr>
              <a:t>Early Evolutionary Studies</a:t>
            </a:r>
            <a:endParaRPr sz="495"/>
          </a:p>
          <a:p>
            <a:pPr indent="0" lvl="0" marL="0" rtl="0" algn="l">
              <a:spcBef>
                <a:spcPts val="0"/>
              </a:spcBef>
              <a:spcAft>
                <a:spcPts val="0"/>
              </a:spcAft>
              <a:buNone/>
            </a:pPr>
            <a:r>
              <a:rPr lang="en-US" sz="495" u="sng">
                <a:solidFill>
                  <a:schemeClr val="hlink"/>
                </a:solidFill>
                <a:hlinkClick action="ppaction://hlinksldjump" r:id="rId6"/>
              </a:rPr>
              <a:t>Evolution and DNA Analysis: </a:t>
            </a:r>
            <a:br>
              <a:rPr lang="en-US" sz="495" u="sng">
                <a:solidFill>
                  <a:schemeClr val="hlink"/>
                </a:solidFill>
                <a:hlinkClick action="ppaction://hlinksldjump" r:id="rId7"/>
              </a:rPr>
            </a:br>
            <a:r>
              <a:rPr lang="en-US" sz="495" u="sng">
                <a:solidFill>
                  <a:schemeClr val="hlink"/>
                </a:solidFill>
                <a:hlinkClick action="ppaction://hlinksldjump" r:id="rId8"/>
              </a:rPr>
              <a:t>the Giant Panda Riddle</a:t>
            </a:r>
            <a:endParaRPr sz="495"/>
          </a:p>
          <a:p>
            <a:pPr indent="0" lvl="0" marL="0" rtl="0" algn="l">
              <a:spcBef>
                <a:spcPts val="0"/>
              </a:spcBef>
              <a:spcAft>
                <a:spcPts val="0"/>
              </a:spcAft>
              <a:buNone/>
            </a:pPr>
            <a:r>
              <a:rPr lang="en-US" sz="495" u="sng">
                <a:solidFill>
                  <a:schemeClr val="hlink"/>
                </a:solidFill>
                <a:hlinkClick action="ppaction://hlinksldjump" r:id="rId9"/>
              </a:rPr>
              <a:t>Evolutionary Tree of Bears and Raccoons</a:t>
            </a:r>
            <a:endParaRPr sz="495"/>
          </a:p>
          <a:p>
            <a:pPr indent="0" lvl="0" marL="0" rtl="0" algn="l">
              <a:spcBef>
                <a:spcPts val="0"/>
              </a:spcBef>
              <a:spcAft>
                <a:spcPts val="0"/>
              </a:spcAft>
              <a:buNone/>
            </a:pPr>
            <a:r>
              <a:rPr lang="en-US" sz="495" u="sng">
                <a:solidFill>
                  <a:schemeClr val="hlink"/>
                </a:solidFill>
                <a:hlinkClick action="ppaction://hlinksldjump" r:id="rId10"/>
              </a:rPr>
              <a:t>Evolutionary Trees: DNA-based Approach</a:t>
            </a:r>
            <a:endParaRPr sz="495"/>
          </a:p>
          <a:p>
            <a:pPr indent="0" lvl="0" marL="0" rtl="0" algn="l">
              <a:spcBef>
                <a:spcPts val="0"/>
              </a:spcBef>
              <a:spcAft>
                <a:spcPts val="0"/>
              </a:spcAft>
              <a:buNone/>
            </a:pPr>
            <a:r>
              <a:rPr lang="en-US" sz="495" u="sng">
                <a:solidFill>
                  <a:schemeClr val="hlink"/>
                </a:solidFill>
                <a:hlinkClick action="ppaction://hlinksldjump" r:id="rId11"/>
              </a:rPr>
              <a:t>Out of Africa Hypothesis</a:t>
            </a:r>
            <a:endParaRPr sz="495"/>
          </a:p>
          <a:p>
            <a:pPr indent="0" lvl="0" marL="0" rtl="0" algn="l">
              <a:spcBef>
                <a:spcPts val="0"/>
              </a:spcBef>
              <a:spcAft>
                <a:spcPts val="0"/>
              </a:spcAft>
              <a:buNone/>
            </a:pPr>
            <a:r>
              <a:rPr lang="en-US" sz="495" u="sng">
                <a:solidFill>
                  <a:schemeClr val="hlink"/>
                </a:solidFill>
                <a:hlinkClick action="ppaction://hlinksldjump" r:id="rId12"/>
              </a:rPr>
              <a:t>Human Evolutionary Tree (cont’d)</a:t>
            </a:r>
            <a:endParaRPr sz="495"/>
          </a:p>
          <a:p>
            <a:pPr indent="0" lvl="0" marL="0" rtl="0" algn="l">
              <a:spcBef>
                <a:spcPts val="0"/>
              </a:spcBef>
              <a:spcAft>
                <a:spcPts val="0"/>
              </a:spcAft>
              <a:buNone/>
            </a:pPr>
            <a:r>
              <a:rPr lang="en-US" sz="495" u="sng">
                <a:solidFill>
                  <a:schemeClr val="hlink"/>
                </a:solidFill>
                <a:hlinkClick action="ppaction://hlinksldjump" r:id="rId13"/>
              </a:rPr>
              <a:t>Evolutionary Tree of Humans (mtDNA)</a:t>
            </a:r>
            <a:endParaRPr sz="495"/>
          </a:p>
          <a:p>
            <a:pPr indent="0" lvl="0" marL="0" rtl="0" algn="l">
              <a:spcBef>
                <a:spcPts val="0"/>
              </a:spcBef>
              <a:spcAft>
                <a:spcPts val="0"/>
              </a:spcAft>
              <a:buNone/>
            </a:pPr>
            <a:r>
              <a:rPr lang="en-US" sz="495" u="sng">
                <a:solidFill>
                  <a:schemeClr val="hlink"/>
                </a:solidFill>
                <a:hlinkClick action="ppaction://hlinksldjump" r:id="rId14"/>
              </a:rPr>
              <a:t>Evolutionary Tree of Humans:  (microsatellites)</a:t>
            </a:r>
            <a:endParaRPr sz="495"/>
          </a:p>
          <a:p>
            <a:pPr indent="0" lvl="0" marL="0" rtl="0" algn="l">
              <a:spcBef>
                <a:spcPts val="0"/>
              </a:spcBef>
              <a:spcAft>
                <a:spcPts val="0"/>
              </a:spcAft>
              <a:buNone/>
            </a:pPr>
            <a:r>
              <a:rPr lang="en-US" sz="495" u="sng">
                <a:solidFill>
                  <a:schemeClr val="hlink"/>
                </a:solidFill>
                <a:hlinkClick action="ppaction://hlinksldjump" r:id="rId15"/>
              </a:rPr>
              <a:t>Evolutionary Trees</a:t>
            </a:r>
            <a:endParaRPr sz="495"/>
          </a:p>
          <a:p>
            <a:pPr indent="0" lvl="0" marL="0" rtl="0" algn="l">
              <a:spcBef>
                <a:spcPts val="0"/>
              </a:spcBef>
              <a:spcAft>
                <a:spcPts val="0"/>
              </a:spcAft>
              <a:buNone/>
            </a:pPr>
            <a:r>
              <a:rPr lang="en-US" sz="495" u="sng">
                <a:solidFill>
                  <a:schemeClr val="hlink"/>
                </a:solidFill>
                <a:hlinkClick action="ppaction://hlinksldjump" r:id="rId16"/>
              </a:rPr>
              <a:t>Evolutionary Trees</a:t>
            </a:r>
            <a:endParaRPr sz="495"/>
          </a:p>
          <a:p>
            <a:pPr indent="0" lvl="0" marL="0" rtl="0" algn="l">
              <a:spcBef>
                <a:spcPts val="0"/>
              </a:spcBef>
              <a:spcAft>
                <a:spcPts val="0"/>
              </a:spcAft>
              <a:buNone/>
            </a:pPr>
            <a:r>
              <a:rPr lang="en-US" sz="495" u="sng">
                <a:solidFill>
                  <a:schemeClr val="hlink"/>
                </a:solidFill>
                <a:hlinkClick action="ppaction://hlinksldjump" r:id="rId17"/>
              </a:rPr>
              <a:t>Rooted and Unrooted Trees</a:t>
            </a:r>
            <a:endParaRPr sz="495"/>
          </a:p>
          <a:p>
            <a:pPr indent="0" lvl="0" marL="0" rtl="0" algn="l">
              <a:spcBef>
                <a:spcPts val="0"/>
              </a:spcBef>
              <a:spcAft>
                <a:spcPts val="0"/>
              </a:spcAft>
              <a:buNone/>
            </a:pPr>
            <a:r>
              <a:rPr lang="en-US" sz="495" u="sng">
                <a:solidFill>
                  <a:schemeClr val="hlink"/>
                </a:solidFill>
                <a:hlinkClick action="ppaction://hlinksldjump" r:id="rId18"/>
              </a:rPr>
              <a:t>Distances in Trees</a:t>
            </a:r>
            <a:endParaRPr sz="495"/>
          </a:p>
          <a:p>
            <a:pPr indent="0" lvl="0" marL="0" rtl="0" algn="l">
              <a:spcBef>
                <a:spcPts val="0"/>
              </a:spcBef>
              <a:spcAft>
                <a:spcPts val="0"/>
              </a:spcAft>
              <a:buNone/>
            </a:pPr>
            <a:r>
              <a:rPr lang="en-US" sz="495" u="sng">
                <a:solidFill>
                  <a:schemeClr val="hlink"/>
                </a:solidFill>
                <a:hlinkClick action="ppaction://hlinksldjump" r:id="rId19"/>
              </a:rPr>
              <a:t>Distance in Trees: an Example</a:t>
            </a:r>
            <a:endParaRPr sz="495"/>
          </a:p>
          <a:p>
            <a:pPr indent="0" lvl="0" marL="0" rtl="0" algn="l">
              <a:spcBef>
                <a:spcPts val="0"/>
              </a:spcBef>
              <a:spcAft>
                <a:spcPts val="0"/>
              </a:spcAft>
              <a:buNone/>
            </a:pPr>
            <a:r>
              <a:rPr lang="en-US" sz="495" u="sng">
                <a:solidFill>
                  <a:schemeClr val="hlink"/>
                </a:solidFill>
                <a:hlinkClick action="ppaction://hlinksldjump" r:id="rId20"/>
              </a:rPr>
              <a:t>Distance Matrix</a:t>
            </a:r>
            <a:endParaRPr sz="495"/>
          </a:p>
          <a:p>
            <a:pPr indent="0" lvl="0" marL="0" rtl="0" algn="l">
              <a:spcBef>
                <a:spcPts val="0"/>
              </a:spcBef>
              <a:spcAft>
                <a:spcPts val="0"/>
              </a:spcAft>
              <a:buNone/>
            </a:pPr>
            <a:r>
              <a:rPr lang="en-US" sz="495" u="sng">
                <a:solidFill>
                  <a:schemeClr val="hlink"/>
                </a:solidFill>
                <a:hlinkClick action="ppaction://hlinksldjump" r:id="rId21"/>
              </a:rPr>
              <a:t>Edit Distance vs. Tree Distance</a:t>
            </a:r>
            <a:endParaRPr sz="495"/>
          </a:p>
          <a:p>
            <a:pPr indent="0" lvl="0" marL="0" rtl="0" algn="l">
              <a:spcBef>
                <a:spcPts val="0"/>
              </a:spcBef>
              <a:spcAft>
                <a:spcPts val="0"/>
              </a:spcAft>
              <a:buNone/>
            </a:pPr>
            <a:r>
              <a:rPr lang="en-US" sz="495" u="sng">
                <a:solidFill>
                  <a:schemeClr val="hlink"/>
                </a:solidFill>
                <a:hlinkClick action="ppaction://hlinksldjump" r:id="rId22"/>
              </a:rPr>
              <a:t>Fitting Distance Matrix</a:t>
            </a:r>
            <a:endParaRPr sz="495"/>
          </a:p>
          <a:p>
            <a:pPr indent="0" lvl="0" marL="0" rtl="0" algn="l">
              <a:spcBef>
                <a:spcPts val="0"/>
              </a:spcBef>
              <a:spcAft>
                <a:spcPts val="0"/>
              </a:spcAft>
              <a:buNone/>
            </a:pPr>
            <a:r>
              <a:rPr lang="en-US" sz="495" u="sng">
                <a:solidFill>
                  <a:schemeClr val="hlink"/>
                </a:solidFill>
                <a:hlinkClick action="ppaction://hlinksldjump" r:id="rId23"/>
              </a:rPr>
              <a:t>Fitting Distance Matrix</a:t>
            </a:r>
            <a:endParaRPr sz="495"/>
          </a:p>
          <a:p>
            <a:pPr indent="0" lvl="0" marL="0" rtl="0" algn="l">
              <a:spcBef>
                <a:spcPts val="0"/>
              </a:spcBef>
              <a:spcAft>
                <a:spcPts val="0"/>
              </a:spcAft>
              <a:buNone/>
            </a:pPr>
            <a:r>
              <a:rPr lang="en-US" sz="495" u="sng">
                <a:solidFill>
                  <a:schemeClr val="hlink"/>
                </a:solidFill>
                <a:hlinkClick action="ppaction://hlinksldjump" r:id="rId24"/>
              </a:rPr>
              <a:t>Reconstructing a 3 Leaved Tree</a:t>
            </a:r>
            <a:endParaRPr sz="495"/>
          </a:p>
          <a:p>
            <a:pPr indent="0" lvl="0" marL="0" rtl="0" algn="l">
              <a:spcBef>
                <a:spcPts val="0"/>
              </a:spcBef>
              <a:spcAft>
                <a:spcPts val="0"/>
              </a:spcAft>
              <a:buNone/>
            </a:pPr>
            <a:r>
              <a:rPr lang="en-US" sz="495" u="sng">
                <a:solidFill>
                  <a:schemeClr val="hlink"/>
                </a:solidFill>
                <a:hlinkClick action="ppaction://hlinksldjump" r:id="rId25"/>
              </a:rPr>
              <a:t>Reconstructing a 3 Leaved Tree (cont’d)</a:t>
            </a:r>
            <a:endParaRPr sz="495"/>
          </a:p>
          <a:p>
            <a:pPr indent="0" lvl="0" marL="0" rtl="0" algn="l">
              <a:spcBef>
                <a:spcPts val="0"/>
              </a:spcBef>
              <a:spcAft>
                <a:spcPts val="0"/>
              </a:spcAft>
              <a:buNone/>
            </a:pPr>
            <a:r>
              <a:rPr lang="en-US" sz="495" u="sng">
                <a:solidFill>
                  <a:schemeClr val="hlink"/>
                </a:solidFill>
                <a:hlinkClick action="ppaction://hlinksldjump" r:id="rId26"/>
              </a:rPr>
              <a:t>Trees with &gt; 3 Leaves</a:t>
            </a:r>
            <a:endParaRPr sz="495"/>
          </a:p>
          <a:p>
            <a:pPr indent="0" lvl="0" marL="0" rtl="0" algn="l">
              <a:spcBef>
                <a:spcPts val="0"/>
              </a:spcBef>
              <a:spcAft>
                <a:spcPts val="0"/>
              </a:spcAft>
              <a:buNone/>
            </a:pPr>
            <a:r>
              <a:rPr lang="en-US" sz="495" u="sng">
                <a:solidFill>
                  <a:schemeClr val="hlink"/>
                </a:solidFill>
                <a:hlinkClick action="ppaction://hlinksldjump" r:id="rId27"/>
              </a:rPr>
              <a:t>Distance Based Phylogeny Problem</a:t>
            </a:r>
            <a:endParaRPr sz="495"/>
          </a:p>
          <a:p>
            <a:pPr indent="0" lvl="0" marL="0" rtl="0" algn="l">
              <a:spcBef>
                <a:spcPts val="0"/>
              </a:spcBef>
              <a:spcAft>
                <a:spcPts val="0"/>
              </a:spcAft>
              <a:buNone/>
            </a:pPr>
            <a:r>
              <a:rPr lang="en-US" sz="495" u="sng">
                <a:solidFill>
                  <a:schemeClr val="hlink"/>
                </a:solidFill>
                <a:hlinkClick action="ppaction://hlinksldjump" r:id="rId28"/>
              </a:rPr>
              <a:t>UPGMA</a:t>
            </a:r>
            <a:endParaRPr sz="495"/>
          </a:p>
          <a:p>
            <a:pPr indent="0" lvl="0" marL="0" rtl="0" algn="l">
              <a:spcBef>
                <a:spcPts val="0"/>
              </a:spcBef>
              <a:spcAft>
                <a:spcPts val="0"/>
              </a:spcAft>
              <a:buNone/>
            </a:pPr>
            <a:r>
              <a:rPr lang="en-US" sz="495" u="sng">
                <a:solidFill>
                  <a:schemeClr val="hlink"/>
                </a:solidFill>
                <a:hlinkClick action="ppaction://hlinksldjump" r:id="rId29"/>
              </a:rPr>
              <a:t>UPGMA: Unweighted Pair Group Method with Arithmetic Mean</a:t>
            </a:r>
            <a:endParaRPr sz="495"/>
          </a:p>
          <a:p>
            <a:pPr indent="0" lvl="0" marL="0" rtl="0" algn="l">
              <a:spcBef>
                <a:spcPts val="0"/>
              </a:spcBef>
              <a:spcAft>
                <a:spcPts val="0"/>
              </a:spcAft>
              <a:buNone/>
            </a:pPr>
            <a:r>
              <a:rPr lang="en-US" sz="495" u="sng">
                <a:solidFill>
                  <a:schemeClr val="hlink"/>
                </a:solidFill>
                <a:hlinkClick action="ppaction://hlinksldjump" r:id="rId30"/>
              </a:rPr>
              <a:t>UPGMA’s Weakness</a:t>
            </a:r>
            <a:endParaRPr sz="495"/>
          </a:p>
          <a:p>
            <a:pPr indent="0" lvl="0" marL="0" rtl="0" algn="l">
              <a:spcBef>
                <a:spcPts val="0"/>
              </a:spcBef>
              <a:spcAft>
                <a:spcPts val="0"/>
              </a:spcAft>
              <a:buNone/>
            </a:pPr>
            <a:r>
              <a:rPr lang="en-US" sz="495" u="sng">
                <a:solidFill>
                  <a:schemeClr val="hlink"/>
                </a:solidFill>
                <a:hlinkClick action="ppaction://hlinksldjump" r:id="rId31"/>
              </a:rPr>
              <a:t>UPGMA’s Weakness: Example</a:t>
            </a:r>
            <a:endParaRPr sz="495"/>
          </a:p>
          <a:p>
            <a:pPr indent="0" lvl="0" marL="0" rtl="0" algn="l">
              <a:spcBef>
                <a:spcPts val="0"/>
              </a:spcBef>
              <a:spcAft>
                <a:spcPts val="0"/>
              </a:spcAft>
              <a:buNone/>
            </a:pPr>
            <a:r>
              <a:rPr lang="en-US" sz="495" u="sng">
                <a:solidFill>
                  <a:schemeClr val="hlink"/>
                </a:solidFill>
                <a:hlinkClick action="ppaction://hlinksldjump" r:id="rId32"/>
              </a:rPr>
              <a:t>Clustering in UPGMA</a:t>
            </a:r>
            <a:endParaRPr sz="495"/>
          </a:p>
          <a:p>
            <a:pPr indent="0" lvl="0" marL="0" rtl="0" algn="l">
              <a:spcBef>
                <a:spcPts val="0"/>
              </a:spcBef>
              <a:spcAft>
                <a:spcPts val="0"/>
              </a:spcAft>
              <a:buNone/>
            </a:pPr>
            <a:r>
              <a:rPr lang="en-US" sz="495" u="sng">
                <a:solidFill>
                  <a:schemeClr val="hlink"/>
                </a:solidFill>
                <a:hlinkClick action="ppaction://hlinksldjump" r:id="rId33"/>
              </a:rPr>
              <a:t>UPGMA Algorithm</a:t>
            </a:r>
            <a:endParaRPr sz="495"/>
          </a:p>
          <a:p>
            <a:pPr indent="0" lvl="0" marL="0" rtl="0" algn="l">
              <a:spcBef>
                <a:spcPts val="0"/>
              </a:spcBef>
              <a:spcAft>
                <a:spcPts val="0"/>
              </a:spcAft>
              <a:buNone/>
            </a:pPr>
            <a:r>
              <a:rPr lang="en-US" sz="495" u="sng">
                <a:solidFill>
                  <a:schemeClr val="hlink"/>
                </a:solidFill>
                <a:hlinkClick action="ppaction://hlinksldjump" r:id="rId34"/>
              </a:rPr>
              <a:t>UPGMA Algorithm (cont’d)</a:t>
            </a:r>
            <a:endParaRPr sz="495"/>
          </a:p>
          <a:p>
            <a:pPr indent="0" lvl="0" marL="0" rtl="0" algn="l">
              <a:spcBef>
                <a:spcPts val="0"/>
              </a:spcBef>
              <a:spcAft>
                <a:spcPts val="0"/>
              </a:spcAft>
              <a:buNone/>
            </a:pPr>
            <a:r>
              <a:rPr lang="en-US" sz="495" u="sng">
                <a:solidFill>
                  <a:schemeClr val="hlink"/>
                </a:solidFill>
                <a:hlinkClick action="ppaction://hlinksldjump" r:id="rId35"/>
              </a:rPr>
              <a:t>UPGMA example</a:t>
            </a:r>
            <a:endParaRPr sz="495"/>
          </a:p>
          <a:p>
            <a:pPr indent="0" lvl="0" marL="0" rtl="0" algn="l">
              <a:spcBef>
                <a:spcPts val="0"/>
              </a:spcBef>
              <a:spcAft>
                <a:spcPts val="0"/>
              </a:spcAft>
              <a:buNone/>
            </a:pPr>
            <a:r>
              <a:rPr lang="en-US" sz="495" u="sng">
                <a:solidFill>
                  <a:schemeClr val="hlink"/>
                </a:solidFill>
                <a:hlinkClick action="ppaction://hlinksldjump" r:id="rId36"/>
              </a:rPr>
              <a:t>UPGMA example</a:t>
            </a:r>
            <a:endParaRPr sz="495"/>
          </a:p>
          <a:p>
            <a:pPr indent="0" lvl="0" marL="0" rtl="0" algn="l">
              <a:spcBef>
                <a:spcPts val="0"/>
              </a:spcBef>
              <a:spcAft>
                <a:spcPts val="0"/>
              </a:spcAft>
              <a:buNone/>
            </a:pPr>
            <a:r>
              <a:rPr lang="en-US" sz="495" u="sng">
                <a:solidFill>
                  <a:schemeClr val="hlink"/>
                </a:solidFill>
                <a:hlinkClick action="ppaction://hlinksldjump" r:id="rId37"/>
              </a:rPr>
              <a:t>UPGMA Tree</a:t>
            </a:r>
            <a:endParaRPr sz="495"/>
          </a:p>
          <a:p>
            <a:pPr indent="0" lvl="0" marL="0" rtl="0" algn="l">
              <a:spcBef>
                <a:spcPts val="0"/>
              </a:spcBef>
              <a:spcAft>
                <a:spcPts val="0"/>
              </a:spcAft>
              <a:buNone/>
            </a:pPr>
            <a:r>
              <a:rPr lang="en-US" sz="495" u="sng">
                <a:solidFill>
                  <a:schemeClr val="hlink"/>
                </a:solidFill>
                <a:hlinkClick action="ppaction://hlinksldjump" r:id="rId38"/>
              </a:rPr>
              <a:t>NEIGHBOR JOINING</a:t>
            </a:r>
            <a:endParaRPr sz="495"/>
          </a:p>
          <a:p>
            <a:pPr indent="0" lvl="0" marL="0" rtl="0" algn="l">
              <a:spcBef>
                <a:spcPts val="0"/>
              </a:spcBef>
              <a:spcAft>
                <a:spcPts val="0"/>
              </a:spcAft>
              <a:buNone/>
            </a:pPr>
            <a:r>
              <a:rPr lang="en-US" sz="495" u="sng">
                <a:solidFill>
                  <a:schemeClr val="hlink"/>
                </a:solidFill>
                <a:hlinkClick action="ppaction://hlinksldjump" r:id="rId39"/>
              </a:rPr>
              <a:t>Additive Distance Matrices</a:t>
            </a:r>
            <a:endParaRPr sz="495"/>
          </a:p>
          <a:p>
            <a:pPr indent="0" lvl="0" marL="0" rtl="0" algn="l">
              <a:spcBef>
                <a:spcPts val="0"/>
              </a:spcBef>
              <a:spcAft>
                <a:spcPts val="0"/>
              </a:spcAft>
              <a:buNone/>
            </a:pPr>
            <a:r>
              <a:rPr lang="en-US" sz="495" u="sng">
                <a:solidFill>
                  <a:schemeClr val="hlink"/>
                </a:solidFill>
                <a:hlinkClick action="ppaction://hlinksldjump" r:id="rId40"/>
              </a:rPr>
              <a:t>Using Neighboring Leaves to Construct the Tree</a:t>
            </a:r>
            <a:endParaRPr sz="495"/>
          </a:p>
          <a:p>
            <a:pPr indent="0" lvl="0" marL="0" rtl="0" algn="l">
              <a:spcBef>
                <a:spcPts val="0"/>
              </a:spcBef>
              <a:spcAft>
                <a:spcPts val="0"/>
              </a:spcAft>
              <a:buNone/>
            </a:pPr>
            <a:r>
              <a:rPr lang="en-US" sz="495" u="sng">
                <a:solidFill>
                  <a:schemeClr val="hlink"/>
                </a:solidFill>
                <a:hlinkClick action="ppaction://hlinksldjump" r:id="rId41"/>
              </a:rPr>
              <a:t>Finding Neighboring Leaves</a:t>
            </a:r>
            <a:endParaRPr sz="495"/>
          </a:p>
          <a:p>
            <a:pPr indent="0" lvl="0" marL="0" rtl="0" algn="l">
              <a:spcBef>
                <a:spcPts val="0"/>
              </a:spcBef>
              <a:spcAft>
                <a:spcPts val="0"/>
              </a:spcAft>
              <a:buNone/>
            </a:pPr>
            <a:r>
              <a:rPr lang="en-US" sz="495" u="sng">
                <a:solidFill>
                  <a:schemeClr val="hlink"/>
                </a:solidFill>
                <a:hlinkClick action="ppaction://hlinksldjump" r:id="rId42"/>
              </a:rPr>
              <a:t>Finding Neighboring Leaves</a:t>
            </a:r>
            <a:endParaRPr sz="495"/>
          </a:p>
          <a:p>
            <a:pPr indent="0" lvl="0" marL="0" rtl="0" algn="l">
              <a:spcBef>
                <a:spcPts val="0"/>
              </a:spcBef>
              <a:spcAft>
                <a:spcPts val="0"/>
              </a:spcAft>
              <a:buNone/>
            </a:pPr>
            <a:r>
              <a:rPr lang="en-US" sz="495" u="sng">
                <a:solidFill>
                  <a:schemeClr val="hlink"/>
                </a:solidFill>
                <a:hlinkClick action="ppaction://hlinksldjump" r:id="rId43"/>
              </a:rPr>
              <a:t>Finding Neighboring Leaves</a:t>
            </a:r>
            <a:endParaRPr sz="495"/>
          </a:p>
          <a:p>
            <a:pPr indent="0" lvl="0" marL="0" rtl="0" algn="l">
              <a:spcBef>
                <a:spcPts val="0"/>
              </a:spcBef>
              <a:spcAft>
                <a:spcPts val="0"/>
              </a:spcAft>
              <a:buNone/>
            </a:pPr>
            <a:r>
              <a:rPr lang="en-US" sz="495" u="sng">
                <a:solidFill>
                  <a:schemeClr val="hlink"/>
                </a:solidFill>
                <a:hlinkClick action="ppaction://hlinksldjump" r:id="rId44"/>
              </a:rPr>
              <a:t>Neighbor Joining Algorithm</a:t>
            </a:r>
            <a:endParaRPr sz="495"/>
          </a:p>
          <a:p>
            <a:pPr indent="0" lvl="0" marL="0" rtl="0" algn="l">
              <a:spcBef>
                <a:spcPts val="0"/>
              </a:spcBef>
              <a:spcAft>
                <a:spcPts val="0"/>
              </a:spcAft>
              <a:buNone/>
            </a:pPr>
            <a:r>
              <a:rPr lang="en-US" sz="495" u="sng">
                <a:solidFill>
                  <a:schemeClr val="hlink"/>
                </a:solidFill>
                <a:hlinkClick action="ppaction://hlinksldjump" r:id="rId45"/>
              </a:rPr>
              <a:t>Degenerate Triples</a:t>
            </a:r>
            <a:endParaRPr sz="495"/>
          </a:p>
          <a:p>
            <a:pPr indent="0" lvl="0" marL="0" rtl="0" algn="l">
              <a:spcBef>
                <a:spcPts val="0"/>
              </a:spcBef>
              <a:spcAft>
                <a:spcPts val="0"/>
              </a:spcAft>
              <a:buNone/>
            </a:pPr>
            <a:r>
              <a:rPr lang="en-US" sz="495" u="sng">
                <a:solidFill>
                  <a:schemeClr val="hlink"/>
                </a:solidFill>
                <a:hlinkClick action="ppaction://hlinksldjump" r:id="rId46"/>
              </a:rPr>
              <a:t>Looking for Degenerate Triples</a:t>
            </a:r>
            <a:endParaRPr sz="495"/>
          </a:p>
          <a:p>
            <a:pPr indent="0" lvl="0" marL="0" rtl="0" algn="l">
              <a:spcBef>
                <a:spcPts val="0"/>
              </a:spcBef>
              <a:spcAft>
                <a:spcPts val="0"/>
              </a:spcAft>
              <a:buNone/>
            </a:pPr>
            <a:r>
              <a:rPr lang="en-US" sz="495" u="sng">
                <a:solidFill>
                  <a:schemeClr val="hlink"/>
                </a:solidFill>
                <a:hlinkClick action="ppaction://hlinksldjump" r:id="rId47"/>
              </a:rPr>
              <a:t>Shortening Hanging Edges to Produce Degenerate Triples</a:t>
            </a:r>
            <a:endParaRPr sz="495"/>
          </a:p>
          <a:p>
            <a:pPr indent="0" lvl="0" marL="0" rtl="0" algn="l">
              <a:spcBef>
                <a:spcPts val="0"/>
              </a:spcBef>
              <a:spcAft>
                <a:spcPts val="0"/>
              </a:spcAft>
              <a:buNone/>
            </a:pPr>
            <a:r>
              <a:rPr lang="en-US" sz="495" u="sng">
                <a:solidFill>
                  <a:schemeClr val="hlink"/>
                </a:solidFill>
                <a:hlinkClick action="ppaction://hlinksldjump" r:id="rId48"/>
              </a:rPr>
              <a:t>Finding Degenerate Triples</a:t>
            </a:r>
            <a:endParaRPr sz="495"/>
          </a:p>
          <a:p>
            <a:pPr indent="0" lvl="0" marL="0" rtl="0" algn="l">
              <a:spcBef>
                <a:spcPts val="0"/>
              </a:spcBef>
              <a:spcAft>
                <a:spcPts val="0"/>
              </a:spcAft>
              <a:buNone/>
            </a:pPr>
            <a:r>
              <a:rPr lang="en-US" sz="495" u="sng">
                <a:solidFill>
                  <a:schemeClr val="hlink"/>
                </a:solidFill>
                <a:hlinkClick action="ppaction://hlinksldjump" r:id="rId49"/>
              </a:rPr>
              <a:t>Reconstructing Trees for Additive Distance Matrices</a:t>
            </a:r>
            <a:endParaRPr sz="495"/>
          </a:p>
          <a:p>
            <a:pPr indent="0" lvl="0" marL="0" rtl="0" algn="l">
              <a:spcBef>
                <a:spcPts val="0"/>
              </a:spcBef>
              <a:spcAft>
                <a:spcPts val="0"/>
              </a:spcAft>
              <a:buNone/>
            </a:pPr>
            <a:r>
              <a:rPr lang="en-US" sz="495" u="sng">
                <a:solidFill>
                  <a:schemeClr val="hlink"/>
                </a:solidFill>
                <a:hlinkClick action="ppaction://hlinksldjump" r:id="rId50"/>
              </a:rPr>
              <a:t>AdditivePhylogeny Algorithm</a:t>
            </a:r>
            <a:endParaRPr sz="495"/>
          </a:p>
          <a:p>
            <a:pPr indent="0" lvl="0" marL="0" rtl="0" algn="l">
              <a:spcBef>
                <a:spcPts val="0"/>
              </a:spcBef>
              <a:spcAft>
                <a:spcPts val="0"/>
              </a:spcAft>
              <a:buNone/>
            </a:pPr>
            <a:r>
              <a:rPr lang="en-US" sz="495" u="sng">
                <a:solidFill>
                  <a:schemeClr val="hlink"/>
                </a:solidFill>
                <a:hlinkClick action="ppaction://hlinksldjump" r:id="rId51"/>
              </a:rPr>
              <a:t>AdditivePhylogeny (cont’d)</a:t>
            </a:r>
            <a:endParaRPr sz="495"/>
          </a:p>
          <a:p>
            <a:pPr indent="0" lvl="0" marL="0" rtl="0" algn="l">
              <a:spcBef>
                <a:spcPts val="0"/>
              </a:spcBef>
              <a:spcAft>
                <a:spcPts val="0"/>
              </a:spcAft>
              <a:buNone/>
            </a:pPr>
            <a:r>
              <a:rPr lang="en-US" sz="495" u="sng">
                <a:solidFill>
                  <a:schemeClr val="hlink"/>
                </a:solidFill>
                <a:hlinkClick action="ppaction://hlinksldjump" r:id="rId52"/>
              </a:rPr>
              <a:t>The Four Point Condition</a:t>
            </a:r>
            <a:endParaRPr sz="495"/>
          </a:p>
          <a:p>
            <a:pPr indent="0" lvl="0" marL="0" rtl="0" algn="l">
              <a:spcBef>
                <a:spcPts val="0"/>
              </a:spcBef>
              <a:spcAft>
                <a:spcPts val="0"/>
              </a:spcAft>
              <a:buNone/>
            </a:pPr>
            <a:r>
              <a:rPr lang="en-US" sz="495" u="sng">
                <a:solidFill>
                  <a:schemeClr val="hlink"/>
                </a:solidFill>
                <a:hlinkClick action="ppaction://hlinksldjump" r:id="rId53"/>
              </a:rPr>
              <a:t>The Four Point Condition (cont’d)</a:t>
            </a:r>
            <a:endParaRPr sz="495"/>
          </a:p>
          <a:p>
            <a:pPr indent="0" lvl="0" marL="0" rtl="0" algn="l">
              <a:spcBef>
                <a:spcPts val="0"/>
              </a:spcBef>
              <a:spcAft>
                <a:spcPts val="0"/>
              </a:spcAft>
              <a:buNone/>
            </a:pPr>
            <a:r>
              <a:rPr lang="en-US" sz="495" u="sng">
                <a:solidFill>
                  <a:schemeClr val="hlink"/>
                </a:solidFill>
                <a:hlinkClick action="ppaction://hlinksldjump" r:id="rId54"/>
              </a:rPr>
              <a:t>The Four Point Condition: Theorem</a:t>
            </a:r>
            <a:endParaRPr sz="495"/>
          </a:p>
          <a:p>
            <a:pPr indent="0" lvl="0" marL="0" rtl="0" algn="l">
              <a:spcBef>
                <a:spcPts val="0"/>
              </a:spcBef>
              <a:spcAft>
                <a:spcPts val="0"/>
              </a:spcAft>
              <a:buNone/>
            </a:pPr>
            <a:r>
              <a:rPr lang="en-US" sz="495" u="sng">
                <a:solidFill>
                  <a:schemeClr val="hlink"/>
                </a:solidFill>
                <a:hlinkClick action="ppaction://hlinksldjump" r:id="rId55"/>
              </a:rPr>
              <a:t>Least Squares Distance Phylogeny Problem</a:t>
            </a:r>
            <a:endParaRPr sz="495"/>
          </a:p>
          <a:p>
            <a:pPr indent="0" lvl="0" marL="0" rtl="0" algn="l">
              <a:spcBef>
                <a:spcPts val="0"/>
              </a:spcBef>
              <a:spcAft>
                <a:spcPts val="0"/>
              </a:spcAft>
              <a:buNone/>
            </a:pPr>
            <a:r>
              <a:rPr lang="en-US" sz="495" u="sng">
                <a:solidFill>
                  <a:schemeClr val="hlink"/>
                </a:solidFill>
                <a:hlinkClick action="ppaction://hlinksldjump" r:id="rId56"/>
              </a:rPr>
              <a:t>Alignment Matrix vs. Distance Matrix</a:t>
            </a:r>
            <a:endParaRPr sz="495"/>
          </a:p>
          <a:p>
            <a:pPr indent="0" lvl="0" marL="0" rtl="0" algn="l">
              <a:spcBef>
                <a:spcPts val="0"/>
              </a:spcBef>
              <a:spcAft>
                <a:spcPts val="0"/>
              </a:spcAft>
              <a:buNone/>
            </a:pPr>
            <a:r>
              <a:rPr lang="en-US" sz="495" u="sng">
                <a:solidFill>
                  <a:schemeClr val="hlink"/>
                </a:solidFill>
                <a:hlinkClick action="ppaction://hlinksldjump" r:id="rId57"/>
              </a:rPr>
              <a:t>MAX PARSIMONY</a:t>
            </a:r>
            <a:endParaRPr sz="495"/>
          </a:p>
          <a:p>
            <a:pPr indent="0" lvl="0" marL="0" rtl="0" algn="l">
              <a:spcBef>
                <a:spcPts val="0"/>
              </a:spcBef>
              <a:spcAft>
                <a:spcPts val="0"/>
              </a:spcAft>
              <a:buNone/>
            </a:pPr>
            <a:r>
              <a:rPr lang="en-US" sz="495" u="sng">
                <a:solidFill>
                  <a:schemeClr val="hlink"/>
                </a:solidFill>
                <a:hlinkClick action="ppaction://hlinksldjump" r:id="rId58"/>
              </a:rPr>
              <a:t>Character-Based Tree Reconstruction</a:t>
            </a:r>
            <a:endParaRPr sz="495"/>
          </a:p>
          <a:p>
            <a:pPr indent="0" lvl="0" marL="0" rtl="0" algn="l">
              <a:spcBef>
                <a:spcPts val="0"/>
              </a:spcBef>
              <a:spcAft>
                <a:spcPts val="0"/>
              </a:spcAft>
              <a:buNone/>
            </a:pPr>
            <a:r>
              <a:rPr lang="en-US" sz="495" u="sng">
                <a:solidFill>
                  <a:schemeClr val="hlink"/>
                </a:solidFill>
                <a:hlinkClick action="ppaction://hlinksldjump" r:id="rId59"/>
              </a:rPr>
              <a:t>Character-Based Tree Reconstruction (cont’d)</a:t>
            </a:r>
            <a:endParaRPr sz="495"/>
          </a:p>
          <a:p>
            <a:pPr indent="0" lvl="0" marL="0" rtl="0" algn="l">
              <a:spcBef>
                <a:spcPts val="0"/>
              </a:spcBef>
              <a:spcAft>
                <a:spcPts val="0"/>
              </a:spcAft>
              <a:buNone/>
            </a:pPr>
            <a:r>
              <a:rPr lang="en-US" sz="495" u="sng">
                <a:solidFill>
                  <a:schemeClr val="hlink"/>
                </a:solidFill>
                <a:hlinkClick action="ppaction://hlinksldjump" r:id="rId60"/>
              </a:rPr>
              <a:t>Parsimony Approach to Evolutionary Tree Reconstruction</a:t>
            </a:r>
            <a:endParaRPr sz="495"/>
          </a:p>
          <a:p>
            <a:pPr indent="0" lvl="0" marL="0" rtl="0" algn="l">
              <a:spcBef>
                <a:spcPts val="0"/>
              </a:spcBef>
              <a:spcAft>
                <a:spcPts val="0"/>
              </a:spcAft>
              <a:buNone/>
            </a:pPr>
            <a:r>
              <a:rPr lang="en-US" sz="495" u="sng">
                <a:solidFill>
                  <a:schemeClr val="hlink"/>
                </a:solidFill>
                <a:hlinkClick action="ppaction://hlinksldjump" r:id="rId61"/>
              </a:rPr>
              <a:t>Parsimony and Tree Reconstruction</a:t>
            </a:r>
            <a:endParaRPr sz="495"/>
          </a:p>
          <a:p>
            <a:pPr indent="0" lvl="0" marL="0" rtl="0" algn="l">
              <a:spcBef>
                <a:spcPts val="0"/>
              </a:spcBef>
              <a:spcAft>
                <a:spcPts val="0"/>
              </a:spcAft>
              <a:buNone/>
            </a:pPr>
            <a:r>
              <a:rPr lang="en-US" sz="495" u="sng">
                <a:solidFill>
                  <a:schemeClr val="hlink"/>
                </a:solidFill>
                <a:hlinkClick action="ppaction://hlinksldjump" r:id="rId62"/>
              </a:rPr>
              <a:t>Small Parsimony Problem</a:t>
            </a:r>
            <a:endParaRPr sz="495"/>
          </a:p>
          <a:p>
            <a:pPr indent="0" lvl="0" marL="0" rtl="0" algn="l">
              <a:spcBef>
                <a:spcPts val="0"/>
              </a:spcBef>
              <a:spcAft>
                <a:spcPts val="0"/>
              </a:spcAft>
              <a:buNone/>
            </a:pPr>
            <a:r>
              <a:rPr lang="en-US" sz="495" u="sng">
                <a:solidFill>
                  <a:schemeClr val="hlink"/>
                </a:solidFill>
                <a:hlinkClick action="ppaction://hlinksldjump" r:id="rId63"/>
              </a:rPr>
              <a:t>Weighted Small Parsimony Problem</a:t>
            </a:r>
            <a:endParaRPr sz="495"/>
          </a:p>
          <a:p>
            <a:pPr indent="0" lvl="0" marL="0" rtl="0" algn="l">
              <a:spcBef>
                <a:spcPts val="0"/>
              </a:spcBef>
              <a:spcAft>
                <a:spcPts val="0"/>
              </a:spcAft>
              <a:buNone/>
            </a:pPr>
            <a:r>
              <a:rPr lang="en-US" sz="495" u="sng">
                <a:solidFill>
                  <a:schemeClr val="hlink"/>
                </a:solidFill>
                <a:hlinkClick action="ppaction://hlinksldjump" r:id="rId64"/>
              </a:rPr>
              <a:t>Scoring Matrices</a:t>
            </a:r>
            <a:endParaRPr sz="495"/>
          </a:p>
          <a:p>
            <a:pPr indent="0" lvl="0" marL="0" rtl="0" algn="l">
              <a:spcBef>
                <a:spcPts val="0"/>
              </a:spcBef>
              <a:spcAft>
                <a:spcPts val="0"/>
              </a:spcAft>
              <a:buNone/>
            </a:pPr>
            <a:r>
              <a:rPr lang="en-US" sz="495" u="sng">
                <a:solidFill>
                  <a:schemeClr val="hlink"/>
                </a:solidFill>
                <a:hlinkClick action="ppaction://hlinksldjump" r:id="rId65"/>
              </a:rPr>
              <a:t>Unweighted vs. Weighted</a:t>
            </a:r>
            <a:endParaRPr sz="495"/>
          </a:p>
          <a:p>
            <a:pPr indent="0" lvl="0" marL="0" rtl="0" algn="l">
              <a:spcBef>
                <a:spcPts val="0"/>
              </a:spcBef>
              <a:spcAft>
                <a:spcPts val="0"/>
              </a:spcAft>
              <a:buNone/>
            </a:pPr>
            <a:r>
              <a:rPr lang="en-US" sz="495" u="sng">
                <a:solidFill>
                  <a:schemeClr val="hlink"/>
                </a:solidFill>
                <a:hlinkClick action="ppaction://hlinksldjump" r:id="rId66"/>
              </a:rPr>
              <a:t>Unweighted vs. Weighted</a:t>
            </a:r>
            <a:endParaRPr sz="495"/>
          </a:p>
          <a:p>
            <a:pPr indent="0" lvl="0" marL="0" rtl="0" algn="l">
              <a:spcBef>
                <a:spcPts val="0"/>
              </a:spcBef>
              <a:spcAft>
                <a:spcPts val="0"/>
              </a:spcAft>
              <a:buNone/>
            </a:pPr>
            <a:r>
              <a:rPr lang="en-US" sz="495" u="sng">
                <a:solidFill>
                  <a:schemeClr val="hlink"/>
                </a:solidFill>
                <a:hlinkClick action="ppaction://hlinksldjump" r:id="rId67"/>
              </a:rPr>
              <a:t>Weighted Small Parsimony Problem: Formulation</a:t>
            </a:r>
            <a:endParaRPr sz="495"/>
          </a:p>
          <a:p>
            <a:pPr indent="0" lvl="0" marL="0" rtl="0" algn="l">
              <a:spcBef>
                <a:spcPts val="0"/>
              </a:spcBef>
              <a:spcAft>
                <a:spcPts val="0"/>
              </a:spcAft>
              <a:buNone/>
            </a:pPr>
            <a:r>
              <a:rPr lang="en-US" sz="495" u="sng">
                <a:solidFill>
                  <a:schemeClr val="hlink"/>
                </a:solidFill>
                <a:hlinkClick action="ppaction://hlinksldjump" r:id="rId68"/>
              </a:rPr>
              <a:t>Sankoff’s Algorithm</a:t>
            </a:r>
            <a:endParaRPr sz="495"/>
          </a:p>
          <a:p>
            <a:pPr indent="0" lvl="0" marL="0" rtl="0" algn="l">
              <a:spcBef>
                <a:spcPts val="0"/>
              </a:spcBef>
              <a:spcAft>
                <a:spcPts val="0"/>
              </a:spcAft>
              <a:buNone/>
            </a:pPr>
            <a:r>
              <a:rPr lang="en-US" sz="495" u="sng">
                <a:solidFill>
                  <a:schemeClr val="hlink"/>
                </a:solidFill>
                <a:hlinkClick action="ppaction://hlinksldjump" r:id="rId69"/>
              </a:rPr>
              <a:t>Sankoff Algorithm: Dynamic Programming</a:t>
            </a:r>
            <a:endParaRPr sz="495"/>
          </a:p>
          <a:p>
            <a:pPr indent="0" lvl="0" marL="0" rtl="0" algn="l">
              <a:spcBef>
                <a:spcPts val="0"/>
              </a:spcBef>
              <a:spcAft>
                <a:spcPts val="0"/>
              </a:spcAft>
              <a:buNone/>
            </a:pPr>
            <a:r>
              <a:rPr lang="en-US" sz="495" u="sng">
                <a:solidFill>
                  <a:schemeClr val="hlink"/>
                </a:solidFill>
                <a:hlinkClick action="ppaction://hlinksldjump" r:id="rId70"/>
              </a:rPr>
              <a:t>Sankoff Algorithm (cont.)</a:t>
            </a:r>
            <a:endParaRPr sz="495"/>
          </a:p>
          <a:p>
            <a:pPr indent="0" lvl="0" marL="0" rtl="0" algn="l">
              <a:spcBef>
                <a:spcPts val="0"/>
              </a:spcBef>
              <a:spcAft>
                <a:spcPts val="0"/>
              </a:spcAft>
              <a:buNone/>
            </a:pPr>
            <a:r>
              <a:rPr lang="en-US" sz="495" u="sng">
                <a:solidFill>
                  <a:schemeClr val="hlink"/>
                </a:solidFill>
                <a:hlinkClick action="ppaction://hlinksldjump" r:id="rId71"/>
              </a:rPr>
              <a:t>Sankoff Algorithm (cont.)</a:t>
            </a:r>
            <a:endParaRPr sz="495"/>
          </a:p>
          <a:p>
            <a:pPr indent="0" lvl="0" marL="0" rtl="0" algn="l">
              <a:spcBef>
                <a:spcPts val="0"/>
              </a:spcBef>
              <a:spcAft>
                <a:spcPts val="0"/>
              </a:spcAft>
              <a:buNone/>
            </a:pPr>
            <a:r>
              <a:rPr lang="en-US" sz="495" u="sng">
                <a:solidFill>
                  <a:schemeClr val="hlink"/>
                </a:solidFill>
                <a:hlinkClick action="ppaction://hlinksldjump" r:id="rId72"/>
              </a:rPr>
              <a:t>Sankoff Algorithm (cont.)</a:t>
            </a:r>
            <a:endParaRPr sz="495"/>
          </a:p>
          <a:p>
            <a:pPr indent="0" lvl="0" marL="0" rtl="0" algn="l">
              <a:spcBef>
                <a:spcPts val="0"/>
              </a:spcBef>
              <a:spcAft>
                <a:spcPts val="0"/>
              </a:spcAft>
              <a:buNone/>
            </a:pPr>
            <a:r>
              <a:rPr lang="en-US" sz="495" u="sng">
                <a:solidFill>
                  <a:schemeClr val="hlink"/>
                </a:solidFill>
                <a:hlinkClick action="ppaction://hlinksldjump" r:id="rId73"/>
              </a:rPr>
              <a:t>Sankoff Algorithm (cont.)</a:t>
            </a:r>
            <a:endParaRPr sz="495"/>
          </a:p>
          <a:p>
            <a:pPr indent="0" lvl="0" marL="0" rtl="0" algn="l">
              <a:spcBef>
                <a:spcPts val="0"/>
              </a:spcBef>
              <a:spcAft>
                <a:spcPts val="0"/>
              </a:spcAft>
              <a:buNone/>
            </a:pPr>
            <a:r>
              <a:rPr lang="en-US" sz="495" u="sng">
                <a:solidFill>
                  <a:schemeClr val="hlink"/>
                </a:solidFill>
                <a:hlinkClick action="ppaction://hlinksldjump" r:id="rId74"/>
              </a:rPr>
              <a:t>Sankoff Algorithm (cont.)</a:t>
            </a:r>
            <a:endParaRPr sz="495"/>
          </a:p>
          <a:p>
            <a:pPr indent="0" lvl="0" marL="0" rtl="0" algn="l">
              <a:spcBef>
                <a:spcPts val="0"/>
              </a:spcBef>
              <a:spcAft>
                <a:spcPts val="0"/>
              </a:spcAft>
              <a:buNone/>
            </a:pPr>
            <a:r>
              <a:rPr lang="en-US" sz="495" u="sng">
                <a:solidFill>
                  <a:schemeClr val="hlink"/>
                </a:solidFill>
                <a:hlinkClick action="ppaction://hlinksldjump" r:id="rId75"/>
              </a:rPr>
              <a:t>Sankoff Algorithm (cont.)</a:t>
            </a:r>
            <a:endParaRPr sz="495"/>
          </a:p>
          <a:p>
            <a:pPr indent="0" lvl="0" marL="0" rtl="0" algn="l">
              <a:spcBef>
                <a:spcPts val="0"/>
              </a:spcBef>
              <a:spcAft>
                <a:spcPts val="0"/>
              </a:spcAft>
              <a:buNone/>
            </a:pPr>
            <a:r>
              <a:rPr lang="en-US" sz="495" u="sng">
                <a:solidFill>
                  <a:schemeClr val="hlink"/>
                </a:solidFill>
                <a:hlinkClick action="ppaction://hlinksldjump" r:id="rId76"/>
              </a:rPr>
              <a:t>Sankoff Algorithm (cont.)</a:t>
            </a:r>
            <a:endParaRPr sz="495"/>
          </a:p>
          <a:p>
            <a:pPr indent="0" lvl="0" marL="0" rtl="0" algn="l">
              <a:spcBef>
                <a:spcPts val="0"/>
              </a:spcBef>
              <a:spcAft>
                <a:spcPts val="0"/>
              </a:spcAft>
              <a:buNone/>
            </a:pPr>
            <a:r>
              <a:rPr lang="en-US" sz="495" u="sng">
                <a:solidFill>
                  <a:schemeClr val="hlink"/>
                </a:solidFill>
                <a:hlinkClick action="ppaction://hlinksldjump" r:id="rId77"/>
              </a:rPr>
              <a:t>Sankoff Algorithm: Traveling down the Tree</a:t>
            </a:r>
            <a:endParaRPr sz="495"/>
          </a:p>
          <a:p>
            <a:pPr indent="0" lvl="0" marL="0" rtl="0" algn="l">
              <a:spcBef>
                <a:spcPts val="0"/>
              </a:spcBef>
              <a:spcAft>
                <a:spcPts val="0"/>
              </a:spcAft>
              <a:buNone/>
            </a:pPr>
            <a:r>
              <a:rPr lang="en-US" sz="495" u="sng">
                <a:solidFill>
                  <a:schemeClr val="hlink"/>
                </a:solidFill>
                <a:hlinkClick action="ppaction://hlinksldjump" r:id="rId78"/>
              </a:rPr>
              <a:t>Sankoff Algorithm (cont.)</a:t>
            </a:r>
            <a:endParaRPr sz="495"/>
          </a:p>
          <a:p>
            <a:pPr indent="0" lvl="0" marL="0" rtl="0" algn="l">
              <a:spcBef>
                <a:spcPts val="0"/>
              </a:spcBef>
              <a:spcAft>
                <a:spcPts val="0"/>
              </a:spcAft>
              <a:buNone/>
            </a:pPr>
            <a:r>
              <a:rPr lang="en-US" sz="495" u="sng">
                <a:solidFill>
                  <a:schemeClr val="hlink"/>
                </a:solidFill>
                <a:hlinkClick action="ppaction://hlinksldjump" r:id="rId79"/>
              </a:rPr>
              <a:t>Sankoff Algorithm (cont.)</a:t>
            </a:r>
            <a:endParaRPr sz="495"/>
          </a:p>
          <a:p>
            <a:pPr indent="0" lvl="0" marL="0" rtl="0" algn="l">
              <a:spcBef>
                <a:spcPts val="0"/>
              </a:spcBef>
              <a:spcAft>
                <a:spcPts val="0"/>
              </a:spcAft>
              <a:buNone/>
            </a:pPr>
            <a:r>
              <a:rPr lang="en-US" sz="495" u="sng">
                <a:solidFill>
                  <a:schemeClr val="hlink"/>
                </a:solidFill>
                <a:hlinkClick action="ppaction://hlinksldjump" r:id="rId80"/>
              </a:rPr>
              <a:t>FITCH’S ALGORITHM</a:t>
            </a:r>
            <a:endParaRPr sz="495"/>
          </a:p>
          <a:p>
            <a:pPr indent="0" lvl="0" marL="0" rtl="0" algn="l">
              <a:spcBef>
                <a:spcPts val="0"/>
              </a:spcBef>
              <a:spcAft>
                <a:spcPts val="0"/>
              </a:spcAft>
              <a:buNone/>
            </a:pPr>
            <a:r>
              <a:rPr lang="en-US" sz="495" u="sng">
                <a:solidFill>
                  <a:schemeClr val="hlink"/>
                </a:solidFill>
                <a:hlinkClick action="ppaction://hlinksldjump" r:id="rId81"/>
              </a:rPr>
              <a:t>Fitch’s Algorithm</a:t>
            </a:r>
            <a:endParaRPr sz="495"/>
          </a:p>
          <a:p>
            <a:pPr indent="0" lvl="0" marL="0" rtl="0" algn="l">
              <a:spcBef>
                <a:spcPts val="0"/>
              </a:spcBef>
              <a:spcAft>
                <a:spcPts val="0"/>
              </a:spcAft>
              <a:buNone/>
            </a:pPr>
            <a:r>
              <a:rPr lang="en-US" sz="495" u="sng">
                <a:solidFill>
                  <a:schemeClr val="hlink"/>
                </a:solidFill>
                <a:hlinkClick action="ppaction://hlinksldjump" r:id="rId82"/>
              </a:rPr>
              <a:t>Fitch’s Algorithm (cont’d)</a:t>
            </a:r>
            <a:endParaRPr sz="495"/>
          </a:p>
          <a:p>
            <a:pPr indent="0" lvl="0" marL="0" rtl="0" algn="l">
              <a:spcBef>
                <a:spcPts val="0"/>
              </a:spcBef>
              <a:spcAft>
                <a:spcPts val="0"/>
              </a:spcAft>
              <a:buNone/>
            </a:pPr>
            <a:r>
              <a:rPr lang="en-US" sz="495" u="sng">
                <a:solidFill>
                  <a:schemeClr val="hlink"/>
                </a:solidFill>
                <a:hlinkClick action="ppaction://hlinksldjump" r:id="rId83"/>
              </a:rPr>
              <a:t>Fitch Algorithm</a:t>
            </a:r>
            <a:endParaRPr sz="495"/>
          </a:p>
          <a:p>
            <a:pPr indent="0" lvl="0" marL="0" rtl="0" algn="l">
              <a:spcBef>
                <a:spcPts val="0"/>
              </a:spcBef>
              <a:spcAft>
                <a:spcPts val="0"/>
              </a:spcAft>
              <a:buNone/>
            </a:pPr>
            <a:r>
              <a:rPr lang="en-US" sz="495" u="sng">
                <a:solidFill>
                  <a:schemeClr val="hlink"/>
                </a:solidFill>
                <a:hlinkClick action="ppaction://hlinksldjump" r:id="rId84"/>
              </a:rPr>
              <a:t>Fitch Algorithm (cont.)</a:t>
            </a:r>
            <a:endParaRPr sz="495"/>
          </a:p>
          <a:p>
            <a:pPr indent="0" lvl="0" marL="0" rtl="0" algn="l">
              <a:spcBef>
                <a:spcPts val="0"/>
              </a:spcBef>
              <a:spcAft>
                <a:spcPts val="0"/>
              </a:spcAft>
              <a:buNone/>
            </a:pPr>
            <a:r>
              <a:rPr lang="en-US" sz="495" u="sng">
                <a:solidFill>
                  <a:schemeClr val="hlink"/>
                </a:solidFill>
                <a:hlinkClick action="ppaction://hlinksldjump" r:id="rId85"/>
              </a:rPr>
              <a:t>Fitch Algorithm (cont.)</a:t>
            </a:r>
            <a:endParaRPr sz="495"/>
          </a:p>
          <a:p>
            <a:pPr indent="0" lvl="0" marL="0" rtl="0" algn="l">
              <a:spcBef>
                <a:spcPts val="0"/>
              </a:spcBef>
              <a:spcAft>
                <a:spcPts val="0"/>
              </a:spcAft>
              <a:buNone/>
            </a:pPr>
            <a:r>
              <a:rPr lang="en-US" sz="495" u="sng">
                <a:solidFill>
                  <a:schemeClr val="hlink"/>
                </a:solidFill>
                <a:hlinkClick action="ppaction://hlinksldjump" r:id="rId86"/>
              </a:rPr>
              <a:t>Fitch vs. Sankoff</a:t>
            </a:r>
            <a:endParaRPr sz="495"/>
          </a:p>
          <a:p>
            <a:pPr indent="0" lvl="0" marL="0" rtl="0" algn="l">
              <a:spcBef>
                <a:spcPts val="0"/>
              </a:spcBef>
              <a:spcAft>
                <a:spcPts val="0"/>
              </a:spcAft>
              <a:buNone/>
            </a:pPr>
            <a:r>
              <a:rPr lang="en-US" sz="495" u="sng">
                <a:solidFill>
                  <a:schemeClr val="hlink"/>
                </a:solidFill>
                <a:hlinkClick action="ppaction://hlinksldjump" r:id="rId87"/>
              </a:rPr>
              <a:t>Fitch</a:t>
            </a:r>
            <a:endParaRPr sz="495"/>
          </a:p>
          <a:p>
            <a:pPr indent="0" lvl="0" marL="0" rtl="0" algn="l">
              <a:spcBef>
                <a:spcPts val="0"/>
              </a:spcBef>
              <a:spcAft>
                <a:spcPts val="0"/>
              </a:spcAft>
              <a:buNone/>
            </a:pPr>
            <a:r>
              <a:rPr lang="en-US" sz="495" u="sng">
                <a:solidFill>
                  <a:schemeClr val="hlink"/>
                </a:solidFill>
                <a:hlinkClick action="ppaction://hlinksldjump" r:id="rId88"/>
              </a:rPr>
              <a:t>Comparison of Fitch and Sankoff</a:t>
            </a:r>
            <a:endParaRPr sz="495"/>
          </a:p>
          <a:p>
            <a:pPr indent="0" lvl="0" marL="0" rtl="0" algn="l">
              <a:spcBef>
                <a:spcPts val="0"/>
              </a:spcBef>
              <a:spcAft>
                <a:spcPts val="0"/>
              </a:spcAft>
              <a:buNone/>
            </a:pPr>
            <a:r>
              <a:rPr lang="en-US" sz="495" u="sng">
                <a:solidFill>
                  <a:schemeClr val="hlink"/>
                </a:solidFill>
                <a:hlinkClick action="ppaction://hlinksldjump" r:id="rId89"/>
              </a:rPr>
              <a:t>Sankoff</a:t>
            </a:r>
            <a:endParaRPr sz="495"/>
          </a:p>
          <a:p>
            <a:pPr indent="0" lvl="0" marL="0" rtl="0" algn="l">
              <a:spcBef>
                <a:spcPts val="0"/>
              </a:spcBef>
              <a:spcAft>
                <a:spcPts val="0"/>
              </a:spcAft>
              <a:buNone/>
            </a:pPr>
            <a:r>
              <a:rPr lang="en-US" sz="495" u="sng">
                <a:solidFill>
                  <a:schemeClr val="hlink"/>
                </a:solidFill>
                <a:hlinkClick action="ppaction://hlinksldjump" r:id="rId90"/>
              </a:rPr>
              <a:t>Sankoff vs. Fitch</a:t>
            </a:r>
            <a:endParaRPr sz="495"/>
          </a:p>
          <a:p>
            <a:pPr indent="0" lvl="0" marL="0" rtl="0" algn="l">
              <a:spcBef>
                <a:spcPts val="0"/>
              </a:spcBef>
              <a:spcAft>
                <a:spcPts val="0"/>
              </a:spcAft>
              <a:buNone/>
            </a:pPr>
            <a:r>
              <a:rPr lang="en-US" sz="495" u="sng">
                <a:solidFill>
                  <a:schemeClr val="hlink"/>
                </a:solidFill>
                <a:hlinkClick action="ppaction://hlinksldjump" r:id="rId91"/>
              </a:rPr>
              <a:t>Large Parsimony Problem</a:t>
            </a:r>
            <a:endParaRPr sz="495"/>
          </a:p>
          <a:p>
            <a:pPr indent="0" lvl="0" marL="0" rtl="0" algn="l">
              <a:spcBef>
                <a:spcPts val="0"/>
              </a:spcBef>
              <a:spcAft>
                <a:spcPts val="0"/>
              </a:spcAft>
              <a:buNone/>
            </a:pPr>
            <a:r>
              <a:rPr lang="en-US" sz="495" u="sng">
                <a:solidFill>
                  <a:schemeClr val="hlink"/>
                </a:solidFill>
                <a:hlinkClick action="ppaction://hlinksldjump" r:id="rId92"/>
              </a:rPr>
              <a:t>Large Parsimony Problem (cont.)</a:t>
            </a:r>
            <a:endParaRPr sz="495"/>
          </a:p>
          <a:p>
            <a:pPr indent="0" lvl="0" marL="0" rtl="0" algn="l">
              <a:spcBef>
                <a:spcPts val="0"/>
              </a:spcBef>
              <a:spcAft>
                <a:spcPts val="0"/>
              </a:spcAft>
              <a:buNone/>
            </a:pPr>
            <a:r>
              <a:t/>
            </a:r>
            <a:endParaRPr sz="49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Fitting Distance Matrix</a:t>
            </a:r>
            <a:endParaRPr sz="2600"/>
          </a:p>
        </p:txBody>
      </p:sp>
      <p:sp>
        <p:nvSpPr>
          <p:cNvPr id="223" name="Google Shape;223;p32"/>
          <p:cNvSpPr txBox="1"/>
          <p:nvPr>
            <p:ph idx="1" type="body"/>
          </p:nvPr>
        </p:nvSpPr>
        <p:spPr>
          <a:xfrm>
            <a:off x="457200" y="1717675"/>
            <a:ext cx="8229600" cy="4530725"/>
          </a:xfrm>
          <a:prstGeom prst="rect">
            <a:avLst/>
          </a:prstGeom>
          <a:noFill/>
          <a:ln>
            <a:noFill/>
          </a:ln>
        </p:spPr>
        <p:txBody>
          <a:bodyPr anchorCtr="0" anchor="t" bIns="45700" lIns="91425" spcFirstLastPara="1" rIns="91425" wrap="square" tIns="45700">
            <a:noAutofit/>
          </a:bodyPr>
          <a:lstStyle/>
          <a:p>
            <a:pPr indent="-219075" lvl="0" marL="342900" rtl="0" algn="l">
              <a:spcBef>
                <a:spcPts val="0"/>
              </a:spcBef>
              <a:spcAft>
                <a:spcPts val="0"/>
              </a:spcAft>
              <a:buSzPts val="1950"/>
              <a:buNone/>
            </a:pPr>
            <a:r>
              <a:t/>
            </a:r>
            <a:endParaRPr/>
          </a:p>
          <a:p>
            <a:pPr indent="-342900" lvl="0" marL="342900" rtl="0" algn="l">
              <a:spcBef>
                <a:spcPts val="600"/>
              </a:spcBef>
              <a:spcAft>
                <a:spcPts val="0"/>
              </a:spcAft>
              <a:buSzPts val="1950"/>
              <a:buChar char="■"/>
            </a:pPr>
            <a:r>
              <a:rPr lang="en-US"/>
              <a:t>Fitting means </a:t>
            </a:r>
            <a:r>
              <a:rPr i="1" lang="en-US"/>
              <a:t>D</a:t>
            </a:r>
            <a:r>
              <a:rPr baseline="-25000" i="1" lang="en-US"/>
              <a:t>ij</a:t>
            </a:r>
            <a:r>
              <a:rPr lang="en-US"/>
              <a:t> = </a:t>
            </a:r>
            <a:r>
              <a:rPr i="1" lang="en-US"/>
              <a:t>d</a:t>
            </a:r>
            <a:r>
              <a:rPr baseline="-25000" i="1" lang="en-US"/>
              <a:t>ij</a:t>
            </a:r>
            <a:r>
              <a:rPr lang="en-US"/>
              <a:t>(</a:t>
            </a:r>
            <a:r>
              <a:rPr i="1" lang="en-US"/>
              <a:t>T</a:t>
            </a:r>
            <a:r>
              <a:rPr lang="en-US"/>
              <a:t>)</a:t>
            </a:r>
            <a:endParaRPr/>
          </a:p>
          <a:p>
            <a:pPr indent="-342900" lvl="0" marL="342900" rtl="0" algn="l">
              <a:spcBef>
                <a:spcPts val="600"/>
              </a:spcBef>
              <a:spcAft>
                <a:spcPts val="0"/>
              </a:spcAft>
              <a:buSzPts val="1950"/>
              <a:buFont typeface="Arial"/>
              <a:buNone/>
            </a:pPr>
            <a:r>
              <a:t/>
            </a:r>
            <a:endParaRPr/>
          </a:p>
          <a:p>
            <a:pPr indent="-342900" lvl="0" marL="342900" rtl="0" algn="l">
              <a:spcBef>
                <a:spcPts val="600"/>
              </a:spcBef>
              <a:spcAft>
                <a:spcPts val="0"/>
              </a:spcAft>
              <a:buSzPts val="1950"/>
              <a:buFont typeface="Arial"/>
              <a:buNone/>
            </a:pPr>
            <a:r>
              <a:t/>
            </a:r>
            <a:endParaRPr/>
          </a:p>
          <a:p>
            <a:pPr indent="-219075" lvl="0" marL="342900" rtl="0" algn="l">
              <a:spcBef>
                <a:spcPts val="600"/>
              </a:spcBef>
              <a:spcAft>
                <a:spcPts val="0"/>
              </a:spcAft>
              <a:buSzPts val="1950"/>
              <a:buNone/>
            </a:pPr>
            <a:r>
              <a:t/>
            </a:r>
            <a:endParaRPr/>
          </a:p>
        </p:txBody>
      </p:sp>
      <p:sp>
        <p:nvSpPr>
          <p:cNvPr id="224" name="Google Shape;224;p32"/>
          <p:cNvSpPr/>
          <p:nvPr/>
        </p:nvSpPr>
        <p:spPr>
          <a:xfrm rot="5400000">
            <a:off x="3421856" y="2639219"/>
            <a:ext cx="90488" cy="533400"/>
          </a:xfrm>
          <a:prstGeom prst="rightBrace">
            <a:avLst>
              <a:gd fmla="val 4912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25" name="Google Shape;225;p32"/>
          <p:cNvSpPr/>
          <p:nvPr/>
        </p:nvSpPr>
        <p:spPr>
          <a:xfrm rot="-5400000">
            <a:off x="4343400" y="1793875"/>
            <a:ext cx="228600" cy="838200"/>
          </a:xfrm>
          <a:prstGeom prst="rightBrace">
            <a:avLst>
              <a:gd fmla="val 30556"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26" name="Google Shape;226;p32"/>
          <p:cNvSpPr txBox="1"/>
          <p:nvPr/>
        </p:nvSpPr>
        <p:spPr>
          <a:xfrm>
            <a:off x="3962400" y="1717675"/>
            <a:ext cx="48006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000">
                <a:solidFill>
                  <a:schemeClr val="dk1"/>
                </a:solidFill>
                <a:latin typeface="Arial"/>
                <a:ea typeface="Arial"/>
                <a:cs typeface="Arial"/>
                <a:sym typeface="Arial"/>
              </a:rPr>
              <a:t>Lengths of path in an (</a:t>
            </a:r>
            <a:r>
              <a:rPr b="1" i="1" lang="en-US" sz="2000">
                <a:solidFill>
                  <a:schemeClr val="dk1"/>
                </a:solidFill>
                <a:latin typeface="Arial"/>
                <a:ea typeface="Arial"/>
                <a:cs typeface="Arial"/>
                <a:sym typeface="Arial"/>
              </a:rPr>
              <a:t>unknown</a:t>
            </a:r>
            <a:r>
              <a:rPr b="0" lang="en-US" sz="2000">
                <a:solidFill>
                  <a:schemeClr val="dk1"/>
                </a:solidFill>
                <a:latin typeface="Arial"/>
                <a:ea typeface="Arial"/>
                <a:cs typeface="Arial"/>
                <a:sym typeface="Arial"/>
              </a:rPr>
              <a:t>) tree </a:t>
            </a:r>
            <a:r>
              <a:rPr b="0" i="1" lang="en-US" sz="2000">
                <a:solidFill>
                  <a:schemeClr val="dk1"/>
                </a:solidFill>
                <a:latin typeface="Arial"/>
                <a:ea typeface="Arial"/>
                <a:cs typeface="Arial"/>
                <a:sym typeface="Arial"/>
              </a:rPr>
              <a:t>T</a:t>
            </a:r>
            <a:endParaRPr b="0" sz="2000">
              <a:solidFill>
                <a:schemeClr val="dk1"/>
              </a:solidFill>
              <a:latin typeface="Arial"/>
              <a:ea typeface="Arial"/>
              <a:cs typeface="Arial"/>
              <a:sym typeface="Arial"/>
            </a:endParaRPr>
          </a:p>
        </p:txBody>
      </p:sp>
      <p:sp>
        <p:nvSpPr>
          <p:cNvPr id="227" name="Google Shape;227;p32"/>
          <p:cNvSpPr txBox="1"/>
          <p:nvPr/>
        </p:nvSpPr>
        <p:spPr>
          <a:xfrm>
            <a:off x="3048000" y="3027363"/>
            <a:ext cx="49530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000">
                <a:solidFill>
                  <a:schemeClr val="dk1"/>
                </a:solidFill>
                <a:latin typeface="Arial"/>
                <a:ea typeface="Arial"/>
                <a:cs typeface="Arial"/>
                <a:sym typeface="Arial"/>
              </a:rPr>
              <a:t>Edit distance between species (</a:t>
            </a:r>
            <a:r>
              <a:rPr b="1" i="1" lang="en-US" sz="2000">
                <a:solidFill>
                  <a:schemeClr val="dk1"/>
                </a:solidFill>
                <a:latin typeface="Arial"/>
                <a:ea typeface="Arial"/>
                <a:cs typeface="Arial"/>
                <a:sym typeface="Arial"/>
              </a:rPr>
              <a:t>known</a:t>
            </a:r>
            <a:r>
              <a:rPr b="0" lang="en-US" sz="2000">
                <a:solidFill>
                  <a:schemeClr val="dk1"/>
                </a:solidFill>
                <a:latin typeface="Arial"/>
                <a:ea typeface="Arial"/>
                <a:cs typeface="Arial"/>
                <a:sym typeface="Arial"/>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Reconstructing a 3 Leaved Tree</a:t>
            </a:r>
            <a:endParaRPr/>
          </a:p>
        </p:txBody>
      </p:sp>
      <p:sp>
        <p:nvSpPr>
          <p:cNvPr id="233" name="Google Shape;233;p33"/>
          <p:cNvSpPr txBox="1"/>
          <p:nvPr>
            <p:ph idx="1" type="body"/>
          </p:nvPr>
        </p:nvSpPr>
        <p:spPr>
          <a:xfrm>
            <a:off x="457200" y="1600200"/>
            <a:ext cx="8153400" cy="1447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50"/>
              <a:buChar char="■"/>
            </a:pPr>
            <a:r>
              <a:rPr lang="en-US"/>
              <a:t>Tree reconstruction for any 3x3 matrix is straightforward</a:t>
            </a:r>
            <a:endParaRPr/>
          </a:p>
          <a:p>
            <a:pPr indent="-342900" lvl="0" marL="342900" rtl="0" algn="l">
              <a:lnSpc>
                <a:spcPct val="90000"/>
              </a:lnSpc>
              <a:spcBef>
                <a:spcPts val="600"/>
              </a:spcBef>
              <a:spcAft>
                <a:spcPts val="0"/>
              </a:spcAft>
              <a:buSzPts val="1950"/>
              <a:buChar char="■"/>
            </a:pPr>
            <a:r>
              <a:rPr lang="en-US"/>
              <a:t>We have 3 leaves </a:t>
            </a:r>
            <a:r>
              <a:rPr i="1" lang="en-US"/>
              <a:t>i, j, k</a:t>
            </a:r>
            <a:r>
              <a:rPr lang="en-US"/>
              <a:t> and a center vertex </a:t>
            </a:r>
            <a:r>
              <a:rPr i="1" lang="en-US"/>
              <a:t>c</a:t>
            </a:r>
            <a:endParaRPr/>
          </a:p>
        </p:txBody>
      </p:sp>
      <p:pic>
        <p:nvPicPr>
          <p:cNvPr id="234" name="Google Shape;234;p33"/>
          <p:cNvPicPr preferRelativeResize="0"/>
          <p:nvPr/>
        </p:nvPicPr>
        <p:blipFill rotWithShape="1">
          <a:blip r:embed="rId3">
            <a:alphaModFix/>
          </a:blip>
          <a:srcRect b="0" l="0" r="0" t="0"/>
          <a:stretch/>
        </p:blipFill>
        <p:spPr>
          <a:xfrm>
            <a:off x="990600" y="3048000"/>
            <a:ext cx="3124200" cy="3109913"/>
          </a:xfrm>
          <a:prstGeom prst="rect">
            <a:avLst/>
          </a:prstGeom>
          <a:noFill/>
          <a:ln>
            <a:noFill/>
          </a:ln>
        </p:spPr>
      </p:pic>
      <p:sp>
        <p:nvSpPr>
          <p:cNvPr id="235" name="Google Shape;235;p33"/>
          <p:cNvSpPr txBox="1"/>
          <p:nvPr/>
        </p:nvSpPr>
        <p:spPr>
          <a:xfrm>
            <a:off x="5105400" y="3352800"/>
            <a:ext cx="2895600" cy="24431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800" u="sng">
                <a:solidFill>
                  <a:schemeClr val="dk1"/>
                </a:solidFill>
                <a:latin typeface="Arial"/>
                <a:ea typeface="Arial"/>
                <a:cs typeface="Arial"/>
                <a:sym typeface="Arial"/>
              </a:rPr>
              <a:t>Observe:</a:t>
            </a:r>
            <a:endParaRPr/>
          </a:p>
          <a:p>
            <a:pPr indent="0" lvl="0" marL="0" marR="0" rtl="0" algn="l">
              <a:spcBef>
                <a:spcPts val="1400"/>
              </a:spcBef>
              <a:spcAft>
                <a:spcPts val="0"/>
              </a:spcAft>
              <a:buNone/>
            </a:pPr>
            <a:r>
              <a:rPr b="0" i="1" lang="en-US" sz="2800">
                <a:solidFill>
                  <a:schemeClr val="dk1"/>
                </a:solidFill>
                <a:latin typeface="Lucida Sans"/>
                <a:ea typeface="Lucida Sans"/>
                <a:cs typeface="Lucida Sans"/>
                <a:sym typeface="Lucida Sans"/>
              </a:rPr>
              <a:t>d</a:t>
            </a:r>
            <a:r>
              <a:rPr b="0" baseline="-25000" i="1" lang="en-US" sz="2800">
                <a:solidFill>
                  <a:schemeClr val="dk1"/>
                </a:solidFill>
                <a:latin typeface="Lucida Sans"/>
                <a:ea typeface="Lucida Sans"/>
                <a:cs typeface="Lucida Sans"/>
                <a:sym typeface="Lucida Sans"/>
              </a:rPr>
              <a:t>ic</a:t>
            </a:r>
            <a:r>
              <a:rPr b="0" i="1" lang="en-US" sz="2800">
                <a:solidFill>
                  <a:schemeClr val="dk1"/>
                </a:solidFill>
                <a:latin typeface="Lucida Sans"/>
                <a:ea typeface="Lucida Sans"/>
                <a:cs typeface="Lucida Sans"/>
                <a:sym typeface="Lucida Sans"/>
              </a:rPr>
              <a:t> + d</a:t>
            </a:r>
            <a:r>
              <a:rPr b="0" baseline="-25000" i="1" lang="en-US" sz="2800">
                <a:solidFill>
                  <a:schemeClr val="dk1"/>
                </a:solidFill>
                <a:latin typeface="Lucida Sans"/>
                <a:ea typeface="Lucida Sans"/>
                <a:cs typeface="Lucida Sans"/>
                <a:sym typeface="Lucida Sans"/>
              </a:rPr>
              <a:t>jc</a:t>
            </a:r>
            <a:r>
              <a:rPr b="0" i="1" lang="en-US" sz="2800">
                <a:solidFill>
                  <a:schemeClr val="dk1"/>
                </a:solidFill>
                <a:latin typeface="Lucida Sans"/>
                <a:ea typeface="Lucida Sans"/>
                <a:cs typeface="Lucida Sans"/>
                <a:sym typeface="Lucida Sans"/>
              </a:rPr>
              <a:t> = D</a:t>
            </a:r>
            <a:r>
              <a:rPr b="0" baseline="-25000" i="1" lang="en-US" sz="2800">
                <a:solidFill>
                  <a:schemeClr val="dk1"/>
                </a:solidFill>
                <a:latin typeface="Lucida Sans"/>
                <a:ea typeface="Lucida Sans"/>
                <a:cs typeface="Lucida Sans"/>
                <a:sym typeface="Lucida Sans"/>
              </a:rPr>
              <a:t>ij</a:t>
            </a:r>
            <a:endParaRPr b="0" i="1" sz="2800">
              <a:solidFill>
                <a:schemeClr val="dk1"/>
              </a:solidFill>
              <a:latin typeface="Lucida Sans"/>
              <a:ea typeface="Lucida Sans"/>
              <a:cs typeface="Lucida Sans"/>
              <a:sym typeface="Lucida Sans"/>
            </a:endParaRPr>
          </a:p>
          <a:p>
            <a:pPr indent="0" lvl="0" marL="0" marR="0" rtl="0" algn="l">
              <a:spcBef>
                <a:spcPts val="1400"/>
              </a:spcBef>
              <a:spcAft>
                <a:spcPts val="0"/>
              </a:spcAft>
              <a:buNone/>
            </a:pPr>
            <a:r>
              <a:rPr b="0" i="1" lang="en-US" sz="2800">
                <a:solidFill>
                  <a:schemeClr val="dk1"/>
                </a:solidFill>
                <a:latin typeface="Lucida Sans"/>
                <a:ea typeface="Lucida Sans"/>
                <a:cs typeface="Lucida Sans"/>
                <a:sym typeface="Lucida Sans"/>
              </a:rPr>
              <a:t>d</a:t>
            </a:r>
            <a:r>
              <a:rPr b="0" baseline="-25000" i="1" lang="en-US" sz="2800">
                <a:solidFill>
                  <a:schemeClr val="dk1"/>
                </a:solidFill>
                <a:latin typeface="Lucida Sans"/>
                <a:ea typeface="Lucida Sans"/>
                <a:cs typeface="Lucida Sans"/>
                <a:sym typeface="Lucida Sans"/>
              </a:rPr>
              <a:t>ic</a:t>
            </a:r>
            <a:r>
              <a:rPr b="0" i="1" lang="en-US" sz="2800">
                <a:solidFill>
                  <a:schemeClr val="dk1"/>
                </a:solidFill>
                <a:latin typeface="Lucida Sans"/>
                <a:ea typeface="Lucida Sans"/>
                <a:cs typeface="Lucida Sans"/>
                <a:sym typeface="Lucida Sans"/>
              </a:rPr>
              <a:t> + d</a:t>
            </a:r>
            <a:r>
              <a:rPr b="0" baseline="-25000" i="1" lang="en-US" sz="2800">
                <a:solidFill>
                  <a:schemeClr val="dk1"/>
                </a:solidFill>
                <a:latin typeface="Lucida Sans"/>
                <a:ea typeface="Lucida Sans"/>
                <a:cs typeface="Lucida Sans"/>
                <a:sym typeface="Lucida Sans"/>
              </a:rPr>
              <a:t>kc</a:t>
            </a:r>
            <a:r>
              <a:rPr b="0" i="1" lang="en-US" sz="2800">
                <a:solidFill>
                  <a:schemeClr val="dk1"/>
                </a:solidFill>
                <a:latin typeface="Lucida Sans"/>
                <a:ea typeface="Lucida Sans"/>
                <a:cs typeface="Lucida Sans"/>
                <a:sym typeface="Lucida Sans"/>
              </a:rPr>
              <a:t> = D</a:t>
            </a:r>
            <a:r>
              <a:rPr b="0" baseline="-25000" i="1" lang="en-US" sz="2800">
                <a:solidFill>
                  <a:schemeClr val="dk1"/>
                </a:solidFill>
                <a:latin typeface="Lucida Sans"/>
                <a:ea typeface="Lucida Sans"/>
                <a:cs typeface="Lucida Sans"/>
                <a:sym typeface="Lucida Sans"/>
              </a:rPr>
              <a:t>ik</a:t>
            </a:r>
            <a:endParaRPr b="0" i="1" sz="2800">
              <a:solidFill>
                <a:schemeClr val="dk1"/>
              </a:solidFill>
              <a:latin typeface="Lucida Sans"/>
              <a:ea typeface="Lucida Sans"/>
              <a:cs typeface="Lucida Sans"/>
              <a:sym typeface="Lucida Sans"/>
            </a:endParaRPr>
          </a:p>
          <a:p>
            <a:pPr indent="0" lvl="0" marL="0" marR="0" rtl="0" algn="l">
              <a:spcBef>
                <a:spcPts val="1400"/>
              </a:spcBef>
              <a:spcAft>
                <a:spcPts val="0"/>
              </a:spcAft>
              <a:buNone/>
            </a:pPr>
            <a:r>
              <a:rPr b="0" i="1" lang="en-US" sz="2800">
                <a:solidFill>
                  <a:schemeClr val="dk1"/>
                </a:solidFill>
                <a:latin typeface="Lucida Sans"/>
                <a:ea typeface="Lucida Sans"/>
                <a:cs typeface="Lucida Sans"/>
                <a:sym typeface="Lucida Sans"/>
              </a:rPr>
              <a:t>d</a:t>
            </a:r>
            <a:r>
              <a:rPr b="0" baseline="-25000" i="1" lang="en-US" sz="2800">
                <a:solidFill>
                  <a:schemeClr val="dk1"/>
                </a:solidFill>
                <a:latin typeface="Lucida Sans"/>
                <a:ea typeface="Lucida Sans"/>
                <a:cs typeface="Lucida Sans"/>
                <a:sym typeface="Lucida Sans"/>
              </a:rPr>
              <a:t>jc</a:t>
            </a:r>
            <a:r>
              <a:rPr b="0" i="1" lang="en-US" sz="2800">
                <a:solidFill>
                  <a:schemeClr val="dk1"/>
                </a:solidFill>
                <a:latin typeface="Lucida Sans"/>
                <a:ea typeface="Lucida Sans"/>
                <a:cs typeface="Lucida Sans"/>
                <a:sym typeface="Lucida Sans"/>
              </a:rPr>
              <a:t> + d</a:t>
            </a:r>
            <a:r>
              <a:rPr b="0" baseline="-25000" i="1" lang="en-US" sz="2800">
                <a:solidFill>
                  <a:schemeClr val="dk1"/>
                </a:solidFill>
                <a:latin typeface="Lucida Sans"/>
                <a:ea typeface="Lucida Sans"/>
                <a:cs typeface="Lucida Sans"/>
                <a:sym typeface="Lucida Sans"/>
              </a:rPr>
              <a:t>kc</a:t>
            </a:r>
            <a:r>
              <a:rPr b="0" i="1" lang="en-US" sz="2800">
                <a:solidFill>
                  <a:schemeClr val="dk1"/>
                </a:solidFill>
                <a:latin typeface="Lucida Sans"/>
                <a:ea typeface="Lucida Sans"/>
                <a:cs typeface="Lucida Sans"/>
                <a:sym typeface="Lucida Sans"/>
              </a:rPr>
              <a:t> = D</a:t>
            </a:r>
            <a:r>
              <a:rPr b="0" baseline="-25000" i="1" lang="en-US" sz="2800">
                <a:solidFill>
                  <a:schemeClr val="dk1"/>
                </a:solidFill>
                <a:latin typeface="Lucida Sans"/>
                <a:ea typeface="Lucida Sans"/>
                <a:cs typeface="Lucida Sans"/>
                <a:sym typeface="Lucida Sans"/>
              </a:rPr>
              <a:t>jk</a:t>
            </a:r>
            <a:endParaRPr/>
          </a:p>
        </p:txBody>
      </p:sp>
      <p:sp>
        <p:nvSpPr>
          <p:cNvPr id="236" name="Google Shape;236;p33"/>
          <p:cNvSpPr txBox="1"/>
          <p:nvPr/>
        </p:nvSpPr>
        <p:spPr>
          <a:xfrm>
            <a:off x="2667000" y="6248400"/>
            <a:ext cx="473084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Arial"/>
                <a:ea typeface="Arial"/>
                <a:cs typeface="Arial"/>
                <a:sym typeface="Arial"/>
              </a:rPr>
              <a:t>Unknown c (root) -&gt; Steiner Tree Problem</a:t>
            </a:r>
            <a:endParaRPr b="1" sz="1800">
              <a:solidFill>
                <a:srgbClr val="FF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700"/>
              <a:t>Reconstructing a 3 Leaved Tree</a:t>
            </a:r>
            <a:r>
              <a:rPr lang="en-US"/>
              <a:t> </a:t>
            </a:r>
            <a:r>
              <a:rPr lang="en-US" sz="2600"/>
              <a:t>(cont’d)</a:t>
            </a:r>
            <a:endParaRPr/>
          </a:p>
        </p:txBody>
      </p:sp>
      <p:grpSp>
        <p:nvGrpSpPr>
          <p:cNvPr id="242" name="Google Shape;242;p34"/>
          <p:cNvGrpSpPr/>
          <p:nvPr/>
        </p:nvGrpSpPr>
        <p:grpSpPr>
          <a:xfrm>
            <a:off x="0" y="1371600"/>
            <a:ext cx="8991600" cy="4694238"/>
            <a:chOff x="0" y="864"/>
            <a:chExt cx="5664" cy="2957"/>
          </a:xfrm>
        </p:grpSpPr>
        <p:pic>
          <p:nvPicPr>
            <p:cNvPr id="243" name="Google Shape;243;p34"/>
            <p:cNvPicPr preferRelativeResize="0"/>
            <p:nvPr/>
          </p:nvPicPr>
          <p:blipFill rotWithShape="1">
            <a:blip r:embed="rId3">
              <a:alphaModFix/>
            </a:blip>
            <a:srcRect b="0" l="0" r="0" t="0"/>
            <a:stretch/>
          </p:blipFill>
          <p:spPr>
            <a:xfrm>
              <a:off x="0" y="864"/>
              <a:ext cx="2544" cy="2533"/>
            </a:xfrm>
            <a:prstGeom prst="rect">
              <a:avLst/>
            </a:prstGeom>
            <a:noFill/>
            <a:ln>
              <a:noFill/>
            </a:ln>
          </p:spPr>
        </p:pic>
        <p:sp>
          <p:nvSpPr>
            <p:cNvPr id="244" name="Google Shape;244;p34"/>
            <p:cNvSpPr txBox="1"/>
            <p:nvPr/>
          </p:nvSpPr>
          <p:spPr>
            <a:xfrm>
              <a:off x="2352" y="912"/>
              <a:ext cx="3216" cy="11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800">
                  <a:solidFill>
                    <a:schemeClr val="dk1"/>
                  </a:solidFill>
                  <a:latin typeface="Arial"/>
                  <a:ea typeface="Arial"/>
                  <a:cs typeface="Arial"/>
                  <a:sym typeface="Arial"/>
                </a:rPr>
                <a:t>	 </a:t>
              </a:r>
              <a:r>
                <a:rPr b="0" i="1" lang="en-US" sz="2800">
                  <a:solidFill>
                    <a:schemeClr val="dk1"/>
                  </a:solidFill>
                  <a:latin typeface="Arial"/>
                  <a:ea typeface="Arial"/>
                  <a:cs typeface="Arial"/>
                  <a:sym typeface="Arial"/>
                </a:rPr>
                <a:t>d</a:t>
              </a:r>
              <a:r>
                <a:rPr b="0" baseline="-25000" i="1" lang="en-US" sz="2800">
                  <a:solidFill>
                    <a:schemeClr val="dk1"/>
                  </a:solidFill>
                  <a:latin typeface="Arial"/>
                  <a:ea typeface="Arial"/>
                  <a:cs typeface="Arial"/>
                  <a:sym typeface="Arial"/>
                </a:rPr>
                <a:t>ic</a:t>
              </a:r>
              <a:r>
                <a:rPr b="0" i="1" lang="en-US" sz="2800">
                  <a:solidFill>
                    <a:schemeClr val="dk1"/>
                  </a:solidFill>
                  <a:latin typeface="Arial"/>
                  <a:ea typeface="Arial"/>
                  <a:cs typeface="Arial"/>
                  <a:sym typeface="Arial"/>
                </a:rPr>
                <a:t> + d</a:t>
              </a:r>
              <a:r>
                <a:rPr b="0" baseline="-25000" i="1" lang="en-US" sz="2800">
                  <a:solidFill>
                    <a:schemeClr val="dk1"/>
                  </a:solidFill>
                  <a:latin typeface="Arial"/>
                  <a:ea typeface="Arial"/>
                  <a:cs typeface="Arial"/>
                  <a:sym typeface="Arial"/>
                </a:rPr>
                <a:t>jc</a:t>
              </a:r>
              <a:r>
                <a:rPr b="0" i="1" lang="en-US" sz="2800">
                  <a:solidFill>
                    <a:schemeClr val="dk1"/>
                  </a:solidFill>
                  <a:latin typeface="Arial"/>
                  <a:ea typeface="Arial"/>
                  <a:cs typeface="Arial"/>
                  <a:sym typeface="Arial"/>
                </a:rPr>
                <a:t> = D</a:t>
              </a:r>
              <a:r>
                <a:rPr b="0" baseline="-25000" i="1" lang="en-US" sz="2800">
                  <a:solidFill>
                    <a:schemeClr val="dk1"/>
                  </a:solidFill>
                  <a:latin typeface="Arial"/>
                  <a:ea typeface="Arial"/>
                  <a:cs typeface="Arial"/>
                  <a:sym typeface="Arial"/>
                </a:rPr>
                <a:t>ij</a:t>
              </a:r>
              <a:endParaRPr/>
            </a:p>
            <a:p>
              <a:pPr indent="0" lvl="0" marL="0" marR="0" rtl="0" algn="l">
                <a:spcBef>
                  <a:spcPts val="1400"/>
                </a:spcBef>
                <a:spcAft>
                  <a:spcPts val="0"/>
                </a:spcAft>
                <a:buNone/>
              </a:pPr>
              <a:r>
                <a:rPr b="0" i="1" lang="en-US" sz="2800">
                  <a:solidFill>
                    <a:schemeClr val="dk1"/>
                  </a:solidFill>
                  <a:latin typeface="Arial"/>
                  <a:ea typeface="Arial"/>
                  <a:cs typeface="Arial"/>
                  <a:sym typeface="Arial"/>
                </a:rPr>
                <a:t>      </a:t>
              </a:r>
              <a:r>
                <a:rPr b="0" i="1" lang="en-US" sz="2800" u="sng">
                  <a:solidFill>
                    <a:schemeClr val="dk1"/>
                  </a:solidFill>
                  <a:latin typeface="Arial"/>
                  <a:ea typeface="Arial"/>
                  <a:cs typeface="Arial"/>
                  <a:sym typeface="Arial"/>
                </a:rPr>
                <a:t>+  d</a:t>
              </a:r>
              <a:r>
                <a:rPr b="0" baseline="-25000" i="1" lang="en-US" sz="2800" u="sng">
                  <a:solidFill>
                    <a:schemeClr val="dk1"/>
                  </a:solidFill>
                  <a:latin typeface="Arial"/>
                  <a:ea typeface="Arial"/>
                  <a:cs typeface="Arial"/>
                  <a:sym typeface="Arial"/>
                </a:rPr>
                <a:t>ic</a:t>
              </a:r>
              <a:r>
                <a:rPr b="0" i="1" lang="en-US" sz="2800" u="sng">
                  <a:solidFill>
                    <a:schemeClr val="dk1"/>
                  </a:solidFill>
                  <a:latin typeface="Arial"/>
                  <a:ea typeface="Arial"/>
                  <a:cs typeface="Arial"/>
                  <a:sym typeface="Arial"/>
                </a:rPr>
                <a:t> + d</a:t>
              </a:r>
              <a:r>
                <a:rPr b="0" baseline="-25000" i="1" lang="en-US" sz="2800" u="sng">
                  <a:solidFill>
                    <a:schemeClr val="dk1"/>
                  </a:solidFill>
                  <a:latin typeface="Arial"/>
                  <a:ea typeface="Arial"/>
                  <a:cs typeface="Arial"/>
                  <a:sym typeface="Arial"/>
                </a:rPr>
                <a:t>kc</a:t>
              </a:r>
              <a:r>
                <a:rPr b="0" i="1" lang="en-US" sz="2800" u="sng">
                  <a:solidFill>
                    <a:schemeClr val="dk1"/>
                  </a:solidFill>
                  <a:latin typeface="Arial"/>
                  <a:ea typeface="Arial"/>
                  <a:cs typeface="Arial"/>
                  <a:sym typeface="Arial"/>
                </a:rPr>
                <a:t> = D</a:t>
              </a:r>
              <a:r>
                <a:rPr b="0" baseline="-25000" i="1" lang="en-US" sz="2800" u="sng">
                  <a:solidFill>
                    <a:schemeClr val="dk1"/>
                  </a:solidFill>
                  <a:latin typeface="Arial"/>
                  <a:ea typeface="Arial"/>
                  <a:cs typeface="Arial"/>
                  <a:sym typeface="Arial"/>
                </a:rPr>
                <a:t>ik</a:t>
              </a:r>
              <a:endParaRPr/>
            </a:p>
            <a:p>
              <a:pPr indent="0" lvl="0" marL="0" marR="0" rtl="0" algn="l">
                <a:spcBef>
                  <a:spcPts val="1400"/>
                </a:spcBef>
                <a:spcAft>
                  <a:spcPts val="0"/>
                </a:spcAft>
                <a:buNone/>
              </a:pPr>
              <a:r>
                <a:rPr b="0" i="1" lang="en-US" sz="2800">
                  <a:solidFill>
                    <a:schemeClr val="dk1"/>
                  </a:solidFill>
                  <a:latin typeface="Arial"/>
                  <a:ea typeface="Arial"/>
                  <a:cs typeface="Arial"/>
                  <a:sym typeface="Arial"/>
                </a:rPr>
                <a:t>        2d</a:t>
              </a:r>
              <a:r>
                <a:rPr b="0" baseline="-25000" i="1" lang="en-US" sz="2800">
                  <a:solidFill>
                    <a:schemeClr val="dk1"/>
                  </a:solidFill>
                  <a:latin typeface="Arial"/>
                  <a:ea typeface="Arial"/>
                  <a:cs typeface="Arial"/>
                  <a:sym typeface="Arial"/>
                </a:rPr>
                <a:t>ic</a:t>
              </a:r>
              <a:r>
                <a:rPr b="0" i="1" lang="en-US" sz="2800">
                  <a:solidFill>
                    <a:schemeClr val="dk1"/>
                  </a:solidFill>
                  <a:latin typeface="Arial"/>
                  <a:ea typeface="Arial"/>
                  <a:cs typeface="Arial"/>
                  <a:sym typeface="Arial"/>
                </a:rPr>
                <a:t> + d</a:t>
              </a:r>
              <a:r>
                <a:rPr b="0" baseline="-25000" i="1" lang="en-US" sz="2800">
                  <a:solidFill>
                    <a:schemeClr val="dk1"/>
                  </a:solidFill>
                  <a:latin typeface="Arial"/>
                  <a:ea typeface="Arial"/>
                  <a:cs typeface="Arial"/>
                  <a:sym typeface="Arial"/>
                </a:rPr>
                <a:t>jc</a:t>
              </a:r>
              <a:r>
                <a:rPr b="0" i="1" lang="en-US" sz="2800">
                  <a:solidFill>
                    <a:schemeClr val="dk1"/>
                  </a:solidFill>
                  <a:latin typeface="Arial"/>
                  <a:ea typeface="Arial"/>
                  <a:cs typeface="Arial"/>
                  <a:sym typeface="Arial"/>
                </a:rPr>
                <a:t> + d</a:t>
              </a:r>
              <a:r>
                <a:rPr b="0" baseline="-25000" i="1" lang="en-US" sz="2800">
                  <a:solidFill>
                    <a:schemeClr val="dk1"/>
                  </a:solidFill>
                  <a:latin typeface="Arial"/>
                  <a:ea typeface="Arial"/>
                  <a:cs typeface="Arial"/>
                  <a:sym typeface="Arial"/>
                </a:rPr>
                <a:t>kc</a:t>
              </a:r>
              <a:r>
                <a:rPr b="0" i="1" lang="en-US" sz="2800">
                  <a:solidFill>
                    <a:schemeClr val="dk1"/>
                  </a:solidFill>
                  <a:latin typeface="Arial"/>
                  <a:ea typeface="Arial"/>
                  <a:cs typeface="Arial"/>
                  <a:sym typeface="Arial"/>
                </a:rPr>
                <a:t> = D</a:t>
              </a:r>
              <a:r>
                <a:rPr b="0" baseline="-25000" i="1" lang="en-US" sz="2800">
                  <a:solidFill>
                    <a:schemeClr val="dk1"/>
                  </a:solidFill>
                  <a:latin typeface="Arial"/>
                  <a:ea typeface="Arial"/>
                  <a:cs typeface="Arial"/>
                  <a:sym typeface="Arial"/>
                </a:rPr>
                <a:t>ij</a:t>
              </a:r>
              <a:r>
                <a:rPr b="0" i="1" lang="en-US" sz="2800">
                  <a:solidFill>
                    <a:schemeClr val="dk1"/>
                  </a:solidFill>
                  <a:latin typeface="Arial"/>
                  <a:ea typeface="Arial"/>
                  <a:cs typeface="Arial"/>
                  <a:sym typeface="Arial"/>
                </a:rPr>
                <a:t> + D</a:t>
              </a:r>
              <a:r>
                <a:rPr b="0" baseline="-25000" i="1" lang="en-US" sz="2800">
                  <a:solidFill>
                    <a:schemeClr val="dk1"/>
                  </a:solidFill>
                  <a:latin typeface="Arial"/>
                  <a:ea typeface="Arial"/>
                  <a:cs typeface="Arial"/>
                  <a:sym typeface="Arial"/>
                </a:rPr>
                <a:t>ik</a:t>
              </a:r>
              <a:endParaRPr/>
            </a:p>
          </p:txBody>
        </p:sp>
        <p:sp>
          <p:nvSpPr>
            <p:cNvPr id="245" name="Google Shape;245;p34"/>
            <p:cNvSpPr/>
            <p:nvPr/>
          </p:nvSpPr>
          <p:spPr>
            <a:xfrm rot="-5400000">
              <a:off x="3816" y="1752"/>
              <a:ext cx="192" cy="720"/>
            </a:xfrm>
            <a:prstGeom prst="leftBrace">
              <a:avLst>
                <a:gd fmla="val 31250"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46" name="Google Shape;246;p34"/>
            <p:cNvSpPr txBox="1"/>
            <p:nvPr/>
          </p:nvSpPr>
          <p:spPr>
            <a:xfrm>
              <a:off x="2256" y="2160"/>
              <a:ext cx="3312" cy="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	</a:t>
              </a:r>
              <a:r>
                <a:rPr b="0" i="1" lang="en-US" sz="2800">
                  <a:solidFill>
                    <a:schemeClr val="dk1"/>
                  </a:solidFill>
                  <a:latin typeface="Arial"/>
                  <a:ea typeface="Arial"/>
                  <a:cs typeface="Arial"/>
                  <a:sym typeface="Arial"/>
                </a:rPr>
                <a:t>2d</a:t>
              </a:r>
              <a:r>
                <a:rPr b="0" baseline="-25000" i="1" lang="en-US" sz="2800">
                  <a:solidFill>
                    <a:schemeClr val="dk1"/>
                  </a:solidFill>
                  <a:latin typeface="Arial"/>
                  <a:ea typeface="Arial"/>
                  <a:cs typeface="Arial"/>
                  <a:sym typeface="Arial"/>
                </a:rPr>
                <a:t>ic</a:t>
              </a:r>
              <a:r>
                <a:rPr b="0" i="1" lang="en-US" sz="2800">
                  <a:solidFill>
                    <a:schemeClr val="dk1"/>
                  </a:solidFill>
                  <a:latin typeface="Arial"/>
                  <a:ea typeface="Arial"/>
                  <a:cs typeface="Arial"/>
                  <a:sym typeface="Arial"/>
                </a:rPr>
                <a:t> +    D</a:t>
              </a:r>
              <a:r>
                <a:rPr b="0" baseline="-25000" i="1" lang="en-US" sz="2800">
                  <a:solidFill>
                    <a:schemeClr val="dk1"/>
                  </a:solidFill>
                  <a:latin typeface="Arial"/>
                  <a:ea typeface="Arial"/>
                  <a:cs typeface="Arial"/>
                  <a:sym typeface="Arial"/>
                </a:rPr>
                <a:t>jk</a:t>
              </a:r>
              <a:r>
                <a:rPr b="0" i="1" lang="en-US" sz="2800">
                  <a:solidFill>
                    <a:schemeClr val="dk1"/>
                  </a:solidFill>
                  <a:latin typeface="Arial"/>
                  <a:ea typeface="Arial"/>
                  <a:cs typeface="Arial"/>
                  <a:sym typeface="Arial"/>
                </a:rPr>
                <a:t>       = D</a:t>
              </a:r>
              <a:r>
                <a:rPr b="0" baseline="-25000" i="1" lang="en-US" sz="2800">
                  <a:solidFill>
                    <a:schemeClr val="dk1"/>
                  </a:solidFill>
                  <a:latin typeface="Arial"/>
                  <a:ea typeface="Arial"/>
                  <a:cs typeface="Arial"/>
                  <a:sym typeface="Arial"/>
                </a:rPr>
                <a:t>ij</a:t>
              </a:r>
              <a:r>
                <a:rPr b="0" i="1" lang="en-US" sz="2800">
                  <a:solidFill>
                    <a:schemeClr val="dk1"/>
                  </a:solidFill>
                  <a:latin typeface="Arial"/>
                  <a:ea typeface="Arial"/>
                  <a:cs typeface="Arial"/>
                  <a:sym typeface="Arial"/>
                </a:rPr>
                <a:t> + D</a:t>
              </a:r>
              <a:r>
                <a:rPr b="0" baseline="-25000" i="1" lang="en-US" sz="2800">
                  <a:solidFill>
                    <a:schemeClr val="dk1"/>
                  </a:solidFill>
                  <a:latin typeface="Arial"/>
                  <a:ea typeface="Arial"/>
                  <a:cs typeface="Arial"/>
                  <a:sym typeface="Arial"/>
                </a:rPr>
                <a:t>ik</a:t>
              </a:r>
              <a:endParaRPr/>
            </a:p>
            <a:p>
              <a:pPr indent="0" lvl="0" marL="0" marR="0" rtl="0" algn="l">
                <a:spcBef>
                  <a:spcPts val="1600"/>
                </a:spcBef>
                <a:spcAft>
                  <a:spcPts val="0"/>
                </a:spcAft>
                <a:buNone/>
              </a:pPr>
              <a:r>
                <a:rPr b="0" i="1" lang="en-US" sz="2800">
                  <a:solidFill>
                    <a:schemeClr val="dk1"/>
                  </a:solidFill>
                  <a:latin typeface="Arial"/>
                  <a:ea typeface="Arial"/>
                  <a:cs typeface="Arial"/>
                  <a:sym typeface="Arial"/>
                </a:rPr>
                <a:t>	</a:t>
              </a:r>
              <a:r>
                <a:rPr b="1" i="1" lang="en-US" sz="3200">
                  <a:solidFill>
                    <a:schemeClr val="dk1"/>
                  </a:solidFill>
                  <a:latin typeface="Arial"/>
                  <a:ea typeface="Arial"/>
                  <a:cs typeface="Arial"/>
                  <a:sym typeface="Arial"/>
                </a:rPr>
                <a:t>d</a:t>
              </a:r>
              <a:r>
                <a:rPr b="1" baseline="-25000" i="1" lang="en-US" sz="3200">
                  <a:solidFill>
                    <a:schemeClr val="dk1"/>
                  </a:solidFill>
                  <a:latin typeface="Arial"/>
                  <a:ea typeface="Arial"/>
                  <a:cs typeface="Arial"/>
                  <a:sym typeface="Arial"/>
                </a:rPr>
                <a:t>ic</a:t>
              </a:r>
              <a:r>
                <a:rPr b="1" i="1" lang="en-US" sz="3200">
                  <a:solidFill>
                    <a:schemeClr val="dk1"/>
                  </a:solidFill>
                  <a:latin typeface="Arial"/>
                  <a:ea typeface="Arial"/>
                  <a:cs typeface="Arial"/>
                  <a:sym typeface="Arial"/>
                </a:rPr>
                <a:t> = (D</a:t>
              </a:r>
              <a:r>
                <a:rPr b="1" baseline="-25000" i="1" lang="en-US" sz="3200">
                  <a:solidFill>
                    <a:schemeClr val="dk1"/>
                  </a:solidFill>
                  <a:latin typeface="Arial"/>
                  <a:ea typeface="Arial"/>
                  <a:cs typeface="Arial"/>
                  <a:sym typeface="Arial"/>
                </a:rPr>
                <a:t>ij</a:t>
              </a:r>
              <a:r>
                <a:rPr b="1" i="1" lang="en-US" sz="3200">
                  <a:solidFill>
                    <a:schemeClr val="dk1"/>
                  </a:solidFill>
                  <a:latin typeface="Arial"/>
                  <a:ea typeface="Arial"/>
                  <a:cs typeface="Arial"/>
                  <a:sym typeface="Arial"/>
                </a:rPr>
                <a:t> + D</a:t>
              </a:r>
              <a:r>
                <a:rPr b="1" baseline="-25000" i="1" lang="en-US" sz="3200">
                  <a:solidFill>
                    <a:schemeClr val="dk1"/>
                  </a:solidFill>
                  <a:latin typeface="Arial"/>
                  <a:ea typeface="Arial"/>
                  <a:cs typeface="Arial"/>
                  <a:sym typeface="Arial"/>
                </a:rPr>
                <a:t>ik</a:t>
              </a:r>
              <a:r>
                <a:rPr b="1" i="1" lang="en-US" sz="3200">
                  <a:solidFill>
                    <a:schemeClr val="dk1"/>
                  </a:solidFill>
                  <a:latin typeface="Arial"/>
                  <a:ea typeface="Arial"/>
                  <a:cs typeface="Arial"/>
                  <a:sym typeface="Arial"/>
                </a:rPr>
                <a:t> – D</a:t>
              </a:r>
              <a:r>
                <a:rPr b="1" baseline="-25000" i="1" lang="en-US" sz="3200">
                  <a:solidFill>
                    <a:schemeClr val="dk1"/>
                  </a:solidFill>
                  <a:latin typeface="Arial"/>
                  <a:ea typeface="Arial"/>
                  <a:cs typeface="Arial"/>
                  <a:sym typeface="Arial"/>
                </a:rPr>
                <a:t>jk</a:t>
              </a:r>
              <a:r>
                <a:rPr b="1" i="1" lang="en-US" sz="3200">
                  <a:solidFill>
                    <a:schemeClr val="dk1"/>
                  </a:solidFill>
                  <a:latin typeface="Arial"/>
                  <a:ea typeface="Arial"/>
                  <a:cs typeface="Arial"/>
                  <a:sym typeface="Arial"/>
                </a:rPr>
                <a:t>)/2</a:t>
              </a:r>
              <a:endParaRPr/>
            </a:p>
          </p:txBody>
        </p:sp>
        <p:sp>
          <p:nvSpPr>
            <p:cNvPr id="247" name="Google Shape;247;p34"/>
            <p:cNvSpPr txBox="1"/>
            <p:nvPr/>
          </p:nvSpPr>
          <p:spPr>
            <a:xfrm>
              <a:off x="1632" y="2880"/>
              <a:ext cx="4032" cy="9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800">
                  <a:solidFill>
                    <a:schemeClr val="dk1"/>
                  </a:solidFill>
                  <a:latin typeface="Arial"/>
                  <a:ea typeface="Arial"/>
                  <a:cs typeface="Arial"/>
                  <a:sym typeface="Arial"/>
                </a:rPr>
                <a:t>	Similarly,</a:t>
              </a:r>
              <a:endParaRPr/>
            </a:p>
            <a:p>
              <a:pPr indent="0" lvl="0" marL="0" marR="0" rtl="0" algn="l">
                <a:spcBef>
                  <a:spcPts val="0"/>
                </a:spcBef>
                <a:spcAft>
                  <a:spcPts val="0"/>
                </a:spcAft>
                <a:buNone/>
              </a:pPr>
              <a:r>
                <a:rPr b="0" lang="en-US" sz="2800">
                  <a:solidFill>
                    <a:schemeClr val="dk1"/>
                  </a:solidFill>
                  <a:latin typeface="Arial"/>
                  <a:ea typeface="Arial"/>
                  <a:cs typeface="Arial"/>
                  <a:sym typeface="Arial"/>
                </a:rPr>
                <a:t>		</a:t>
              </a:r>
              <a:r>
                <a:rPr b="1" i="1" lang="en-US" sz="3200">
                  <a:solidFill>
                    <a:schemeClr val="dk1"/>
                  </a:solidFill>
                  <a:latin typeface="Arial"/>
                  <a:ea typeface="Arial"/>
                  <a:cs typeface="Arial"/>
                  <a:sym typeface="Arial"/>
                </a:rPr>
                <a:t>d</a:t>
              </a:r>
              <a:r>
                <a:rPr b="1" baseline="-25000" i="1" lang="en-US" sz="3200">
                  <a:solidFill>
                    <a:schemeClr val="dk1"/>
                  </a:solidFill>
                  <a:latin typeface="Arial"/>
                  <a:ea typeface="Arial"/>
                  <a:cs typeface="Arial"/>
                  <a:sym typeface="Arial"/>
                </a:rPr>
                <a:t>jc</a:t>
              </a:r>
              <a:r>
                <a:rPr b="1" i="1" lang="en-US" sz="3200">
                  <a:solidFill>
                    <a:schemeClr val="dk1"/>
                  </a:solidFill>
                  <a:latin typeface="Arial"/>
                  <a:ea typeface="Arial"/>
                  <a:cs typeface="Arial"/>
                  <a:sym typeface="Arial"/>
                </a:rPr>
                <a:t> = (D</a:t>
              </a:r>
              <a:r>
                <a:rPr b="1" baseline="-25000" i="1" lang="en-US" sz="3200">
                  <a:solidFill>
                    <a:schemeClr val="dk1"/>
                  </a:solidFill>
                  <a:latin typeface="Arial"/>
                  <a:ea typeface="Arial"/>
                  <a:cs typeface="Arial"/>
                  <a:sym typeface="Arial"/>
                </a:rPr>
                <a:t>ij</a:t>
              </a:r>
              <a:r>
                <a:rPr b="1" i="1" lang="en-US" sz="3200">
                  <a:solidFill>
                    <a:schemeClr val="dk1"/>
                  </a:solidFill>
                  <a:latin typeface="Arial"/>
                  <a:ea typeface="Arial"/>
                  <a:cs typeface="Arial"/>
                  <a:sym typeface="Arial"/>
                </a:rPr>
                <a:t> + D</a:t>
              </a:r>
              <a:r>
                <a:rPr b="1" baseline="-25000" i="1" lang="en-US" sz="3200">
                  <a:solidFill>
                    <a:schemeClr val="dk1"/>
                  </a:solidFill>
                  <a:latin typeface="Arial"/>
                  <a:ea typeface="Arial"/>
                  <a:cs typeface="Arial"/>
                  <a:sym typeface="Arial"/>
                </a:rPr>
                <a:t>jk</a:t>
              </a:r>
              <a:r>
                <a:rPr b="1" i="1" lang="en-US" sz="3200">
                  <a:solidFill>
                    <a:schemeClr val="dk1"/>
                  </a:solidFill>
                  <a:latin typeface="Arial"/>
                  <a:ea typeface="Arial"/>
                  <a:cs typeface="Arial"/>
                  <a:sym typeface="Arial"/>
                </a:rPr>
                <a:t> – D</a:t>
              </a:r>
              <a:r>
                <a:rPr b="1" baseline="-25000" i="1" lang="en-US" sz="3200">
                  <a:solidFill>
                    <a:schemeClr val="dk1"/>
                  </a:solidFill>
                  <a:latin typeface="Arial"/>
                  <a:ea typeface="Arial"/>
                  <a:cs typeface="Arial"/>
                  <a:sym typeface="Arial"/>
                </a:rPr>
                <a:t>ik</a:t>
              </a:r>
              <a:r>
                <a:rPr b="1" i="1" lang="en-US" sz="3200">
                  <a:solidFill>
                    <a:schemeClr val="dk1"/>
                  </a:solidFill>
                  <a:latin typeface="Arial"/>
                  <a:ea typeface="Arial"/>
                  <a:cs typeface="Arial"/>
                  <a:sym typeface="Arial"/>
                </a:rPr>
                <a:t>)/2</a:t>
              </a:r>
              <a:endParaRPr/>
            </a:p>
            <a:p>
              <a:pPr indent="0" lvl="0" marL="0" marR="0" rtl="0" algn="l">
                <a:spcBef>
                  <a:spcPts val="0"/>
                </a:spcBef>
                <a:spcAft>
                  <a:spcPts val="0"/>
                </a:spcAft>
                <a:buNone/>
              </a:pPr>
              <a:r>
                <a:rPr b="1" i="1" lang="en-US" sz="3200">
                  <a:solidFill>
                    <a:schemeClr val="dk1"/>
                  </a:solidFill>
                  <a:latin typeface="Arial"/>
                  <a:ea typeface="Arial"/>
                  <a:cs typeface="Arial"/>
                  <a:sym typeface="Arial"/>
                </a:rPr>
                <a:t>		d</a:t>
              </a:r>
              <a:r>
                <a:rPr b="1" baseline="-25000" i="1" lang="en-US" sz="3200">
                  <a:solidFill>
                    <a:schemeClr val="dk1"/>
                  </a:solidFill>
                  <a:latin typeface="Arial"/>
                  <a:ea typeface="Arial"/>
                  <a:cs typeface="Arial"/>
                  <a:sym typeface="Arial"/>
                </a:rPr>
                <a:t>kc</a:t>
              </a:r>
              <a:r>
                <a:rPr b="1" i="1" lang="en-US" sz="3200">
                  <a:solidFill>
                    <a:schemeClr val="dk1"/>
                  </a:solidFill>
                  <a:latin typeface="Arial"/>
                  <a:ea typeface="Arial"/>
                  <a:cs typeface="Arial"/>
                  <a:sym typeface="Arial"/>
                </a:rPr>
                <a:t> = (D</a:t>
              </a:r>
              <a:r>
                <a:rPr b="1" baseline="-25000" i="1" lang="en-US" sz="3200">
                  <a:solidFill>
                    <a:schemeClr val="dk1"/>
                  </a:solidFill>
                  <a:latin typeface="Arial"/>
                  <a:ea typeface="Arial"/>
                  <a:cs typeface="Arial"/>
                  <a:sym typeface="Arial"/>
                </a:rPr>
                <a:t>ki</a:t>
              </a:r>
              <a:r>
                <a:rPr b="1" i="1" lang="en-US" sz="3200">
                  <a:solidFill>
                    <a:schemeClr val="dk1"/>
                  </a:solidFill>
                  <a:latin typeface="Arial"/>
                  <a:ea typeface="Arial"/>
                  <a:cs typeface="Arial"/>
                  <a:sym typeface="Arial"/>
                </a:rPr>
                <a:t> + D</a:t>
              </a:r>
              <a:r>
                <a:rPr b="1" baseline="-25000" i="1" lang="en-US" sz="3200">
                  <a:solidFill>
                    <a:schemeClr val="dk1"/>
                  </a:solidFill>
                  <a:latin typeface="Arial"/>
                  <a:ea typeface="Arial"/>
                  <a:cs typeface="Arial"/>
                  <a:sym typeface="Arial"/>
                </a:rPr>
                <a:t>kj</a:t>
              </a:r>
              <a:r>
                <a:rPr b="1" i="1" lang="en-US" sz="3200">
                  <a:solidFill>
                    <a:schemeClr val="dk1"/>
                  </a:solidFill>
                  <a:latin typeface="Arial"/>
                  <a:ea typeface="Arial"/>
                  <a:cs typeface="Arial"/>
                  <a:sym typeface="Arial"/>
                </a:rPr>
                <a:t> – D</a:t>
              </a:r>
              <a:r>
                <a:rPr b="1" baseline="-25000" i="1" lang="en-US" sz="3200">
                  <a:solidFill>
                    <a:schemeClr val="dk1"/>
                  </a:solidFill>
                  <a:latin typeface="Arial"/>
                  <a:ea typeface="Arial"/>
                  <a:cs typeface="Arial"/>
                  <a:sym typeface="Arial"/>
                </a:rPr>
                <a:t>ij</a:t>
              </a:r>
              <a:r>
                <a:rPr b="1" i="1" lang="en-US" sz="3200">
                  <a:solidFill>
                    <a:schemeClr val="dk1"/>
                  </a:solidFill>
                  <a:latin typeface="Arial"/>
                  <a:ea typeface="Arial"/>
                  <a:cs typeface="Arial"/>
                  <a:sym typeface="Arial"/>
                </a:rPr>
                <a:t>)/2</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Trees with &gt; 3 Leaves</a:t>
            </a:r>
            <a:endParaRPr/>
          </a:p>
        </p:txBody>
      </p:sp>
      <p:sp>
        <p:nvSpPr>
          <p:cNvPr id="253" name="Google Shape;253;p3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a:t>A tree with </a:t>
            </a:r>
            <a:r>
              <a:rPr i="1" lang="en-US"/>
              <a:t>n</a:t>
            </a:r>
            <a:r>
              <a:rPr lang="en-US"/>
              <a:t> leaves has </a:t>
            </a:r>
            <a:r>
              <a:rPr i="1" lang="en-US"/>
              <a:t>2n-3 </a:t>
            </a:r>
            <a:r>
              <a:rPr lang="en-US"/>
              <a:t>edges</a:t>
            </a:r>
            <a:endParaRPr/>
          </a:p>
          <a:p>
            <a:pPr indent="-219075" lvl="0" marL="342900" rtl="0" algn="l">
              <a:spcBef>
                <a:spcPts val="600"/>
              </a:spcBef>
              <a:spcAft>
                <a:spcPts val="0"/>
              </a:spcAft>
              <a:buSzPts val="1950"/>
              <a:buNone/>
            </a:pPr>
            <a:r>
              <a:t/>
            </a:r>
            <a:endParaRPr/>
          </a:p>
          <a:p>
            <a:pPr indent="-342900" lvl="0" marL="342900" rtl="0" algn="l">
              <a:spcBef>
                <a:spcPts val="600"/>
              </a:spcBef>
              <a:spcAft>
                <a:spcPts val="0"/>
              </a:spcAft>
              <a:buSzPts val="1950"/>
              <a:buChar char="■"/>
            </a:pPr>
            <a:r>
              <a:rPr lang="en-US"/>
              <a:t>This means fitting a given tree to a distance matrix </a:t>
            </a:r>
            <a:r>
              <a:rPr i="1" lang="en-US"/>
              <a:t>D</a:t>
            </a:r>
            <a:r>
              <a:rPr lang="en-US"/>
              <a:t> requires solving a system of “n choose 2” equations with  </a:t>
            </a:r>
            <a:r>
              <a:rPr i="1" lang="en-US"/>
              <a:t>2n-3</a:t>
            </a:r>
            <a:r>
              <a:rPr lang="en-US"/>
              <a:t> variables</a:t>
            </a:r>
            <a:endParaRPr/>
          </a:p>
          <a:p>
            <a:pPr indent="-219075" lvl="0" marL="342900" rtl="0" algn="l">
              <a:spcBef>
                <a:spcPts val="600"/>
              </a:spcBef>
              <a:spcAft>
                <a:spcPts val="0"/>
              </a:spcAft>
              <a:buSzPts val="1950"/>
              <a:buNone/>
            </a:pPr>
            <a:r>
              <a:t/>
            </a:r>
            <a:endParaRPr/>
          </a:p>
          <a:p>
            <a:pPr indent="-342900" lvl="0" marL="342900" rtl="0" algn="l">
              <a:spcBef>
                <a:spcPts val="600"/>
              </a:spcBef>
              <a:spcAft>
                <a:spcPts val="0"/>
              </a:spcAft>
              <a:buSzPts val="1950"/>
              <a:buChar char="■"/>
            </a:pPr>
            <a:r>
              <a:rPr lang="en-US"/>
              <a:t>This is not always possible to solve optimally for </a:t>
            </a:r>
            <a:r>
              <a:rPr i="1" lang="en-US"/>
              <a:t>n</a:t>
            </a:r>
            <a:r>
              <a:rPr lang="en-US"/>
              <a:t> &gt; 3</a:t>
            </a:r>
            <a:endParaRPr/>
          </a:p>
          <a:p>
            <a:pPr indent="-219075" lvl="0" marL="342900" rtl="0" algn="l">
              <a:spcBef>
                <a:spcPts val="600"/>
              </a:spcBef>
              <a:spcAft>
                <a:spcPts val="0"/>
              </a:spcAft>
              <a:buSzPts val="195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Distance Based Phylogeny Problem</a:t>
            </a:r>
            <a:endParaRPr/>
          </a:p>
        </p:txBody>
      </p:sp>
      <p:sp>
        <p:nvSpPr>
          <p:cNvPr id="259" name="Google Shape;259;p3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u="sng"/>
              <a:t>Goal</a:t>
            </a:r>
            <a:r>
              <a:rPr lang="en-US"/>
              <a:t>: Reconstruct an evolutionary tree from a distance matrix</a:t>
            </a:r>
            <a:endParaRPr/>
          </a:p>
          <a:p>
            <a:pPr indent="-342900" lvl="0" marL="342900" rtl="0" algn="l">
              <a:spcBef>
                <a:spcPts val="600"/>
              </a:spcBef>
              <a:spcAft>
                <a:spcPts val="0"/>
              </a:spcAft>
              <a:buSzPts val="1950"/>
              <a:buChar char="■"/>
            </a:pPr>
            <a:r>
              <a:rPr lang="en-US" u="sng"/>
              <a:t>Input</a:t>
            </a:r>
            <a:r>
              <a:rPr lang="en-US"/>
              <a:t>: </a:t>
            </a:r>
            <a:r>
              <a:rPr i="1" lang="en-US"/>
              <a:t>n</a:t>
            </a:r>
            <a:r>
              <a:rPr lang="en-US"/>
              <a:t> x </a:t>
            </a:r>
            <a:r>
              <a:rPr i="1" lang="en-US"/>
              <a:t>n</a:t>
            </a:r>
            <a:r>
              <a:rPr lang="en-US"/>
              <a:t> distance matrix </a:t>
            </a:r>
            <a:r>
              <a:rPr i="1" lang="en-US"/>
              <a:t>D</a:t>
            </a:r>
            <a:r>
              <a:rPr baseline="-25000" i="1" lang="en-US"/>
              <a:t>ij</a:t>
            </a:r>
            <a:endParaRPr/>
          </a:p>
          <a:p>
            <a:pPr indent="-342900" lvl="0" marL="342900" rtl="0" algn="l">
              <a:spcBef>
                <a:spcPts val="600"/>
              </a:spcBef>
              <a:spcAft>
                <a:spcPts val="0"/>
              </a:spcAft>
              <a:buSzPts val="1950"/>
              <a:buChar char="■"/>
            </a:pPr>
            <a:r>
              <a:rPr lang="en-US" u="sng"/>
              <a:t>Output</a:t>
            </a:r>
            <a:r>
              <a:rPr lang="en-US"/>
              <a:t>: weighted tree </a:t>
            </a:r>
            <a:r>
              <a:rPr i="1" lang="en-US"/>
              <a:t>T</a:t>
            </a:r>
            <a:r>
              <a:rPr lang="en-US"/>
              <a:t> with </a:t>
            </a:r>
            <a:r>
              <a:rPr i="1" lang="en-US"/>
              <a:t>n</a:t>
            </a:r>
            <a:r>
              <a:rPr lang="en-US"/>
              <a:t> leaves fitting </a:t>
            </a:r>
            <a:r>
              <a:rPr i="1" lang="en-US"/>
              <a:t>D</a:t>
            </a:r>
            <a:endParaRPr/>
          </a:p>
          <a:p>
            <a:pPr indent="-219075" lvl="0" marL="342900" rtl="0" algn="l">
              <a:spcBef>
                <a:spcPts val="600"/>
              </a:spcBef>
              <a:spcAft>
                <a:spcPts val="0"/>
              </a:spcAft>
              <a:buSzPts val="1950"/>
              <a:buNone/>
            </a:pPr>
            <a:r>
              <a:t/>
            </a:r>
            <a:endParaRPr/>
          </a:p>
          <a:p>
            <a:pPr indent="-342900" lvl="0" marL="342900" rtl="0" algn="l">
              <a:spcBef>
                <a:spcPts val="600"/>
              </a:spcBef>
              <a:spcAft>
                <a:spcPts val="0"/>
              </a:spcAft>
              <a:buSzPts val="1950"/>
              <a:buChar char="■"/>
            </a:pPr>
            <a:r>
              <a:rPr lang="en-US"/>
              <a:t>If </a:t>
            </a:r>
            <a:r>
              <a:rPr i="1" lang="en-US"/>
              <a:t>D</a:t>
            </a:r>
            <a:r>
              <a:rPr lang="en-US"/>
              <a:t> is additive, this problem has a solution and there is a simple algorithm to solve it</a:t>
            </a:r>
            <a:endParaRPr/>
          </a:p>
          <a:p>
            <a:pPr indent="-219075" lvl="0" marL="342900" rtl="0" algn="l">
              <a:spcBef>
                <a:spcPts val="600"/>
              </a:spcBef>
              <a:spcAft>
                <a:spcPts val="0"/>
              </a:spcAft>
              <a:buSzPts val="195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UPGMA</a:t>
            </a:r>
            <a:br>
              <a:rPr lang="en-US"/>
            </a:br>
            <a:endParaRPr/>
          </a:p>
        </p:txBody>
      </p:sp>
      <p:sp>
        <p:nvSpPr>
          <p:cNvPr id="265" name="Google Shape;265;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3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UPGMA: Unweighted Pair Group Method with Arithmetic Mean</a:t>
            </a:r>
            <a:endParaRPr/>
          </a:p>
        </p:txBody>
      </p:sp>
      <p:sp>
        <p:nvSpPr>
          <p:cNvPr id="271" name="Google Shape;271;p38"/>
          <p:cNvSpPr txBox="1"/>
          <p:nvPr>
            <p:ph idx="1" type="body"/>
          </p:nvPr>
        </p:nvSpPr>
        <p:spPr>
          <a:xfrm>
            <a:off x="533400" y="1981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a:t>UPGMA is a clustering algorithm that:</a:t>
            </a:r>
            <a:endParaRPr/>
          </a:p>
          <a:p>
            <a:pPr indent="-325438" lvl="1" marL="669925" rtl="0" algn="l">
              <a:spcBef>
                <a:spcPts val="600"/>
              </a:spcBef>
              <a:spcAft>
                <a:spcPts val="0"/>
              </a:spcAft>
              <a:buSzPts val="1800"/>
              <a:buChar char="❑"/>
            </a:pPr>
            <a:r>
              <a:rPr lang="en-US" sz="3000"/>
              <a:t>computes the distance between clusters using average pairwise distance</a:t>
            </a:r>
            <a:endParaRPr/>
          </a:p>
          <a:p>
            <a:pPr indent="-325438" lvl="1" marL="669925" rtl="0" algn="l">
              <a:spcBef>
                <a:spcPts val="600"/>
              </a:spcBef>
              <a:spcAft>
                <a:spcPts val="0"/>
              </a:spcAft>
              <a:buSzPts val="1800"/>
              <a:buChar char="❑"/>
            </a:pPr>
            <a:r>
              <a:rPr lang="en-US" sz="3000"/>
              <a:t>assigns a </a:t>
            </a:r>
            <a:r>
              <a:rPr i="1" lang="en-US" sz="3000"/>
              <a:t>height</a:t>
            </a:r>
            <a:r>
              <a:rPr lang="en-US" sz="3000"/>
              <a:t> to every vertex in the tree, effectively assuming the presence of a molecular clock and dating every vertex</a:t>
            </a:r>
            <a:endParaRPr/>
          </a:p>
          <a:p>
            <a:pPr indent="-219075" lvl="0" marL="342900" rtl="0" algn="l">
              <a:spcBef>
                <a:spcPts val="600"/>
              </a:spcBef>
              <a:spcAft>
                <a:spcPts val="0"/>
              </a:spcAft>
              <a:buSzPts val="195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UPGMA’s Weakness</a:t>
            </a:r>
            <a:endParaRPr/>
          </a:p>
        </p:txBody>
      </p:sp>
      <p:sp>
        <p:nvSpPr>
          <p:cNvPr id="277" name="Google Shape;277;p39"/>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a:t>The algorithm produces an </a:t>
            </a:r>
            <a:r>
              <a:rPr b="1" lang="en-US"/>
              <a:t>ultrametric</a:t>
            </a:r>
            <a:r>
              <a:rPr lang="en-US"/>
              <a:t> tree : the distance from the root to any leaf is the same</a:t>
            </a:r>
            <a:endParaRPr/>
          </a:p>
          <a:p>
            <a:pPr indent="-350838" lvl="2" marL="1022350" rtl="0" algn="l">
              <a:spcBef>
                <a:spcPts val="600"/>
              </a:spcBef>
              <a:spcAft>
                <a:spcPts val="0"/>
              </a:spcAft>
              <a:buSzPts val="1950"/>
              <a:buChar char="■"/>
            </a:pPr>
            <a:r>
              <a:rPr lang="en-US" sz="3000"/>
              <a:t>UPGMA assumes a constant molecular clock: all species represented by the leaves in the tree are assumed to accumulate mutations (and thus evolve) at the same rate.  This is a major pitfalls of UPGMA.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UPGMA’s Weakness: Example</a:t>
            </a:r>
            <a:endParaRPr/>
          </a:p>
        </p:txBody>
      </p:sp>
      <p:grpSp>
        <p:nvGrpSpPr>
          <p:cNvPr id="283" name="Google Shape;283;p40"/>
          <p:cNvGrpSpPr/>
          <p:nvPr/>
        </p:nvGrpSpPr>
        <p:grpSpPr>
          <a:xfrm>
            <a:off x="801681" y="1481326"/>
            <a:ext cx="7553864" cy="5524325"/>
            <a:chOff x="718" y="1544"/>
            <a:chExt cx="3745" cy="2156"/>
          </a:xfrm>
        </p:grpSpPr>
        <p:sp>
          <p:nvSpPr>
            <p:cNvPr id="284" name="Google Shape;284;p40"/>
            <p:cNvSpPr txBox="1"/>
            <p:nvPr/>
          </p:nvSpPr>
          <p:spPr>
            <a:xfrm>
              <a:off x="1040" y="2656"/>
              <a:ext cx="300" cy="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C3300"/>
                  </a:solidFill>
                  <a:latin typeface="Arial"/>
                  <a:ea typeface="Arial"/>
                  <a:cs typeface="Arial"/>
                  <a:sym typeface="Arial"/>
                </a:rPr>
                <a:t>2</a:t>
              </a:r>
              <a:endParaRPr/>
            </a:p>
          </p:txBody>
        </p:sp>
        <p:sp>
          <p:nvSpPr>
            <p:cNvPr id="285" name="Google Shape;285;p40"/>
            <p:cNvSpPr txBox="1"/>
            <p:nvPr/>
          </p:nvSpPr>
          <p:spPr>
            <a:xfrm>
              <a:off x="1863" y="2328"/>
              <a:ext cx="300" cy="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C3300"/>
                  </a:solidFill>
                  <a:latin typeface="Arial"/>
                  <a:ea typeface="Arial"/>
                  <a:cs typeface="Arial"/>
                  <a:sym typeface="Arial"/>
                </a:rPr>
                <a:t>3</a:t>
              </a:r>
              <a:endParaRPr/>
            </a:p>
          </p:txBody>
        </p:sp>
        <p:sp>
          <p:nvSpPr>
            <p:cNvPr id="286" name="Google Shape;286;p40"/>
            <p:cNvSpPr txBox="1"/>
            <p:nvPr/>
          </p:nvSpPr>
          <p:spPr>
            <a:xfrm>
              <a:off x="2160" y="3129"/>
              <a:ext cx="300" cy="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C3300"/>
                  </a:solidFill>
                  <a:latin typeface="Arial"/>
                  <a:ea typeface="Arial"/>
                  <a:cs typeface="Arial"/>
                  <a:sym typeface="Arial"/>
                </a:rPr>
                <a:t>4</a:t>
              </a:r>
              <a:endParaRPr/>
            </a:p>
          </p:txBody>
        </p:sp>
        <p:sp>
          <p:nvSpPr>
            <p:cNvPr id="287" name="Google Shape;287;p40"/>
            <p:cNvSpPr txBox="1"/>
            <p:nvPr/>
          </p:nvSpPr>
          <p:spPr>
            <a:xfrm>
              <a:off x="718" y="3401"/>
              <a:ext cx="300" cy="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C3300"/>
                  </a:solidFill>
                  <a:latin typeface="Arial"/>
                  <a:ea typeface="Arial"/>
                  <a:cs typeface="Arial"/>
                  <a:sym typeface="Arial"/>
                </a:rPr>
                <a:t>1</a:t>
              </a:r>
              <a:endParaRPr/>
            </a:p>
          </p:txBody>
        </p:sp>
        <p:cxnSp>
          <p:nvCxnSpPr>
            <p:cNvPr id="288" name="Google Shape;288;p40"/>
            <p:cNvCxnSpPr>
              <a:stCxn id="287" idx="0"/>
              <a:endCxn id="284" idx="0"/>
            </p:cNvCxnSpPr>
            <p:nvPr/>
          </p:nvCxnSpPr>
          <p:spPr>
            <a:xfrm rot="-5400000">
              <a:off x="718" y="2951"/>
              <a:ext cx="600" cy="300"/>
            </a:xfrm>
            <a:prstGeom prst="bentConnector3">
              <a:avLst>
                <a:gd fmla="val 294792" name="adj1"/>
              </a:avLst>
            </a:prstGeom>
            <a:noFill/>
            <a:ln cap="flat" cmpd="sng" w="19050">
              <a:solidFill>
                <a:schemeClr val="hlink"/>
              </a:solidFill>
              <a:prstDash val="solid"/>
              <a:miter lim="800000"/>
              <a:headEnd len="med" w="med" type="none"/>
              <a:tailEnd len="med" w="med" type="none"/>
            </a:ln>
          </p:spPr>
        </p:cxnSp>
        <p:cxnSp>
          <p:nvCxnSpPr>
            <p:cNvPr id="289" name="Google Shape;289;p40"/>
            <p:cNvCxnSpPr>
              <a:stCxn id="285" idx="0"/>
              <a:endCxn id="286" idx="0"/>
            </p:cNvCxnSpPr>
            <p:nvPr/>
          </p:nvCxnSpPr>
          <p:spPr>
            <a:xfrm flipH="1" rot="-5400000">
              <a:off x="1713" y="2628"/>
              <a:ext cx="900" cy="300"/>
            </a:xfrm>
            <a:prstGeom prst="bentConnector3">
              <a:avLst>
                <a:gd fmla="val -76392" name="adj1"/>
              </a:avLst>
            </a:prstGeom>
            <a:noFill/>
            <a:ln cap="flat" cmpd="sng" w="19050">
              <a:solidFill>
                <a:schemeClr val="hlink"/>
              </a:solidFill>
              <a:prstDash val="solid"/>
              <a:miter lim="800000"/>
              <a:headEnd len="med" w="med" type="none"/>
              <a:tailEnd len="med" w="med" type="none"/>
            </a:ln>
          </p:spPr>
        </p:cxnSp>
        <p:sp>
          <p:nvSpPr>
            <p:cNvPr id="290" name="Google Shape;290;p40"/>
            <p:cNvSpPr/>
            <p:nvPr/>
          </p:nvSpPr>
          <p:spPr>
            <a:xfrm>
              <a:off x="1118" y="1544"/>
              <a:ext cx="1005" cy="187"/>
            </a:xfrm>
            <a:custGeom>
              <a:rect b="b" l="l" r="r" t="t"/>
              <a:pathLst>
                <a:path extrusionOk="0" h="515" w="1005">
                  <a:moveTo>
                    <a:pt x="0" y="515"/>
                  </a:moveTo>
                  <a:lnTo>
                    <a:pt x="0" y="0"/>
                  </a:lnTo>
                  <a:lnTo>
                    <a:pt x="1005" y="0"/>
                  </a:lnTo>
                  <a:lnTo>
                    <a:pt x="1005" y="335"/>
                  </a:lnTo>
                </a:path>
              </a:pathLst>
            </a:custGeom>
            <a:noFill/>
            <a:ln cap="flat" cmpd="sng" w="19050">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91" name="Google Shape;291;p40"/>
            <p:cNvSpPr txBox="1"/>
            <p:nvPr/>
          </p:nvSpPr>
          <p:spPr>
            <a:xfrm>
              <a:off x="2955" y="3196"/>
              <a:ext cx="300" cy="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C3300"/>
                  </a:solidFill>
                  <a:latin typeface="Arial"/>
                  <a:ea typeface="Arial"/>
                  <a:cs typeface="Arial"/>
                  <a:sym typeface="Arial"/>
                </a:rPr>
                <a:t>1</a:t>
              </a:r>
              <a:endParaRPr/>
            </a:p>
          </p:txBody>
        </p:sp>
        <p:sp>
          <p:nvSpPr>
            <p:cNvPr id="292" name="Google Shape;292;p40"/>
            <p:cNvSpPr txBox="1"/>
            <p:nvPr/>
          </p:nvSpPr>
          <p:spPr>
            <a:xfrm>
              <a:off x="3391" y="3203"/>
              <a:ext cx="300" cy="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C3300"/>
                  </a:solidFill>
                  <a:latin typeface="Arial"/>
                  <a:ea typeface="Arial"/>
                  <a:cs typeface="Arial"/>
                  <a:sym typeface="Arial"/>
                </a:rPr>
                <a:t>4</a:t>
              </a:r>
              <a:endParaRPr/>
            </a:p>
          </p:txBody>
        </p:sp>
        <p:sp>
          <p:nvSpPr>
            <p:cNvPr id="293" name="Google Shape;293;p40"/>
            <p:cNvSpPr txBox="1"/>
            <p:nvPr/>
          </p:nvSpPr>
          <p:spPr>
            <a:xfrm>
              <a:off x="4163" y="3198"/>
              <a:ext cx="300" cy="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C3300"/>
                  </a:solidFill>
                  <a:latin typeface="Arial"/>
                  <a:ea typeface="Arial"/>
                  <a:cs typeface="Arial"/>
                  <a:sym typeface="Arial"/>
                </a:rPr>
                <a:t>3</a:t>
              </a:r>
              <a:endParaRPr/>
            </a:p>
          </p:txBody>
        </p:sp>
        <p:sp>
          <p:nvSpPr>
            <p:cNvPr id="294" name="Google Shape;294;p40"/>
            <p:cNvSpPr txBox="1"/>
            <p:nvPr/>
          </p:nvSpPr>
          <p:spPr>
            <a:xfrm>
              <a:off x="3790" y="3206"/>
              <a:ext cx="300" cy="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C3300"/>
                  </a:solidFill>
                  <a:latin typeface="Arial"/>
                  <a:ea typeface="Arial"/>
                  <a:cs typeface="Arial"/>
                  <a:sym typeface="Arial"/>
                </a:rPr>
                <a:t>2</a:t>
              </a:r>
              <a:endParaRPr/>
            </a:p>
          </p:txBody>
        </p:sp>
        <p:cxnSp>
          <p:nvCxnSpPr>
            <p:cNvPr id="295" name="Google Shape;295;p40"/>
            <p:cNvCxnSpPr>
              <a:stCxn id="294" idx="0"/>
              <a:endCxn id="293" idx="0"/>
            </p:cNvCxnSpPr>
            <p:nvPr/>
          </p:nvCxnSpPr>
          <p:spPr>
            <a:xfrm rot="10800000">
              <a:off x="4090" y="3056"/>
              <a:ext cx="0" cy="300"/>
            </a:xfrm>
            <a:prstGeom prst="bentConnector3">
              <a:avLst>
                <a:gd fmla="val 26862250" name="adj1"/>
              </a:avLst>
            </a:prstGeom>
            <a:noFill/>
            <a:ln cap="flat" cmpd="sng" w="19050">
              <a:solidFill>
                <a:schemeClr val="hlink"/>
              </a:solidFill>
              <a:prstDash val="solid"/>
              <a:miter lim="800000"/>
              <a:headEnd len="med" w="med" type="none"/>
              <a:tailEnd len="med" w="med" type="none"/>
            </a:ln>
          </p:spPr>
        </p:cxnSp>
        <p:sp>
          <p:nvSpPr>
            <p:cNvPr id="296" name="Google Shape;296;p40"/>
            <p:cNvSpPr/>
            <p:nvPr/>
          </p:nvSpPr>
          <p:spPr>
            <a:xfrm>
              <a:off x="3499" y="2401"/>
              <a:ext cx="582" cy="830"/>
            </a:xfrm>
            <a:custGeom>
              <a:rect b="b" l="l" r="r" t="t"/>
              <a:pathLst>
                <a:path extrusionOk="0" h="830" w="582">
                  <a:moveTo>
                    <a:pt x="0" y="830"/>
                  </a:moveTo>
                  <a:lnTo>
                    <a:pt x="0" y="0"/>
                  </a:lnTo>
                  <a:lnTo>
                    <a:pt x="582" y="0"/>
                  </a:lnTo>
                  <a:lnTo>
                    <a:pt x="582" y="515"/>
                  </a:lnTo>
                </a:path>
              </a:pathLst>
            </a:custGeom>
            <a:noFill/>
            <a:ln cap="flat" cmpd="sng" w="19050">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97" name="Google Shape;297;p40"/>
            <p:cNvSpPr/>
            <p:nvPr/>
          </p:nvSpPr>
          <p:spPr>
            <a:xfrm>
              <a:off x="3057" y="2039"/>
              <a:ext cx="730" cy="1187"/>
            </a:xfrm>
            <a:custGeom>
              <a:rect b="b" l="l" r="r" t="t"/>
              <a:pathLst>
                <a:path extrusionOk="0" h="1205" w="730">
                  <a:moveTo>
                    <a:pt x="6" y="1205"/>
                  </a:moveTo>
                  <a:lnTo>
                    <a:pt x="0" y="0"/>
                  </a:lnTo>
                  <a:lnTo>
                    <a:pt x="730" y="0"/>
                  </a:lnTo>
                  <a:lnTo>
                    <a:pt x="730" y="362"/>
                  </a:lnTo>
                </a:path>
              </a:pathLst>
            </a:custGeom>
            <a:noFill/>
            <a:ln cap="flat" cmpd="sng" w="19050">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98" name="Google Shape;298;p40"/>
            <p:cNvSpPr txBox="1"/>
            <p:nvPr/>
          </p:nvSpPr>
          <p:spPr>
            <a:xfrm>
              <a:off x="1152" y="1680"/>
              <a:ext cx="6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accent2"/>
                  </a:solidFill>
                  <a:latin typeface="Arial"/>
                  <a:ea typeface="Arial"/>
                  <a:cs typeface="Arial"/>
                  <a:sym typeface="Arial"/>
                </a:rPr>
                <a:t>Correct tree</a:t>
              </a:r>
              <a:endParaRPr/>
            </a:p>
          </p:txBody>
        </p:sp>
        <p:sp>
          <p:nvSpPr>
            <p:cNvPr id="299" name="Google Shape;299;p40"/>
            <p:cNvSpPr txBox="1"/>
            <p:nvPr/>
          </p:nvSpPr>
          <p:spPr>
            <a:xfrm>
              <a:off x="3788" y="2943"/>
              <a:ext cx="6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accent2"/>
                  </a:solidFill>
                  <a:latin typeface="Arial"/>
                  <a:ea typeface="Arial"/>
                  <a:cs typeface="Arial"/>
                  <a:sym typeface="Arial"/>
                </a:rPr>
                <a:t>UPGMA</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Clustering in UPGMA</a:t>
            </a:r>
            <a:endParaRPr/>
          </a:p>
        </p:txBody>
      </p:sp>
      <p:sp>
        <p:nvSpPr>
          <p:cNvPr id="305" name="Google Shape;305;p41"/>
          <p:cNvSpPr txBox="1"/>
          <p:nvPr>
            <p:ph idx="1" type="body"/>
          </p:nvPr>
        </p:nvSpPr>
        <p:spPr>
          <a:xfrm>
            <a:off x="457200" y="13716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50"/>
              <a:buFont typeface="Arial"/>
              <a:buNone/>
            </a:pPr>
            <a:r>
              <a:rPr lang="en-US"/>
              <a:t>Given two disjoint clusters </a:t>
            </a:r>
            <a:r>
              <a:rPr i="1" lang="en-US"/>
              <a:t>C</a:t>
            </a:r>
            <a:r>
              <a:rPr baseline="-25000" i="1" lang="en-US"/>
              <a:t>i</a:t>
            </a:r>
            <a:r>
              <a:rPr i="1" lang="en-US"/>
              <a:t>, C</a:t>
            </a:r>
            <a:r>
              <a:rPr baseline="-25000" i="1" lang="en-US"/>
              <a:t>j</a:t>
            </a:r>
            <a:r>
              <a:rPr lang="en-US"/>
              <a:t> of sequences,</a:t>
            </a:r>
            <a:endParaRPr/>
          </a:p>
          <a:p>
            <a:pPr indent="-342900" lvl="0" marL="342900" rtl="0" algn="l">
              <a:lnSpc>
                <a:spcPct val="90000"/>
              </a:lnSpc>
              <a:spcBef>
                <a:spcPts val="560"/>
              </a:spcBef>
              <a:spcAft>
                <a:spcPts val="0"/>
              </a:spcAft>
              <a:buSzPts val="1560"/>
              <a:buFont typeface="Arial"/>
              <a:buNone/>
            </a:pPr>
            <a:r>
              <a:rPr lang="en-US" sz="2400"/>
              <a:t>	    </a:t>
            </a:r>
            <a:r>
              <a:rPr lang="en-US" sz="2400">
                <a:solidFill>
                  <a:schemeClr val="accent2"/>
                </a:solidFill>
              </a:rPr>
              <a:t>	                      </a:t>
            </a:r>
            <a:r>
              <a:rPr i="1" lang="en-US" sz="2800">
                <a:solidFill>
                  <a:srgbClr val="0033CC"/>
                </a:solidFill>
              </a:rPr>
              <a:t>1</a:t>
            </a:r>
            <a:endParaRPr/>
          </a:p>
          <a:p>
            <a:pPr indent="-342900" lvl="0" marL="342900" rtl="0" algn="l">
              <a:lnSpc>
                <a:spcPct val="90000"/>
              </a:lnSpc>
              <a:spcBef>
                <a:spcPts val="560"/>
              </a:spcBef>
              <a:spcAft>
                <a:spcPts val="0"/>
              </a:spcAft>
              <a:buSzPts val="1820"/>
              <a:buFont typeface="Arial"/>
              <a:buNone/>
            </a:pPr>
            <a:r>
              <a:rPr b="1" lang="en-US" sz="2800">
                <a:solidFill>
                  <a:srgbClr val="0033CC"/>
                </a:solidFill>
              </a:rPr>
              <a:t>	          </a:t>
            </a:r>
            <a:r>
              <a:rPr i="1" lang="en-US" sz="2800">
                <a:solidFill>
                  <a:srgbClr val="0033CC"/>
                </a:solidFill>
              </a:rPr>
              <a:t>d</a:t>
            </a:r>
            <a:r>
              <a:rPr baseline="-25000" i="1" lang="en-US" sz="2800">
                <a:solidFill>
                  <a:srgbClr val="0033CC"/>
                </a:solidFill>
              </a:rPr>
              <a:t>ij</a:t>
            </a:r>
            <a:r>
              <a:rPr i="1" lang="en-US" sz="2800">
                <a:solidFill>
                  <a:srgbClr val="0033CC"/>
                </a:solidFill>
              </a:rPr>
              <a:t> = ––––––––– Σ</a:t>
            </a:r>
            <a:r>
              <a:rPr baseline="-25000" i="1" lang="en-US" sz="2800">
                <a:solidFill>
                  <a:srgbClr val="0033CC"/>
                </a:solidFill>
              </a:rPr>
              <a:t>{p ∈Ci, q ∈Cj}</a:t>
            </a:r>
            <a:r>
              <a:rPr i="1" lang="en-US" sz="2800">
                <a:solidFill>
                  <a:srgbClr val="0033CC"/>
                </a:solidFill>
              </a:rPr>
              <a:t>d</a:t>
            </a:r>
            <a:r>
              <a:rPr baseline="-25000" i="1" lang="en-US" sz="2800">
                <a:solidFill>
                  <a:srgbClr val="0033CC"/>
                </a:solidFill>
              </a:rPr>
              <a:t>pq</a:t>
            </a:r>
            <a:endParaRPr i="1" sz="2800">
              <a:solidFill>
                <a:srgbClr val="0033CC"/>
              </a:solidFill>
            </a:endParaRPr>
          </a:p>
          <a:p>
            <a:pPr indent="-342900" lvl="0" marL="342900" rtl="0" algn="l">
              <a:lnSpc>
                <a:spcPct val="90000"/>
              </a:lnSpc>
              <a:spcBef>
                <a:spcPts val="560"/>
              </a:spcBef>
              <a:spcAft>
                <a:spcPts val="0"/>
              </a:spcAft>
              <a:buSzPts val="1820"/>
              <a:buFont typeface="Arial"/>
              <a:buNone/>
            </a:pPr>
            <a:r>
              <a:rPr i="1" lang="en-US" sz="2800">
                <a:solidFill>
                  <a:srgbClr val="0033CC"/>
                </a:solidFill>
              </a:rPr>
              <a:t>		             |C</a:t>
            </a:r>
            <a:r>
              <a:rPr baseline="-25000" i="1" lang="en-US" sz="2800">
                <a:solidFill>
                  <a:srgbClr val="0033CC"/>
                </a:solidFill>
              </a:rPr>
              <a:t>i</a:t>
            </a:r>
            <a:r>
              <a:rPr i="1" lang="en-US" sz="2800">
                <a:solidFill>
                  <a:srgbClr val="0033CC"/>
                </a:solidFill>
              </a:rPr>
              <a:t>| × |C</a:t>
            </a:r>
            <a:r>
              <a:rPr baseline="-25000" i="1" lang="en-US" sz="2800">
                <a:solidFill>
                  <a:srgbClr val="0033CC"/>
                </a:solidFill>
              </a:rPr>
              <a:t>j</a:t>
            </a:r>
            <a:r>
              <a:rPr i="1" lang="en-US" sz="2800">
                <a:solidFill>
                  <a:srgbClr val="0033CC"/>
                </a:solidFill>
              </a:rPr>
              <a:t>|</a:t>
            </a:r>
            <a:endParaRPr/>
          </a:p>
          <a:p>
            <a:pPr indent="-342900" lvl="0" marL="342900" rtl="0" algn="l">
              <a:lnSpc>
                <a:spcPct val="90000"/>
              </a:lnSpc>
              <a:spcBef>
                <a:spcPts val="560"/>
              </a:spcBef>
              <a:spcAft>
                <a:spcPts val="0"/>
              </a:spcAft>
              <a:buSzPts val="1820"/>
              <a:buFont typeface="Arial"/>
              <a:buNone/>
            </a:pPr>
            <a:r>
              <a:t/>
            </a:r>
            <a:endParaRPr i="1" sz="2800">
              <a:solidFill>
                <a:srgbClr val="0033CC"/>
              </a:solidFill>
            </a:endParaRPr>
          </a:p>
          <a:p>
            <a:pPr indent="-342900" lvl="0" marL="342900" rtl="0" algn="l">
              <a:lnSpc>
                <a:spcPct val="90000"/>
              </a:lnSpc>
              <a:spcBef>
                <a:spcPts val="600"/>
              </a:spcBef>
              <a:spcAft>
                <a:spcPts val="0"/>
              </a:spcAft>
              <a:buSzPts val="1950"/>
              <a:buFont typeface="Arial"/>
              <a:buNone/>
            </a:pPr>
            <a:r>
              <a:rPr lang="en-US"/>
              <a:t>Note that if </a:t>
            </a:r>
            <a:r>
              <a:rPr i="1" lang="en-US"/>
              <a:t>C</a:t>
            </a:r>
            <a:r>
              <a:rPr baseline="-25000" i="1" lang="en-US"/>
              <a:t>k</a:t>
            </a:r>
            <a:r>
              <a:rPr i="1" lang="en-US"/>
              <a:t> = C</a:t>
            </a:r>
            <a:r>
              <a:rPr baseline="-25000" i="1" lang="en-US"/>
              <a:t>i</a:t>
            </a:r>
            <a:r>
              <a:rPr i="1" lang="en-US"/>
              <a:t> ∪ C</a:t>
            </a:r>
            <a:r>
              <a:rPr baseline="-25000" i="1" lang="en-US"/>
              <a:t>j</a:t>
            </a:r>
            <a:r>
              <a:rPr lang="en-US"/>
              <a:t>, then distance to another cluster </a:t>
            </a:r>
            <a:r>
              <a:rPr i="1" lang="en-US"/>
              <a:t>C</a:t>
            </a:r>
            <a:r>
              <a:rPr baseline="-25000" i="1" lang="en-US"/>
              <a:t>l</a:t>
            </a:r>
            <a:r>
              <a:rPr lang="en-US"/>
              <a:t> is:</a:t>
            </a:r>
            <a:endParaRPr/>
          </a:p>
          <a:p>
            <a:pPr indent="-342900" lvl="0" marL="342900" rtl="0" algn="l">
              <a:lnSpc>
                <a:spcPct val="90000"/>
              </a:lnSpc>
              <a:spcBef>
                <a:spcPts val="560"/>
              </a:spcBef>
              <a:spcAft>
                <a:spcPts val="0"/>
              </a:spcAft>
              <a:buSzPts val="1560"/>
              <a:buFont typeface="Arial"/>
              <a:buNone/>
            </a:pPr>
            <a:r>
              <a:rPr lang="en-US" sz="2400">
                <a:solidFill>
                  <a:schemeClr val="accent2"/>
                </a:solidFill>
              </a:rPr>
              <a:t>		                      </a:t>
            </a:r>
            <a:r>
              <a:rPr i="1" lang="en-US" sz="2800">
                <a:solidFill>
                  <a:srgbClr val="0033CC"/>
                </a:solidFill>
              </a:rPr>
              <a:t>d</a:t>
            </a:r>
            <a:r>
              <a:rPr baseline="-25000" i="1" lang="en-US" sz="2800">
                <a:solidFill>
                  <a:srgbClr val="0033CC"/>
                </a:solidFill>
              </a:rPr>
              <a:t>il</a:t>
            </a:r>
            <a:r>
              <a:rPr i="1" lang="en-US" sz="2800">
                <a:solidFill>
                  <a:srgbClr val="0033CC"/>
                </a:solidFill>
              </a:rPr>
              <a:t> |C</a:t>
            </a:r>
            <a:r>
              <a:rPr baseline="-25000" i="1" lang="en-US" sz="2800">
                <a:solidFill>
                  <a:srgbClr val="0033CC"/>
                </a:solidFill>
              </a:rPr>
              <a:t>i</a:t>
            </a:r>
            <a:r>
              <a:rPr i="1" lang="en-US" sz="2800">
                <a:solidFill>
                  <a:srgbClr val="0033CC"/>
                </a:solidFill>
              </a:rPr>
              <a:t>| + d</a:t>
            </a:r>
            <a:r>
              <a:rPr baseline="-25000" i="1" lang="en-US" sz="2800">
                <a:solidFill>
                  <a:srgbClr val="0033CC"/>
                </a:solidFill>
              </a:rPr>
              <a:t>jl</a:t>
            </a:r>
            <a:r>
              <a:rPr i="1" lang="en-US" sz="2800">
                <a:solidFill>
                  <a:srgbClr val="0033CC"/>
                </a:solidFill>
              </a:rPr>
              <a:t> |C</a:t>
            </a:r>
            <a:r>
              <a:rPr baseline="-25000" i="1" lang="en-US" sz="2800">
                <a:solidFill>
                  <a:srgbClr val="0033CC"/>
                </a:solidFill>
              </a:rPr>
              <a:t>j</a:t>
            </a:r>
            <a:r>
              <a:rPr i="1" lang="en-US" sz="2800">
                <a:solidFill>
                  <a:srgbClr val="0033CC"/>
                </a:solidFill>
              </a:rPr>
              <a:t>|</a:t>
            </a:r>
            <a:endParaRPr i="1" sz="2800">
              <a:solidFill>
                <a:srgbClr val="0033CC"/>
              </a:solidFill>
            </a:endParaRPr>
          </a:p>
          <a:p>
            <a:pPr indent="-342900" lvl="0" marL="342900" rtl="0" algn="l">
              <a:lnSpc>
                <a:spcPct val="90000"/>
              </a:lnSpc>
              <a:spcBef>
                <a:spcPts val="560"/>
              </a:spcBef>
              <a:spcAft>
                <a:spcPts val="0"/>
              </a:spcAft>
              <a:buSzPts val="1820"/>
              <a:buFont typeface="Arial"/>
              <a:buNone/>
            </a:pPr>
            <a:r>
              <a:rPr i="1" lang="en-US" sz="2800">
                <a:solidFill>
                  <a:srgbClr val="0033CC"/>
                </a:solidFill>
              </a:rPr>
              <a:t>	</a:t>
            </a:r>
            <a:r>
              <a:rPr b="1" lang="en-US" sz="2800">
                <a:solidFill>
                  <a:srgbClr val="0033CC"/>
                </a:solidFill>
              </a:rPr>
              <a:t>               </a:t>
            </a:r>
            <a:r>
              <a:rPr i="1" lang="en-US" sz="2800">
                <a:solidFill>
                  <a:srgbClr val="0033CC"/>
                </a:solidFill>
              </a:rPr>
              <a:t>d</a:t>
            </a:r>
            <a:r>
              <a:rPr baseline="-25000" i="1" lang="en-US" sz="2800">
                <a:solidFill>
                  <a:srgbClr val="0033CC"/>
                </a:solidFill>
              </a:rPr>
              <a:t>kl</a:t>
            </a:r>
            <a:r>
              <a:rPr i="1" lang="en-US" sz="2800">
                <a:solidFill>
                  <a:srgbClr val="0033CC"/>
                </a:solidFill>
              </a:rPr>
              <a:t> = ––––––––––––––</a:t>
            </a:r>
            <a:endParaRPr/>
          </a:p>
          <a:p>
            <a:pPr indent="-342900" lvl="0" marL="342900" rtl="0" algn="l">
              <a:lnSpc>
                <a:spcPct val="90000"/>
              </a:lnSpc>
              <a:spcBef>
                <a:spcPts val="560"/>
              </a:spcBef>
              <a:spcAft>
                <a:spcPts val="0"/>
              </a:spcAft>
              <a:buSzPts val="1820"/>
              <a:buFont typeface="Arial"/>
              <a:buNone/>
            </a:pPr>
            <a:r>
              <a:rPr i="1" lang="en-US" sz="2800">
                <a:solidFill>
                  <a:srgbClr val="0033CC"/>
                </a:solidFill>
              </a:rPr>
              <a:t>		                       |C</a:t>
            </a:r>
            <a:r>
              <a:rPr baseline="-25000" i="1" lang="en-US" sz="2800">
                <a:solidFill>
                  <a:srgbClr val="0033CC"/>
                </a:solidFill>
              </a:rPr>
              <a:t>i</a:t>
            </a:r>
            <a:r>
              <a:rPr i="1" lang="en-US" sz="2800">
                <a:solidFill>
                  <a:srgbClr val="0033CC"/>
                </a:solidFill>
              </a:rPr>
              <a:t>| + |C</a:t>
            </a:r>
            <a:r>
              <a:rPr baseline="-25000" i="1" lang="en-US" sz="2800">
                <a:solidFill>
                  <a:srgbClr val="0033CC"/>
                </a:solidFill>
              </a:rPr>
              <a:t>j</a:t>
            </a:r>
            <a:r>
              <a:rPr i="1" lang="en-US" sz="2800">
                <a:solidFill>
                  <a:srgbClr val="0033CC"/>
                </a:solidFill>
              </a:rPr>
              <a:t>|</a:t>
            </a:r>
            <a:endParaRPr i="1"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GUIDE TREES AND EVOLUTIONARY TREES</a:t>
            </a:r>
            <a:endParaRPr/>
          </a:p>
        </p:txBody>
      </p:sp>
      <p:sp>
        <p:nvSpPr>
          <p:cNvPr id="107" name="Google Shape;107;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300"/>
              <a:buNone/>
            </a:pPr>
            <a:r>
              <a:rPr lang="en-US"/>
              <a:t>PHYLOGENETIC TREE CONSTRUCTION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UPGMA Algorithm</a:t>
            </a:r>
            <a:endParaRPr/>
          </a:p>
        </p:txBody>
      </p:sp>
      <p:sp>
        <p:nvSpPr>
          <p:cNvPr id="311" name="Google Shape;311;p42"/>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60"/>
              <a:buFont typeface="Arial"/>
              <a:buNone/>
            </a:pPr>
            <a:r>
              <a:rPr b="1" lang="en-US" sz="2400" u="sng"/>
              <a:t>Initialization:</a:t>
            </a:r>
            <a:endParaRPr/>
          </a:p>
          <a:p>
            <a:pPr indent="-342900" lvl="0" marL="342900" rtl="0" algn="l">
              <a:spcBef>
                <a:spcPts val="480"/>
              </a:spcBef>
              <a:spcAft>
                <a:spcPts val="0"/>
              </a:spcAft>
              <a:buSzPts val="1560"/>
              <a:buFont typeface="Arial"/>
              <a:buNone/>
            </a:pPr>
            <a:r>
              <a:rPr lang="en-US" sz="2400"/>
              <a:t>	Assign each </a:t>
            </a:r>
            <a:r>
              <a:rPr i="1" lang="en-US" sz="2400"/>
              <a:t>x</a:t>
            </a:r>
            <a:r>
              <a:rPr baseline="-25000" i="1" lang="en-US" sz="2400"/>
              <a:t>i</a:t>
            </a:r>
            <a:r>
              <a:rPr lang="en-US" sz="2400"/>
              <a:t> to its own cluster </a:t>
            </a:r>
            <a:r>
              <a:rPr i="1" lang="en-US" sz="2400"/>
              <a:t>C</a:t>
            </a:r>
            <a:r>
              <a:rPr baseline="-25000" i="1" lang="en-US" sz="2400"/>
              <a:t>i</a:t>
            </a:r>
            <a:endParaRPr i="1" sz="2400"/>
          </a:p>
          <a:p>
            <a:pPr indent="-342900" lvl="0" marL="342900" rtl="0" algn="l">
              <a:spcBef>
                <a:spcPts val="480"/>
              </a:spcBef>
              <a:spcAft>
                <a:spcPts val="0"/>
              </a:spcAft>
              <a:buSzPts val="1560"/>
              <a:buFont typeface="Arial"/>
              <a:buNone/>
            </a:pPr>
            <a:r>
              <a:rPr lang="en-US" sz="2400"/>
              <a:t>	Define one leaf per sequence, each at height 0</a:t>
            </a:r>
            <a:endParaRPr/>
          </a:p>
          <a:p>
            <a:pPr indent="-342900" lvl="0" marL="342900" rtl="0" algn="l">
              <a:spcBef>
                <a:spcPts val="480"/>
              </a:spcBef>
              <a:spcAft>
                <a:spcPts val="0"/>
              </a:spcAft>
              <a:buSzPts val="1560"/>
              <a:buFont typeface="Arial"/>
              <a:buNone/>
            </a:pPr>
            <a:r>
              <a:rPr b="1" lang="en-US" sz="2400" u="sng"/>
              <a:t>Iteration:</a:t>
            </a:r>
            <a:endParaRPr/>
          </a:p>
          <a:p>
            <a:pPr indent="-342900" lvl="0" marL="342900" rtl="0" algn="l">
              <a:spcBef>
                <a:spcPts val="480"/>
              </a:spcBef>
              <a:spcAft>
                <a:spcPts val="0"/>
              </a:spcAft>
              <a:buSzPts val="1560"/>
              <a:buFont typeface="Arial"/>
              <a:buNone/>
            </a:pPr>
            <a:r>
              <a:rPr lang="en-US" sz="2400"/>
              <a:t>	Find two clusters </a:t>
            </a:r>
            <a:r>
              <a:rPr i="1" lang="en-US" sz="2400"/>
              <a:t>C</a:t>
            </a:r>
            <a:r>
              <a:rPr baseline="-25000" i="1" lang="en-US" sz="2400"/>
              <a:t>i </a:t>
            </a:r>
            <a:r>
              <a:rPr i="1" lang="en-US" sz="2400"/>
              <a:t>and</a:t>
            </a:r>
            <a:r>
              <a:rPr baseline="-25000" i="1" lang="en-US" sz="2400"/>
              <a:t> </a:t>
            </a:r>
            <a:r>
              <a:rPr i="1" lang="en-US" sz="2400"/>
              <a:t>C</a:t>
            </a:r>
            <a:r>
              <a:rPr baseline="-25000" i="1" lang="en-US" sz="2400"/>
              <a:t>j</a:t>
            </a:r>
            <a:r>
              <a:rPr lang="en-US" sz="2400"/>
              <a:t> such that </a:t>
            </a:r>
            <a:r>
              <a:rPr i="1" lang="en-US" sz="2400"/>
              <a:t>d</a:t>
            </a:r>
            <a:r>
              <a:rPr baseline="-25000" i="1" lang="en-US" sz="2400"/>
              <a:t>ij</a:t>
            </a:r>
            <a:r>
              <a:rPr lang="en-US" sz="2400"/>
              <a:t> is min</a:t>
            </a:r>
            <a:endParaRPr/>
          </a:p>
          <a:p>
            <a:pPr indent="-342900" lvl="0" marL="342900" rtl="0" algn="l">
              <a:spcBef>
                <a:spcPts val="480"/>
              </a:spcBef>
              <a:spcAft>
                <a:spcPts val="0"/>
              </a:spcAft>
              <a:buSzPts val="1560"/>
              <a:buFont typeface="Arial"/>
              <a:buNone/>
            </a:pPr>
            <a:r>
              <a:rPr lang="en-US" sz="2400"/>
              <a:t>	Let </a:t>
            </a:r>
            <a:r>
              <a:rPr i="1" lang="en-US" sz="2400"/>
              <a:t>C</a:t>
            </a:r>
            <a:r>
              <a:rPr baseline="-25000" i="1" lang="en-US" sz="2400"/>
              <a:t>k</a:t>
            </a:r>
            <a:r>
              <a:rPr i="1" lang="en-US" sz="2400"/>
              <a:t> = C</a:t>
            </a:r>
            <a:r>
              <a:rPr baseline="-25000" i="1" lang="en-US" sz="2400"/>
              <a:t>i</a:t>
            </a:r>
            <a:r>
              <a:rPr i="1" lang="en-US" sz="2400"/>
              <a:t> ∪ C</a:t>
            </a:r>
            <a:r>
              <a:rPr baseline="-25000" i="1" lang="en-US" sz="2400"/>
              <a:t>j</a:t>
            </a:r>
            <a:endParaRPr i="1" sz="2400"/>
          </a:p>
          <a:p>
            <a:pPr indent="-342900" lvl="0" marL="342900" rtl="0" algn="l">
              <a:spcBef>
                <a:spcPts val="480"/>
              </a:spcBef>
              <a:spcAft>
                <a:spcPts val="0"/>
              </a:spcAft>
              <a:buSzPts val="1560"/>
              <a:buFont typeface="Arial"/>
              <a:buNone/>
            </a:pPr>
            <a:r>
              <a:rPr lang="en-US" sz="2400"/>
              <a:t>	Add a vertex connecting </a:t>
            </a:r>
            <a:r>
              <a:rPr i="1" lang="en-US" sz="2400"/>
              <a:t>C</a:t>
            </a:r>
            <a:r>
              <a:rPr baseline="-25000" i="1" lang="en-US" sz="2400"/>
              <a:t>i</a:t>
            </a:r>
            <a:r>
              <a:rPr i="1" lang="en-US" sz="2400"/>
              <a:t>, C</a:t>
            </a:r>
            <a:r>
              <a:rPr baseline="-25000" i="1" lang="en-US" sz="2400"/>
              <a:t>j </a:t>
            </a:r>
            <a:r>
              <a:rPr i="1" lang="en-US" sz="2400"/>
              <a:t>and</a:t>
            </a:r>
            <a:r>
              <a:rPr lang="en-US" sz="2400"/>
              <a:t> place it at height </a:t>
            </a:r>
            <a:r>
              <a:rPr i="1" lang="en-US" sz="2400"/>
              <a:t>d</a:t>
            </a:r>
            <a:r>
              <a:rPr baseline="-25000" i="1" lang="en-US" sz="2400"/>
              <a:t>ij </a:t>
            </a:r>
            <a:r>
              <a:rPr i="1" lang="en-US" sz="2400"/>
              <a:t>/2</a:t>
            </a:r>
            <a:endParaRPr baseline="-25000" i="1" sz="2400"/>
          </a:p>
          <a:p>
            <a:pPr indent="-342900" lvl="0" marL="342900" rtl="0" algn="l">
              <a:spcBef>
                <a:spcPts val="480"/>
              </a:spcBef>
              <a:spcAft>
                <a:spcPts val="0"/>
              </a:spcAft>
              <a:buSzPts val="1560"/>
              <a:buFont typeface="Arial"/>
              <a:buNone/>
            </a:pPr>
            <a:r>
              <a:rPr baseline="-25000" lang="en-US" sz="2400"/>
              <a:t>	</a:t>
            </a:r>
            <a:r>
              <a:rPr lang="en-US" sz="2400"/>
              <a:t>Delete </a:t>
            </a:r>
            <a:r>
              <a:rPr i="1" lang="en-US" sz="2400"/>
              <a:t>C</a:t>
            </a:r>
            <a:r>
              <a:rPr baseline="-25000" i="1" lang="en-US" sz="2400"/>
              <a:t>i </a:t>
            </a:r>
            <a:r>
              <a:rPr i="1" lang="en-US" sz="2400"/>
              <a:t>and C</a:t>
            </a:r>
            <a:r>
              <a:rPr baseline="-25000" i="1" lang="en-US" sz="2400"/>
              <a:t>j</a:t>
            </a:r>
            <a:endParaRPr i="1" sz="2400"/>
          </a:p>
          <a:p>
            <a:pPr indent="-342900" lvl="0" marL="342900" rtl="0" algn="l">
              <a:spcBef>
                <a:spcPts val="480"/>
              </a:spcBef>
              <a:spcAft>
                <a:spcPts val="0"/>
              </a:spcAft>
              <a:buSzPts val="1560"/>
              <a:buFont typeface="Arial"/>
              <a:buNone/>
            </a:pPr>
            <a:r>
              <a:rPr b="1" lang="en-US" sz="2400" u="sng"/>
              <a:t>Termination:</a:t>
            </a:r>
            <a:endParaRPr/>
          </a:p>
          <a:p>
            <a:pPr indent="-342900" lvl="0" marL="342900" rtl="0" algn="l">
              <a:spcBef>
                <a:spcPts val="480"/>
              </a:spcBef>
              <a:spcAft>
                <a:spcPts val="0"/>
              </a:spcAft>
              <a:buSzPts val="1560"/>
              <a:buFont typeface="Arial"/>
              <a:buNone/>
            </a:pPr>
            <a:r>
              <a:rPr lang="en-US" sz="2400"/>
              <a:t>	When a single cluster remains</a:t>
            </a:r>
            <a:endParaRPr i="1"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UPGMA Algorithm</a:t>
            </a:r>
            <a:r>
              <a:rPr lang="en-US" sz="2600"/>
              <a:t> (cont’d)</a:t>
            </a:r>
            <a:endParaRPr/>
          </a:p>
        </p:txBody>
      </p:sp>
      <p:grpSp>
        <p:nvGrpSpPr>
          <p:cNvPr id="317" name="Google Shape;317;p43"/>
          <p:cNvGrpSpPr/>
          <p:nvPr/>
        </p:nvGrpSpPr>
        <p:grpSpPr>
          <a:xfrm>
            <a:off x="2765425" y="1231900"/>
            <a:ext cx="3330575" cy="4940300"/>
            <a:chOff x="4012" y="901"/>
            <a:chExt cx="1446" cy="3112"/>
          </a:xfrm>
        </p:grpSpPr>
        <p:sp>
          <p:nvSpPr>
            <p:cNvPr id="318" name="Google Shape;318;p43"/>
            <p:cNvSpPr/>
            <p:nvPr/>
          </p:nvSpPr>
          <p:spPr>
            <a:xfrm>
              <a:off x="4360" y="1236"/>
              <a:ext cx="54" cy="56"/>
            </a:xfrm>
            <a:prstGeom prst="ellipse">
              <a:avLst/>
            </a:prstGeom>
            <a:solidFill>
              <a:srgbClr val="660066"/>
            </a:solidFill>
            <a:ln cap="flat" cmpd="sng" w="19050">
              <a:solidFill>
                <a:srgbClr val="800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19" name="Google Shape;319;p43"/>
            <p:cNvSpPr/>
            <p:nvPr/>
          </p:nvSpPr>
          <p:spPr>
            <a:xfrm>
              <a:off x="4657" y="1245"/>
              <a:ext cx="54" cy="56"/>
            </a:xfrm>
            <a:prstGeom prst="ellipse">
              <a:avLst/>
            </a:prstGeom>
            <a:solidFill>
              <a:srgbClr val="660066"/>
            </a:solidFill>
            <a:ln cap="flat" cmpd="sng" w="19050">
              <a:solidFill>
                <a:srgbClr val="800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20" name="Google Shape;320;p43"/>
            <p:cNvSpPr/>
            <p:nvPr/>
          </p:nvSpPr>
          <p:spPr>
            <a:xfrm>
              <a:off x="4452" y="2018"/>
              <a:ext cx="54" cy="56"/>
            </a:xfrm>
            <a:prstGeom prst="ellipse">
              <a:avLst/>
            </a:prstGeom>
            <a:solidFill>
              <a:srgbClr val="660066"/>
            </a:solidFill>
            <a:ln cap="flat" cmpd="sng" w="19050">
              <a:solidFill>
                <a:srgbClr val="800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21" name="Google Shape;321;p43"/>
            <p:cNvSpPr/>
            <p:nvPr/>
          </p:nvSpPr>
          <p:spPr>
            <a:xfrm>
              <a:off x="4696" y="1833"/>
              <a:ext cx="54" cy="56"/>
            </a:xfrm>
            <a:prstGeom prst="ellipse">
              <a:avLst/>
            </a:prstGeom>
            <a:solidFill>
              <a:srgbClr val="660066"/>
            </a:solidFill>
            <a:ln cap="flat" cmpd="sng" w="19050">
              <a:solidFill>
                <a:srgbClr val="800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22" name="Google Shape;322;p43"/>
            <p:cNvSpPr/>
            <p:nvPr/>
          </p:nvSpPr>
          <p:spPr>
            <a:xfrm>
              <a:off x="5134" y="2049"/>
              <a:ext cx="54" cy="56"/>
            </a:xfrm>
            <a:prstGeom prst="ellipse">
              <a:avLst/>
            </a:prstGeom>
            <a:solidFill>
              <a:srgbClr val="660066"/>
            </a:solidFill>
            <a:ln cap="flat" cmpd="sng" w="19050">
              <a:solidFill>
                <a:srgbClr val="800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23" name="Google Shape;323;p43"/>
            <p:cNvSpPr/>
            <p:nvPr/>
          </p:nvSpPr>
          <p:spPr>
            <a:xfrm>
              <a:off x="4333" y="1691"/>
              <a:ext cx="570" cy="523"/>
            </a:xfrm>
            <a:prstGeom prst="ellipse">
              <a:avLst/>
            </a:prstGeom>
            <a:noFill/>
            <a:ln cap="flat" cmpd="sng" w="19050">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24" name="Google Shape;324;p43"/>
            <p:cNvSpPr/>
            <p:nvPr/>
          </p:nvSpPr>
          <p:spPr>
            <a:xfrm>
              <a:off x="4228" y="1003"/>
              <a:ext cx="570" cy="523"/>
            </a:xfrm>
            <a:prstGeom prst="ellipse">
              <a:avLst/>
            </a:prstGeom>
            <a:noFill/>
            <a:ln cap="flat" cmpd="sng" w="19050">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25" name="Google Shape;325;p43"/>
            <p:cNvSpPr/>
            <p:nvPr/>
          </p:nvSpPr>
          <p:spPr>
            <a:xfrm>
              <a:off x="4237" y="1635"/>
              <a:ext cx="1045" cy="669"/>
            </a:xfrm>
            <a:prstGeom prst="ellipse">
              <a:avLst/>
            </a:prstGeom>
            <a:noFill/>
            <a:ln cap="flat" cmpd="sng" w="19050">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26" name="Google Shape;326;p43"/>
            <p:cNvSpPr/>
            <p:nvPr/>
          </p:nvSpPr>
          <p:spPr>
            <a:xfrm>
              <a:off x="4012" y="901"/>
              <a:ext cx="1446" cy="1580"/>
            </a:xfrm>
            <a:prstGeom prst="ellipse">
              <a:avLst/>
            </a:prstGeom>
            <a:noFill/>
            <a:ln cap="flat" cmpd="sng" w="19050">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27" name="Google Shape;327;p43"/>
            <p:cNvSpPr txBox="1"/>
            <p:nvPr/>
          </p:nvSpPr>
          <p:spPr>
            <a:xfrm>
              <a:off x="4295" y="1072"/>
              <a:ext cx="123" cy="1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CC3300"/>
                  </a:solidFill>
                  <a:latin typeface="Arial"/>
                  <a:ea typeface="Arial"/>
                  <a:cs typeface="Arial"/>
                  <a:sym typeface="Arial"/>
                </a:rPr>
                <a:t>1</a:t>
              </a:r>
              <a:endParaRPr/>
            </a:p>
          </p:txBody>
        </p:sp>
        <p:sp>
          <p:nvSpPr>
            <p:cNvPr id="328" name="Google Shape;328;p43"/>
            <p:cNvSpPr txBox="1"/>
            <p:nvPr/>
          </p:nvSpPr>
          <p:spPr>
            <a:xfrm>
              <a:off x="4599" y="1081"/>
              <a:ext cx="123" cy="1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CC3300"/>
                  </a:solidFill>
                  <a:latin typeface="Arial"/>
                  <a:ea typeface="Arial"/>
                  <a:cs typeface="Arial"/>
                  <a:sym typeface="Arial"/>
                </a:rPr>
                <a:t>4</a:t>
              </a:r>
              <a:endParaRPr/>
            </a:p>
          </p:txBody>
        </p:sp>
        <p:sp>
          <p:nvSpPr>
            <p:cNvPr id="329" name="Google Shape;329;p43"/>
            <p:cNvSpPr txBox="1"/>
            <p:nvPr/>
          </p:nvSpPr>
          <p:spPr>
            <a:xfrm>
              <a:off x="4397" y="1831"/>
              <a:ext cx="123" cy="1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CC3300"/>
                  </a:solidFill>
                  <a:latin typeface="Arial"/>
                  <a:ea typeface="Arial"/>
                  <a:cs typeface="Arial"/>
                  <a:sym typeface="Arial"/>
                </a:rPr>
                <a:t>3</a:t>
              </a:r>
              <a:endParaRPr/>
            </a:p>
          </p:txBody>
        </p:sp>
        <p:sp>
          <p:nvSpPr>
            <p:cNvPr id="330" name="Google Shape;330;p43"/>
            <p:cNvSpPr txBox="1"/>
            <p:nvPr/>
          </p:nvSpPr>
          <p:spPr>
            <a:xfrm>
              <a:off x="4645" y="1885"/>
              <a:ext cx="122" cy="1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CC3300"/>
                  </a:solidFill>
                  <a:latin typeface="Arial"/>
                  <a:ea typeface="Arial"/>
                  <a:cs typeface="Arial"/>
                  <a:sym typeface="Arial"/>
                </a:rPr>
                <a:t>2</a:t>
              </a:r>
              <a:endParaRPr/>
            </a:p>
          </p:txBody>
        </p:sp>
        <p:sp>
          <p:nvSpPr>
            <p:cNvPr id="331" name="Google Shape;331;p43"/>
            <p:cNvSpPr txBox="1"/>
            <p:nvPr/>
          </p:nvSpPr>
          <p:spPr>
            <a:xfrm>
              <a:off x="5074" y="1872"/>
              <a:ext cx="178" cy="1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CC3300"/>
                  </a:solidFill>
                  <a:latin typeface="Arial"/>
                  <a:ea typeface="Arial"/>
                  <a:cs typeface="Arial"/>
                  <a:sym typeface="Arial"/>
                </a:rPr>
                <a:t>5</a:t>
              </a:r>
              <a:endParaRPr/>
            </a:p>
          </p:txBody>
        </p:sp>
        <p:sp>
          <p:nvSpPr>
            <p:cNvPr id="332" name="Google Shape;332;p43"/>
            <p:cNvSpPr txBox="1"/>
            <p:nvPr/>
          </p:nvSpPr>
          <p:spPr>
            <a:xfrm>
              <a:off x="4023" y="3820"/>
              <a:ext cx="123" cy="1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CC3300"/>
                  </a:solidFill>
                  <a:latin typeface="Arial"/>
                  <a:ea typeface="Arial"/>
                  <a:cs typeface="Arial"/>
                  <a:sym typeface="Arial"/>
                </a:rPr>
                <a:t>1</a:t>
              </a:r>
              <a:endParaRPr/>
            </a:p>
          </p:txBody>
        </p:sp>
        <p:sp>
          <p:nvSpPr>
            <p:cNvPr id="333" name="Google Shape;333;p43"/>
            <p:cNvSpPr txBox="1"/>
            <p:nvPr/>
          </p:nvSpPr>
          <p:spPr>
            <a:xfrm>
              <a:off x="4321" y="3821"/>
              <a:ext cx="122" cy="1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CC3300"/>
                  </a:solidFill>
                  <a:latin typeface="Arial"/>
                  <a:ea typeface="Arial"/>
                  <a:cs typeface="Arial"/>
                  <a:sym typeface="Arial"/>
                </a:rPr>
                <a:t>4</a:t>
              </a:r>
              <a:endParaRPr/>
            </a:p>
          </p:txBody>
        </p:sp>
        <p:sp>
          <p:nvSpPr>
            <p:cNvPr id="334" name="Google Shape;334;p43"/>
            <p:cNvSpPr txBox="1"/>
            <p:nvPr/>
          </p:nvSpPr>
          <p:spPr>
            <a:xfrm>
              <a:off x="4604" y="3803"/>
              <a:ext cx="123" cy="1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CC3300"/>
                  </a:solidFill>
                  <a:latin typeface="Arial"/>
                  <a:ea typeface="Arial"/>
                  <a:cs typeface="Arial"/>
                  <a:sym typeface="Arial"/>
                </a:rPr>
                <a:t>2</a:t>
              </a:r>
              <a:endParaRPr/>
            </a:p>
          </p:txBody>
        </p:sp>
        <p:sp>
          <p:nvSpPr>
            <p:cNvPr id="335" name="Google Shape;335;p43"/>
            <p:cNvSpPr txBox="1"/>
            <p:nvPr/>
          </p:nvSpPr>
          <p:spPr>
            <a:xfrm>
              <a:off x="4899" y="3805"/>
              <a:ext cx="123" cy="1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CC3300"/>
                  </a:solidFill>
                  <a:latin typeface="Arial"/>
                  <a:ea typeface="Arial"/>
                  <a:cs typeface="Arial"/>
                  <a:sym typeface="Arial"/>
                </a:rPr>
                <a:t>3</a:t>
              </a:r>
              <a:endParaRPr/>
            </a:p>
          </p:txBody>
        </p:sp>
        <p:sp>
          <p:nvSpPr>
            <p:cNvPr id="336" name="Google Shape;336;p43"/>
            <p:cNvSpPr txBox="1"/>
            <p:nvPr/>
          </p:nvSpPr>
          <p:spPr>
            <a:xfrm>
              <a:off x="5209" y="3801"/>
              <a:ext cx="123" cy="1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CC3300"/>
                  </a:solidFill>
                  <a:latin typeface="Arial"/>
                  <a:ea typeface="Arial"/>
                  <a:cs typeface="Arial"/>
                  <a:sym typeface="Arial"/>
                </a:rPr>
                <a:t>5</a:t>
              </a:r>
              <a:endParaRPr/>
            </a:p>
          </p:txBody>
        </p:sp>
        <p:cxnSp>
          <p:nvCxnSpPr>
            <p:cNvPr id="337" name="Google Shape;337;p43"/>
            <p:cNvCxnSpPr>
              <a:stCxn id="332" idx="0"/>
              <a:endCxn id="333" idx="0"/>
            </p:cNvCxnSpPr>
            <p:nvPr/>
          </p:nvCxnSpPr>
          <p:spPr>
            <a:xfrm rot="10800000">
              <a:off x="4235" y="3670"/>
              <a:ext cx="0" cy="300"/>
            </a:xfrm>
            <a:prstGeom prst="bentConnector3">
              <a:avLst>
                <a:gd fmla="val -369317969" name="adj1"/>
              </a:avLst>
            </a:prstGeom>
            <a:noFill/>
            <a:ln cap="flat" cmpd="sng" w="19050">
              <a:solidFill>
                <a:schemeClr val="hlink"/>
              </a:solidFill>
              <a:prstDash val="solid"/>
              <a:miter lim="800000"/>
              <a:headEnd len="med" w="med" type="none"/>
              <a:tailEnd len="med" w="med" type="none"/>
            </a:ln>
          </p:spPr>
        </p:cxnSp>
        <p:cxnSp>
          <p:nvCxnSpPr>
            <p:cNvPr id="338" name="Google Shape;338;p43"/>
            <p:cNvCxnSpPr>
              <a:stCxn id="334" idx="0"/>
              <a:endCxn id="335" idx="0"/>
            </p:cNvCxnSpPr>
            <p:nvPr/>
          </p:nvCxnSpPr>
          <p:spPr>
            <a:xfrm rot="10800000">
              <a:off x="4816" y="3653"/>
              <a:ext cx="0" cy="300"/>
            </a:xfrm>
            <a:prstGeom prst="bentConnector3">
              <a:avLst>
                <a:gd fmla="val -183762071" name="adj1"/>
              </a:avLst>
            </a:prstGeom>
            <a:noFill/>
            <a:ln cap="flat" cmpd="sng" w="19050">
              <a:solidFill>
                <a:schemeClr val="hlink"/>
              </a:solidFill>
              <a:prstDash val="solid"/>
              <a:miter lim="800000"/>
              <a:headEnd len="med" w="med" type="none"/>
              <a:tailEnd len="med" w="med" type="none"/>
            </a:ln>
          </p:spPr>
        </p:cxnSp>
        <p:sp>
          <p:nvSpPr>
            <p:cNvPr id="339" name="Google Shape;339;p43"/>
            <p:cNvSpPr/>
            <p:nvPr/>
          </p:nvSpPr>
          <p:spPr>
            <a:xfrm>
              <a:off x="4836" y="3279"/>
              <a:ext cx="449" cy="529"/>
            </a:xfrm>
            <a:custGeom>
              <a:rect b="b" l="l" r="r" t="t"/>
              <a:pathLst>
                <a:path extrusionOk="0" h="529" w="428">
                  <a:moveTo>
                    <a:pt x="0" y="308"/>
                  </a:moveTo>
                  <a:lnTo>
                    <a:pt x="0" y="0"/>
                  </a:lnTo>
                  <a:lnTo>
                    <a:pt x="428" y="0"/>
                  </a:lnTo>
                  <a:lnTo>
                    <a:pt x="428" y="529"/>
                  </a:lnTo>
                </a:path>
              </a:pathLst>
            </a:custGeom>
            <a:noFill/>
            <a:ln cap="flat" cmpd="sng" w="19050">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40" name="Google Shape;340;p43"/>
            <p:cNvSpPr/>
            <p:nvPr/>
          </p:nvSpPr>
          <p:spPr>
            <a:xfrm>
              <a:off x="4246" y="2977"/>
              <a:ext cx="824" cy="710"/>
            </a:xfrm>
            <a:custGeom>
              <a:rect b="b" l="l" r="r" t="t"/>
              <a:pathLst>
                <a:path extrusionOk="0" h="710" w="784">
                  <a:moveTo>
                    <a:pt x="0" y="710"/>
                  </a:moveTo>
                  <a:lnTo>
                    <a:pt x="0" y="0"/>
                  </a:lnTo>
                  <a:lnTo>
                    <a:pt x="784" y="0"/>
                  </a:lnTo>
                  <a:lnTo>
                    <a:pt x="784" y="302"/>
                  </a:lnTo>
                </a:path>
              </a:pathLst>
            </a:custGeom>
            <a:noFill/>
            <a:ln cap="flat" cmpd="sng" w="19050">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cxnSp>
          <p:nvCxnSpPr>
            <p:cNvPr id="341" name="Google Shape;341;p43"/>
            <p:cNvCxnSpPr/>
            <p:nvPr/>
          </p:nvCxnSpPr>
          <p:spPr>
            <a:xfrm rot="10800000">
              <a:off x="4641" y="2756"/>
              <a:ext cx="0" cy="221"/>
            </a:xfrm>
            <a:prstGeom prst="straightConnector1">
              <a:avLst/>
            </a:prstGeom>
            <a:noFill/>
            <a:ln cap="flat" cmpd="sng" w="19050">
              <a:solidFill>
                <a:schemeClr val="hlink"/>
              </a:solidFill>
              <a:prstDash val="solid"/>
              <a:round/>
              <a:headEnd len="med" w="med" type="none"/>
              <a:tailEnd len="med" w="med" type="none"/>
            </a:ln>
          </p:spPr>
        </p:cxn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UPGMA example</a:t>
            </a:r>
            <a:endParaRPr/>
          </a:p>
        </p:txBody>
      </p:sp>
      <p:sp>
        <p:nvSpPr>
          <p:cNvPr id="347" name="Google Shape;347;p44"/>
          <p:cNvSpPr txBox="1"/>
          <p:nvPr/>
        </p:nvSpPr>
        <p:spPr>
          <a:xfrm>
            <a:off x="838200" y="1600200"/>
            <a:ext cx="790896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Constructing the phylogenetic tree construction using UPGMA for the </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following score matrix:</a:t>
            </a:r>
            <a:endParaRPr b="1" sz="1800">
              <a:solidFill>
                <a:schemeClr val="dk1"/>
              </a:solidFill>
              <a:latin typeface="Arial"/>
              <a:ea typeface="Arial"/>
              <a:cs typeface="Arial"/>
              <a:sym typeface="Arial"/>
            </a:endParaRPr>
          </a:p>
        </p:txBody>
      </p:sp>
      <p:graphicFrame>
        <p:nvGraphicFramePr>
          <p:cNvPr id="348" name="Google Shape;348;p44"/>
          <p:cNvGraphicFramePr/>
          <p:nvPr/>
        </p:nvGraphicFramePr>
        <p:xfrm>
          <a:off x="1447800" y="2819400"/>
          <a:ext cx="3000000" cy="3000000"/>
        </p:xfrm>
        <a:graphic>
          <a:graphicData uri="http://schemas.openxmlformats.org/drawingml/2006/table">
            <a:tbl>
              <a:tblPr bandRow="1" firstRow="1">
                <a:noFill/>
                <a:tableStyleId>{7BEA7D8D-5709-489A-89AC-201F15E4FC0C}</a:tableStyleId>
              </a:tblPr>
              <a:tblGrid>
                <a:gridCol w="870850"/>
                <a:gridCol w="870850"/>
                <a:gridCol w="870850"/>
                <a:gridCol w="870850"/>
                <a:gridCol w="870850"/>
                <a:gridCol w="870850"/>
                <a:gridCol w="870850"/>
              </a:tblGrid>
              <a:tr h="370850">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D</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F</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A</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B</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19</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27</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31</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D</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18</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26</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33</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36</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41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31</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F</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18</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32</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17</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35</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graphicFrame>
        <p:nvGraphicFramePr>
          <p:cNvPr id="353" name="Google Shape;353;p45"/>
          <p:cNvGraphicFramePr/>
          <p:nvPr/>
        </p:nvGraphicFramePr>
        <p:xfrm>
          <a:off x="381001" y="1524000"/>
          <a:ext cx="3000000" cy="3000000"/>
        </p:xfrm>
        <a:graphic>
          <a:graphicData uri="http://schemas.openxmlformats.org/drawingml/2006/table">
            <a:tbl>
              <a:tblPr bandRow="1" firstRow="1">
                <a:noFill/>
                <a:tableStyleId>{7BEA7D8D-5709-489A-89AC-201F15E4FC0C}</a:tableStyleId>
              </a:tblPr>
              <a:tblGrid>
                <a:gridCol w="544275"/>
                <a:gridCol w="544275"/>
                <a:gridCol w="544275"/>
                <a:gridCol w="544275"/>
                <a:gridCol w="544275"/>
                <a:gridCol w="544275"/>
                <a:gridCol w="544275"/>
              </a:tblGrid>
              <a:tr h="283025">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D</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F</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A</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B</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19</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27</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31</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D</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18</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26</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33</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36</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41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31</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F</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18</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32</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17</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35</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bl>
          </a:graphicData>
        </a:graphic>
      </p:graphicFrame>
      <p:sp>
        <p:nvSpPr>
          <p:cNvPr id="354" name="Google Shape;354;p45"/>
          <p:cNvSpPr/>
          <p:nvPr/>
        </p:nvSpPr>
        <p:spPr>
          <a:xfrm>
            <a:off x="1447800" y="3657600"/>
            <a:ext cx="533400" cy="533400"/>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355" name="Google Shape;355;p45"/>
          <p:cNvSpPr txBox="1"/>
          <p:nvPr/>
        </p:nvSpPr>
        <p:spPr>
          <a:xfrm>
            <a:off x="5562600" y="990600"/>
            <a:ext cx="242245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 = {A,C, D, E, (B,F)}</a:t>
            </a:r>
            <a:endParaRPr b="1" sz="1800">
              <a:solidFill>
                <a:schemeClr val="dk1"/>
              </a:solidFill>
              <a:latin typeface="Arial"/>
              <a:ea typeface="Arial"/>
              <a:cs typeface="Arial"/>
              <a:sym typeface="Arial"/>
            </a:endParaRPr>
          </a:p>
        </p:txBody>
      </p:sp>
      <p:pic>
        <p:nvPicPr>
          <p:cNvPr id="356" name="Google Shape;356;p45"/>
          <p:cNvPicPr preferRelativeResize="0"/>
          <p:nvPr/>
        </p:nvPicPr>
        <p:blipFill rotWithShape="1">
          <a:blip r:embed="rId3">
            <a:alphaModFix/>
          </a:blip>
          <a:srcRect b="0" l="0" r="0" t="0"/>
          <a:stretch/>
        </p:blipFill>
        <p:spPr>
          <a:xfrm>
            <a:off x="4648200" y="1524000"/>
            <a:ext cx="3971636" cy="762000"/>
          </a:xfrm>
          <a:prstGeom prst="rect">
            <a:avLst/>
          </a:prstGeom>
          <a:noFill/>
          <a:ln>
            <a:noFill/>
          </a:ln>
        </p:spPr>
      </p:pic>
      <p:pic>
        <p:nvPicPr>
          <p:cNvPr id="357" name="Google Shape;357;p45"/>
          <p:cNvPicPr preferRelativeResize="0"/>
          <p:nvPr/>
        </p:nvPicPr>
        <p:blipFill rotWithShape="1">
          <a:blip r:embed="rId4">
            <a:alphaModFix/>
          </a:blip>
          <a:srcRect b="0" l="0" r="0" t="0"/>
          <a:stretch/>
        </p:blipFill>
        <p:spPr>
          <a:xfrm>
            <a:off x="5334000" y="2362200"/>
            <a:ext cx="2425701" cy="799965"/>
          </a:xfrm>
          <a:prstGeom prst="rect">
            <a:avLst/>
          </a:prstGeom>
          <a:noFill/>
          <a:ln>
            <a:noFill/>
          </a:ln>
        </p:spPr>
      </p:pic>
      <p:graphicFrame>
        <p:nvGraphicFramePr>
          <p:cNvPr id="358" name="Google Shape;358;p45"/>
          <p:cNvGraphicFramePr/>
          <p:nvPr/>
        </p:nvGraphicFramePr>
        <p:xfrm>
          <a:off x="4495802" y="3596640"/>
          <a:ext cx="3000000" cy="3000000"/>
        </p:xfrm>
        <a:graphic>
          <a:graphicData uri="http://schemas.openxmlformats.org/drawingml/2006/table">
            <a:tbl>
              <a:tblPr bandRow="1" firstRow="1">
                <a:noFill/>
                <a:tableStyleId>{7BEA7D8D-5709-489A-89AC-201F15E4FC0C}</a:tableStyleId>
              </a:tblPr>
              <a:tblGrid>
                <a:gridCol w="736600"/>
                <a:gridCol w="736600"/>
                <a:gridCol w="736600"/>
                <a:gridCol w="736600"/>
                <a:gridCol w="736600"/>
                <a:gridCol w="736600"/>
              </a:tblGrid>
              <a:tr h="283025">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BF</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D</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E</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A</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BF</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18.5</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27</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31.5</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D</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17.5</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26</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33</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35.5</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41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31</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bl>
          </a:graphicData>
        </a:graphic>
      </p:graphicFrame>
      <p:sp>
        <p:nvSpPr>
          <p:cNvPr id="359" name="Google Shape;359;p45"/>
          <p:cNvSpPr txBox="1"/>
          <p:nvPr/>
        </p:nvSpPr>
        <p:spPr>
          <a:xfrm>
            <a:off x="1143000" y="4876800"/>
            <a:ext cx="156966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h</a:t>
            </a:r>
            <a:r>
              <a:rPr b="1" baseline="-25000" lang="en-US" sz="1800">
                <a:solidFill>
                  <a:schemeClr val="dk1"/>
                </a:solidFill>
                <a:latin typeface="Arial"/>
                <a:ea typeface="Arial"/>
                <a:cs typeface="Arial"/>
                <a:sym typeface="Arial"/>
              </a:rPr>
              <a:t>BF</a:t>
            </a:r>
            <a:r>
              <a:rPr b="1" lang="en-US" sz="1800">
                <a:solidFill>
                  <a:schemeClr val="dk1"/>
                </a:solidFill>
                <a:latin typeface="Arial"/>
                <a:ea typeface="Arial"/>
                <a:cs typeface="Arial"/>
                <a:sym typeface="Arial"/>
              </a:rPr>
              <a:t> = ½ = 0.5</a:t>
            </a:r>
            <a:endParaRPr b="1" sz="1800">
              <a:solidFill>
                <a:schemeClr val="dk1"/>
              </a:solidFill>
              <a:latin typeface="Arial"/>
              <a:ea typeface="Arial"/>
              <a:cs typeface="Arial"/>
              <a:sym typeface="Arial"/>
            </a:endParaRPr>
          </a:p>
        </p:txBody>
      </p:sp>
      <p:sp>
        <p:nvSpPr>
          <p:cNvPr id="360" name="Google Shape;360;p4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UPGMA example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6"/>
          <p:cNvSpPr txBox="1"/>
          <p:nvPr/>
        </p:nvSpPr>
        <p:spPr>
          <a:xfrm>
            <a:off x="5562600" y="685800"/>
            <a:ext cx="251222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 = {(A,D),C, E, (B,F)}</a:t>
            </a:r>
            <a:endParaRPr b="1" sz="1800">
              <a:solidFill>
                <a:schemeClr val="dk1"/>
              </a:solidFill>
              <a:latin typeface="Arial"/>
              <a:ea typeface="Arial"/>
              <a:cs typeface="Arial"/>
              <a:sym typeface="Arial"/>
            </a:endParaRPr>
          </a:p>
        </p:txBody>
      </p:sp>
      <p:graphicFrame>
        <p:nvGraphicFramePr>
          <p:cNvPr id="366" name="Google Shape;366;p46"/>
          <p:cNvGraphicFramePr/>
          <p:nvPr/>
        </p:nvGraphicFramePr>
        <p:xfrm>
          <a:off x="381000" y="1447800"/>
          <a:ext cx="3000000" cy="3000000"/>
        </p:xfrm>
        <a:graphic>
          <a:graphicData uri="http://schemas.openxmlformats.org/drawingml/2006/table">
            <a:tbl>
              <a:tblPr bandRow="1" firstRow="1">
                <a:noFill/>
                <a:tableStyleId>{7BEA7D8D-5709-489A-89AC-201F15E4FC0C}</a:tableStyleId>
              </a:tblPr>
              <a:tblGrid>
                <a:gridCol w="736600"/>
                <a:gridCol w="736600"/>
                <a:gridCol w="736600"/>
                <a:gridCol w="736600"/>
                <a:gridCol w="736600"/>
                <a:gridCol w="736600"/>
              </a:tblGrid>
              <a:tr h="283025">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BF</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D</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E</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A</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BF</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18.5</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27</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31.5</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D</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17.5</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26</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33</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35.5</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41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31</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bl>
          </a:graphicData>
        </a:graphic>
      </p:graphicFrame>
      <p:sp>
        <p:nvSpPr>
          <p:cNvPr id="367" name="Google Shape;367;p46"/>
          <p:cNvSpPr/>
          <p:nvPr/>
        </p:nvSpPr>
        <p:spPr>
          <a:xfrm>
            <a:off x="1219200" y="2819400"/>
            <a:ext cx="533400" cy="533400"/>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aphicFrame>
        <p:nvGraphicFramePr>
          <p:cNvPr id="368" name="Google Shape;368;p46"/>
          <p:cNvGraphicFramePr/>
          <p:nvPr/>
        </p:nvGraphicFramePr>
        <p:xfrm>
          <a:off x="4572000" y="3886200"/>
          <a:ext cx="3000000" cy="3000000"/>
        </p:xfrm>
        <a:graphic>
          <a:graphicData uri="http://schemas.openxmlformats.org/drawingml/2006/table">
            <a:tbl>
              <a:tblPr bandRow="1" firstRow="1">
                <a:noFill/>
                <a:tableStyleId>{7BEA7D8D-5709-489A-89AC-201F15E4FC0C}</a:tableStyleId>
              </a:tblPr>
              <a:tblGrid>
                <a:gridCol w="736600"/>
                <a:gridCol w="736600"/>
                <a:gridCol w="736600"/>
                <a:gridCol w="736600"/>
                <a:gridCol w="736600"/>
              </a:tblGrid>
              <a:tr h="283025">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AD</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BF</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E</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AD</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BF</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18</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26.5</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31.5</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32</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35.5</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41</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bl>
          </a:graphicData>
        </a:graphic>
      </p:graphicFrame>
      <p:sp>
        <p:nvSpPr>
          <p:cNvPr id="369" name="Google Shape;369;p46"/>
          <p:cNvSpPr txBox="1"/>
          <p:nvPr/>
        </p:nvSpPr>
        <p:spPr>
          <a:xfrm>
            <a:off x="1143000" y="4876800"/>
            <a:ext cx="1834156"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h</a:t>
            </a:r>
            <a:r>
              <a:rPr b="1" baseline="-25000" lang="en-US" sz="1800">
                <a:solidFill>
                  <a:schemeClr val="dk1"/>
                </a:solidFill>
                <a:latin typeface="Arial"/>
                <a:ea typeface="Arial"/>
                <a:cs typeface="Arial"/>
                <a:sym typeface="Arial"/>
              </a:rPr>
              <a:t>BF</a:t>
            </a:r>
            <a:r>
              <a:rPr b="1" lang="en-US" sz="1800">
                <a:solidFill>
                  <a:schemeClr val="dk1"/>
                </a:solidFill>
                <a:latin typeface="Arial"/>
                <a:ea typeface="Arial"/>
                <a:cs typeface="Arial"/>
                <a:sym typeface="Arial"/>
              </a:rPr>
              <a:t> = ½ = 0.5</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h</a:t>
            </a:r>
            <a:r>
              <a:rPr b="1" baseline="-25000" lang="en-US" sz="1800">
                <a:solidFill>
                  <a:schemeClr val="dk1"/>
                </a:solidFill>
                <a:latin typeface="Arial"/>
                <a:ea typeface="Arial"/>
                <a:cs typeface="Arial"/>
                <a:sym typeface="Arial"/>
              </a:rPr>
              <a:t>AD</a:t>
            </a:r>
            <a:r>
              <a:rPr b="1" lang="en-US" sz="1800">
                <a:solidFill>
                  <a:schemeClr val="dk1"/>
                </a:solidFill>
                <a:latin typeface="Arial"/>
                <a:ea typeface="Arial"/>
                <a:cs typeface="Arial"/>
                <a:sym typeface="Arial"/>
              </a:rPr>
              <a:t> = 8/2 = 4</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h</a:t>
            </a:r>
            <a:r>
              <a:rPr b="1" baseline="-25000" lang="en-US" sz="1800">
                <a:solidFill>
                  <a:schemeClr val="dk1"/>
                </a:solidFill>
                <a:latin typeface="Arial"/>
                <a:ea typeface="Arial"/>
                <a:cs typeface="Arial"/>
                <a:sym typeface="Arial"/>
              </a:rPr>
              <a:t>ADBF </a:t>
            </a:r>
            <a:r>
              <a:rPr b="1" lang="en-US" sz="1800">
                <a:solidFill>
                  <a:schemeClr val="dk1"/>
                </a:solidFill>
                <a:latin typeface="Arial"/>
                <a:ea typeface="Arial"/>
                <a:cs typeface="Arial"/>
                <a:sym typeface="Arial"/>
              </a:rPr>
              <a:t>= 18/2 = 9</a:t>
            </a:r>
            <a:endParaRPr b="1" sz="1800">
              <a:solidFill>
                <a:schemeClr val="dk1"/>
              </a:solidFill>
              <a:latin typeface="Arial"/>
              <a:ea typeface="Arial"/>
              <a:cs typeface="Arial"/>
              <a:sym typeface="Arial"/>
            </a:endParaRPr>
          </a:p>
        </p:txBody>
      </p:sp>
      <p:pic>
        <p:nvPicPr>
          <p:cNvPr id="370" name="Google Shape;370;p46"/>
          <p:cNvPicPr preferRelativeResize="0"/>
          <p:nvPr/>
        </p:nvPicPr>
        <p:blipFill rotWithShape="1">
          <a:blip r:embed="rId3">
            <a:alphaModFix/>
          </a:blip>
          <a:srcRect b="0" l="0" r="0" t="0"/>
          <a:stretch/>
        </p:blipFill>
        <p:spPr>
          <a:xfrm>
            <a:off x="5019675" y="1524000"/>
            <a:ext cx="3994150" cy="762000"/>
          </a:xfrm>
          <a:prstGeom prst="rect">
            <a:avLst/>
          </a:prstGeom>
          <a:noFill/>
          <a:ln>
            <a:noFill/>
          </a:ln>
        </p:spPr>
      </p:pic>
      <p:pic>
        <p:nvPicPr>
          <p:cNvPr id="371" name="Google Shape;371;p46"/>
          <p:cNvPicPr preferRelativeResize="0"/>
          <p:nvPr/>
        </p:nvPicPr>
        <p:blipFill rotWithShape="1">
          <a:blip r:embed="rId4">
            <a:alphaModFix/>
          </a:blip>
          <a:srcRect b="0" l="0" r="0" t="0"/>
          <a:stretch/>
        </p:blipFill>
        <p:spPr>
          <a:xfrm>
            <a:off x="5791200" y="2514600"/>
            <a:ext cx="3097212" cy="800100"/>
          </a:xfrm>
          <a:prstGeom prst="rect">
            <a:avLst/>
          </a:prstGeom>
          <a:noFill/>
          <a:ln>
            <a:noFill/>
          </a:ln>
        </p:spPr>
      </p:pic>
      <p:sp>
        <p:nvSpPr>
          <p:cNvPr id="372" name="Google Shape;372;p46"/>
          <p:cNvSpPr/>
          <p:nvPr/>
        </p:nvSpPr>
        <p:spPr>
          <a:xfrm>
            <a:off x="5410200" y="4495800"/>
            <a:ext cx="533400" cy="533400"/>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373" name="Google Shape;373;p46"/>
          <p:cNvSpPr txBox="1"/>
          <p:nvPr/>
        </p:nvSpPr>
        <p:spPr>
          <a:xfrm>
            <a:off x="381000" y="311764"/>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4200">
                <a:solidFill>
                  <a:schemeClr val="dk2"/>
                </a:solidFill>
                <a:latin typeface="Garamond"/>
                <a:ea typeface="Garamond"/>
                <a:cs typeface="Garamond"/>
                <a:sym typeface="Garamond"/>
              </a:rPr>
              <a:t>UPGMA example</a:t>
            </a:r>
            <a:endParaRPr b="0" sz="4200">
              <a:solidFill>
                <a:schemeClr val="dk2"/>
              </a:solidFill>
              <a:latin typeface="Garamond"/>
              <a:ea typeface="Garamond"/>
              <a:cs typeface="Garamond"/>
              <a:sym typeface="Garamo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7"/>
          <p:cNvSpPr txBox="1"/>
          <p:nvPr/>
        </p:nvSpPr>
        <p:spPr>
          <a:xfrm>
            <a:off x="381000" y="311764"/>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4200">
                <a:solidFill>
                  <a:schemeClr val="dk2"/>
                </a:solidFill>
                <a:latin typeface="Garamond"/>
                <a:ea typeface="Garamond"/>
                <a:cs typeface="Garamond"/>
                <a:sym typeface="Garamond"/>
              </a:rPr>
              <a:t>UPGMA example</a:t>
            </a:r>
            <a:endParaRPr b="0" sz="4200">
              <a:solidFill>
                <a:schemeClr val="dk2"/>
              </a:solidFill>
              <a:latin typeface="Garamond"/>
              <a:ea typeface="Garamond"/>
              <a:cs typeface="Garamond"/>
              <a:sym typeface="Garamond"/>
            </a:endParaRPr>
          </a:p>
        </p:txBody>
      </p:sp>
      <p:sp>
        <p:nvSpPr>
          <p:cNvPr id="379" name="Google Shape;379;p47"/>
          <p:cNvSpPr txBox="1"/>
          <p:nvPr/>
        </p:nvSpPr>
        <p:spPr>
          <a:xfrm>
            <a:off x="5562600" y="685800"/>
            <a:ext cx="260199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 = {((B,F),(A,D)),C, E}</a:t>
            </a:r>
            <a:endParaRPr b="1" sz="1800">
              <a:solidFill>
                <a:schemeClr val="dk1"/>
              </a:solidFill>
              <a:latin typeface="Arial"/>
              <a:ea typeface="Arial"/>
              <a:cs typeface="Arial"/>
              <a:sym typeface="Arial"/>
            </a:endParaRPr>
          </a:p>
        </p:txBody>
      </p:sp>
      <p:graphicFrame>
        <p:nvGraphicFramePr>
          <p:cNvPr id="380" name="Google Shape;380;p47"/>
          <p:cNvGraphicFramePr/>
          <p:nvPr/>
        </p:nvGraphicFramePr>
        <p:xfrm>
          <a:off x="611560" y="1469892"/>
          <a:ext cx="3000000" cy="3000000"/>
        </p:xfrm>
        <a:graphic>
          <a:graphicData uri="http://schemas.openxmlformats.org/drawingml/2006/table">
            <a:tbl>
              <a:tblPr bandRow="1" firstRow="1">
                <a:noFill/>
                <a:tableStyleId>{7BEA7D8D-5709-489A-89AC-201F15E4FC0C}</a:tableStyleId>
              </a:tblPr>
              <a:tblGrid>
                <a:gridCol w="736600"/>
                <a:gridCol w="736600"/>
                <a:gridCol w="736600"/>
                <a:gridCol w="736600"/>
                <a:gridCol w="736600"/>
              </a:tblGrid>
              <a:tr h="283025">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AD</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BF</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E</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AD</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BF</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18</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26.5</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31.5</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32</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35.5</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41</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bl>
          </a:graphicData>
        </a:graphic>
      </p:graphicFrame>
      <p:pic>
        <p:nvPicPr>
          <p:cNvPr id="381" name="Google Shape;381;p47"/>
          <p:cNvPicPr preferRelativeResize="0"/>
          <p:nvPr/>
        </p:nvPicPr>
        <p:blipFill rotWithShape="1">
          <a:blip r:embed="rId3">
            <a:alphaModFix/>
          </a:blip>
          <a:srcRect b="0" l="0" r="0" t="0"/>
          <a:stretch/>
        </p:blipFill>
        <p:spPr>
          <a:xfrm>
            <a:off x="4471760" y="1468745"/>
            <a:ext cx="4616450" cy="762000"/>
          </a:xfrm>
          <a:prstGeom prst="rect">
            <a:avLst/>
          </a:prstGeom>
          <a:noFill/>
          <a:ln>
            <a:noFill/>
          </a:ln>
        </p:spPr>
      </p:pic>
      <p:pic>
        <p:nvPicPr>
          <p:cNvPr id="382" name="Google Shape;382;p47"/>
          <p:cNvPicPr preferRelativeResize="0"/>
          <p:nvPr/>
        </p:nvPicPr>
        <p:blipFill rotWithShape="1">
          <a:blip r:embed="rId4">
            <a:alphaModFix/>
          </a:blip>
          <a:srcRect b="0" l="0" r="0" t="0"/>
          <a:stretch/>
        </p:blipFill>
        <p:spPr>
          <a:xfrm>
            <a:off x="5688013" y="2514600"/>
            <a:ext cx="3303587" cy="800100"/>
          </a:xfrm>
          <a:prstGeom prst="rect">
            <a:avLst/>
          </a:prstGeom>
          <a:noFill/>
          <a:ln>
            <a:noFill/>
          </a:ln>
        </p:spPr>
      </p:pic>
      <p:sp>
        <p:nvSpPr>
          <p:cNvPr id="383" name="Google Shape;383;p47"/>
          <p:cNvSpPr/>
          <p:nvPr/>
        </p:nvSpPr>
        <p:spPr>
          <a:xfrm>
            <a:off x="1452342" y="2019300"/>
            <a:ext cx="533400" cy="533400"/>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aphicFrame>
        <p:nvGraphicFramePr>
          <p:cNvPr id="384" name="Google Shape;384;p47"/>
          <p:cNvGraphicFramePr/>
          <p:nvPr/>
        </p:nvGraphicFramePr>
        <p:xfrm>
          <a:off x="4355976" y="3861048"/>
          <a:ext cx="3000000" cy="3000000"/>
        </p:xfrm>
        <a:graphic>
          <a:graphicData uri="http://schemas.openxmlformats.org/drawingml/2006/table">
            <a:tbl>
              <a:tblPr bandRow="1" firstRow="1">
                <a:noFill/>
                <a:tableStyleId>{7BEA7D8D-5709-489A-89AC-201F15E4FC0C}</a:tableStyleId>
              </a:tblPr>
              <a:tblGrid>
                <a:gridCol w="1075000"/>
                <a:gridCol w="1075000"/>
                <a:gridCol w="1075000"/>
                <a:gridCol w="1075000"/>
              </a:tblGrid>
              <a:tr h="143225">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ADBF</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E</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ADBF</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29</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33.75</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41</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bl>
          </a:graphicData>
        </a:graphic>
      </p:graphicFrame>
      <p:sp>
        <p:nvSpPr>
          <p:cNvPr id="385" name="Google Shape;385;p47"/>
          <p:cNvSpPr/>
          <p:nvPr/>
        </p:nvSpPr>
        <p:spPr>
          <a:xfrm>
            <a:off x="5688013" y="4428759"/>
            <a:ext cx="533400" cy="533400"/>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386" name="Google Shape;386;p47"/>
          <p:cNvSpPr txBox="1"/>
          <p:nvPr/>
        </p:nvSpPr>
        <p:spPr>
          <a:xfrm>
            <a:off x="912476" y="4130903"/>
            <a:ext cx="2265364"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h</a:t>
            </a:r>
            <a:r>
              <a:rPr b="1" baseline="-25000" lang="en-US" sz="1800">
                <a:solidFill>
                  <a:schemeClr val="dk1"/>
                </a:solidFill>
                <a:latin typeface="Arial"/>
                <a:ea typeface="Arial"/>
                <a:cs typeface="Arial"/>
                <a:sym typeface="Arial"/>
              </a:rPr>
              <a:t>BF</a:t>
            </a:r>
            <a:r>
              <a:rPr b="1" lang="en-US" sz="1800">
                <a:solidFill>
                  <a:schemeClr val="dk1"/>
                </a:solidFill>
                <a:latin typeface="Arial"/>
                <a:ea typeface="Arial"/>
                <a:cs typeface="Arial"/>
                <a:sym typeface="Arial"/>
              </a:rPr>
              <a:t> = ½ = 0.5</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h</a:t>
            </a:r>
            <a:r>
              <a:rPr b="1" baseline="-25000" lang="en-US" sz="1800">
                <a:solidFill>
                  <a:schemeClr val="dk1"/>
                </a:solidFill>
                <a:latin typeface="Arial"/>
                <a:ea typeface="Arial"/>
                <a:cs typeface="Arial"/>
                <a:sym typeface="Arial"/>
              </a:rPr>
              <a:t>AD</a:t>
            </a:r>
            <a:r>
              <a:rPr b="1" lang="en-US" sz="1800">
                <a:solidFill>
                  <a:schemeClr val="dk1"/>
                </a:solidFill>
                <a:latin typeface="Arial"/>
                <a:ea typeface="Arial"/>
                <a:cs typeface="Arial"/>
                <a:sym typeface="Arial"/>
              </a:rPr>
              <a:t> = 8/2 = 4</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h</a:t>
            </a:r>
            <a:r>
              <a:rPr b="1" baseline="-25000" lang="en-US" sz="1800">
                <a:solidFill>
                  <a:schemeClr val="dk1"/>
                </a:solidFill>
                <a:latin typeface="Arial"/>
                <a:ea typeface="Arial"/>
                <a:cs typeface="Arial"/>
                <a:sym typeface="Arial"/>
              </a:rPr>
              <a:t>ADBF </a:t>
            </a:r>
            <a:r>
              <a:rPr b="1" lang="en-US" sz="1800">
                <a:solidFill>
                  <a:schemeClr val="dk1"/>
                </a:solidFill>
                <a:latin typeface="Arial"/>
                <a:ea typeface="Arial"/>
                <a:cs typeface="Arial"/>
                <a:sym typeface="Arial"/>
              </a:rPr>
              <a:t>= 18/2 = 9</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h</a:t>
            </a:r>
            <a:r>
              <a:rPr b="1" baseline="-25000" lang="en-US" sz="1800">
                <a:solidFill>
                  <a:schemeClr val="dk1"/>
                </a:solidFill>
                <a:latin typeface="Arial"/>
                <a:ea typeface="Arial"/>
                <a:cs typeface="Arial"/>
                <a:sym typeface="Arial"/>
              </a:rPr>
              <a:t>ADBFC </a:t>
            </a:r>
            <a:r>
              <a:rPr b="1" lang="en-US" sz="1800">
                <a:solidFill>
                  <a:schemeClr val="dk1"/>
                </a:solidFill>
                <a:latin typeface="Arial"/>
                <a:ea typeface="Arial"/>
                <a:cs typeface="Arial"/>
                <a:sym typeface="Arial"/>
              </a:rPr>
              <a:t>= 29/2 = 14.5</a:t>
            </a:r>
            <a:endParaRPr b="1"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8"/>
          <p:cNvSpPr txBox="1"/>
          <p:nvPr/>
        </p:nvSpPr>
        <p:spPr>
          <a:xfrm>
            <a:off x="381000" y="311764"/>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4200">
                <a:solidFill>
                  <a:schemeClr val="dk2"/>
                </a:solidFill>
                <a:latin typeface="Garamond"/>
                <a:ea typeface="Garamond"/>
                <a:cs typeface="Garamond"/>
                <a:sym typeface="Garamond"/>
              </a:rPr>
              <a:t>UPGMA example</a:t>
            </a:r>
            <a:endParaRPr b="0" sz="4200">
              <a:solidFill>
                <a:schemeClr val="dk2"/>
              </a:solidFill>
              <a:latin typeface="Garamond"/>
              <a:ea typeface="Garamond"/>
              <a:cs typeface="Garamond"/>
              <a:sym typeface="Garamond"/>
            </a:endParaRPr>
          </a:p>
        </p:txBody>
      </p:sp>
      <p:sp>
        <p:nvSpPr>
          <p:cNvPr id="392" name="Google Shape;392;p48"/>
          <p:cNvSpPr txBox="1"/>
          <p:nvPr/>
        </p:nvSpPr>
        <p:spPr>
          <a:xfrm>
            <a:off x="5562600" y="685800"/>
            <a:ext cx="27558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 = {(((B,F),(A,D)),C), E}</a:t>
            </a:r>
            <a:endParaRPr b="1" sz="1800">
              <a:solidFill>
                <a:schemeClr val="dk1"/>
              </a:solidFill>
              <a:latin typeface="Arial"/>
              <a:ea typeface="Arial"/>
              <a:cs typeface="Arial"/>
              <a:sym typeface="Arial"/>
            </a:endParaRPr>
          </a:p>
        </p:txBody>
      </p:sp>
      <p:pic>
        <p:nvPicPr>
          <p:cNvPr id="393" name="Google Shape;393;p48"/>
          <p:cNvPicPr preferRelativeResize="0"/>
          <p:nvPr/>
        </p:nvPicPr>
        <p:blipFill rotWithShape="1">
          <a:blip r:embed="rId3">
            <a:alphaModFix/>
          </a:blip>
          <a:srcRect b="0" l="0" r="0" t="0"/>
          <a:stretch/>
        </p:blipFill>
        <p:spPr>
          <a:xfrm>
            <a:off x="3890962" y="1356143"/>
            <a:ext cx="5100638" cy="762000"/>
          </a:xfrm>
          <a:prstGeom prst="rect">
            <a:avLst/>
          </a:prstGeom>
          <a:noFill/>
          <a:ln>
            <a:noFill/>
          </a:ln>
        </p:spPr>
      </p:pic>
      <p:pic>
        <p:nvPicPr>
          <p:cNvPr id="394" name="Google Shape;394;p48"/>
          <p:cNvPicPr preferRelativeResize="0"/>
          <p:nvPr/>
        </p:nvPicPr>
        <p:blipFill rotWithShape="1">
          <a:blip r:embed="rId4">
            <a:alphaModFix/>
          </a:blip>
          <a:srcRect b="0" l="0" r="0" t="0"/>
          <a:stretch/>
        </p:blipFill>
        <p:spPr>
          <a:xfrm>
            <a:off x="5649913" y="2514600"/>
            <a:ext cx="3381375" cy="800100"/>
          </a:xfrm>
          <a:prstGeom prst="rect">
            <a:avLst/>
          </a:prstGeom>
          <a:noFill/>
          <a:ln>
            <a:noFill/>
          </a:ln>
        </p:spPr>
      </p:pic>
      <p:graphicFrame>
        <p:nvGraphicFramePr>
          <p:cNvPr id="395" name="Google Shape;395;p48"/>
          <p:cNvGraphicFramePr/>
          <p:nvPr/>
        </p:nvGraphicFramePr>
        <p:xfrm>
          <a:off x="4355976" y="3861048"/>
          <a:ext cx="3000000" cy="3000000"/>
        </p:xfrm>
        <a:graphic>
          <a:graphicData uri="http://schemas.openxmlformats.org/drawingml/2006/table">
            <a:tbl>
              <a:tblPr bandRow="1" firstRow="1">
                <a:noFill/>
                <a:tableStyleId>{7BEA7D8D-5709-489A-89AC-201F15E4FC0C}</a:tableStyleId>
              </a:tblPr>
              <a:tblGrid>
                <a:gridCol w="1075000"/>
                <a:gridCol w="1075000"/>
                <a:gridCol w="1075000"/>
              </a:tblGrid>
              <a:tr h="143225">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ADBFC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E</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ADBFC</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35.2</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bl>
          </a:graphicData>
        </a:graphic>
      </p:graphicFrame>
      <p:sp>
        <p:nvSpPr>
          <p:cNvPr id="396" name="Google Shape;396;p48"/>
          <p:cNvSpPr/>
          <p:nvPr/>
        </p:nvSpPr>
        <p:spPr>
          <a:xfrm>
            <a:off x="5436096" y="4401115"/>
            <a:ext cx="1065768" cy="533400"/>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397" name="Google Shape;397;p48"/>
          <p:cNvSpPr txBox="1"/>
          <p:nvPr/>
        </p:nvSpPr>
        <p:spPr>
          <a:xfrm>
            <a:off x="912476" y="4130903"/>
            <a:ext cx="2560316"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h</a:t>
            </a:r>
            <a:r>
              <a:rPr b="1" baseline="-25000" lang="en-US" sz="1800">
                <a:solidFill>
                  <a:schemeClr val="dk1"/>
                </a:solidFill>
                <a:latin typeface="Arial"/>
                <a:ea typeface="Arial"/>
                <a:cs typeface="Arial"/>
                <a:sym typeface="Arial"/>
              </a:rPr>
              <a:t>BF</a:t>
            </a:r>
            <a:r>
              <a:rPr b="1" lang="en-US" sz="1800">
                <a:solidFill>
                  <a:schemeClr val="dk1"/>
                </a:solidFill>
                <a:latin typeface="Arial"/>
                <a:ea typeface="Arial"/>
                <a:cs typeface="Arial"/>
                <a:sym typeface="Arial"/>
              </a:rPr>
              <a:t> = ½ = 0.5</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h</a:t>
            </a:r>
            <a:r>
              <a:rPr b="1" baseline="-25000" lang="en-US" sz="1800">
                <a:solidFill>
                  <a:schemeClr val="dk1"/>
                </a:solidFill>
                <a:latin typeface="Arial"/>
                <a:ea typeface="Arial"/>
                <a:cs typeface="Arial"/>
                <a:sym typeface="Arial"/>
              </a:rPr>
              <a:t>AD</a:t>
            </a:r>
            <a:r>
              <a:rPr b="1" lang="en-US" sz="1800">
                <a:solidFill>
                  <a:schemeClr val="dk1"/>
                </a:solidFill>
                <a:latin typeface="Arial"/>
                <a:ea typeface="Arial"/>
                <a:cs typeface="Arial"/>
                <a:sym typeface="Arial"/>
              </a:rPr>
              <a:t> = 8/2 = 4</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h</a:t>
            </a:r>
            <a:r>
              <a:rPr b="1" baseline="-25000" lang="en-US" sz="1800">
                <a:solidFill>
                  <a:schemeClr val="dk1"/>
                </a:solidFill>
                <a:latin typeface="Arial"/>
                <a:ea typeface="Arial"/>
                <a:cs typeface="Arial"/>
                <a:sym typeface="Arial"/>
              </a:rPr>
              <a:t>ADBF </a:t>
            </a:r>
            <a:r>
              <a:rPr b="1" lang="en-US" sz="1800">
                <a:solidFill>
                  <a:schemeClr val="dk1"/>
                </a:solidFill>
                <a:latin typeface="Arial"/>
                <a:ea typeface="Arial"/>
                <a:cs typeface="Arial"/>
                <a:sym typeface="Arial"/>
              </a:rPr>
              <a:t>= 18/2 = 9</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h</a:t>
            </a:r>
            <a:r>
              <a:rPr b="1" baseline="-25000" lang="en-US" sz="1800">
                <a:solidFill>
                  <a:schemeClr val="dk1"/>
                </a:solidFill>
                <a:latin typeface="Arial"/>
                <a:ea typeface="Arial"/>
                <a:cs typeface="Arial"/>
                <a:sym typeface="Arial"/>
              </a:rPr>
              <a:t>ADBFC </a:t>
            </a:r>
            <a:r>
              <a:rPr b="1" lang="en-US" sz="1800">
                <a:solidFill>
                  <a:schemeClr val="dk1"/>
                </a:solidFill>
                <a:latin typeface="Arial"/>
                <a:ea typeface="Arial"/>
                <a:cs typeface="Arial"/>
                <a:sym typeface="Arial"/>
              </a:rPr>
              <a:t>= 29/2 = 14.5</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h</a:t>
            </a:r>
            <a:r>
              <a:rPr b="1" baseline="-25000" lang="en-US" sz="1800">
                <a:solidFill>
                  <a:schemeClr val="dk1"/>
                </a:solidFill>
                <a:latin typeface="Arial"/>
                <a:ea typeface="Arial"/>
                <a:cs typeface="Arial"/>
                <a:sym typeface="Arial"/>
              </a:rPr>
              <a:t>ADBFCE </a:t>
            </a:r>
            <a:r>
              <a:rPr b="1" lang="en-US" sz="1800">
                <a:solidFill>
                  <a:schemeClr val="dk1"/>
                </a:solidFill>
                <a:latin typeface="Arial"/>
                <a:ea typeface="Arial"/>
                <a:cs typeface="Arial"/>
                <a:sym typeface="Arial"/>
              </a:rPr>
              <a:t>= 35.2/2 = 17.6</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aphicFrame>
        <p:nvGraphicFramePr>
          <p:cNvPr id="398" name="Google Shape;398;p48"/>
          <p:cNvGraphicFramePr/>
          <p:nvPr/>
        </p:nvGraphicFramePr>
        <p:xfrm>
          <a:off x="323528" y="2311265"/>
          <a:ext cx="3000000" cy="3000000"/>
        </p:xfrm>
        <a:graphic>
          <a:graphicData uri="http://schemas.openxmlformats.org/drawingml/2006/table">
            <a:tbl>
              <a:tblPr bandRow="1" firstRow="1">
                <a:noFill/>
                <a:tableStyleId>{7BEA7D8D-5709-489A-89AC-201F15E4FC0C}</a:tableStyleId>
              </a:tblPr>
              <a:tblGrid>
                <a:gridCol w="1075000"/>
                <a:gridCol w="1075000"/>
                <a:gridCol w="1075000"/>
                <a:gridCol w="1075000"/>
              </a:tblGrid>
              <a:tr h="143225">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ADBF</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E</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ADBF</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29</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283025">
                <a:tc>
                  <a:txBody>
                    <a:bodyPr/>
                    <a:lstStyle/>
                    <a:p>
                      <a:pPr indent="0" lvl="0" marL="0" marR="0" rtl="0" algn="ctr">
                        <a:spcBef>
                          <a:spcPts val="0"/>
                        </a:spcBef>
                        <a:spcAft>
                          <a:spcPts val="0"/>
                        </a:spcAft>
                        <a:buNone/>
                      </a:pPr>
                      <a:r>
                        <a:rPr lang="en-US" sz="1800" u="none" cap="none" strike="noStrike"/>
                        <a:t>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33.75</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41</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bl>
          </a:graphicData>
        </a:graphic>
      </p:graphicFrame>
      <p:sp>
        <p:nvSpPr>
          <p:cNvPr id="399" name="Google Shape;399;p48"/>
          <p:cNvSpPr/>
          <p:nvPr/>
        </p:nvSpPr>
        <p:spPr>
          <a:xfrm>
            <a:off x="1691680" y="3001254"/>
            <a:ext cx="533400" cy="533400"/>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UPGMA Tree</a:t>
            </a:r>
            <a:endParaRPr/>
          </a:p>
        </p:txBody>
      </p:sp>
      <p:cxnSp>
        <p:nvCxnSpPr>
          <p:cNvPr id="405" name="Google Shape;405;p49"/>
          <p:cNvCxnSpPr/>
          <p:nvPr/>
        </p:nvCxnSpPr>
        <p:spPr>
          <a:xfrm>
            <a:off x="1828800" y="4648200"/>
            <a:ext cx="0" cy="609600"/>
          </a:xfrm>
          <a:prstGeom prst="straightConnector1">
            <a:avLst/>
          </a:prstGeom>
          <a:noFill/>
          <a:ln cap="flat" cmpd="sng" w="28575">
            <a:solidFill>
              <a:schemeClr val="dk1"/>
            </a:solidFill>
            <a:prstDash val="solid"/>
            <a:round/>
            <a:headEnd len="sm" w="sm" type="none"/>
            <a:tailEnd len="sm" w="sm" type="none"/>
          </a:ln>
        </p:spPr>
      </p:cxnSp>
      <p:cxnSp>
        <p:nvCxnSpPr>
          <p:cNvPr id="406" name="Google Shape;406;p49"/>
          <p:cNvCxnSpPr/>
          <p:nvPr/>
        </p:nvCxnSpPr>
        <p:spPr>
          <a:xfrm>
            <a:off x="2667000" y="4648200"/>
            <a:ext cx="0" cy="609600"/>
          </a:xfrm>
          <a:prstGeom prst="straightConnector1">
            <a:avLst/>
          </a:prstGeom>
          <a:noFill/>
          <a:ln cap="flat" cmpd="sng" w="28575">
            <a:solidFill>
              <a:schemeClr val="dk1"/>
            </a:solidFill>
            <a:prstDash val="solid"/>
            <a:round/>
            <a:headEnd len="sm" w="sm" type="none"/>
            <a:tailEnd len="sm" w="sm" type="none"/>
          </a:ln>
        </p:spPr>
      </p:cxnSp>
      <p:cxnSp>
        <p:nvCxnSpPr>
          <p:cNvPr id="407" name="Google Shape;407;p49"/>
          <p:cNvCxnSpPr/>
          <p:nvPr/>
        </p:nvCxnSpPr>
        <p:spPr>
          <a:xfrm>
            <a:off x="1828800" y="4648200"/>
            <a:ext cx="838200" cy="0"/>
          </a:xfrm>
          <a:prstGeom prst="straightConnector1">
            <a:avLst/>
          </a:prstGeom>
          <a:noFill/>
          <a:ln cap="flat" cmpd="sng" w="28575">
            <a:solidFill>
              <a:schemeClr val="dk1"/>
            </a:solidFill>
            <a:prstDash val="solid"/>
            <a:round/>
            <a:headEnd len="sm" w="sm" type="none"/>
            <a:tailEnd len="sm" w="sm" type="none"/>
          </a:ln>
        </p:spPr>
      </p:cxnSp>
      <p:cxnSp>
        <p:nvCxnSpPr>
          <p:cNvPr id="408" name="Google Shape;408;p49"/>
          <p:cNvCxnSpPr/>
          <p:nvPr/>
        </p:nvCxnSpPr>
        <p:spPr>
          <a:xfrm>
            <a:off x="3352800" y="3505200"/>
            <a:ext cx="0" cy="1752600"/>
          </a:xfrm>
          <a:prstGeom prst="straightConnector1">
            <a:avLst/>
          </a:prstGeom>
          <a:noFill/>
          <a:ln cap="flat" cmpd="sng" w="28575">
            <a:solidFill>
              <a:schemeClr val="dk1"/>
            </a:solidFill>
            <a:prstDash val="solid"/>
            <a:round/>
            <a:headEnd len="sm" w="sm" type="none"/>
            <a:tailEnd len="sm" w="sm" type="none"/>
          </a:ln>
        </p:spPr>
      </p:cxnSp>
      <p:cxnSp>
        <p:nvCxnSpPr>
          <p:cNvPr id="409" name="Google Shape;409;p49"/>
          <p:cNvCxnSpPr/>
          <p:nvPr/>
        </p:nvCxnSpPr>
        <p:spPr>
          <a:xfrm>
            <a:off x="4191000" y="3505200"/>
            <a:ext cx="0" cy="1752600"/>
          </a:xfrm>
          <a:prstGeom prst="straightConnector1">
            <a:avLst/>
          </a:prstGeom>
          <a:noFill/>
          <a:ln cap="flat" cmpd="sng" w="28575">
            <a:solidFill>
              <a:schemeClr val="dk1"/>
            </a:solidFill>
            <a:prstDash val="solid"/>
            <a:round/>
            <a:headEnd len="sm" w="sm" type="none"/>
            <a:tailEnd len="sm" w="sm" type="none"/>
          </a:ln>
        </p:spPr>
      </p:cxnSp>
      <p:cxnSp>
        <p:nvCxnSpPr>
          <p:cNvPr id="410" name="Google Shape;410;p49"/>
          <p:cNvCxnSpPr/>
          <p:nvPr/>
        </p:nvCxnSpPr>
        <p:spPr>
          <a:xfrm>
            <a:off x="3352800" y="3505200"/>
            <a:ext cx="838200" cy="0"/>
          </a:xfrm>
          <a:prstGeom prst="straightConnector1">
            <a:avLst/>
          </a:prstGeom>
          <a:noFill/>
          <a:ln cap="flat" cmpd="sng" w="28575">
            <a:solidFill>
              <a:schemeClr val="dk1"/>
            </a:solidFill>
            <a:prstDash val="solid"/>
            <a:round/>
            <a:headEnd len="sm" w="sm" type="none"/>
            <a:tailEnd len="sm" w="sm" type="none"/>
          </a:ln>
        </p:spPr>
      </p:cxnSp>
      <p:cxnSp>
        <p:nvCxnSpPr>
          <p:cNvPr id="411" name="Google Shape;411;p49"/>
          <p:cNvCxnSpPr/>
          <p:nvPr/>
        </p:nvCxnSpPr>
        <p:spPr>
          <a:xfrm rot="10800000">
            <a:off x="2209800" y="2362200"/>
            <a:ext cx="0" cy="2286000"/>
          </a:xfrm>
          <a:prstGeom prst="straightConnector1">
            <a:avLst/>
          </a:prstGeom>
          <a:noFill/>
          <a:ln cap="flat" cmpd="sng" w="28575">
            <a:solidFill>
              <a:schemeClr val="dk1"/>
            </a:solidFill>
            <a:prstDash val="solid"/>
            <a:round/>
            <a:headEnd len="sm" w="sm" type="none"/>
            <a:tailEnd len="sm" w="sm" type="none"/>
          </a:ln>
        </p:spPr>
      </p:cxnSp>
      <p:cxnSp>
        <p:nvCxnSpPr>
          <p:cNvPr id="412" name="Google Shape;412;p49"/>
          <p:cNvCxnSpPr/>
          <p:nvPr/>
        </p:nvCxnSpPr>
        <p:spPr>
          <a:xfrm rot="10800000">
            <a:off x="3733800" y="2362200"/>
            <a:ext cx="0" cy="1143000"/>
          </a:xfrm>
          <a:prstGeom prst="straightConnector1">
            <a:avLst/>
          </a:prstGeom>
          <a:noFill/>
          <a:ln cap="flat" cmpd="sng" w="28575">
            <a:solidFill>
              <a:schemeClr val="dk1"/>
            </a:solidFill>
            <a:prstDash val="solid"/>
            <a:round/>
            <a:headEnd len="sm" w="sm" type="none"/>
            <a:tailEnd len="sm" w="sm" type="none"/>
          </a:ln>
        </p:spPr>
      </p:cxnSp>
      <p:cxnSp>
        <p:nvCxnSpPr>
          <p:cNvPr id="413" name="Google Shape;413;p49"/>
          <p:cNvCxnSpPr/>
          <p:nvPr/>
        </p:nvCxnSpPr>
        <p:spPr>
          <a:xfrm>
            <a:off x="2209800" y="2362200"/>
            <a:ext cx="1524000" cy="0"/>
          </a:xfrm>
          <a:prstGeom prst="straightConnector1">
            <a:avLst/>
          </a:prstGeom>
          <a:noFill/>
          <a:ln cap="flat" cmpd="sng" w="28575">
            <a:solidFill>
              <a:schemeClr val="dk1"/>
            </a:solidFill>
            <a:prstDash val="solid"/>
            <a:round/>
            <a:headEnd len="sm" w="sm" type="none"/>
            <a:tailEnd len="sm" w="sm" type="none"/>
          </a:ln>
        </p:spPr>
      </p:cxnSp>
      <p:sp>
        <p:nvSpPr>
          <p:cNvPr id="414" name="Google Shape;414;p49"/>
          <p:cNvSpPr txBox="1"/>
          <p:nvPr/>
        </p:nvSpPr>
        <p:spPr>
          <a:xfrm>
            <a:off x="1676400" y="5410200"/>
            <a:ext cx="497649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B          F         A           D               C               E</a:t>
            </a:r>
            <a:endParaRPr b="1" sz="1800">
              <a:solidFill>
                <a:schemeClr val="dk1"/>
              </a:solidFill>
              <a:latin typeface="Arial"/>
              <a:ea typeface="Arial"/>
              <a:cs typeface="Arial"/>
              <a:sym typeface="Arial"/>
            </a:endParaRPr>
          </a:p>
        </p:txBody>
      </p:sp>
      <p:cxnSp>
        <p:nvCxnSpPr>
          <p:cNvPr id="415" name="Google Shape;415;p49"/>
          <p:cNvCxnSpPr/>
          <p:nvPr/>
        </p:nvCxnSpPr>
        <p:spPr>
          <a:xfrm>
            <a:off x="5334000" y="1298104"/>
            <a:ext cx="0" cy="3959696"/>
          </a:xfrm>
          <a:prstGeom prst="straightConnector1">
            <a:avLst/>
          </a:prstGeom>
          <a:noFill/>
          <a:ln cap="flat" cmpd="sng" w="28575">
            <a:solidFill>
              <a:schemeClr val="dk1"/>
            </a:solidFill>
            <a:prstDash val="solid"/>
            <a:round/>
            <a:headEnd len="sm" w="sm" type="none"/>
            <a:tailEnd len="sm" w="sm" type="none"/>
          </a:ln>
        </p:spPr>
      </p:cxnSp>
      <p:cxnSp>
        <p:nvCxnSpPr>
          <p:cNvPr id="416" name="Google Shape;416;p49"/>
          <p:cNvCxnSpPr/>
          <p:nvPr/>
        </p:nvCxnSpPr>
        <p:spPr>
          <a:xfrm>
            <a:off x="2895600" y="2362200"/>
            <a:ext cx="0" cy="0"/>
          </a:xfrm>
          <a:prstGeom prst="straightConnector1">
            <a:avLst/>
          </a:prstGeom>
          <a:noFill/>
          <a:ln cap="flat" cmpd="sng" w="9525">
            <a:solidFill>
              <a:srgbClr val="CB9700"/>
            </a:solidFill>
            <a:prstDash val="solid"/>
            <a:round/>
            <a:headEnd len="sm" w="sm" type="none"/>
            <a:tailEnd len="sm" w="sm" type="none"/>
          </a:ln>
        </p:spPr>
      </p:cxnSp>
      <p:cxnSp>
        <p:nvCxnSpPr>
          <p:cNvPr id="417" name="Google Shape;417;p49"/>
          <p:cNvCxnSpPr/>
          <p:nvPr/>
        </p:nvCxnSpPr>
        <p:spPr>
          <a:xfrm rot="10800000">
            <a:off x="2895600" y="1298104"/>
            <a:ext cx="0" cy="1064096"/>
          </a:xfrm>
          <a:prstGeom prst="straightConnector1">
            <a:avLst/>
          </a:prstGeom>
          <a:noFill/>
          <a:ln cap="flat" cmpd="sng" w="28575">
            <a:solidFill>
              <a:schemeClr val="dk1"/>
            </a:solidFill>
            <a:prstDash val="solid"/>
            <a:round/>
            <a:headEnd len="sm" w="sm" type="none"/>
            <a:tailEnd len="sm" w="sm" type="none"/>
          </a:ln>
        </p:spPr>
      </p:cxnSp>
      <p:cxnSp>
        <p:nvCxnSpPr>
          <p:cNvPr id="418" name="Google Shape;418;p49"/>
          <p:cNvCxnSpPr/>
          <p:nvPr/>
        </p:nvCxnSpPr>
        <p:spPr>
          <a:xfrm>
            <a:off x="2895600" y="1298104"/>
            <a:ext cx="2438400" cy="0"/>
          </a:xfrm>
          <a:prstGeom prst="straightConnector1">
            <a:avLst/>
          </a:prstGeom>
          <a:noFill/>
          <a:ln cap="flat" cmpd="sng" w="28575">
            <a:solidFill>
              <a:schemeClr val="dk1"/>
            </a:solidFill>
            <a:prstDash val="solid"/>
            <a:round/>
            <a:headEnd len="sm" w="sm" type="none"/>
            <a:tailEnd len="sm" w="sm" type="none"/>
          </a:ln>
        </p:spPr>
      </p:cxnSp>
      <p:cxnSp>
        <p:nvCxnSpPr>
          <p:cNvPr id="419" name="Google Shape;419;p49"/>
          <p:cNvCxnSpPr/>
          <p:nvPr/>
        </p:nvCxnSpPr>
        <p:spPr>
          <a:xfrm>
            <a:off x="6477000" y="764704"/>
            <a:ext cx="0" cy="4493096"/>
          </a:xfrm>
          <a:prstGeom prst="straightConnector1">
            <a:avLst/>
          </a:prstGeom>
          <a:noFill/>
          <a:ln cap="flat" cmpd="sng" w="28575">
            <a:solidFill>
              <a:schemeClr val="dk1"/>
            </a:solidFill>
            <a:prstDash val="solid"/>
            <a:round/>
            <a:headEnd len="sm" w="sm" type="none"/>
            <a:tailEnd len="sm" w="sm" type="none"/>
          </a:ln>
        </p:spPr>
      </p:cxnSp>
      <p:cxnSp>
        <p:nvCxnSpPr>
          <p:cNvPr id="420" name="Google Shape;420;p49"/>
          <p:cNvCxnSpPr/>
          <p:nvPr/>
        </p:nvCxnSpPr>
        <p:spPr>
          <a:xfrm rot="10800000">
            <a:off x="4038600" y="764704"/>
            <a:ext cx="0" cy="533400"/>
          </a:xfrm>
          <a:prstGeom prst="straightConnector1">
            <a:avLst/>
          </a:prstGeom>
          <a:noFill/>
          <a:ln cap="flat" cmpd="sng" w="28575">
            <a:solidFill>
              <a:schemeClr val="dk1"/>
            </a:solidFill>
            <a:prstDash val="solid"/>
            <a:round/>
            <a:headEnd len="sm" w="sm" type="none"/>
            <a:tailEnd len="sm" w="sm" type="none"/>
          </a:ln>
        </p:spPr>
      </p:cxnSp>
      <p:cxnSp>
        <p:nvCxnSpPr>
          <p:cNvPr id="421" name="Google Shape;421;p49"/>
          <p:cNvCxnSpPr/>
          <p:nvPr/>
        </p:nvCxnSpPr>
        <p:spPr>
          <a:xfrm>
            <a:off x="4038600" y="764704"/>
            <a:ext cx="2438400" cy="0"/>
          </a:xfrm>
          <a:prstGeom prst="straightConnector1">
            <a:avLst/>
          </a:prstGeom>
          <a:noFill/>
          <a:ln cap="flat" cmpd="sng" w="28575">
            <a:solidFill>
              <a:schemeClr val="dk1"/>
            </a:solidFill>
            <a:prstDash val="solid"/>
            <a:round/>
            <a:headEnd len="sm" w="sm" type="none"/>
            <a:tailEnd len="sm" w="sm" type="none"/>
          </a:ln>
        </p:spPr>
      </p:cxnSp>
      <p:sp>
        <p:nvSpPr>
          <p:cNvPr id="422" name="Google Shape;422;p49"/>
          <p:cNvSpPr txBox="1"/>
          <p:nvPr/>
        </p:nvSpPr>
        <p:spPr>
          <a:xfrm>
            <a:off x="1349792" y="4780002"/>
            <a:ext cx="5052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0.5</a:t>
            </a:r>
            <a:endParaRPr b="1" sz="1800">
              <a:solidFill>
                <a:schemeClr val="dk1"/>
              </a:solidFill>
              <a:latin typeface="Arial"/>
              <a:ea typeface="Arial"/>
              <a:cs typeface="Arial"/>
              <a:sym typeface="Arial"/>
            </a:endParaRPr>
          </a:p>
        </p:txBody>
      </p:sp>
      <p:sp>
        <p:nvSpPr>
          <p:cNvPr id="423" name="Google Shape;423;p49"/>
          <p:cNvSpPr txBox="1"/>
          <p:nvPr/>
        </p:nvSpPr>
        <p:spPr>
          <a:xfrm>
            <a:off x="4229134" y="4273035"/>
            <a:ext cx="31290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4</a:t>
            </a:r>
            <a:endParaRPr b="1" sz="1800">
              <a:solidFill>
                <a:schemeClr val="dk1"/>
              </a:solidFill>
              <a:latin typeface="Arial"/>
              <a:ea typeface="Arial"/>
              <a:cs typeface="Arial"/>
              <a:sym typeface="Arial"/>
            </a:endParaRPr>
          </a:p>
        </p:txBody>
      </p:sp>
      <p:sp>
        <p:nvSpPr>
          <p:cNvPr id="424" name="Google Shape;424;p49"/>
          <p:cNvSpPr txBox="1"/>
          <p:nvPr/>
        </p:nvSpPr>
        <p:spPr>
          <a:xfrm>
            <a:off x="3785616" y="2859921"/>
            <a:ext cx="31290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5</a:t>
            </a:r>
            <a:endParaRPr b="1" sz="1800">
              <a:solidFill>
                <a:schemeClr val="dk1"/>
              </a:solidFill>
              <a:latin typeface="Arial"/>
              <a:ea typeface="Arial"/>
              <a:cs typeface="Arial"/>
              <a:sym typeface="Arial"/>
            </a:endParaRPr>
          </a:p>
        </p:txBody>
      </p:sp>
      <p:sp>
        <p:nvSpPr>
          <p:cNvPr id="425" name="Google Shape;425;p49"/>
          <p:cNvSpPr txBox="1"/>
          <p:nvPr/>
        </p:nvSpPr>
        <p:spPr>
          <a:xfrm>
            <a:off x="1602425" y="3195304"/>
            <a:ext cx="5052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8.5</a:t>
            </a:r>
            <a:endParaRPr b="1" sz="1800">
              <a:solidFill>
                <a:schemeClr val="dk1"/>
              </a:solidFill>
              <a:latin typeface="Arial"/>
              <a:ea typeface="Arial"/>
              <a:cs typeface="Arial"/>
              <a:sym typeface="Arial"/>
            </a:endParaRPr>
          </a:p>
        </p:txBody>
      </p:sp>
      <p:sp>
        <p:nvSpPr>
          <p:cNvPr id="426" name="Google Shape;426;p49"/>
          <p:cNvSpPr txBox="1"/>
          <p:nvPr/>
        </p:nvSpPr>
        <p:spPr>
          <a:xfrm>
            <a:off x="5334000" y="3701535"/>
            <a:ext cx="63350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14.5</a:t>
            </a:r>
            <a:endParaRPr b="1" sz="1800">
              <a:solidFill>
                <a:schemeClr val="dk1"/>
              </a:solidFill>
              <a:latin typeface="Arial"/>
              <a:ea typeface="Arial"/>
              <a:cs typeface="Arial"/>
              <a:sym typeface="Arial"/>
            </a:endParaRPr>
          </a:p>
        </p:txBody>
      </p:sp>
      <p:sp>
        <p:nvSpPr>
          <p:cNvPr id="427" name="Google Shape;427;p49"/>
          <p:cNvSpPr txBox="1"/>
          <p:nvPr/>
        </p:nvSpPr>
        <p:spPr>
          <a:xfrm>
            <a:off x="2414366" y="1845095"/>
            <a:ext cx="5052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5.5</a:t>
            </a:r>
            <a:endParaRPr b="1" sz="1800">
              <a:solidFill>
                <a:schemeClr val="dk1"/>
              </a:solidFill>
              <a:latin typeface="Arial"/>
              <a:ea typeface="Arial"/>
              <a:cs typeface="Arial"/>
              <a:sym typeface="Arial"/>
            </a:endParaRPr>
          </a:p>
        </p:txBody>
      </p:sp>
      <p:sp>
        <p:nvSpPr>
          <p:cNvPr id="428" name="Google Shape;428;p49"/>
          <p:cNvSpPr txBox="1"/>
          <p:nvPr/>
        </p:nvSpPr>
        <p:spPr>
          <a:xfrm>
            <a:off x="6652891" y="3068960"/>
            <a:ext cx="63350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17.6</a:t>
            </a:r>
            <a:endParaRPr b="1" sz="1800">
              <a:solidFill>
                <a:schemeClr val="dk1"/>
              </a:solidFill>
              <a:latin typeface="Arial"/>
              <a:ea typeface="Arial"/>
              <a:cs typeface="Arial"/>
              <a:sym typeface="Arial"/>
            </a:endParaRPr>
          </a:p>
        </p:txBody>
      </p:sp>
      <p:sp>
        <p:nvSpPr>
          <p:cNvPr id="429" name="Google Shape;429;p49"/>
          <p:cNvSpPr txBox="1"/>
          <p:nvPr/>
        </p:nvSpPr>
        <p:spPr>
          <a:xfrm>
            <a:off x="4098522" y="937809"/>
            <a:ext cx="5052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3.1</a:t>
            </a:r>
            <a:endParaRPr b="1" sz="18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NEIGHBOR JOINING</a:t>
            </a:r>
            <a:endParaRPr/>
          </a:p>
        </p:txBody>
      </p:sp>
      <p:sp>
        <p:nvSpPr>
          <p:cNvPr id="435" name="Google Shape;435;p5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3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Additive Distance Matrices</a:t>
            </a:r>
            <a:endParaRPr/>
          </a:p>
        </p:txBody>
      </p:sp>
      <p:pic>
        <p:nvPicPr>
          <p:cNvPr id="441" name="Google Shape;441;p51"/>
          <p:cNvPicPr preferRelativeResize="0"/>
          <p:nvPr/>
        </p:nvPicPr>
        <p:blipFill rotWithShape="1">
          <a:blip r:embed="rId3">
            <a:alphaModFix/>
          </a:blip>
          <a:srcRect b="0" l="0" r="0" t="0"/>
          <a:stretch/>
        </p:blipFill>
        <p:spPr>
          <a:xfrm>
            <a:off x="3657600" y="2209800"/>
            <a:ext cx="4724400" cy="2068513"/>
          </a:xfrm>
          <a:prstGeom prst="rect">
            <a:avLst/>
          </a:prstGeom>
          <a:noFill/>
          <a:ln>
            <a:noFill/>
          </a:ln>
        </p:spPr>
      </p:pic>
      <p:sp>
        <p:nvSpPr>
          <p:cNvPr id="442" name="Google Shape;442;p51"/>
          <p:cNvSpPr txBox="1"/>
          <p:nvPr/>
        </p:nvSpPr>
        <p:spPr>
          <a:xfrm>
            <a:off x="457200" y="2495550"/>
            <a:ext cx="3352800" cy="18002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800">
                <a:solidFill>
                  <a:schemeClr val="dk1"/>
                </a:solidFill>
                <a:latin typeface="Arial"/>
                <a:ea typeface="Arial"/>
                <a:cs typeface="Arial"/>
                <a:sym typeface="Arial"/>
              </a:rPr>
              <a:t>Matrix </a:t>
            </a:r>
            <a:r>
              <a:rPr b="0" i="1" lang="en-US" sz="2800">
                <a:solidFill>
                  <a:schemeClr val="dk1"/>
                </a:solidFill>
                <a:latin typeface="Arial"/>
                <a:ea typeface="Arial"/>
                <a:cs typeface="Arial"/>
                <a:sym typeface="Arial"/>
              </a:rPr>
              <a:t>D</a:t>
            </a:r>
            <a:r>
              <a:rPr b="0" lang="en-US" sz="2800">
                <a:solidFill>
                  <a:schemeClr val="dk1"/>
                </a:solidFill>
                <a:latin typeface="Arial"/>
                <a:ea typeface="Arial"/>
                <a:cs typeface="Arial"/>
                <a:sym typeface="Arial"/>
              </a:rPr>
              <a:t> is ADDITIVE if there exists a tree </a:t>
            </a:r>
            <a:r>
              <a:rPr b="0" i="1" lang="en-US" sz="2800">
                <a:solidFill>
                  <a:schemeClr val="dk1"/>
                </a:solidFill>
                <a:latin typeface="Arial"/>
                <a:ea typeface="Arial"/>
                <a:cs typeface="Arial"/>
                <a:sym typeface="Arial"/>
              </a:rPr>
              <a:t>T</a:t>
            </a:r>
            <a:r>
              <a:rPr b="0" lang="en-US" sz="2800">
                <a:solidFill>
                  <a:schemeClr val="dk1"/>
                </a:solidFill>
                <a:latin typeface="Arial"/>
                <a:ea typeface="Arial"/>
                <a:cs typeface="Arial"/>
                <a:sym typeface="Arial"/>
              </a:rPr>
              <a:t> with </a:t>
            </a:r>
            <a:r>
              <a:rPr b="0" i="1" lang="en-US" sz="2800">
                <a:solidFill>
                  <a:schemeClr val="dk1"/>
                </a:solidFill>
                <a:latin typeface="Arial"/>
                <a:ea typeface="Arial"/>
                <a:cs typeface="Arial"/>
                <a:sym typeface="Arial"/>
              </a:rPr>
              <a:t>d</a:t>
            </a:r>
            <a:r>
              <a:rPr b="0" baseline="-25000" i="1" lang="en-US" sz="2800">
                <a:solidFill>
                  <a:schemeClr val="dk1"/>
                </a:solidFill>
                <a:latin typeface="Arial"/>
                <a:ea typeface="Arial"/>
                <a:cs typeface="Arial"/>
                <a:sym typeface="Arial"/>
              </a:rPr>
              <a:t>ij</a:t>
            </a:r>
            <a:r>
              <a:rPr b="0" lang="en-US" sz="2800">
                <a:solidFill>
                  <a:schemeClr val="dk1"/>
                </a:solidFill>
                <a:latin typeface="Arial"/>
                <a:ea typeface="Arial"/>
                <a:cs typeface="Arial"/>
                <a:sym typeface="Arial"/>
              </a:rPr>
              <a:t>(</a:t>
            </a:r>
            <a:r>
              <a:rPr b="0" i="1" lang="en-US" sz="2800">
                <a:solidFill>
                  <a:schemeClr val="dk1"/>
                </a:solidFill>
                <a:latin typeface="Arial"/>
                <a:ea typeface="Arial"/>
                <a:cs typeface="Arial"/>
                <a:sym typeface="Arial"/>
              </a:rPr>
              <a:t>T</a:t>
            </a:r>
            <a:r>
              <a:rPr b="0" lang="en-US" sz="2800">
                <a:solidFill>
                  <a:schemeClr val="dk1"/>
                </a:solidFill>
                <a:latin typeface="Arial"/>
                <a:ea typeface="Arial"/>
                <a:cs typeface="Arial"/>
                <a:sym typeface="Arial"/>
              </a:rPr>
              <a:t>) = </a:t>
            </a:r>
            <a:r>
              <a:rPr b="0" i="1" lang="en-US" sz="2800">
                <a:solidFill>
                  <a:schemeClr val="dk1"/>
                </a:solidFill>
                <a:latin typeface="Arial"/>
                <a:ea typeface="Arial"/>
                <a:cs typeface="Arial"/>
                <a:sym typeface="Arial"/>
              </a:rPr>
              <a:t>D</a:t>
            </a:r>
            <a:r>
              <a:rPr b="0" baseline="-25000" i="1" lang="en-US" sz="2800">
                <a:solidFill>
                  <a:schemeClr val="dk1"/>
                </a:solidFill>
                <a:latin typeface="Arial"/>
                <a:ea typeface="Arial"/>
                <a:cs typeface="Arial"/>
                <a:sym typeface="Arial"/>
              </a:rPr>
              <a:t>ij</a:t>
            </a:r>
            <a:endParaRPr/>
          </a:p>
        </p:txBody>
      </p:sp>
      <p:sp>
        <p:nvSpPr>
          <p:cNvPr id="443" name="Google Shape;443;p51"/>
          <p:cNvSpPr txBox="1"/>
          <p:nvPr/>
        </p:nvSpPr>
        <p:spPr>
          <a:xfrm>
            <a:off x="457200" y="4724400"/>
            <a:ext cx="2971800" cy="9461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800">
                <a:solidFill>
                  <a:schemeClr val="dk1"/>
                </a:solidFill>
                <a:latin typeface="Arial"/>
                <a:ea typeface="Arial"/>
                <a:cs typeface="Arial"/>
                <a:sym typeface="Arial"/>
              </a:rPr>
              <a:t>NON-ADDITIVE otherwise</a:t>
            </a:r>
            <a:endParaRPr/>
          </a:p>
        </p:txBody>
      </p:sp>
      <p:pic>
        <p:nvPicPr>
          <p:cNvPr id="444" name="Google Shape;444;p51"/>
          <p:cNvPicPr preferRelativeResize="0"/>
          <p:nvPr/>
        </p:nvPicPr>
        <p:blipFill rotWithShape="1">
          <a:blip r:embed="rId4">
            <a:alphaModFix/>
          </a:blip>
          <a:srcRect b="0" l="0" r="0" t="0"/>
          <a:stretch/>
        </p:blipFill>
        <p:spPr>
          <a:xfrm>
            <a:off x="3733800" y="4572000"/>
            <a:ext cx="3429000" cy="933450"/>
          </a:xfrm>
          <a:prstGeom prst="rect">
            <a:avLst/>
          </a:prstGeom>
          <a:noFill/>
          <a:ln>
            <a:noFill/>
          </a:ln>
        </p:spPr>
      </p:pic>
      <p:sp>
        <p:nvSpPr>
          <p:cNvPr id="445" name="Google Shape;445;p51"/>
          <p:cNvSpPr/>
          <p:nvPr/>
        </p:nvSpPr>
        <p:spPr>
          <a:xfrm>
            <a:off x="2438400" y="5257800"/>
            <a:ext cx="914400" cy="304800"/>
          </a:xfrm>
          <a:prstGeom prst="rightArrow">
            <a:avLst>
              <a:gd fmla="val 50000" name="adj1"/>
              <a:gd fmla="val 75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446" name="Google Shape;446;p51"/>
          <p:cNvSpPr/>
          <p:nvPr/>
        </p:nvSpPr>
        <p:spPr>
          <a:xfrm>
            <a:off x="2514600" y="2667000"/>
            <a:ext cx="914400" cy="304800"/>
          </a:xfrm>
          <a:prstGeom prst="rightArrow">
            <a:avLst>
              <a:gd fmla="val 50000" name="adj1"/>
              <a:gd fmla="val 75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323528" y="260648"/>
            <a:ext cx="777240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Early Evolutionary Studies</a:t>
            </a:r>
            <a:endParaRPr/>
          </a:p>
        </p:txBody>
      </p:sp>
      <p:sp>
        <p:nvSpPr>
          <p:cNvPr id="113" name="Google Shape;113;p16"/>
          <p:cNvSpPr txBox="1"/>
          <p:nvPr>
            <p:ph idx="1" type="body"/>
          </p:nvPr>
        </p:nvSpPr>
        <p:spPr>
          <a:xfrm>
            <a:off x="457200" y="1524000"/>
            <a:ext cx="82296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50"/>
              <a:buChar char="■"/>
            </a:pPr>
            <a:r>
              <a:rPr lang="en-US"/>
              <a:t>Anatomical features were the dominant criteria used to derive evolutionary relationships between species since Darwin till early 1960s</a:t>
            </a:r>
            <a:endParaRPr/>
          </a:p>
          <a:p>
            <a:pPr indent="-219075" lvl="0" marL="342900" rtl="0" algn="l">
              <a:lnSpc>
                <a:spcPct val="90000"/>
              </a:lnSpc>
              <a:spcBef>
                <a:spcPts val="600"/>
              </a:spcBef>
              <a:spcAft>
                <a:spcPts val="0"/>
              </a:spcAft>
              <a:buSzPts val="1950"/>
              <a:buNone/>
            </a:pPr>
            <a:r>
              <a:t/>
            </a:r>
            <a:endParaRPr/>
          </a:p>
          <a:p>
            <a:pPr indent="-342900" lvl="0" marL="342900" rtl="0" algn="l">
              <a:lnSpc>
                <a:spcPct val="90000"/>
              </a:lnSpc>
              <a:spcBef>
                <a:spcPts val="600"/>
              </a:spcBef>
              <a:spcAft>
                <a:spcPts val="0"/>
              </a:spcAft>
              <a:buSzPts val="1950"/>
              <a:buChar char="■"/>
            </a:pPr>
            <a:r>
              <a:rPr lang="en-US"/>
              <a:t>The evolutionary relationships derived from these relatively subjective observations were often inconclusive. Some of them were later proved incorrect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2"/>
          <p:cNvSpPr txBox="1"/>
          <p:nvPr>
            <p:ph type="title"/>
          </p:nvPr>
        </p:nvSpPr>
        <p:spPr>
          <a:xfrm>
            <a:off x="450376" y="258762"/>
            <a:ext cx="86868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000"/>
              <a:t>Using Neighboring Leaves to Construct the Tree</a:t>
            </a:r>
            <a:endParaRPr/>
          </a:p>
        </p:txBody>
      </p:sp>
      <p:sp>
        <p:nvSpPr>
          <p:cNvPr id="452" name="Google Shape;452;p52"/>
          <p:cNvSpPr txBox="1"/>
          <p:nvPr>
            <p:ph idx="1" type="body"/>
          </p:nvPr>
        </p:nvSpPr>
        <p:spPr>
          <a:xfrm>
            <a:off x="304800" y="1524000"/>
            <a:ext cx="8686800" cy="2362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20"/>
              <a:buChar char="■"/>
            </a:pPr>
            <a:r>
              <a:rPr lang="en-US" sz="2800"/>
              <a:t>Find </a:t>
            </a:r>
            <a:r>
              <a:rPr b="1" i="1" lang="en-US" sz="2800"/>
              <a:t>neighboring leaves</a:t>
            </a:r>
            <a:r>
              <a:rPr lang="en-US" sz="2800"/>
              <a:t> </a:t>
            </a:r>
            <a:r>
              <a:rPr i="1" lang="en-US" sz="2800"/>
              <a:t>i</a:t>
            </a:r>
            <a:r>
              <a:rPr lang="en-US" sz="2800"/>
              <a:t> and </a:t>
            </a:r>
            <a:r>
              <a:rPr i="1" lang="en-US" sz="2800"/>
              <a:t>j</a:t>
            </a:r>
            <a:r>
              <a:rPr lang="en-US" sz="2800"/>
              <a:t> with parent </a:t>
            </a:r>
            <a:r>
              <a:rPr i="1" lang="en-US" sz="2800"/>
              <a:t>k</a:t>
            </a:r>
            <a:endParaRPr/>
          </a:p>
          <a:p>
            <a:pPr indent="-342900" lvl="0" marL="342900" rtl="0" algn="l">
              <a:lnSpc>
                <a:spcPct val="90000"/>
              </a:lnSpc>
              <a:spcBef>
                <a:spcPts val="560"/>
              </a:spcBef>
              <a:spcAft>
                <a:spcPts val="0"/>
              </a:spcAft>
              <a:buSzPts val="1820"/>
              <a:buChar char="■"/>
            </a:pPr>
            <a:r>
              <a:rPr lang="en-US" sz="2800"/>
              <a:t>Remove the rows and columns of </a:t>
            </a:r>
            <a:r>
              <a:rPr i="1" lang="en-US" sz="2800"/>
              <a:t>i</a:t>
            </a:r>
            <a:r>
              <a:rPr lang="en-US" sz="2800"/>
              <a:t> and j</a:t>
            </a:r>
            <a:endParaRPr/>
          </a:p>
          <a:p>
            <a:pPr indent="-342900" lvl="0" marL="342900" rtl="0" algn="l">
              <a:lnSpc>
                <a:spcPct val="90000"/>
              </a:lnSpc>
              <a:spcBef>
                <a:spcPts val="560"/>
              </a:spcBef>
              <a:spcAft>
                <a:spcPts val="0"/>
              </a:spcAft>
              <a:buSzPts val="1820"/>
              <a:buChar char="■"/>
            </a:pPr>
            <a:r>
              <a:rPr lang="en-US" sz="2800"/>
              <a:t>Add a new row and column corresponding to </a:t>
            </a:r>
            <a:r>
              <a:rPr i="1" lang="en-US" sz="2800"/>
              <a:t>k</a:t>
            </a:r>
            <a:r>
              <a:rPr lang="en-US" sz="2800"/>
              <a:t>, where the distance from </a:t>
            </a:r>
            <a:r>
              <a:rPr i="1" lang="en-US" sz="2800"/>
              <a:t>k</a:t>
            </a:r>
            <a:r>
              <a:rPr lang="en-US" sz="2800"/>
              <a:t> to any other leaf </a:t>
            </a:r>
            <a:r>
              <a:rPr i="1" lang="en-US" sz="2800"/>
              <a:t>m</a:t>
            </a:r>
            <a:r>
              <a:rPr lang="en-US" sz="2800"/>
              <a:t> can be computed as:</a:t>
            </a:r>
            <a:endParaRPr/>
          </a:p>
          <a:p>
            <a:pPr indent="-218758" lvl="1" marL="669925" rtl="0" algn="l">
              <a:lnSpc>
                <a:spcPct val="90000"/>
              </a:lnSpc>
              <a:spcBef>
                <a:spcPts val="560"/>
              </a:spcBef>
              <a:spcAft>
                <a:spcPts val="0"/>
              </a:spcAft>
              <a:buSzPts val="1680"/>
              <a:buNone/>
            </a:pPr>
            <a:r>
              <a:t/>
            </a:r>
            <a:endParaRPr sz="2800"/>
          </a:p>
        </p:txBody>
      </p:sp>
      <p:sp>
        <p:nvSpPr>
          <p:cNvPr id="453" name="Google Shape;453;p52"/>
          <p:cNvSpPr txBox="1"/>
          <p:nvPr/>
        </p:nvSpPr>
        <p:spPr>
          <a:xfrm>
            <a:off x="228600" y="4267200"/>
            <a:ext cx="4267200" cy="4889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US" sz="2600">
                <a:solidFill>
                  <a:schemeClr val="dk1"/>
                </a:solidFill>
                <a:latin typeface="Lucida Sans"/>
                <a:ea typeface="Lucida Sans"/>
                <a:cs typeface="Lucida Sans"/>
                <a:sym typeface="Lucida Sans"/>
              </a:rPr>
              <a:t>D</a:t>
            </a:r>
            <a:r>
              <a:rPr b="0" baseline="-25000" i="1" lang="en-US" sz="2600">
                <a:solidFill>
                  <a:schemeClr val="dk1"/>
                </a:solidFill>
                <a:latin typeface="Lucida Sans"/>
                <a:ea typeface="Lucida Sans"/>
                <a:cs typeface="Lucida Sans"/>
                <a:sym typeface="Lucida Sans"/>
              </a:rPr>
              <a:t>km</a:t>
            </a:r>
            <a:r>
              <a:rPr b="0" i="1" lang="en-US" sz="2600">
                <a:solidFill>
                  <a:schemeClr val="dk1"/>
                </a:solidFill>
                <a:latin typeface="Lucida Sans"/>
                <a:ea typeface="Lucida Sans"/>
                <a:cs typeface="Lucida Sans"/>
                <a:sym typeface="Lucida Sans"/>
              </a:rPr>
              <a:t> = (D</a:t>
            </a:r>
            <a:r>
              <a:rPr b="0" baseline="-25000" i="1" lang="en-US" sz="2600">
                <a:solidFill>
                  <a:schemeClr val="dk1"/>
                </a:solidFill>
                <a:latin typeface="Lucida Sans"/>
                <a:ea typeface="Lucida Sans"/>
                <a:cs typeface="Lucida Sans"/>
                <a:sym typeface="Lucida Sans"/>
              </a:rPr>
              <a:t>im</a:t>
            </a:r>
            <a:r>
              <a:rPr b="0" i="1" lang="en-US" sz="2600">
                <a:solidFill>
                  <a:schemeClr val="dk1"/>
                </a:solidFill>
                <a:latin typeface="Lucida Sans"/>
                <a:ea typeface="Lucida Sans"/>
                <a:cs typeface="Lucida Sans"/>
                <a:sym typeface="Lucida Sans"/>
              </a:rPr>
              <a:t> + D</a:t>
            </a:r>
            <a:r>
              <a:rPr b="0" baseline="-25000" i="1" lang="en-US" sz="2600">
                <a:solidFill>
                  <a:schemeClr val="dk1"/>
                </a:solidFill>
                <a:latin typeface="Lucida Sans"/>
                <a:ea typeface="Lucida Sans"/>
                <a:cs typeface="Lucida Sans"/>
                <a:sym typeface="Lucida Sans"/>
              </a:rPr>
              <a:t>jm</a:t>
            </a:r>
            <a:r>
              <a:rPr b="0" i="1" lang="en-US" sz="2600">
                <a:solidFill>
                  <a:schemeClr val="dk1"/>
                </a:solidFill>
                <a:latin typeface="Lucida Sans"/>
                <a:ea typeface="Lucida Sans"/>
                <a:cs typeface="Lucida Sans"/>
                <a:sym typeface="Lucida Sans"/>
              </a:rPr>
              <a:t> – D</a:t>
            </a:r>
            <a:r>
              <a:rPr b="0" baseline="-25000" i="1" lang="en-US" sz="2600">
                <a:solidFill>
                  <a:schemeClr val="dk1"/>
                </a:solidFill>
                <a:latin typeface="Lucida Sans"/>
                <a:ea typeface="Lucida Sans"/>
                <a:cs typeface="Lucida Sans"/>
                <a:sym typeface="Lucida Sans"/>
              </a:rPr>
              <a:t>ij</a:t>
            </a:r>
            <a:r>
              <a:rPr b="0" i="1" lang="en-US" sz="2600">
                <a:solidFill>
                  <a:schemeClr val="dk1"/>
                </a:solidFill>
                <a:latin typeface="Lucida Sans"/>
                <a:ea typeface="Lucida Sans"/>
                <a:cs typeface="Lucida Sans"/>
                <a:sym typeface="Lucida Sans"/>
              </a:rPr>
              <a:t>)/2</a:t>
            </a:r>
            <a:endParaRPr/>
          </a:p>
        </p:txBody>
      </p:sp>
      <p:pic>
        <p:nvPicPr>
          <p:cNvPr id="454" name="Google Shape;454;p52"/>
          <p:cNvPicPr preferRelativeResize="0"/>
          <p:nvPr>
            <p:ph idx="4294967295" type="body"/>
          </p:nvPr>
        </p:nvPicPr>
        <p:blipFill rotWithShape="1">
          <a:blip r:embed="rId3">
            <a:alphaModFix/>
          </a:blip>
          <a:srcRect b="0" l="0" r="0" t="0"/>
          <a:stretch/>
        </p:blipFill>
        <p:spPr>
          <a:xfrm>
            <a:off x="4262438" y="3484563"/>
            <a:ext cx="4348162" cy="2392362"/>
          </a:xfrm>
          <a:prstGeom prst="rect">
            <a:avLst/>
          </a:prstGeom>
          <a:noFill/>
          <a:ln>
            <a:noFill/>
          </a:ln>
        </p:spPr>
      </p:pic>
      <p:pic>
        <p:nvPicPr>
          <p:cNvPr id="455" name="Google Shape;455;p52"/>
          <p:cNvPicPr preferRelativeResize="0"/>
          <p:nvPr/>
        </p:nvPicPr>
        <p:blipFill rotWithShape="1">
          <a:blip r:embed="rId4">
            <a:alphaModFix/>
          </a:blip>
          <a:srcRect b="0" l="0" r="0" t="0"/>
          <a:stretch/>
        </p:blipFill>
        <p:spPr>
          <a:xfrm>
            <a:off x="5334000" y="3276600"/>
            <a:ext cx="3175000" cy="2667000"/>
          </a:xfrm>
          <a:prstGeom prst="rect">
            <a:avLst/>
          </a:prstGeom>
          <a:noFill/>
          <a:ln>
            <a:noFill/>
          </a:ln>
        </p:spPr>
      </p:pic>
      <p:sp>
        <p:nvSpPr>
          <p:cNvPr id="456" name="Google Shape;456;p52"/>
          <p:cNvSpPr/>
          <p:nvPr/>
        </p:nvSpPr>
        <p:spPr>
          <a:xfrm rot="-2417529">
            <a:off x="4265613" y="5156200"/>
            <a:ext cx="1185862" cy="346075"/>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457" name="Google Shape;457;p52"/>
          <p:cNvSpPr/>
          <p:nvPr/>
        </p:nvSpPr>
        <p:spPr>
          <a:xfrm rot="2636710">
            <a:off x="4195763" y="3749675"/>
            <a:ext cx="1181100" cy="346075"/>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458" name="Google Shape;458;p52"/>
          <p:cNvSpPr txBox="1"/>
          <p:nvPr/>
        </p:nvSpPr>
        <p:spPr>
          <a:xfrm>
            <a:off x="5257800" y="5105400"/>
            <a:ext cx="2667000" cy="10064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000">
                <a:solidFill>
                  <a:schemeClr val="dk1"/>
                </a:solidFill>
                <a:latin typeface="Arial"/>
                <a:ea typeface="Arial"/>
                <a:cs typeface="Arial"/>
                <a:sym typeface="Arial"/>
              </a:rPr>
              <a:t>Compress </a:t>
            </a:r>
            <a:r>
              <a:rPr b="0" i="1" lang="en-US" sz="2000">
                <a:solidFill>
                  <a:schemeClr val="dk1"/>
                </a:solidFill>
                <a:latin typeface="Arial"/>
                <a:ea typeface="Arial"/>
                <a:cs typeface="Arial"/>
                <a:sym typeface="Arial"/>
              </a:rPr>
              <a:t>i</a:t>
            </a:r>
            <a:r>
              <a:rPr b="0" lang="en-US" sz="2000">
                <a:solidFill>
                  <a:schemeClr val="dk1"/>
                </a:solidFill>
                <a:latin typeface="Arial"/>
                <a:ea typeface="Arial"/>
                <a:cs typeface="Arial"/>
                <a:sym typeface="Arial"/>
              </a:rPr>
              <a:t> and</a:t>
            </a:r>
            <a:r>
              <a:rPr b="0" i="1" lang="en-US" sz="2000">
                <a:solidFill>
                  <a:schemeClr val="dk1"/>
                </a:solidFill>
                <a:latin typeface="Arial"/>
                <a:ea typeface="Arial"/>
                <a:cs typeface="Arial"/>
                <a:sym typeface="Arial"/>
              </a:rPr>
              <a:t> j</a:t>
            </a:r>
            <a:r>
              <a:rPr b="0" lang="en-US" sz="2000">
                <a:solidFill>
                  <a:schemeClr val="dk1"/>
                </a:solidFill>
                <a:latin typeface="Arial"/>
                <a:ea typeface="Arial"/>
                <a:cs typeface="Arial"/>
                <a:sym typeface="Arial"/>
              </a:rPr>
              <a:t> into </a:t>
            </a:r>
            <a:r>
              <a:rPr b="0" i="1" lang="en-US" sz="2000">
                <a:solidFill>
                  <a:schemeClr val="dk1"/>
                </a:solidFill>
                <a:latin typeface="Arial"/>
                <a:ea typeface="Arial"/>
                <a:cs typeface="Arial"/>
                <a:sym typeface="Arial"/>
              </a:rPr>
              <a:t>k</a:t>
            </a:r>
            <a:r>
              <a:rPr b="0" lang="en-US" sz="2000">
                <a:solidFill>
                  <a:schemeClr val="dk1"/>
                </a:solidFill>
                <a:latin typeface="Arial"/>
                <a:ea typeface="Arial"/>
                <a:cs typeface="Arial"/>
                <a:sym typeface="Arial"/>
              </a:rPr>
              <a:t>, iterate algorithm for rest of tree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Finding Neighboring Leaves</a:t>
            </a:r>
            <a:endParaRPr/>
          </a:p>
        </p:txBody>
      </p:sp>
      <p:sp>
        <p:nvSpPr>
          <p:cNvPr id="464" name="Google Shape;464;p53"/>
          <p:cNvSpPr/>
          <p:nvPr/>
        </p:nvSpPr>
        <p:spPr>
          <a:xfrm>
            <a:off x="457200" y="1524000"/>
            <a:ext cx="8458200" cy="91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3000"/>
              <a:buFont typeface="Arial"/>
              <a:buChar char="•"/>
            </a:pPr>
            <a:r>
              <a:rPr b="0" lang="en-US" sz="3000">
                <a:solidFill>
                  <a:schemeClr val="dk1"/>
                </a:solidFill>
                <a:latin typeface="Arial"/>
                <a:ea typeface="Arial"/>
                <a:cs typeface="Arial"/>
                <a:sym typeface="Arial"/>
              </a:rPr>
              <a:t>To find neighboring leaves we simply select a pair of closest leaves. </a:t>
            </a:r>
            <a:endParaRPr/>
          </a:p>
        </p:txBody>
      </p:sp>
      <p:sp>
        <p:nvSpPr>
          <p:cNvPr id="465" name="Google Shape;465;p53"/>
          <p:cNvSpPr txBox="1"/>
          <p:nvPr/>
        </p:nvSpPr>
        <p:spPr>
          <a:xfrm>
            <a:off x="609600" y="4572000"/>
            <a:ext cx="8077200" cy="1098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3000">
              <a:solidFill>
                <a:schemeClr val="dk1"/>
              </a:solidFill>
              <a:latin typeface="Arial"/>
              <a:ea typeface="Arial"/>
              <a:cs typeface="Arial"/>
              <a:sym typeface="Arial"/>
            </a:endParaRPr>
          </a:p>
          <a:p>
            <a:pPr indent="0" lvl="0" marL="0" marR="0" rtl="0" algn="l">
              <a:spcBef>
                <a:spcPts val="600"/>
              </a:spcBef>
              <a:spcAft>
                <a:spcPts val="0"/>
              </a:spcAft>
              <a:buClr>
                <a:schemeClr val="accent1"/>
              </a:buClr>
              <a:buSzPts val="3000"/>
              <a:buFont typeface="Arial"/>
              <a:buNone/>
            </a:pPr>
            <a:r>
              <a:t/>
            </a:r>
            <a:endParaRPr b="0" sz="30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Finding Neighboring Leaves</a:t>
            </a:r>
            <a:endParaRPr/>
          </a:p>
        </p:txBody>
      </p:sp>
      <p:sp>
        <p:nvSpPr>
          <p:cNvPr id="471" name="Google Shape;471;p54"/>
          <p:cNvSpPr/>
          <p:nvPr/>
        </p:nvSpPr>
        <p:spPr>
          <a:xfrm>
            <a:off x="457200" y="1524000"/>
            <a:ext cx="8458200" cy="91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3000"/>
              <a:buFont typeface="Arial"/>
              <a:buChar char="•"/>
            </a:pPr>
            <a:r>
              <a:rPr b="0" lang="en-US" sz="3000">
                <a:solidFill>
                  <a:schemeClr val="dk1"/>
                </a:solidFill>
                <a:latin typeface="Arial"/>
                <a:ea typeface="Arial"/>
                <a:cs typeface="Arial"/>
                <a:sym typeface="Arial"/>
              </a:rPr>
              <a:t>To find neighboring leaves we simply select a pair of closest leaves. </a:t>
            </a:r>
            <a:endParaRPr/>
          </a:p>
          <a:p>
            <a:pPr indent="-152400" lvl="0" marL="342900" marR="0" rtl="0" algn="l">
              <a:spcBef>
                <a:spcPts val="600"/>
              </a:spcBef>
              <a:spcAft>
                <a:spcPts val="0"/>
              </a:spcAft>
              <a:buClr>
                <a:schemeClr val="accent1"/>
              </a:buClr>
              <a:buSzPts val="3000"/>
              <a:buFont typeface="Arial"/>
              <a:buNone/>
            </a:pPr>
            <a:r>
              <a:t/>
            </a:r>
            <a:endParaRPr b="0" sz="3000">
              <a:solidFill>
                <a:schemeClr val="dk1"/>
              </a:solidFill>
              <a:latin typeface="Arial"/>
              <a:ea typeface="Arial"/>
              <a:cs typeface="Arial"/>
              <a:sym typeface="Arial"/>
            </a:endParaRPr>
          </a:p>
          <a:p>
            <a:pPr indent="-342900" lvl="0" marL="342900" marR="0" rtl="0" algn="l">
              <a:spcBef>
                <a:spcPts val="880"/>
              </a:spcBef>
              <a:spcAft>
                <a:spcPts val="0"/>
              </a:spcAft>
              <a:buNone/>
            </a:pPr>
            <a:r>
              <a:rPr b="0" lang="en-US" sz="3000">
                <a:solidFill>
                  <a:schemeClr val="dk1"/>
                </a:solidFill>
                <a:latin typeface="Arial"/>
                <a:ea typeface="Arial"/>
                <a:cs typeface="Arial"/>
                <a:sym typeface="Arial"/>
              </a:rPr>
              <a:t>                         </a:t>
            </a:r>
            <a:r>
              <a:rPr b="1" lang="en-US" sz="4400">
                <a:solidFill>
                  <a:schemeClr val="accent1"/>
                </a:solidFill>
                <a:latin typeface="Arial"/>
                <a:ea typeface="Arial"/>
                <a:cs typeface="Arial"/>
                <a:sym typeface="Arial"/>
              </a:rPr>
              <a:t>WRONG</a:t>
            </a:r>
            <a:endParaRPr/>
          </a:p>
        </p:txBody>
      </p:sp>
      <p:sp>
        <p:nvSpPr>
          <p:cNvPr id="472" name="Google Shape;472;p54"/>
          <p:cNvSpPr txBox="1"/>
          <p:nvPr/>
        </p:nvSpPr>
        <p:spPr>
          <a:xfrm>
            <a:off x="609600" y="4572000"/>
            <a:ext cx="8077200" cy="1098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3000">
              <a:solidFill>
                <a:schemeClr val="dk1"/>
              </a:solidFill>
              <a:latin typeface="Arial"/>
              <a:ea typeface="Arial"/>
              <a:cs typeface="Arial"/>
              <a:sym typeface="Arial"/>
            </a:endParaRPr>
          </a:p>
          <a:p>
            <a:pPr indent="0" lvl="0" marL="0" marR="0" rtl="0" algn="l">
              <a:spcBef>
                <a:spcPts val="600"/>
              </a:spcBef>
              <a:spcAft>
                <a:spcPts val="0"/>
              </a:spcAft>
              <a:buClr>
                <a:schemeClr val="accent1"/>
              </a:buClr>
              <a:buSzPts val="3000"/>
              <a:buFont typeface="Arial"/>
              <a:buNone/>
            </a:pPr>
            <a:r>
              <a:t/>
            </a:r>
            <a:endParaRPr b="0" sz="30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Finding Neighboring Leaves</a:t>
            </a:r>
            <a:endParaRPr/>
          </a:p>
        </p:txBody>
      </p:sp>
      <p:sp>
        <p:nvSpPr>
          <p:cNvPr id="478" name="Google Shape;478;p55"/>
          <p:cNvSpPr/>
          <p:nvPr/>
        </p:nvSpPr>
        <p:spPr>
          <a:xfrm>
            <a:off x="457200" y="1524000"/>
            <a:ext cx="8458200" cy="91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3000"/>
              <a:buFont typeface="Arial"/>
              <a:buChar char="•"/>
            </a:pPr>
            <a:r>
              <a:rPr b="0" lang="en-US" sz="3000">
                <a:solidFill>
                  <a:schemeClr val="dk1"/>
                </a:solidFill>
                <a:latin typeface="Arial"/>
                <a:ea typeface="Arial"/>
                <a:cs typeface="Arial"/>
                <a:sym typeface="Arial"/>
              </a:rPr>
              <a:t>Closest leaves aren’t necessarily neighbors</a:t>
            </a:r>
            <a:endParaRPr b="1" sz="3000">
              <a:solidFill>
                <a:schemeClr val="dk1"/>
              </a:solidFill>
              <a:latin typeface="Arial"/>
              <a:ea typeface="Arial"/>
              <a:cs typeface="Arial"/>
              <a:sym typeface="Arial"/>
            </a:endParaRPr>
          </a:p>
          <a:p>
            <a:pPr indent="-342900" lvl="0" marL="342900" marR="0" rtl="0" algn="l">
              <a:spcBef>
                <a:spcPts val="600"/>
              </a:spcBef>
              <a:spcAft>
                <a:spcPts val="0"/>
              </a:spcAft>
              <a:buClr>
                <a:schemeClr val="accent1"/>
              </a:buClr>
              <a:buSzPts val="3000"/>
              <a:buFont typeface="Arial"/>
              <a:buChar char="•"/>
            </a:pPr>
            <a:r>
              <a:rPr b="0" i="1" lang="en-US" sz="3000">
                <a:solidFill>
                  <a:schemeClr val="dk1"/>
                </a:solidFill>
                <a:latin typeface="Arial"/>
                <a:ea typeface="Arial"/>
                <a:cs typeface="Arial"/>
                <a:sym typeface="Arial"/>
              </a:rPr>
              <a:t>i</a:t>
            </a:r>
            <a:r>
              <a:rPr b="0" lang="en-US" sz="3000">
                <a:solidFill>
                  <a:schemeClr val="dk1"/>
                </a:solidFill>
                <a:latin typeface="Arial"/>
                <a:ea typeface="Arial"/>
                <a:cs typeface="Arial"/>
                <a:sym typeface="Arial"/>
              </a:rPr>
              <a:t> and </a:t>
            </a:r>
            <a:r>
              <a:rPr b="0" i="1" lang="en-US" sz="3000">
                <a:solidFill>
                  <a:schemeClr val="dk1"/>
                </a:solidFill>
                <a:latin typeface="Arial"/>
                <a:ea typeface="Arial"/>
                <a:cs typeface="Arial"/>
                <a:sym typeface="Arial"/>
              </a:rPr>
              <a:t>j</a:t>
            </a:r>
            <a:r>
              <a:rPr b="0" lang="en-US" sz="3000">
                <a:solidFill>
                  <a:schemeClr val="dk1"/>
                </a:solidFill>
                <a:latin typeface="Arial"/>
                <a:ea typeface="Arial"/>
                <a:cs typeface="Arial"/>
                <a:sym typeface="Arial"/>
              </a:rPr>
              <a:t> are neighbors, but (</a:t>
            </a:r>
            <a:r>
              <a:rPr b="0" i="1" lang="en-US" sz="3000">
                <a:solidFill>
                  <a:schemeClr val="dk1"/>
                </a:solidFill>
                <a:latin typeface="Arial"/>
                <a:ea typeface="Arial"/>
                <a:cs typeface="Arial"/>
                <a:sym typeface="Arial"/>
              </a:rPr>
              <a:t>d</a:t>
            </a:r>
            <a:r>
              <a:rPr b="0" baseline="-25000" i="1" lang="en-US" sz="3000">
                <a:solidFill>
                  <a:schemeClr val="dk1"/>
                </a:solidFill>
                <a:latin typeface="Arial"/>
                <a:ea typeface="Arial"/>
                <a:cs typeface="Arial"/>
                <a:sym typeface="Arial"/>
              </a:rPr>
              <a:t>ij</a:t>
            </a:r>
            <a:r>
              <a:rPr b="0" baseline="-25000" lang="en-US" sz="3000">
                <a:solidFill>
                  <a:schemeClr val="dk1"/>
                </a:solidFill>
                <a:latin typeface="Arial"/>
                <a:ea typeface="Arial"/>
                <a:cs typeface="Arial"/>
                <a:sym typeface="Arial"/>
              </a:rPr>
              <a:t> </a:t>
            </a:r>
            <a:r>
              <a:rPr b="0" lang="en-US" sz="3000">
                <a:solidFill>
                  <a:schemeClr val="dk1"/>
                </a:solidFill>
                <a:latin typeface="Arial"/>
                <a:ea typeface="Arial"/>
                <a:cs typeface="Arial"/>
                <a:sym typeface="Arial"/>
              </a:rPr>
              <a:t>= 13) &gt; (</a:t>
            </a:r>
            <a:r>
              <a:rPr b="0" i="1" lang="en-US" sz="3000">
                <a:solidFill>
                  <a:schemeClr val="dk1"/>
                </a:solidFill>
                <a:latin typeface="Arial"/>
                <a:ea typeface="Arial"/>
                <a:cs typeface="Arial"/>
                <a:sym typeface="Arial"/>
              </a:rPr>
              <a:t>d</a:t>
            </a:r>
            <a:r>
              <a:rPr b="0" baseline="-25000" i="1" lang="en-US" sz="3000">
                <a:solidFill>
                  <a:schemeClr val="dk1"/>
                </a:solidFill>
                <a:latin typeface="Arial"/>
                <a:ea typeface="Arial"/>
                <a:cs typeface="Arial"/>
                <a:sym typeface="Arial"/>
              </a:rPr>
              <a:t>jk</a:t>
            </a:r>
            <a:r>
              <a:rPr b="0" lang="en-US" sz="3000">
                <a:solidFill>
                  <a:schemeClr val="dk1"/>
                </a:solidFill>
                <a:latin typeface="Arial"/>
                <a:ea typeface="Arial"/>
                <a:cs typeface="Arial"/>
                <a:sym typeface="Arial"/>
              </a:rPr>
              <a:t> = 12)</a:t>
            </a:r>
            <a:endParaRPr/>
          </a:p>
        </p:txBody>
      </p:sp>
      <p:pic>
        <p:nvPicPr>
          <p:cNvPr id="479" name="Google Shape;479;p55"/>
          <p:cNvPicPr preferRelativeResize="0"/>
          <p:nvPr/>
        </p:nvPicPr>
        <p:blipFill rotWithShape="1">
          <a:blip r:embed="rId3">
            <a:alphaModFix/>
          </a:blip>
          <a:srcRect b="0" l="0" r="0" t="0"/>
          <a:stretch/>
        </p:blipFill>
        <p:spPr>
          <a:xfrm>
            <a:off x="2357422" y="3214686"/>
            <a:ext cx="4191000" cy="2173287"/>
          </a:xfrm>
          <a:prstGeom prst="rect">
            <a:avLst/>
          </a:prstGeom>
          <a:noFill/>
          <a:ln>
            <a:noFill/>
          </a:ln>
        </p:spPr>
      </p:pic>
      <p:sp>
        <p:nvSpPr>
          <p:cNvPr id="480" name="Google Shape;480;p55"/>
          <p:cNvSpPr txBox="1"/>
          <p:nvPr/>
        </p:nvSpPr>
        <p:spPr>
          <a:xfrm>
            <a:off x="609600" y="4572000"/>
            <a:ext cx="8077200" cy="1647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3000">
              <a:solidFill>
                <a:schemeClr val="dk1"/>
              </a:solidFill>
              <a:latin typeface="Arial"/>
              <a:ea typeface="Arial"/>
              <a:cs typeface="Arial"/>
              <a:sym typeface="Arial"/>
            </a:endParaRPr>
          </a:p>
          <a:p>
            <a:pPr indent="-190500" lvl="0" marL="0" marR="0" rtl="0" algn="l">
              <a:spcBef>
                <a:spcPts val="600"/>
              </a:spcBef>
              <a:spcAft>
                <a:spcPts val="0"/>
              </a:spcAft>
              <a:buClr>
                <a:schemeClr val="accent1"/>
              </a:buClr>
              <a:buSzPts val="3000"/>
              <a:buFont typeface="Arial"/>
              <a:buChar char="•"/>
            </a:pPr>
            <a:r>
              <a:rPr b="0" lang="en-US" sz="3000">
                <a:solidFill>
                  <a:schemeClr val="dk1"/>
                </a:solidFill>
                <a:latin typeface="Arial"/>
                <a:ea typeface="Arial"/>
                <a:cs typeface="Arial"/>
                <a:sym typeface="Arial"/>
              </a:rPr>
              <a:t>  Finding a pair of neighboring leaves is </a:t>
            </a:r>
            <a:endParaRPr/>
          </a:p>
          <a:p>
            <a:pPr indent="0" lvl="0" marL="0" marR="0" rtl="0" algn="l">
              <a:spcBef>
                <a:spcPts val="600"/>
              </a:spcBef>
              <a:spcAft>
                <a:spcPts val="0"/>
              </a:spcAft>
              <a:buNone/>
            </a:pPr>
            <a:r>
              <a:rPr b="0" lang="en-US" sz="3000">
                <a:solidFill>
                  <a:schemeClr val="dk1"/>
                </a:solidFill>
                <a:latin typeface="Arial"/>
                <a:ea typeface="Arial"/>
                <a:cs typeface="Arial"/>
                <a:sym typeface="Arial"/>
              </a:rPr>
              <a:t>   a nontrivial problem!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Neighbor Joining Algorithm</a:t>
            </a:r>
            <a:endParaRPr/>
          </a:p>
        </p:txBody>
      </p:sp>
      <p:sp>
        <p:nvSpPr>
          <p:cNvPr id="486" name="Google Shape;486;p5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90"/>
              <a:buChar char="■"/>
            </a:pPr>
            <a:r>
              <a:rPr lang="en-US" sz="2600"/>
              <a:t>In 1987 Naruya Saitou and Masatoshi Nei developed a neighbor joining algorithm for phylogenetic tree reconstruction</a:t>
            </a:r>
            <a:endParaRPr/>
          </a:p>
          <a:p>
            <a:pPr indent="-235584" lvl="0" marL="342900" rtl="0" algn="l">
              <a:lnSpc>
                <a:spcPct val="90000"/>
              </a:lnSpc>
              <a:spcBef>
                <a:spcPts val="520"/>
              </a:spcBef>
              <a:spcAft>
                <a:spcPts val="0"/>
              </a:spcAft>
              <a:buSzPts val="1690"/>
              <a:buNone/>
            </a:pPr>
            <a:r>
              <a:t/>
            </a:r>
            <a:endParaRPr b="1" sz="2600"/>
          </a:p>
          <a:p>
            <a:pPr indent="-342900" lvl="0" marL="342900" rtl="0" algn="l">
              <a:lnSpc>
                <a:spcPct val="90000"/>
              </a:lnSpc>
              <a:spcBef>
                <a:spcPts val="520"/>
              </a:spcBef>
              <a:spcAft>
                <a:spcPts val="0"/>
              </a:spcAft>
              <a:buSzPts val="1690"/>
              <a:buChar char="■"/>
            </a:pPr>
            <a:r>
              <a:rPr b="1" lang="en-US" sz="2600"/>
              <a:t>Finds a pair of leaves that are close to each other but far from other leaves: </a:t>
            </a:r>
            <a:r>
              <a:rPr lang="en-US" sz="2600"/>
              <a:t>implicitly finds a pair of neighboring leaves</a:t>
            </a:r>
            <a:endParaRPr/>
          </a:p>
          <a:p>
            <a:pPr indent="-235584" lvl="0" marL="342900" rtl="0" algn="l">
              <a:lnSpc>
                <a:spcPct val="90000"/>
              </a:lnSpc>
              <a:spcBef>
                <a:spcPts val="520"/>
              </a:spcBef>
              <a:spcAft>
                <a:spcPts val="0"/>
              </a:spcAft>
              <a:buSzPts val="1690"/>
              <a:buNone/>
            </a:pPr>
            <a:r>
              <a:t/>
            </a:r>
            <a:endParaRPr b="1" sz="2600"/>
          </a:p>
          <a:p>
            <a:pPr indent="-342900" lvl="0" marL="342900" rtl="0" algn="l">
              <a:lnSpc>
                <a:spcPct val="90000"/>
              </a:lnSpc>
              <a:spcBef>
                <a:spcPts val="520"/>
              </a:spcBef>
              <a:spcAft>
                <a:spcPts val="0"/>
              </a:spcAft>
              <a:buSzPts val="1690"/>
              <a:buChar char="■"/>
            </a:pPr>
            <a:r>
              <a:rPr lang="en-US" sz="2600"/>
              <a:t>Advantages: works well for additive and other non-additive matrices, it does not have the flawed molecular clock assumption</a:t>
            </a:r>
            <a:endParaRPr/>
          </a:p>
          <a:p>
            <a:pPr indent="-235584" lvl="0" marL="342900" rtl="0" algn="l">
              <a:lnSpc>
                <a:spcPct val="90000"/>
              </a:lnSpc>
              <a:spcBef>
                <a:spcPts val="520"/>
              </a:spcBef>
              <a:spcAft>
                <a:spcPts val="0"/>
              </a:spcAft>
              <a:buSzPts val="1690"/>
              <a:buNone/>
            </a:pPr>
            <a:r>
              <a:t/>
            </a:r>
            <a:endParaRPr sz="2600"/>
          </a:p>
          <a:p>
            <a:pPr indent="-342900" lvl="0" marL="342900" rtl="0" algn="l">
              <a:lnSpc>
                <a:spcPct val="90000"/>
              </a:lnSpc>
              <a:spcBef>
                <a:spcPts val="520"/>
              </a:spcBef>
              <a:spcAft>
                <a:spcPts val="0"/>
              </a:spcAft>
              <a:buSzPts val="1690"/>
              <a:buFont typeface="Arial"/>
              <a:buNone/>
            </a:pPr>
            <a:r>
              <a:t/>
            </a:r>
            <a:endParaRPr sz="2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Degenerate Triples</a:t>
            </a:r>
            <a:endParaRPr/>
          </a:p>
        </p:txBody>
      </p:sp>
      <p:sp>
        <p:nvSpPr>
          <p:cNvPr id="492" name="Google Shape;492;p57"/>
          <p:cNvSpPr txBox="1"/>
          <p:nvPr>
            <p:ph idx="1" type="body"/>
          </p:nvPr>
        </p:nvSpPr>
        <p:spPr>
          <a:xfrm>
            <a:off x="457200" y="17526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a:t>A degenerate triple is a set of three distinct elements </a:t>
            </a:r>
            <a:r>
              <a:rPr i="1" lang="en-US"/>
              <a:t>1≤i,j,k≤n </a:t>
            </a:r>
            <a:r>
              <a:rPr lang="en-US"/>
              <a:t>where</a:t>
            </a:r>
            <a:r>
              <a:rPr i="1" lang="en-US"/>
              <a:t> D</a:t>
            </a:r>
            <a:r>
              <a:rPr baseline="-25000" i="1" lang="en-US"/>
              <a:t>ij</a:t>
            </a:r>
            <a:r>
              <a:rPr i="1" lang="en-US"/>
              <a:t> + D</a:t>
            </a:r>
            <a:r>
              <a:rPr baseline="-25000" i="1" lang="en-US"/>
              <a:t>jk</a:t>
            </a:r>
            <a:r>
              <a:rPr i="1" lang="en-US"/>
              <a:t> = D</a:t>
            </a:r>
            <a:r>
              <a:rPr baseline="-25000" i="1" lang="en-US"/>
              <a:t>ik</a:t>
            </a:r>
            <a:endParaRPr/>
          </a:p>
          <a:p>
            <a:pPr indent="-219075" lvl="0" marL="342900" rtl="0" algn="l">
              <a:spcBef>
                <a:spcPts val="600"/>
              </a:spcBef>
              <a:spcAft>
                <a:spcPts val="0"/>
              </a:spcAft>
              <a:buSzPts val="1950"/>
              <a:buNone/>
            </a:pPr>
            <a:r>
              <a:t/>
            </a:r>
            <a:endParaRPr baseline="-25000" i="1"/>
          </a:p>
          <a:p>
            <a:pPr indent="-342900" lvl="0" marL="342900" rtl="0" algn="l">
              <a:spcBef>
                <a:spcPts val="600"/>
              </a:spcBef>
              <a:spcAft>
                <a:spcPts val="0"/>
              </a:spcAft>
              <a:buSzPts val="1950"/>
              <a:buChar char="■"/>
            </a:pPr>
            <a:r>
              <a:rPr lang="en-US"/>
              <a:t>Element </a:t>
            </a:r>
            <a:r>
              <a:rPr i="1" lang="en-US"/>
              <a:t>j</a:t>
            </a:r>
            <a:r>
              <a:rPr lang="en-US"/>
              <a:t> in a degenerate triple </a:t>
            </a:r>
            <a:r>
              <a:rPr i="1" lang="en-US"/>
              <a:t>i,j,k</a:t>
            </a:r>
            <a:r>
              <a:rPr lang="en-US"/>
              <a:t> lies on the evolutionary path from </a:t>
            </a:r>
            <a:r>
              <a:rPr i="1" lang="en-US"/>
              <a:t>i</a:t>
            </a:r>
            <a:r>
              <a:rPr lang="en-US"/>
              <a:t> to </a:t>
            </a:r>
            <a:r>
              <a:rPr i="1" lang="en-US"/>
              <a:t>k </a:t>
            </a:r>
            <a:r>
              <a:rPr lang="en-US"/>
              <a:t>(or  is  attached to  this path by an edge of length 0).</a:t>
            </a:r>
            <a:endParaRPr/>
          </a:p>
          <a:p>
            <a:pPr indent="-342900" lvl="0" marL="342900" rtl="0" algn="l">
              <a:spcBef>
                <a:spcPts val="600"/>
              </a:spcBef>
              <a:spcAft>
                <a:spcPts val="0"/>
              </a:spcAft>
              <a:buSzPts val="1950"/>
              <a:buFont typeface="Arial"/>
              <a:buNone/>
            </a:pPr>
            <a:r>
              <a:t/>
            </a:r>
            <a:endParaRPr/>
          </a:p>
          <a:p>
            <a:pPr indent="-342900" lvl="0" marL="342900" rtl="0" algn="l">
              <a:spcBef>
                <a:spcPts val="600"/>
              </a:spcBef>
              <a:spcAft>
                <a:spcPts val="0"/>
              </a:spcAft>
              <a:buSzPts val="1950"/>
              <a:buFont typeface="Arial"/>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Looking for Degenerate Triples</a:t>
            </a:r>
            <a:endParaRPr/>
          </a:p>
        </p:txBody>
      </p:sp>
      <p:sp>
        <p:nvSpPr>
          <p:cNvPr id="498" name="Google Shape;498;p58"/>
          <p:cNvSpPr txBox="1"/>
          <p:nvPr>
            <p:ph idx="1" type="body"/>
          </p:nvPr>
        </p:nvSpPr>
        <p:spPr>
          <a:xfrm>
            <a:off x="457200" y="1752600"/>
            <a:ext cx="8229600" cy="4419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50"/>
              <a:buFont typeface="Arial"/>
              <a:buNone/>
            </a:pPr>
            <a:r>
              <a:t/>
            </a:r>
            <a:endParaRPr/>
          </a:p>
          <a:p>
            <a:pPr indent="-342900" lvl="0" marL="342900" rtl="0" algn="l">
              <a:lnSpc>
                <a:spcPct val="90000"/>
              </a:lnSpc>
              <a:spcBef>
                <a:spcPts val="600"/>
              </a:spcBef>
              <a:spcAft>
                <a:spcPts val="0"/>
              </a:spcAft>
              <a:buSzPts val="1950"/>
              <a:buChar char="■"/>
            </a:pPr>
            <a:r>
              <a:rPr lang="en-US"/>
              <a:t>If distance matrix </a:t>
            </a:r>
            <a:r>
              <a:rPr i="1" lang="en-US"/>
              <a:t>D</a:t>
            </a:r>
            <a:r>
              <a:rPr lang="en-US"/>
              <a:t> </a:t>
            </a:r>
            <a:r>
              <a:rPr b="1" lang="en-US"/>
              <a:t>has</a:t>
            </a:r>
            <a:r>
              <a:rPr lang="en-US"/>
              <a:t> a degenerate triple </a:t>
            </a:r>
            <a:r>
              <a:rPr i="1" lang="en-US"/>
              <a:t>i,j,k </a:t>
            </a:r>
            <a:r>
              <a:rPr lang="en-US"/>
              <a:t>then</a:t>
            </a:r>
            <a:r>
              <a:rPr i="1" lang="en-US"/>
              <a:t> j </a:t>
            </a:r>
            <a:r>
              <a:rPr lang="en-US"/>
              <a:t>can be “removed” from</a:t>
            </a:r>
            <a:r>
              <a:rPr i="1" lang="en-US"/>
              <a:t> D </a:t>
            </a:r>
            <a:r>
              <a:rPr lang="en-US"/>
              <a:t>thus reducing the size of the problem.</a:t>
            </a:r>
            <a:endParaRPr/>
          </a:p>
          <a:p>
            <a:pPr indent="-342900" lvl="0" marL="342900" rtl="0" algn="l">
              <a:lnSpc>
                <a:spcPct val="90000"/>
              </a:lnSpc>
              <a:spcBef>
                <a:spcPts val="600"/>
              </a:spcBef>
              <a:spcAft>
                <a:spcPts val="0"/>
              </a:spcAft>
              <a:buSzPts val="1950"/>
              <a:buFont typeface="Arial"/>
              <a:buNone/>
            </a:pPr>
            <a:r>
              <a:t/>
            </a:r>
            <a:endParaRPr/>
          </a:p>
          <a:p>
            <a:pPr indent="-342900" lvl="0" marL="342900" rtl="0" algn="l">
              <a:lnSpc>
                <a:spcPct val="90000"/>
              </a:lnSpc>
              <a:spcBef>
                <a:spcPts val="600"/>
              </a:spcBef>
              <a:spcAft>
                <a:spcPts val="0"/>
              </a:spcAft>
              <a:buSzPts val="1950"/>
              <a:buChar char="■"/>
            </a:pPr>
            <a:r>
              <a:rPr lang="en-US"/>
              <a:t>If distance matrix </a:t>
            </a:r>
            <a:r>
              <a:rPr i="1" lang="en-US"/>
              <a:t>D</a:t>
            </a:r>
            <a:r>
              <a:rPr lang="en-US"/>
              <a:t> </a:t>
            </a:r>
            <a:r>
              <a:rPr b="1" lang="en-US"/>
              <a:t>does not have</a:t>
            </a:r>
            <a:r>
              <a:rPr lang="en-US"/>
              <a:t> a degenerate triple </a:t>
            </a:r>
            <a:r>
              <a:rPr i="1" lang="en-US"/>
              <a:t>i,j,k, one can “create” </a:t>
            </a:r>
            <a:r>
              <a:rPr lang="en-US"/>
              <a:t>a degenerate triple in</a:t>
            </a:r>
            <a:r>
              <a:rPr i="1" lang="en-US"/>
              <a:t> D </a:t>
            </a:r>
            <a:r>
              <a:rPr lang="en-US"/>
              <a:t>by shortening all hanging edges (in the tree). </a:t>
            </a:r>
            <a:r>
              <a:rPr i="1" lang="en-US"/>
              <a:t> </a:t>
            </a:r>
            <a:endParaRPr/>
          </a:p>
          <a:p>
            <a:pPr indent="-342900" lvl="0" marL="342900" rtl="0" algn="l">
              <a:lnSpc>
                <a:spcPct val="90000"/>
              </a:lnSpc>
              <a:spcBef>
                <a:spcPts val="600"/>
              </a:spcBef>
              <a:spcAft>
                <a:spcPts val="0"/>
              </a:spcAft>
              <a:buSzPts val="1950"/>
              <a:buFont typeface="Arial"/>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Shortening Hanging Edges to Produce Degenerate Triples</a:t>
            </a:r>
            <a:endParaRPr/>
          </a:p>
        </p:txBody>
      </p:sp>
      <p:sp>
        <p:nvSpPr>
          <p:cNvPr id="504" name="Google Shape;504;p59"/>
          <p:cNvSpPr txBox="1"/>
          <p:nvPr>
            <p:ph idx="1" type="body"/>
          </p:nvPr>
        </p:nvSpPr>
        <p:spPr>
          <a:xfrm>
            <a:off x="457200" y="1752600"/>
            <a:ext cx="8229600" cy="43783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a:t>Shorten all “hanging” edges (edges that connect leaves) until a degenerate triple is found</a:t>
            </a:r>
            <a:endParaRPr/>
          </a:p>
        </p:txBody>
      </p:sp>
      <p:pic>
        <p:nvPicPr>
          <p:cNvPr id="505" name="Google Shape;505;p59"/>
          <p:cNvPicPr preferRelativeResize="0"/>
          <p:nvPr/>
        </p:nvPicPr>
        <p:blipFill rotWithShape="1">
          <a:blip r:embed="rId3">
            <a:alphaModFix/>
          </a:blip>
          <a:srcRect b="0" l="0" r="0" t="0"/>
          <a:stretch/>
        </p:blipFill>
        <p:spPr>
          <a:xfrm>
            <a:off x="2057400" y="3200400"/>
            <a:ext cx="4724400" cy="2840038"/>
          </a:xfrm>
          <a:prstGeom prst="rect">
            <a:avLst/>
          </a:prstGeom>
          <a:noFill/>
          <a:ln>
            <a:noFill/>
          </a:ln>
        </p:spPr>
      </p:pic>
      <p:sp>
        <p:nvSpPr>
          <p:cNvPr id="506" name="Google Shape;506;p59"/>
          <p:cNvSpPr/>
          <p:nvPr/>
        </p:nvSpPr>
        <p:spPr>
          <a:xfrm>
            <a:off x="5181600" y="4343400"/>
            <a:ext cx="152400" cy="533400"/>
          </a:xfrm>
          <a:prstGeom prst="downArrow">
            <a:avLst>
              <a:gd fmla="val 50000" name="adj1"/>
              <a:gd fmla="val 875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Finding Degenerate Triples</a:t>
            </a:r>
            <a:endParaRPr sz="2600"/>
          </a:p>
        </p:txBody>
      </p:sp>
      <p:sp>
        <p:nvSpPr>
          <p:cNvPr id="512" name="Google Shape;512;p60"/>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90"/>
              <a:buChar char="■"/>
            </a:pPr>
            <a:r>
              <a:rPr lang="en-US" sz="2600"/>
              <a:t>If there is no degenerate triple, all hanging edges are reduced by the same amount δ, so that all pair-wise distances in the matrix are reduced by 2δ.</a:t>
            </a:r>
            <a:endParaRPr/>
          </a:p>
          <a:p>
            <a:pPr indent="-342900" lvl="0" marL="342900" rtl="0" algn="l">
              <a:spcBef>
                <a:spcPts val="520"/>
              </a:spcBef>
              <a:spcAft>
                <a:spcPts val="0"/>
              </a:spcAft>
              <a:buSzPts val="1690"/>
              <a:buChar char="■"/>
            </a:pPr>
            <a:r>
              <a:rPr lang="en-US" sz="2600"/>
              <a:t>Eventually this process collapses one of the leaves (when δ = length of shortest hanging edge), forming a degenerate triple </a:t>
            </a:r>
            <a:r>
              <a:rPr i="1" lang="en-US" sz="2600"/>
              <a:t>i,j,k</a:t>
            </a:r>
            <a:r>
              <a:rPr lang="en-US" sz="2600"/>
              <a:t> and reducing the size of the distance matrix </a:t>
            </a:r>
            <a:r>
              <a:rPr i="1" lang="en-US" sz="2600"/>
              <a:t>D.</a:t>
            </a:r>
            <a:endParaRPr/>
          </a:p>
          <a:p>
            <a:pPr indent="-342900" lvl="0" marL="342900" rtl="0" algn="l">
              <a:spcBef>
                <a:spcPts val="520"/>
              </a:spcBef>
              <a:spcAft>
                <a:spcPts val="0"/>
              </a:spcAft>
              <a:buSzPts val="1690"/>
              <a:buChar char="■"/>
            </a:pPr>
            <a:r>
              <a:rPr lang="en-US" sz="2600"/>
              <a:t>The attachment point for </a:t>
            </a:r>
            <a:r>
              <a:rPr i="1" lang="en-US" sz="2600"/>
              <a:t>j</a:t>
            </a:r>
            <a:r>
              <a:rPr lang="en-US" sz="2600"/>
              <a:t> can be recovered in the reverse transformations by saving </a:t>
            </a:r>
            <a:r>
              <a:rPr i="1" lang="en-US" sz="2600"/>
              <a:t>D</a:t>
            </a:r>
            <a:r>
              <a:rPr baseline="-25000" i="1" lang="en-US" sz="2600"/>
              <a:t>ij</a:t>
            </a:r>
            <a:r>
              <a:rPr i="1" lang="en-US" sz="2600"/>
              <a:t> </a:t>
            </a:r>
            <a:r>
              <a:rPr lang="en-US" sz="2600"/>
              <a:t>for each collapsed leaf.</a:t>
            </a:r>
            <a:endParaRPr/>
          </a:p>
          <a:p>
            <a:pPr indent="-235584" lvl="0" marL="342900" rtl="0" algn="l">
              <a:spcBef>
                <a:spcPts val="520"/>
              </a:spcBef>
              <a:spcAft>
                <a:spcPts val="0"/>
              </a:spcAft>
              <a:buSzPts val="1690"/>
              <a:buNone/>
            </a:pPr>
            <a:r>
              <a:t/>
            </a:r>
            <a:endParaRPr i="1" sz="26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1"/>
          <p:cNvSpPr txBox="1"/>
          <p:nvPr>
            <p:ph type="title"/>
          </p:nvPr>
        </p:nvSpPr>
        <p:spPr>
          <a:xfrm>
            <a:off x="457200" y="304800"/>
            <a:ext cx="86868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800"/>
              <a:t>Reconstructing Trees for Additive Distance Matrices</a:t>
            </a:r>
            <a:endParaRPr/>
          </a:p>
        </p:txBody>
      </p:sp>
      <p:pic>
        <p:nvPicPr>
          <p:cNvPr id="518" name="Google Shape;518;p61"/>
          <p:cNvPicPr preferRelativeResize="0"/>
          <p:nvPr/>
        </p:nvPicPr>
        <p:blipFill rotWithShape="1">
          <a:blip r:embed="rId3">
            <a:alphaModFix/>
          </a:blip>
          <a:srcRect b="0" l="0" r="0" t="0"/>
          <a:stretch/>
        </p:blipFill>
        <p:spPr>
          <a:xfrm>
            <a:off x="3409950" y="1143000"/>
            <a:ext cx="3600450" cy="4953000"/>
          </a:xfrm>
          <a:prstGeom prst="rect">
            <a:avLst/>
          </a:prstGeom>
          <a:noFill/>
          <a:ln>
            <a:noFill/>
          </a:ln>
        </p:spPr>
      </p:pic>
      <p:sp>
        <p:nvSpPr>
          <p:cNvPr id="519" name="Google Shape;519;p61"/>
          <p:cNvSpPr/>
          <p:nvPr/>
        </p:nvSpPr>
        <p:spPr>
          <a:xfrm>
            <a:off x="3347864" y="2204864"/>
            <a:ext cx="1944216" cy="115212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520" name="Google Shape;520;p61"/>
          <p:cNvSpPr/>
          <p:nvPr/>
        </p:nvSpPr>
        <p:spPr>
          <a:xfrm>
            <a:off x="3347864" y="3439108"/>
            <a:ext cx="1944216" cy="9980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521" name="Google Shape;521;p61"/>
          <p:cNvSpPr/>
          <p:nvPr/>
        </p:nvSpPr>
        <p:spPr>
          <a:xfrm>
            <a:off x="3347864" y="4519228"/>
            <a:ext cx="1944216" cy="9980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522" name="Google Shape;522;p61"/>
          <p:cNvSpPr/>
          <p:nvPr/>
        </p:nvSpPr>
        <p:spPr>
          <a:xfrm>
            <a:off x="3347864" y="5570364"/>
            <a:ext cx="1944216" cy="52563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523" name="Google Shape;523;p61"/>
          <p:cNvSpPr/>
          <p:nvPr/>
        </p:nvSpPr>
        <p:spPr>
          <a:xfrm>
            <a:off x="5386772" y="2204864"/>
            <a:ext cx="1944216" cy="115212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524" name="Google Shape;524;p61"/>
          <p:cNvSpPr/>
          <p:nvPr/>
        </p:nvSpPr>
        <p:spPr>
          <a:xfrm>
            <a:off x="5386772" y="3439108"/>
            <a:ext cx="1944216" cy="9980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525" name="Google Shape;525;p61"/>
          <p:cNvSpPr/>
          <p:nvPr/>
        </p:nvSpPr>
        <p:spPr>
          <a:xfrm>
            <a:off x="5386772" y="4519228"/>
            <a:ext cx="1944216" cy="9980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526" name="Google Shape;526;p61"/>
          <p:cNvSpPr/>
          <p:nvPr/>
        </p:nvSpPr>
        <p:spPr>
          <a:xfrm>
            <a:off x="5386772" y="5570364"/>
            <a:ext cx="1944216" cy="52563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527" name="Google Shape;527;p61"/>
          <p:cNvSpPr/>
          <p:nvPr/>
        </p:nvSpPr>
        <p:spPr>
          <a:xfrm>
            <a:off x="5385604" y="1029234"/>
            <a:ext cx="1944216" cy="11756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2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2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Evolution and DNA Analysis: </a:t>
            </a:r>
            <a:br>
              <a:rPr lang="en-US" sz="3800"/>
            </a:br>
            <a:r>
              <a:rPr lang="en-US" sz="3800"/>
              <a:t>the Giant Panda Riddle</a:t>
            </a:r>
            <a:endParaRPr sz="2200"/>
          </a:p>
        </p:txBody>
      </p:sp>
      <p:sp>
        <p:nvSpPr>
          <p:cNvPr id="119" name="Google Shape;119;p17"/>
          <p:cNvSpPr txBox="1"/>
          <p:nvPr>
            <p:ph idx="1" type="body"/>
          </p:nvPr>
        </p:nvSpPr>
        <p:spPr>
          <a:xfrm>
            <a:off x="457200" y="1828800"/>
            <a:ext cx="8229600" cy="43021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90"/>
              <a:buChar char="■"/>
            </a:pPr>
            <a:r>
              <a:rPr lang="en-US" sz="2600"/>
              <a:t>For roughly 100 years scientists were unable to figure out which family the giant panda belongs to</a:t>
            </a:r>
            <a:endParaRPr/>
          </a:p>
          <a:p>
            <a:pPr indent="-342900" lvl="0" marL="342900" rtl="0" algn="l">
              <a:lnSpc>
                <a:spcPct val="90000"/>
              </a:lnSpc>
              <a:spcBef>
                <a:spcPts val="520"/>
              </a:spcBef>
              <a:spcAft>
                <a:spcPts val="0"/>
              </a:spcAft>
              <a:buSzPts val="1690"/>
              <a:buFont typeface="Arial"/>
              <a:buNone/>
            </a:pPr>
            <a:r>
              <a:t/>
            </a:r>
            <a:endParaRPr sz="2600"/>
          </a:p>
          <a:p>
            <a:pPr indent="-342900" lvl="0" marL="342900" rtl="0" algn="l">
              <a:lnSpc>
                <a:spcPct val="90000"/>
              </a:lnSpc>
              <a:spcBef>
                <a:spcPts val="520"/>
              </a:spcBef>
              <a:spcAft>
                <a:spcPts val="0"/>
              </a:spcAft>
              <a:buSzPts val="1690"/>
              <a:buChar char="■"/>
            </a:pPr>
            <a:r>
              <a:rPr lang="en-US" sz="2600"/>
              <a:t>Giant pandas look like bears but have features that are unusual for bears and typical for raccoons, e.g., they do not hibernate</a:t>
            </a:r>
            <a:endParaRPr/>
          </a:p>
          <a:p>
            <a:pPr indent="-235584" lvl="0" marL="342900" rtl="0" algn="l">
              <a:lnSpc>
                <a:spcPct val="90000"/>
              </a:lnSpc>
              <a:spcBef>
                <a:spcPts val="520"/>
              </a:spcBef>
              <a:spcAft>
                <a:spcPts val="0"/>
              </a:spcAft>
              <a:buSzPts val="1690"/>
              <a:buNone/>
            </a:pPr>
            <a:r>
              <a:t/>
            </a:r>
            <a:endParaRPr sz="2600"/>
          </a:p>
          <a:p>
            <a:pPr indent="-342900" lvl="0" marL="342900" rtl="0" algn="l">
              <a:lnSpc>
                <a:spcPct val="90000"/>
              </a:lnSpc>
              <a:spcBef>
                <a:spcPts val="520"/>
              </a:spcBef>
              <a:spcAft>
                <a:spcPts val="0"/>
              </a:spcAft>
              <a:buSzPts val="1690"/>
              <a:buChar char="■"/>
            </a:pPr>
            <a:r>
              <a:rPr lang="en-US" sz="2600"/>
              <a:t>In 1985, Steven O’Brien and colleagues solved the giant panda classification problem using DNA sequences and algorithms</a:t>
            </a:r>
            <a:endParaRPr/>
          </a:p>
          <a:p>
            <a:pPr indent="-235584" lvl="0" marL="342900" rtl="0" algn="l">
              <a:lnSpc>
                <a:spcPct val="90000"/>
              </a:lnSpc>
              <a:spcBef>
                <a:spcPts val="520"/>
              </a:spcBef>
              <a:spcAft>
                <a:spcPts val="0"/>
              </a:spcAft>
              <a:buSzPts val="1690"/>
              <a:buNone/>
            </a:pPr>
            <a:r>
              <a:t/>
            </a:r>
            <a:endParaRPr sz="2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AdditivePhylogeny Algorithm</a:t>
            </a:r>
            <a:endParaRPr/>
          </a:p>
        </p:txBody>
      </p:sp>
      <p:sp>
        <p:nvSpPr>
          <p:cNvPr id="533" name="Google Shape;533;p62"/>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495300" lvl="0" marL="495300" rtl="0" algn="l">
              <a:lnSpc>
                <a:spcPct val="90000"/>
              </a:lnSpc>
              <a:spcBef>
                <a:spcPts val="0"/>
              </a:spcBef>
              <a:spcAft>
                <a:spcPts val="0"/>
              </a:spcAft>
              <a:buSzPts val="1690"/>
              <a:buFont typeface="Lucida Sans"/>
              <a:buAutoNum type="arabicPeriod"/>
            </a:pPr>
            <a:r>
              <a:rPr b="1" lang="en-US" sz="2600">
                <a:latin typeface="Lucida Sans"/>
                <a:ea typeface="Lucida Sans"/>
                <a:cs typeface="Lucida Sans"/>
                <a:sym typeface="Lucida Sans"/>
              </a:rPr>
              <a:t>AdditivePhylogeny</a:t>
            </a:r>
            <a:r>
              <a:rPr lang="en-US" sz="2600">
                <a:latin typeface="Lucida Sans"/>
                <a:ea typeface="Lucida Sans"/>
                <a:cs typeface="Lucida Sans"/>
                <a:sym typeface="Lucida Sans"/>
              </a:rPr>
              <a:t>(</a:t>
            </a:r>
            <a:r>
              <a:rPr i="1" lang="en-US" sz="2600">
                <a:latin typeface="Lucida Sans"/>
                <a:ea typeface="Lucida Sans"/>
                <a:cs typeface="Lucida Sans"/>
                <a:sym typeface="Lucida Sans"/>
              </a:rPr>
              <a:t>D</a:t>
            </a:r>
            <a:r>
              <a:rPr lang="en-US" sz="2600">
                <a:latin typeface="Lucida Sans"/>
                <a:ea typeface="Lucida Sans"/>
                <a:cs typeface="Lucida Sans"/>
                <a:sym typeface="Lucida Sans"/>
              </a:rPr>
              <a:t>)</a:t>
            </a:r>
            <a:endParaRPr/>
          </a:p>
          <a:p>
            <a:pPr indent="-495300" lvl="0" marL="495300" rtl="0" algn="l">
              <a:lnSpc>
                <a:spcPct val="90000"/>
              </a:lnSpc>
              <a:spcBef>
                <a:spcPts val="520"/>
              </a:spcBef>
              <a:spcAft>
                <a:spcPts val="0"/>
              </a:spcAft>
              <a:buSzPts val="1690"/>
              <a:buFont typeface="Lucida Sans"/>
              <a:buAutoNum type="arabicPeriod"/>
            </a:pPr>
            <a:r>
              <a:rPr lang="en-US" sz="2600">
                <a:latin typeface="Lucida Sans"/>
                <a:ea typeface="Lucida Sans"/>
                <a:cs typeface="Lucida Sans"/>
                <a:sym typeface="Lucida Sans"/>
              </a:rPr>
              <a:t>   </a:t>
            </a:r>
            <a:r>
              <a:rPr b="1" lang="en-US" sz="2600">
                <a:latin typeface="Lucida Sans"/>
                <a:ea typeface="Lucida Sans"/>
                <a:cs typeface="Lucida Sans"/>
                <a:sym typeface="Lucida Sans"/>
              </a:rPr>
              <a:t>if</a:t>
            </a:r>
            <a:r>
              <a:rPr lang="en-US" sz="2600">
                <a:latin typeface="Lucida Sans"/>
                <a:ea typeface="Lucida Sans"/>
                <a:cs typeface="Lucida Sans"/>
                <a:sym typeface="Lucida Sans"/>
              </a:rPr>
              <a:t> </a:t>
            </a:r>
            <a:r>
              <a:rPr i="1" lang="en-US" sz="2600">
                <a:latin typeface="Lucida Sans"/>
                <a:ea typeface="Lucida Sans"/>
                <a:cs typeface="Lucida Sans"/>
                <a:sym typeface="Lucida Sans"/>
              </a:rPr>
              <a:t>D</a:t>
            </a:r>
            <a:r>
              <a:rPr lang="en-US" sz="2600">
                <a:latin typeface="Lucida Sans"/>
                <a:ea typeface="Lucida Sans"/>
                <a:cs typeface="Lucida Sans"/>
                <a:sym typeface="Lucida Sans"/>
              </a:rPr>
              <a:t> is a </a:t>
            </a:r>
            <a:r>
              <a:rPr i="1" lang="en-US" sz="2600">
                <a:latin typeface="Lucida Sans"/>
                <a:ea typeface="Lucida Sans"/>
                <a:cs typeface="Lucida Sans"/>
                <a:sym typeface="Lucida Sans"/>
              </a:rPr>
              <a:t>2</a:t>
            </a:r>
            <a:r>
              <a:rPr lang="en-US" sz="2600">
                <a:latin typeface="Lucida Sans"/>
                <a:ea typeface="Lucida Sans"/>
                <a:cs typeface="Lucida Sans"/>
                <a:sym typeface="Lucida Sans"/>
              </a:rPr>
              <a:t> x </a:t>
            </a:r>
            <a:r>
              <a:rPr i="1" lang="en-US" sz="2600">
                <a:latin typeface="Lucida Sans"/>
                <a:ea typeface="Lucida Sans"/>
                <a:cs typeface="Lucida Sans"/>
                <a:sym typeface="Lucida Sans"/>
              </a:rPr>
              <a:t>2</a:t>
            </a:r>
            <a:r>
              <a:rPr lang="en-US" sz="2600">
                <a:latin typeface="Lucida Sans"/>
                <a:ea typeface="Lucida Sans"/>
                <a:cs typeface="Lucida Sans"/>
                <a:sym typeface="Lucida Sans"/>
              </a:rPr>
              <a:t> matrix</a:t>
            </a:r>
            <a:endParaRPr/>
          </a:p>
          <a:p>
            <a:pPr indent="-495300" lvl="0" marL="495300" rtl="0" algn="l">
              <a:lnSpc>
                <a:spcPct val="90000"/>
              </a:lnSpc>
              <a:spcBef>
                <a:spcPts val="520"/>
              </a:spcBef>
              <a:spcAft>
                <a:spcPts val="0"/>
              </a:spcAft>
              <a:buSzPts val="1690"/>
              <a:buFont typeface="Lucida Sans"/>
              <a:buAutoNum type="arabicPeriod"/>
            </a:pPr>
            <a:r>
              <a:rPr i="1" lang="en-US" sz="2600">
                <a:latin typeface="Lucida Sans"/>
                <a:ea typeface="Lucida Sans"/>
                <a:cs typeface="Lucida Sans"/>
                <a:sym typeface="Lucida Sans"/>
              </a:rPr>
              <a:t>      T</a:t>
            </a:r>
            <a:r>
              <a:rPr lang="en-US" sz="2600">
                <a:latin typeface="Lucida Sans"/>
                <a:ea typeface="Lucida Sans"/>
                <a:cs typeface="Lucida Sans"/>
                <a:sym typeface="Lucida Sans"/>
              </a:rPr>
              <a:t> = tree of a single edge of length </a:t>
            </a:r>
            <a:r>
              <a:rPr i="1" lang="en-US" sz="2600">
                <a:latin typeface="Lucida Sans"/>
                <a:ea typeface="Lucida Sans"/>
                <a:cs typeface="Lucida Sans"/>
                <a:sym typeface="Lucida Sans"/>
              </a:rPr>
              <a:t>D</a:t>
            </a:r>
            <a:r>
              <a:rPr baseline="-25000" i="1" lang="en-US" sz="2600">
                <a:latin typeface="Lucida Sans"/>
                <a:ea typeface="Lucida Sans"/>
                <a:cs typeface="Lucida Sans"/>
                <a:sym typeface="Lucida Sans"/>
              </a:rPr>
              <a:t>1,2</a:t>
            </a:r>
            <a:endParaRPr/>
          </a:p>
          <a:p>
            <a:pPr indent="-495300" lvl="0" marL="495300" rtl="0" algn="l">
              <a:lnSpc>
                <a:spcPct val="90000"/>
              </a:lnSpc>
              <a:spcBef>
                <a:spcPts val="520"/>
              </a:spcBef>
              <a:spcAft>
                <a:spcPts val="0"/>
              </a:spcAft>
              <a:buSzPts val="1690"/>
              <a:buFont typeface="Lucida Sans"/>
              <a:buAutoNum type="arabicPeriod"/>
            </a:pPr>
            <a:r>
              <a:rPr lang="en-US" sz="2600">
                <a:latin typeface="Lucida Sans"/>
                <a:ea typeface="Lucida Sans"/>
                <a:cs typeface="Lucida Sans"/>
                <a:sym typeface="Lucida Sans"/>
              </a:rPr>
              <a:t>      </a:t>
            </a:r>
            <a:r>
              <a:rPr b="1" lang="en-US" sz="2600">
                <a:latin typeface="Lucida Sans"/>
                <a:ea typeface="Lucida Sans"/>
                <a:cs typeface="Lucida Sans"/>
                <a:sym typeface="Lucida Sans"/>
              </a:rPr>
              <a:t>return </a:t>
            </a:r>
            <a:r>
              <a:rPr i="1" lang="en-US" sz="2600">
                <a:latin typeface="Lucida Sans"/>
                <a:ea typeface="Lucida Sans"/>
                <a:cs typeface="Lucida Sans"/>
                <a:sym typeface="Lucida Sans"/>
              </a:rPr>
              <a:t>T</a:t>
            </a:r>
            <a:endParaRPr/>
          </a:p>
          <a:p>
            <a:pPr indent="-495300" lvl="0" marL="495300" rtl="0" algn="l">
              <a:lnSpc>
                <a:spcPct val="90000"/>
              </a:lnSpc>
              <a:spcBef>
                <a:spcPts val="520"/>
              </a:spcBef>
              <a:spcAft>
                <a:spcPts val="0"/>
              </a:spcAft>
              <a:buSzPts val="1690"/>
              <a:buFont typeface="Lucida Sans"/>
              <a:buAutoNum type="arabicPeriod"/>
            </a:pPr>
            <a:r>
              <a:rPr lang="en-US" sz="2600">
                <a:latin typeface="Lucida Sans"/>
                <a:ea typeface="Lucida Sans"/>
                <a:cs typeface="Lucida Sans"/>
                <a:sym typeface="Lucida Sans"/>
              </a:rPr>
              <a:t>   </a:t>
            </a:r>
            <a:r>
              <a:rPr b="1" lang="en-US" sz="2600">
                <a:latin typeface="Lucida Sans"/>
                <a:ea typeface="Lucida Sans"/>
                <a:cs typeface="Lucida Sans"/>
                <a:sym typeface="Lucida Sans"/>
              </a:rPr>
              <a:t>if</a:t>
            </a:r>
            <a:r>
              <a:rPr lang="en-US" sz="2600">
                <a:latin typeface="Lucida Sans"/>
                <a:ea typeface="Lucida Sans"/>
                <a:cs typeface="Lucida Sans"/>
                <a:sym typeface="Lucida Sans"/>
              </a:rPr>
              <a:t> </a:t>
            </a:r>
            <a:r>
              <a:rPr i="1" lang="en-US" sz="2600">
                <a:latin typeface="Lucida Sans"/>
                <a:ea typeface="Lucida Sans"/>
                <a:cs typeface="Lucida Sans"/>
                <a:sym typeface="Lucida Sans"/>
              </a:rPr>
              <a:t>D</a:t>
            </a:r>
            <a:r>
              <a:rPr lang="en-US" sz="2600">
                <a:latin typeface="Lucida Sans"/>
                <a:ea typeface="Lucida Sans"/>
                <a:cs typeface="Lucida Sans"/>
                <a:sym typeface="Lucida Sans"/>
              </a:rPr>
              <a:t> is non-degenerate</a:t>
            </a:r>
            <a:endParaRPr/>
          </a:p>
          <a:p>
            <a:pPr indent="-495300" lvl="0" marL="495300" rtl="0" algn="l">
              <a:lnSpc>
                <a:spcPct val="90000"/>
              </a:lnSpc>
              <a:spcBef>
                <a:spcPts val="520"/>
              </a:spcBef>
              <a:spcAft>
                <a:spcPts val="0"/>
              </a:spcAft>
              <a:buSzPts val="1690"/>
              <a:buFont typeface="Lucida Sans"/>
              <a:buAutoNum type="arabicPeriod"/>
            </a:pPr>
            <a:r>
              <a:rPr lang="en-US" sz="2600">
                <a:latin typeface="Lucida Sans"/>
                <a:ea typeface="Lucida Sans"/>
                <a:cs typeface="Lucida Sans"/>
                <a:sym typeface="Lucida Sans"/>
              </a:rPr>
              <a:t>      </a:t>
            </a:r>
            <a:r>
              <a:rPr i="1" lang="en-US" sz="2600">
                <a:latin typeface="Lucida Sans"/>
                <a:ea typeface="Lucida Sans"/>
                <a:cs typeface="Lucida Sans"/>
                <a:sym typeface="Lucida Sans"/>
              </a:rPr>
              <a:t>δ</a:t>
            </a:r>
            <a:r>
              <a:rPr lang="en-US" sz="2600">
                <a:latin typeface="Lucida Sans"/>
                <a:ea typeface="Lucida Sans"/>
                <a:cs typeface="Lucida Sans"/>
                <a:sym typeface="Lucida Sans"/>
              </a:rPr>
              <a:t> = trimming parameter of matrix </a:t>
            </a:r>
            <a:r>
              <a:rPr i="1" lang="en-US" sz="2600">
                <a:latin typeface="Lucida Sans"/>
                <a:ea typeface="Lucida Sans"/>
                <a:cs typeface="Lucida Sans"/>
                <a:sym typeface="Lucida Sans"/>
              </a:rPr>
              <a:t>D</a:t>
            </a:r>
            <a:endParaRPr/>
          </a:p>
          <a:p>
            <a:pPr indent="-495300" lvl="0" marL="495300" rtl="0" algn="l">
              <a:lnSpc>
                <a:spcPct val="90000"/>
              </a:lnSpc>
              <a:spcBef>
                <a:spcPts val="520"/>
              </a:spcBef>
              <a:spcAft>
                <a:spcPts val="0"/>
              </a:spcAft>
              <a:buSzPts val="1690"/>
              <a:buFont typeface="Lucida Sans"/>
              <a:buAutoNum type="arabicPeriod"/>
            </a:pPr>
            <a:r>
              <a:rPr lang="en-US" sz="2600">
                <a:latin typeface="Lucida Sans"/>
                <a:ea typeface="Lucida Sans"/>
                <a:cs typeface="Lucida Sans"/>
                <a:sym typeface="Lucida Sans"/>
              </a:rPr>
              <a:t>      </a:t>
            </a:r>
            <a:r>
              <a:rPr b="1" lang="en-US" sz="2600">
                <a:latin typeface="Lucida Sans"/>
                <a:ea typeface="Lucida Sans"/>
                <a:cs typeface="Lucida Sans"/>
                <a:sym typeface="Lucida Sans"/>
              </a:rPr>
              <a:t>for</a:t>
            </a:r>
            <a:r>
              <a:rPr lang="en-US" sz="2600">
                <a:latin typeface="Lucida Sans"/>
                <a:ea typeface="Lucida Sans"/>
                <a:cs typeface="Lucida Sans"/>
                <a:sym typeface="Lucida Sans"/>
              </a:rPr>
              <a:t> all </a:t>
            </a:r>
            <a:r>
              <a:rPr i="1" lang="en-US" sz="2600">
                <a:latin typeface="Lucida Sans"/>
                <a:ea typeface="Lucida Sans"/>
                <a:cs typeface="Lucida Sans"/>
                <a:sym typeface="Lucida Sans"/>
              </a:rPr>
              <a:t>1 ≤ i ≠ j</a:t>
            </a:r>
            <a:r>
              <a:rPr lang="en-US" sz="2600">
                <a:latin typeface="Lucida Sans"/>
                <a:ea typeface="Lucida Sans"/>
                <a:cs typeface="Lucida Sans"/>
                <a:sym typeface="Lucida Sans"/>
              </a:rPr>
              <a:t> ≤ </a:t>
            </a:r>
            <a:r>
              <a:rPr i="1" lang="en-US" sz="2600">
                <a:latin typeface="Lucida Sans"/>
                <a:ea typeface="Lucida Sans"/>
                <a:cs typeface="Lucida Sans"/>
                <a:sym typeface="Lucida Sans"/>
              </a:rPr>
              <a:t>n</a:t>
            </a:r>
            <a:endParaRPr/>
          </a:p>
          <a:p>
            <a:pPr indent="-495300" lvl="0" marL="495300" rtl="0" algn="l">
              <a:lnSpc>
                <a:spcPct val="90000"/>
              </a:lnSpc>
              <a:spcBef>
                <a:spcPts val="520"/>
              </a:spcBef>
              <a:spcAft>
                <a:spcPts val="0"/>
              </a:spcAft>
              <a:buSzPts val="1690"/>
              <a:buFont typeface="Lucida Sans"/>
              <a:buAutoNum type="arabicPeriod"/>
            </a:pPr>
            <a:r>
              <a:rPr lang="en-US" sz="2600">
                <a:latin typeface="Lucida Sans"/>
                <a:ea typeface="Lucida Sans"/>
                <a:cs typeface="Lucida Sans"/>
                <a:sym typeface="Lucida Sans"/>
              </a:rPr>
              <a:t>         </a:t>
            </a:r>
            <a:r>
              <a:rPr i="1" lang="en-US" sz="2600">
                <a:latin typeface="Lucida Sans"/>
                <a:ea typeface="Lucida Sans"/>
                <a:cs typeface="Lucida Sans"/>
                <a:sym typeface="Lucida Sans"/>
              </a:rPr>
              <a:t>D</a:t>
            </a:r>
            <a:r>
              <a:rPr baseline="-25000" i="1" lang="en-US" sz="2600">
                <a:latin typeface="Lucida Sans"/>
                <a:ea typeface="Lucida Sans"/>
                <a:cs typeface="Lucida Sans"/>
                <a:sym typeface="Lucida Sans"/>
              </a:rPr>
              <a:t>ij</a:t>
            </a:r>
            <a:r>
              <a:rPr i="1" lang="en-US" sz="2600">
                <a:latin typeface="Lucida Sans"/>
                <a:ea typeface="Lucida Sans"/>
                <a:cs typeface="Lucida Sans"/>
                <a:sym typeface="Lucida Sans"/>
              </a:rPr>
              <a:t> = D</a:t>
            </a:r>
            <a:r>
              <a:rPr baseline="-25000" i="1" lang="en-US" sz="2600">
                <a:latin typeface="Lucida Sans"/>
                <a:ea typeface="Lucida Sans"/>
                <a:cs typeface="Lucida Sans"/>
                <a:sym typeface="Lucida Sans"/>
              </a:rPr>
              <a:t>ij</a:t>
            </a:r>
            <a:r>
              <a:rPr i="1" lang="en-US" sz="2600">
                <a:latin typeface="Lucida Sans"/>
                <a:ea typeface="Lucida Sans"/>
                <a:cs typeface="Lucida Sans"/>
                <a:sym typeface="Lucida Sans"/>
              </a:rPr>
              <a:t> - 2δ</a:t>
            </a:r>
            <a:endParaRPr i="1" sz="2600">
              <a:latin typeface="Lucida Sans"/>
              <a:ea typeface="Lucida Sans"/>
              <a:cs typeface="Lucida Sans"/>
              <a:sym typeface="Lucida Sans"/>
            </a:endParaRPr>
          </a:p>
          <a:p>
            <a:pPr indent="-495300" lvl="0" marL="495300" rtl="0" algn="l">
              <a:lnSpc>
                <a:spcPct val="90000"/>
              </a:lnSpc>
              <a:spcBef>
                <a:spcPts val="520"/>
              </a:spcBef>
              <a:spcAft>
                <a:spcPts val="0"/>
              </a:spcAft>
              <a:buSzPts val="1690"/>
              <a:buFont typeface="Lucida Sans"/>
              <a:buAutoNum type="arabicPeriod"/>
            </a:pPr>
            <a:r>
              <a:rPr lang="en-US" sz="2600">
                <a:latin typeface="Lucida Sans"/>
                <a:ea typeface="Lucida Sans"/>
                <a:cs typeface="Lucida Sans"/>
                <a:sym typeface="Lucida Sans"/>
              </a:rPr>
              <a:t>   </a:t>
            </a:r>
            <a:r>
              <a:rPr b="1" lang="en-US" sz="2600">
                <a:latin typeface="Lucida Sans"/>
                <a:ea typeface="Lucida Sans"/>
                <a:cs typeface="Lucida Sans"/>
                <a:sym typeface="Lucida Sans"/>
              </a:rPr>
              <a:t>else</a:t>
            </a:r>
            <a:endParaRPr/>
          </a:p>
          <a:p>
            <a:pPr indent="-495300" lvl="0" marL="495300" rtl="0" algn="l">
              <a:lnSpc>
                <a:spcPct val="90000"/>
              </a:lnSpc>
              <a:spcBef>
                <a:spcPts val="520"/>
              </a:spcBef>
              <a:spcAft>
                <a:spcPts val="0"/>
              </a:spcAft>
              <a:buSzPts val="1690"/>
              <a:buFont typeface="Lucida Sans"/>
              <a:buAutoNum type="arabicPeriod"/>
            </a:pPr>
            <a:r>
              <a:rPr lang="en-US" sz="2600">
                <a:latin typeface="Lucida Sans"/>
                <a:ea typeface="Lucida Sans"/>
                <a:cs typeface="Lucida Sans"/>
                <a:sym typeface="Lucida Sans"/>
              </a:rPr>
              <a:t>      </a:t>
            </a:r>
            <a:r>
              <a:rPr i="1" lang="en-US" sz="2600">
                <a:latin typeface="Lucida Sans"/>
                <a:ea typeface="Lucida Sans"/>
                <a:cs typeface="Lucida Sans"/>
                <a:sym typeface="Lucida Sans"/>
              </a:rPr>
              <a:t>δ</a:t>
            </a:r>
            <a:r>
              <a:rPr lang="en-US" sz="2600">
                <a:latin typeface="Lucida Sans"/>
                <a:ea typeface="Lucida Sans"/>
                <a:cs typeface="Lucida Sans"/>
                <a:sym typeface="Lucida Sans"/>
              </a:rPr>
              <a:t> = 0</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AdditivePhylogeny</a:t>
            </a:r>
            <a:r>
              <a:rPr lang="en-US" sz="2600"/>
              <a:t> (cont’d)</a:t>
            </a:r>
            <a:endParaRPr/>
          </a:p>
        </p:txBody>
      </p:sp>
      <p:sp>
        <p:nvSpPr>
          <p:cNvPr id="539" name="Google Shape;539;p63"/>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495300" lvl="0" marL="495300" rtl="0" algn="l">
              <a:lnSpc>
                <a:spcPct val="80000"/>
              </a:lnSpc>
              <a:spcBef>
                <a:spcPts val="0"/>
              </a:spcBef>
              <a:spcAft>
                <a:spcPts val="0"/>
              </a:spcAft>
              <a:buSzPts val="1430"/>
              <a:buFont typeface="Lucida Sans"/>
              <a:buAutoNum type="arabicPeriod"/>
            </a:pPr>
            <a:r>
              <a:rPr lang="en-US" sz="2200">
                <a:latin typeface="Lucida Sans"/>
                <a:ea typeface="Lucida Sans"/>
                <a:cs typeface="Lucida Sans"/>
                <a:sym typeface="Lucida Sans"/>
              </a:rPr>
              <a:t>   Find a triple </a:t>
            </a:r>
            <a:r>
              <a:rPr i="1" lang="en-US" sz="2200">
                <a:latin typeface="Lucida Sans"/>
                <a:ea typeface="Lucida Sans"/>
                <a:cs typeface="Lucida Sans"/>
                <a:sym typeface="Lucida Sans"/>
              </a:rPr>
              <a:t>i, j, k</a:t>
            </a:r>
            <a:r>
              <a:rPr lang="en-US" sz="2200">
                <a:latin typeface="Lucida Sans"/>
                <a:ea typeface="Lucida Sans"/>
                <a:cs typeface="Lucida Sans"/>
                <a:sym typeface="Lucida Sans"/>
              </a:rPr>
              <a:t> in </a:t>
            </a:r>
            <a:r>
              <a:rPr i="1" lang="en-US" sz="2200">
                <a:latin typeface="Lucida Sans"/>
                <a:ea typeface="Lucida Sans"/>
                <a:cs typeface="Lucida Sans"/>
                <a:sym typeface="Lucida Sans"/>
              </a:rPr>
              <a:t>D</a:t>
            </a:r>
            <a:r>
              <a:rPr lang="en-US" sz="2200">
                <a:latin typeface="Lucida Sans"/>
                <a:ea typeface="Lucida Sans"/>
                <a:cs typeface="Lucida Sans"/>
                <a:sym typeface="Lucida Sans"/>
              </a:rPr>
              <a:t> such that </a:t>
            </a:r>
            <a:r>
              <a:rPr i="1" lang="en-US" sz="2200">
                <a:latin typeface="Lucida Sans"/>
                <a:ea typeface="Lucida Sans"/>
                <a:cs typeface="Lucida Sans"/>
                <a:sym typeface="Lucida Sans"/>
              </a:rPr>
              <a:t>D</a:t>
            </a:r>
            <a:r>
              <a:rPr baseline="-25000" i="1" lang="en-US" sz="2200">
                <a:latin typeface="Lucida Sans"/>
                <a:ea typeface="Lucida Sans"/>
                <a:cs typeface="Lucida Sans"/>
                <a:sym typeface="Lucida Sans"/>
              </a:rPr>
              <a:t>ij</a:t>
            </a:r>
            <a:r>
              <a:rPr i="1" lang="en-US" sz="2200">
                <a:latin typeface="Lucida Sans"/>
                <a:ea typeface="Lucida Sans"/>
                <a:cs typeface="Lucida Sans"/>
                <a:sym typeface="Lucida Sans"/>
              </a:rPr>
              <a:t> + D</a:t>
            </a:r>
            <a:r>
              <a:rPr baseline="-25000" i="1" lang="en-US" sz="2200">
                <a:latin typeface="Lucida Sans"/>
                <a:ea typeface="Lucida Sans"/>
                <a:cs typeface="Lucida Sans"/>
                <a:sym typeface="Lucida Sans"/>
              </a:rPr>
              <a:t>jk</a:t>
            </a:r>
            <a:r>
              <a:rPr i="1" lang="en-US" sz="2200">
                <a:latin typeface="Lucida Sans"/>
                <a:ea typeface="Lucida Sans"/>
                <a:cs typeface="Lucida Sans"/>
                <a:sym typeface="Lucida Sans"/>
              </a:rPr>
              <a:t> = D</a:t>
            </a:r>
            <a:r>
              <a:rPr baseline="-25000" i="1" lang="en-US" sz="2200">
                <a:latin typeface="Lucida Sans"/>
                <a:ea typeface="Lucida Sans"/>
                <a:cs typeface="Lucida Sans"/>
                <a:sym typeface="Lucida Sans"/>
              </a:rPr>
              <a:t>ik</a:t>
            </a:r>
            <a:endParaRPr/>
          </a:p>
          <a:p>
            <a:pPr indent="-495300" lvl="0" marL="495300" rtl="0" algn="l">
              <a:lnSpc>
                <a:spcPct val="80000"/>
              </a:lnSpc>
              <a:spcBef>
                <a:spcPts val="440"/>
              </a:spcBef>
              <a:spcAft>
                <a:spcPts val="0"/>
              </a:spcAft>
              <a:buSzPts val="1430"/>
              <a:buFont typeface="Lucida Sans"/>
              <a:buAutoNum type="arabicPeriod"/>
            </a:pPr>
            <a:r>
              <a:rPr lang="en-US" sz="2200">
                <a:latin typeface="Lucida Sans"/>
                <a:ea typeface="Lucida Sans"/>
                <a:cs typeface="Lucida Sans"/>
                <a:sym typeface="Lucida Sans"/>
              </a:rPr>
              <a:t>   </a:t>
            </a:r>
            <a:r>
              <a:rPr i="1" lang="en-US" sz="2200">
                <a:latin typeface="Lucida Sans"/>
                <a:ea typeface="Lucida Sans"/>
                <a:cs typeface="Lucida Sans"/>
                <a:sym typeface="Lucida Sans"/>
              </a:rPr>
              <a:t>x = D</a:t>
            </a:r>
            <a:r>
              <a:rPr baseline="-25000" i="1" lang="en-US" sz="2200">
                <a:latin typeface="Lucida Sans"/>
                <a:ea typeface="Lucida Sans"/>
                <a:cs typeface="Lucida Sans"/>
                <a:sym typeface="Lucida Sans"/>
              </a:rPr>
              <a:t>ij</a:t>
            </a:r>
            <a:endParaRPr/>
          </a:p>
          <a:p>
            <a:pPr indent="-495300" lvl="0" marL="495300" rtl="0" algn="l">
              <a:lnSpc>
                <a:spcPct val="80000"/>
              </a:lnSpc>
              <a:spcBef>
                <a:spcPts val="440"/>
              </a:spcBef>
              <a:spcAft>
                <a:spcPts val="0"/>
              </a:spcAft>
              <a:buSzPts val="1430"/>
              <a:buFont typeface="Lucida Sans"/>
              <a:buAutoNum type="arabicPeriod"/>
            </a:pPr>
            <a:r>
              <a:rPr lang="en-US" sz="2200">
                <a:latin typeface="Lucida Sans"/>
                <a:ea typeface="Lucida Sans"/>
                <a:cs typeface="Lucida Sans"/>
                <a:sym typeface="Lucida Sans"/>
              </a:rPr>
              <a:t>   Remove</a:t>
            </a:r>
            <a:r>
              <a:rPr i="1" lang="en-US" sz="2200">
                <a:latin typeface="Lucida Sans"/>
                <a:ea typeface="Lucida Sans"/>
                <a:cs typeface="Lucida Sans"/>
                <a:sym typeface="Lucida Sans"/>
              </a:rPr>
              <a:t> j</a:t>
            </a:r>
            <a:r>
              <a:rPr baseline="30000" i="1" lang="en-US" sz="2200">
                <a:latin typeface="Lucida Sans"/>
                <a:ea typeface="Lucida Sans"/>
                <a:cs typeface="Lucida Sans"/>
                <a:sym typeface="Lucida Sans"/>
              </a:rPr>
              <a:t>th</a:t>
            </a:r>
            <a:r>
              <a:rPr lang="en-US" sz="2200">
                <a:latin typeface="Lucida Sans"/>
                <a:ea typeface="Lucida Sans"/>
                <a:cs typeface="Lucida Sans"/>
                <a:sym typeface="Lucida Sans"/>
              </a:rPr>
              <a:t> row and </a:t>
            </a:r>
            <a:r>
              <a:rPr i="1" lang="en-US" sz="2200">
                <a:latin typeface="Lucida Sans"/>
                <a:ea typeface="Lucida Sans"/>
                <a:cs typeface="Lucida Sans"/>
                <a:sym typeface="Lucida Sans"/>
              </a:rPr>
              <a:t>j</a:t>
            </a:r>
            <a:r>
              <a:rPr baseline="30000" i="1" lang="en-US" sz="2200">
                <a:latin typeface="Lucida Sans"/>
                <a:ea typeface="Lucida Sans"/>
                <a:cs typeface="Lucida Sans"/>
                <a:sym typeface="Lucida Sans"/>
              </a:rPr>
              <a:t>th</a:t>
            </a:r>
            <a:r>
              <a:rPr lang="en-US" sz="2200">
                <a:latin typeface="Lucida Sans"/>
                <a:ea typeface="Lucida Sans"/>
                <a:cs typeface="Lucida Sans"/>
                <a:sym typeface="Lucida Sans"/>
              </a:rPr>
              <a:t> column from </a:t>
            </a:r>
            <a:r>
              <a:rPr i="1" lang="en-US" sz="2200">
                <a:latin typeface="Lucida Sans"/>
                <a:ea typeface="Lucida Sans"/>
                <a:cs typeface="Lucida Sans"/>
                <a:sym typeface="Lucida Sans"/>
              </a:rPr>
              <a:t>D</a:t>
            </a:r>
            <a:endParaRPr/>
          </a:p>
          <a:p>
            <a:pPr indent="-495300" lvl="0" marL="495300" rtl="0" algn="l">
              <a:lnSpc>
                <a:spcPct val="80000"/>
              </a:lnSpc>
              <a:spcBef>
                <a:spcPts val="440"/>
              </a:spcBef>
              <a:spcAft>
                <a:spcPts val="0"/>
              </a:spcAft>
              <a:buSzPts val="1430"/>
              <a:buFont typeface="Lucida Sans"/>
              <a:buAutoNum type="arabicPeriod"/>
            </a:pPr>
            <a:r>
              <a:rPr i="1" lang="en-US" sz="2200">
                <a:latin typeface="Lucida Sans"/>
                <a:ea typeface="Lucida Sans"/>
                <a:cs typeface="Lucida Sans"/>
                <a:sym typeface="Lucida Sans"/>
              </a:rPr>
              <a:t>   T</a:t>
            </a:r>
            <a:r>
              <a:rPr lang="en-US" sz="2200">
                <a:latin typeface="Lucida Sans"/>
                <a:ea typeface="Lucida Sans"/>
                <a:cs typeface="Lucida Sans"/>
                <a:sym typeface="Lucida Sans"/>
              </a:rPr>
              <a:t> = AdditivePhylogeny(</a:t>
            </a:r>
            <a:r>
              <a:rPr i="1" lang="en-US" sz="2200">
                <a:latin typeface="Lucida Sans"/>
                <a:ea typeface="Lucida Sans"/>
                <a:cs typeface="Lucida Sans"/>
                <a:sym typeface="Lucida Sans"/>
              </a:rPr>
              <a:t>D</a:t>
            </a:r>
            <a:r>
              <a:rPr lang="en-US" sz="2200">
                <a:latin typeface="Lucida Sans"/>
                <a:ea typeface="Lucida Sans"/>
                <a:cs typeface="Lucida Sans"/>
                <a:sym typeface="Lucida Sans"/>
              </a:rPr>
              <a:t>)</a:t>
            </a:r>
            <a:endParaRPr/>
          </a:p>
          <a:p>
            <a:pPr indent="-495300" lvl="0" marL="495300" rtl="0" algn="l">
              <a:lnSpc>
                <a:spcPct val="80000"/>
              </a:lnSpc>
              <a:spcBef>
                <a:spcPts val="440"/>
              </a:spcBef>
              <a:spcAft>
                <a:spcPts val="0"/>
              </a:spcAft>
              <a:buSzPts val="1430"/>
              <a:buFont typeface="Lucida Sans"/>
              <a:buAutoNum type="arabicPeriod"/>
            </a:pPr>
            <a:r>
              <a:rPr lang="en-US" sz="2200">
                <a:latin typeface="Lucida Sans"/>
                <a:ea typeface="Lucida Sans"/>
                <a:cs typeface="Lucida Sans"/>
                <a:sym typeface="Lucida Sans"/>
              </a:rPr>
              <a:t>   Add a new vertex </a:t>
            </a:r>
            <a:r>
              <a:rPr i="1" lang="en-US" sz="2200">
                <a:latin typeface="Lucida Sans"/>
                <a:ea typeface="Lucida Sans"/>
                <a:cs typeface="Lucida Sans"/>
                <a:sym typeface="Lucida Sans"/>
              </a:rPr>
              <a:t>v</a:t>
            </a:r>
            <a:r>
              <a:rPr lang="en-US" sz="2200">
                <a:latin typeface="Lucida Sans"/>
                <a:ea typeface="Lucida Sans"/>
                <a:cs typeface="Lucida Sans"/>
                <a:sym typeface="Lucida Sans"/>
              </a:rPr>
              <a:t>  to </a:t>
            </a:r>
            <a:r>
              <a:rPr i="1" lang="en-US" sz="2200">
                <a:latin typeface="Lucida Sans"/>
                <a:ea typeface="Lucida Sans"/>
                <a:cs typeface="Lucida Sans"/>
                <a:sym typeface="Lucida Sans"/>
              </a:rPr>
              <a:t>T</a:t>
            </a:r>
            <a:r>
              <a:rPr lang="en-US" sz="2200">
                <a:latin typeface="Lucida Sans"/>
                <a:ea typeface="Lucida Sans"/>
                <a:cs typeface="Lucida Sans"/>
                <a:sym typeface="Lucida Sans"/>
              </a:rPr>
              <a:t> at distance </a:t>
            </a:r>
            <a:r>
              <a:rPr i="1" lang="en-US" sz="2200">
                <a:latin typeface="Lucida Sans"/>
                <a:ea typeface="Lucida Sans"/>
                <a:cs typeface="Lucida Sans"/>
                <a:sym typeface="Lucida Sans"/>
              </a:rPr>
              <a:t>x</a:t>
            </a:r>
            <a:r>
              <a:rPr lang="en-US" sz="2200">
                <a:latin typeface="Lucida Sans"/>
                <a:ea typeface="Lucida Sans"/>
                <a:cs typeface="Lucida Sans"/>
                <a:sym typeface="Lucida Sans"/>
              </a:rPr>
              <a:t> from </a:t>
            </a:r>
            <a:r>
              <a:rPr i="1" lang="en-US" sz="2200">
                <a:latin typeface="Lucida Sans"/>
                <a:ea typeface="Lucida Sans"/>
                <a:cs typeface="Lucida Sans"/>
                <a:sym typeface="Lucida Sans"/>
              </a:rPr>
              <a:t>i</a:t>
            </a:r>
            <a:r>
              <a:rPr lang="en-US" sz="2200">
                <a:latin typeface="Lucida Sans"/>
                <a:ea typeface="Lucida Sans"/>
                <a:cs typeface="Lucida Sans"/>
                <a:sym typeface="Lucida Sans"/>
              </a:rPr>
              <a:t> to </a:t>
            </a:r>
            <a:r>
              <a:rPr i="1" lang="en-US" sz="2200">
                <a:latin typeface="Lucida Sans"/>
                <a:ea typeface="Lucida Sans"/>
                <a:cs typeface="Lucida Sans"/>
                <a:sym typeface="Lucida Sans"/>
              </a:rPr>
              <a:t>k</a:t>
            </a:r>
            <a:endParaRPr/>
          </a:p>
          <a:p>
            <a:pPr indent="-495300" lvl="0" marL="495300" rtl="0" algn="l">
              <a:lnSpc>
                <a:spcPct val="80000"/>
              </a:lnSpc>
              <a:spcBef>
                <a:spcPts val="440"/>
              </a:spcBef>
              <a:spcAft>
                <a:spcPts val="0"/>
              </a:spcAft>
              <a:buSzPts val="1430"/>
              <a:buFont typeface="Lucida Sans"/>
              <a:buAutoNum type="arabicPeriod"/>
            </a:pPr>
            <a:r>
              <a:rPr lang="en-US" sz="2200">
                <a:latin typeface="Lucida Sans"/>
                <a:ea typeface="Lucida Sans"/>
                <a:cs typeface="Lucida Sans"/>
                <a:sym typeface="Lucida Sans"/>
              </a:rPr>
              <a:t>   Add </a:t>
            </a:r>
            <a:r>
              <a:rPr i="1" lang="en-US" sz="2200">
                <a:latin typeface="Lucida Sans"/>
                <a:ea typeface="Lucida Sans"/>
                <a:cs typeface="Lucida Sans"/>
                <a:sym typeface="Lucida Sans"/>
              </a:rPr>
              <a:t>j</a:t>
            </a:r>
            <a:r>
              <a:rPr lang="en-US" sz="2200">
                <a:latin typeface="Lucida Sans"/>
                <a:ea typeface="Lucida Sans"/>
                <a:cs typeface="Lucida Sans"/>
                <a:sym typeface="Lucida Sans"/>
              </a:rPr>
              <a:t> back to </a:t>
            </a:r>
            <a:r>
              <a:rPr i="1" lang="en-US" sz="2200">
                <a:latin typeface="Lucida Sans"/>
                <a:ea typeface="Lucida Sans"/>
                <a:cs typeface="Lucida Sans"/>
                <a:sym typeface="Lucida Sans"/>
              </a:rPr>
              <a:t>T</a:t>
            </a:r>
            <a:r>
              <a:rPr lang="en-US" sz="2200">
                <a:latin typeface="Lucida Sans"/>
                <a:ea typeface="Lucida Sans"/>
                <a:cs typeface="Lucida Sans"/>
                <a:sym typeface="Lucida Sans"/>
              </a:rPr>
              <a:t>  by creating an edge (</a:t>
            </a:r>
            <a:r>
              <a:rPr i="1" lang="en-US" sz="2200">
                <a:latin typeface="Lucida Sans"/>
                <a:ea typeface="Lucida Sans"/>
                <a:cs typeface="Lucida Sans"/>
                <a:sym typeface="Lucida Sans"/>
              </a:rPr>
              <a:t>v</a:t>
            </a:r>
            <a:r>
              <a:rPr lang="en-US" sz="2200">
                <a:latin typeface="Lucida Sans"/>
                <a:ea typeface="Lucida Sans"/>
                <a:cs typeface="Lucida Sans"/>
                <a:sym typeface="Lucida Sans"/>
              </a:rPr>
              <a:t>,</a:t>
            </a:r>
            <a:r>
              <a:rPr i="1" lang="en-US" sz="2200">
                <a:latin typeface="Lucida Sans"/>
                <a:ea typeface="Lucida Sans"/>
                <a:cs typeface="Lucida Sans"/>
                <a:sym typeface="Lucida Sans"/>
              </a:rPr>
              <a:t>j</a:t>
            </a:r>
            <a:r>
              <a:rPr lang="en-US" sz="2200">
                <a:latin typeface="Lucida Sans"/>
                <a:ea typeface="Lucida Sans"/>
                <a:cs typeface="Lucida Sans"/>
                <a:sym typeface="Lucida Sans"/>
              </a:rPr>
              <a:t>) of length 0</a:t>
            </a:r>
            <a:endParaRPr/>
          </a:p>
          <a:p>
            <a:pPr indent="-495300" lvl="0" marL="495300" rtl="0" algn="l">
              <a:lnSpc>
                <a:spcPct val="80000"/>
              </a:lnSpc>
              <a:spcBef>
                <a:spcPts val="440"/>
              </a:spcBef>
              <a:spcAft>
                <a:spcPts val="0"/>
              </a:spcAft>
              <a:buSzPts val="1430"/>
              <a:buFont typeface="Lucida Sans"/>
              <a:buAutoNum type="arabicPeriod"/>
            </a:pPr>
            <a:r>
              <a:rPr lang="en-US" sz="2200">
                <a:latin typeface="Lucida Sans"/>
                <a:ea typeface="Lucida Sans"/>
                <a:cs typeface="Lucida Sans"/>
                <a:sym typeface="Lucida Sans"/>
              </a:rPr>
              <a:t>   </a:t>
            </a:r>
            <a:r>
              <a:rPr b="1" lang="en-US" sz="2200">
                <a:latin typeface="Lucida Sans"/>
                <a:ea typeface="Lucida Sans"/>
                <a:cs typeface="Lucida Sans"/>
                <a:sym typeface="Lucida Sans"/>
              </a:rPr>
              <a:t>for</a:t>
            </a:r>
            <a:r>
              <a:rPr lang="en-US" sz="2200">
                <a:latin typeface="Lucida Sans"/>
                <a:ea typeface="Lucida Sans"/>
                <a:cs typeface="Lucida Sans"/>
                <a:sym typeface="Lucida Sans"/>
              </a:rPr>
              <a:t> every leaf </a:t>
            </a:r>
            <a:r>
              <a:rPr i="1" lang="en-US" sz="2200">
                <a:latin typeface="Lucida Sans"/>
                <a:ea typeface="Lucida Sans"/>
                <a:cs typeface="Lucida Sans"/>
                <a:sym typeface="Lucida Sans"/>
              </a:rPr>
              <a:t>l</a:t>
            </a:r>
            <a:r>
              <a:rPr lang="en-US" sz="2200">
                <a:latin typeface="Lucida Sans"/>
                <a:ea typeface="Lucida Sans"/>
                <a:cs typeface="Lucida Sans"/>
                <a:sym typeface="Lucida Sans"/>
              </a:rPr>
              <a:t> in </a:t>
            </a:r>
            <a:r>
              <a:rPr i="1" lang="en-US" sz="2200">
                <a:latin typeface="Lucida Sans"/>
                <a:ea typeface="Lucida Sans"/>
                <a:cs typeface="Lucida Sans"/>
                <a:sym typeface="Lucida Sans"/>
              </a:rPr>
              <a:t>T</a:t>
            </a:r>
            <a:endParaRPr/>
          </a:p>
          <a:p>
            <a:pPr indent="-495300" lvl="0" marL="495300" rtl="0" algn="l">
              <a:lnSpc>
                <a:spcPct val="80000"/>
              </a:lnSpc>
              <a:spcBef>
                <a:spcPts val="440"/>
              </a:spcBef>
              <a:spcAft>
                <a:spcPts val="0"/>
              </a:spcAft>
              <a:buSzPts val="1430"/>
              <a:buFont typeface="Lucida Sans"/>
              <a:buAutoNum type="arabicPeriod"/>
            </a:pPr>
            <a:r>
              <a:rPr lang="en-US" sz="2200">
                <a:latin typeface="Lucida Sans"/>
                <a:ea typeface="Lucida Sans"/>
                <a:cs typeface="Lucida Sans"/>
                <a:sym typeface="Lucida Sans"/>
              </a:rPr>
              <a:t>      </a:t>
            </a:r>
            <a:r>
              <a:rPr b="1" lang="en-US" sz="2200">
                <a:latin typeface="Lucida Sans"/>
                <a:ea typeface="Lucida Sans"/>
                <a:cs typeface="Lucida Sans"/>
                <a:sym typeface="Lucida Sans"/>
              </a:rPr>
              <a:t>if</a:t>
            </a:r>
            <a:r>
              <a:rPr lang="en-US" sz="2200">
                <a:latin typeface="Lucida Sans"/>
                <a:ea typeface="Lucida Sans"/>
                <a:cs typeface="Lucida Sans"/>
                <a:sym typeface="Lucida Sans"/>
              </a:rPr>
              <a:t> distance from</a:t>
            </a:r>
            <a:r>
              <a:rPr i="1" lang="en-US" sz="2200">
                <a:latin typeface="Lucida Sans"/>
                <a:ea typeface="Lucida Sans"/>
                <a:cs typeface="Lucida Sans"/>
                <a:sym typeface="Lucida Sans"/>
              </a:rPr>
              <a:t> l </a:t>
            </a:r>
            <a:r>
              <a:rPr lang="en-US" sz="2200">
                <a:latin typeface="Lucida Sans"/>
                <a:ea typeface="Lucida Sans"/>
                <a:cs typeface="Lucida Sans"/>
                <a:sym typeface="Lucida Sans"/>
              </a:rPr>
              <a:t> to </a:t>
            </a:r>
            <a:r>
              <a:rPr i="1" lang="en-US" sz="2200">
                <a:latin typeface="Lucida Sans"/>
                <a:ea typeface="Lucida Sans"/>
                <a:cs typeface="Lucida Sans"/>
                <a:sym typeface="Lucida Sans"/>
              </a:rPr>
              <a:t>v </a:t>
            </a:r>
            <a:r>
              <a:rPr lang="en-US" sz="2200">
                <a:latin typeface="Lucida Sans"/>
                <a:ea typeface="Lucida Sans"/>
                <a:cs typeface="Lucida Sans"/>
                <a:sym typeface="Lucida Sans"/>
              </a:rPr>
              <a:t> in the tree ≠ </a:t>
            </a:r>
            <a:r>
              <a:rPr i="1" lang="en-US" sz="2200">
                <a:latin typeface="Lucida Sans"/>
                <a:ea typeface="Lucida Sans"/>
                <a:cs typeface="Lucida Sans"/>
                <a:sym typeface="Lucida Sans"/>
              </a:rPr>
              <a:t>D</a:t>
            </a:r>
            <a:r>
              <a:rPr baseline="-25000" i="1" lang="en-US" sz="2200">
                <a:latin typeface="Lucida Sans"/>
                <a:ea typeface="Lucida Sans"/>
                <a:cs typeface="Lucida Sans"/>
                <a:sym typeface="Lucida Sans"/>
              </a:rPr>
              <a:t>l,j</a:t>
            </a:r>
            <a:endParaRPr/>
          </a:p>
          <a:p>
            <a:pPr indent="-495300" lvl="0" marL="495300" rtl="0" algn="l">
              <a:lnSpc>
                <a:spcPct val="80000"/>
              </a:lnSpc>
              <a:spcBef>
                <a:spcPts val="440"/>
              </a:spcBef>
              <a:spcAft>
                <a:spcPts val="0"/>
              </a:spcAft>
              <a:buSzPts val="1430"/>
              <a:buFont typeface="Lucida Sans"/>
              <a:buAutoNum type="arabicPeriod"/>
            </a:pPr>
            <a:r>
              <a:rPr lang="en-US" sz="2200">
                <a:latin typeface="Lucida Sans"/>
                <a:ea typeface="Lucida Sans"/>
                <a:cs typeface="Lucida Sans"/>
                <a:sym typeface="Lucida Sans"/>
              </a:rPr>
              <a:t>         output “matrix is not additive”</a:t>
            </a:r>
            <a:endParaRPr/>
          </a:p>
          <a:p>
            <a:pPr indent="-495300" lvl="0" marL="495300" rtl="0" algn="l">
              <a:lnSpc>
                <a:spcPct val="80000"/>
              </a:lnSpc>
              <a:spcBef>
                <a:spcPts val="440"/>
              </a:spcBef>
              <a:spcAft>
                <a:spcPts val="0"/>
              </a:spcAft>
              <a:buSzPts val="1430"/>
              <a:buFont typeface="Lucida Sans"/>
              <a:buAutoNum type="arabicPeriod"/>
            </a:pPr>
            <a:r>
              <a:rPr lang="en-US" sz="2200">
                <a:latin typeface="Lucida Sans"/>
                <a:ea typeface="Lucida Sans"/>
                <a:cs typeface="Lucida Sans"/>
                <a:sym typeface="Lucida Sans"/>
              </a:rPr>
              <a:t>         </a:t>
            </a:r>
            <a:r>
              <a:rPr b="1" lang="en-US" sz="2200">
                <a:latin typeface="Lucida Sans"/>
                <a:ea typeface="Lucida Sans"/>
                <a:cs typeface="Lucida Sans"/>
                <a:sym typeface="Lucida Sans"/>
              </a:rPr>
              <a:t>return</a:t>
            </a:r>
            <a:endParaRPr/>
          </a:p>
          <a:p>
            <a:pPr indent="-495300" lvl="0" marL="495300" rtl="0" algn="l">
              <a:lnSpc>
                <a:spcPct val="80000"/>
              </a:lnSpc>
              <a:spcBef>
                <a:spcPts val="440"/>
              </a:spcBef>
              <a:spcAft>
                <a:spcPts val="0"/>
              </a:spcAft>
              <a:buSzPts val="1430"/>
              <a:buFont typeface="Lucida Sans"/>
              <a:buAutoNum type="arabicPeriod"/>
            </a:pPr>
            <a:r>
              <a:rPr lang="en-US" sz="2200">
                <a:latin typeface="Lucida Sans"/>
                <a:ea typeface="Lucida Sans"/>
                <a:cs typeface="Lucida Sans"/>
                <a:sym typeface="Lucida Sans"/>
              </a:rPr>
              <a:t>   Extend all “hanging” edges by length </a:t>
            </a:r>
            <a:r>
              <a:rPr i="1" lang="en-US" sz="2200">
                <a:latin typeface="Lucida Sans"/>
                <a:ea typeface="Lucida Sans"/>
                <a:cs typeface="Lucida Sans"/>
                <a:sym typeface="Lucida Sans"/>
              </a:rPr>
              <a:t>δ</a:t>
            </a:r>
            <a:endParaRPr i="1" sz="2200">
              <a:latin typeface="Lucida Sans"/>
              <a:ea typeface="Lucida Sans"/>
              <a:cs typeface="Lucida Sans"/>
              <a:sym typeface="Lucida Sans"/>
            </a:endParaRPr>
          </a:p>
          <a:p>
            <a:pPr indent="-495300" lvl="0" marL="495300" rtl="0" algn="l">
              <a:lnSpc>
                <a:spcPct val="80000"/>
              </a:lnSpc>
              <a:spcBef>
                <a:spcPts val="440"/>
              </a:spcBef>
              <a:spcAft>
                <a:spcPts val="0"/>
              </a:spcAft>
              <a:buSzPts val="1430"/>
              <a:buFont typeface="Lucida Sans"/>
              <a:buAutoNum type="arabicPeriod"/>
            </a:pPr>
            <a:r>
              <a:rPr lang="en-US" sz="2200">
                <a:latin typeface="Lucida Sans"/>
                <a:ea typeface="Lucida Sans"/>
                <a:cs typeface="Lucida Sans"/>
                <a:sym typeface="Lucida Sans"/>
              </a:rPr>
              <a:t>   </a:t>
            </a:r>
            <a:r>
              <a:rPr b="1" lang="en-US" sz="2200">
                <a:latin typeface="Lucida Sans"/>
                <a:ea typeface="Lucida Sans"/>
                <a:cs typeface="Lucida Sans"/>
                <a:sym typeface="Lucida Sans"/>
              </a:rPr>
              <a:t>return</a:t>
            </a:r>
            <a:r>
              <a:rPr lang="en-US" sz="2200">
                <a:latin typeface="Lucida Sans"/>
                <a:ea typeface="Lucida Sans"/>
                <a:cs typeface="Lucida Sans"/>
                <a:sym typeface="Lucida Sans"/>
              </a:rPr>
              <a:t> </a:t>
            </a:r>
            <a:r>
              <a:rPr i="1" lang="en-US" sz="2200">
                <a:latin typeface="Lucida Sans"/>
                <a:ea typeface="Lucida Sans"/>
                <a:cs typeface="Lucida Sans"/>
                <a:sym typeface="Lucida Sans"/>
              </a:rPr>
              <a:t>T</a:t>
            </a:r>
            <a:endParaRPr sz="2200">
              <a:latin typeface="Lucida Sans"/>
              <a:ea typeface="Lucida Sans"/>
              <a:cs typeface="Lucida Sans"/>
              <a:sym typeface="Lucida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Four Point Condition</a:t>
            </a:r>
            <a:endParaRPr/>
          </a:p>
        </p:txBody>
      </p:sp>
      <p:sp>
        <p:nvSpPr>
          <p:cNvPr id="545" name="Google Shape;545;p6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a:t>AdditivePhylogeny provides a way to check if distance matrix </a:t>
            </a:r>
            <a:r>
              <a:rPr i="1" lang="en-US"/>
              <a:t>D</a:t>
            </a:r>
            <a:r>
              <a:rPr lang="en-US"/>
              <a:t> is additive</a:t>
            </a:r>
            <a:endParaRPr/>
          </a:p>
          <a:p>
            <a:pPr indent="-219075" lvl="0" marL="342900" rtl="0" algn="l">
              <a:spcBef>
                <a:spcPts val="600"/>
              </a:spcBef>
              <a:spcAft>
                <a:spcPts val="0"/>
              </a:spcAft>
              <a:buSzPts val="1950"/>
              <a:buNone/>
            </a:pPr>
            <a:r>
              <a:t/>
            </a:r>
            <a:endParaRPr/>
          </a:p>
          <a:p>
            <a:pPr indent="-342900" lvl="0" marL="342900" rtl="0" algn="l">
              <a:spcBef>
                <a:spcPts val="600"/>
              </a:spcBef>
              <a:spcAft>
                <a:spcPts val="0"/>
              </a:spcAft>
              <a:buSzPts val="1950"/>
              <a:buChar char="■"/>
            </a:pPr>
            <a:r>
              <a:rPr b="1" lang="en-US"/>
              <a:t>An even more efficient additivity check is the “four-point condition”</a:t>
            </a:r>
            <a:endParaRPr/>
          </a:p>
          <a:p>
            <a:pPr indent="-219075" lvl="0" marL="342900" rtl="0" algn="l">
              <a:spcBef>
                <a:spcPts val="600"/>
              </a:spcBef>
              <a:spcAft>
                <a:spcPts val="0"/>
              </a:spcAft>
              <a:buSzPts val="1950"/>
              <a:buNone/>
            </a:pPr>
            <a:r>
              <a:t/>
            </a:r>
            <a:endParaRPr b="1"/>
          </a:p>
          <a:p>
            <a:pPr indent="-342900" lvl="0" marL="342900" rtl="0" algn="l">
              <a:spcBef>
                <a:spcPts val="600"/>
              </a:spcBef>
              <a:spcAft>
                <a:spcPts val="0"/>
              </a:spcAft>
              <a:buSzPts val="1950"/>
              <a:buChar char="■"/>
            </a:pPr>
            <a:r>
              <a:rPr lang="en-US"/>
              <a:t>Let </a:t>
            </a:r>
            <a:r>
              <a:rPr i="1" lang="en-US"/>
              <a:t>1 ≤ i,j,k,l</a:t>
            </a:r>
            <a:r>
              <a:rPr lang="en-US"/>
              <a:t> ≤ </a:t>
            </a:r>
            <a:r>
              <a:rPr i="1" lang="en-US"/>
              <a:t>n</a:t>
            </a:r>
            <a:r>
              <a:rPr lang="en-US"/>
              <a:t> be four distinct leaves in a tree</a:t>
            </a:r>
            <a:endParaRPr/>
          </a:p>
          <a:p>
            <a:pPr indent="-219075" lvl="0" marL="342900" rtl="0" algn="l">
              <a:spcBef>
                <a:spcPts val="600"/>
              </a:spcBef>
              <a:spcAft>
                <a:spcPts val="0"/>
              </a:spcAft>
              <a:buSzPts val="195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Four Point Condition</a:t>
            </a:r>
            <a:r>
              <a:rPr lang="en-US" sz="2600"/>
              <a:t> (cont’d)</a:t>
            </a:r>
            <a:endParaRPr/>
          </a:p>
        </p:txBody>
      </p:sp>
      <p:sp>
        <p:nvSpPr>
          <p:cNvPr id="551" name="Google Shape;551;p65"/>
          <p:cNvSpPr/>
          <p:nvPr/>
        </p:nvSpPr>
        <p:spPr>
          <a:xfrm>
            <a:off x="457200" y="1371600"/>
            <a:ext cx="815340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800">
                <a:solidFill>
                  <a:schemeClr val="dk1"/>
                </a:solidFill>
                <a:latin typeface="Arial"/>
                <a:ea typeface="Arial"/>
                <a:cs typeface="Arial"/>
                <a:sym typeface="Arial"/>
              </a:rPr>
              <a:t>Compute: </a:t>
            </a:r>
            <a:r>
              <a:rPr b="0" lang="en-US" sz="2800">
                <a:solidFill>
                  <a:srgbClr val="FF0000"/>
                </a:solidFill>
                <a:latin typeface="Arial"/>
                <a:ea typeface="Arial"/>
                <a:cs typeface="Arial"/>
                <a:sym typeface="Arial"/>
              </a:rPr>
              <a:t>1. </a:t>
            </a:r>
            <a:r>
              <a:rPr b="0" i="1" lang="en-US" sz="2800">
                <a:solidFill>
                  <a:srgbClr val="FF0000"/>
                </a:solidFill>
                <a:latin typeface="Arial"/>
                <a:ea typeface="Arial"/>
                <a:cs typeface="Arial"/>
                <a:sym typeface="Arial"/>
              </a:rPr>
              <a:t>D</a:t>
            </a:r>
            <a:r>
              <a:rPr b="0" baseline="-25000" i="1" lang="en-US" sz="2800">
                <a:solidFill>
                  <a:srgbClr val="FF0000"/>
                </a:solidFill>
                <a:latin typeface="Arial"/>
                <a:ea typeface="Arial"/>
                <a:cs typeface="Arial"/>
                <a:sym typeface="Arial"/>
              </a:rPr>
              <a:t>ij</a:t>
            </a:r>
            <a:r>
              <a:rPr b="0" i="1" lang="en-US" sz="2800">
                <a:solidFill>
                  <a:srgbClr val="FF0000"/>
                </a:solidFill>
                <a:latin typeface="Arial"/>
                <a:ea typeface="Arial"/>
                <a:cs typeface="Arial"/>
                <a:sym typeface="Arial"/>
              </a:rPr>
              <a:t> + D</a:t>
            </a:r>
            <a:r>
              <a:rPr b="0" baseline="-25000" i="1" lang="en-US" sz="2800">
                <a:solidFill>
                  <a:srgbClr val="FF0000"/>
                </a:solidFill>
                <a:latin typeface="Arial"/>
                <a:ea typeface="Arial"/>
                <a:cs typeface="Arial"/>
                <a:sym typeface="Arial"/>
              </a:rPr>
              <a:t>kl</a:t>
            </a:r>
            <a:r>
              <a:rPr b="0" lang="en-US" sz="2800">
                <a:solidFill>
                  <a:schemeClr val="dk1"/>
                </a:solidFill>
                <a:latin typeface="Arial"/>
                <a:ea typeface="Arial"/>
                <a:cs typeface="Arial"/>
                <a:sym typeface="Arial"/>
              </a:rPr>
              <a:t>, </a:t>
            </a:r>
            <a:r>
              <a:rPr b="0" lang="en-US" sz="2800">
                <a:solidFill>
                  <a:srgbClr val="0070C0"/>
                </a:solidFill>
                <a:latin typeface="Arial"/>
                <a:ea typeface="Arial"/>
                <a:cs typeface="Arial"/>
                <a:sym typeface="Arial"/>
              </a:rPr>
              <a:t>2. </a:t>
            </a:r>
            <a:r>
              <a:rPr b="0" i="1" lang="en-US" sz="2800">
                <a:solidFill>
                  <a:srgbClr val="0070C0"/>
                </a:solidFill>
                <a:latin typeface="Arial"/>
                <a:ea typeface="Arial"/>
                <a:cs typeface="Arial"/>
                <a:sym typeface="Arial"/>
              </a:rPr>
              <a:t>D</a:t>
            </a:r>
            <a:r>
              <a:rPr b="0" baseline="-25000" i="1" lang="en-US" sz="2800">
                <a:solidFill>
                  <a:srgbClr val="0070C0"/>
                </a:solidFill>
                <a:latin typeface="Arial"/>
                <a:ea typeface="Arial"/>
                <a:cs typeface="Arial"/>
                <a:sym typeface="Arial"/>
              </a:rPr>
              <a:t>ik</a:t>
            </a:r>
            <a:r>
              <a:rPr b="0" i="1" lang="en-US" sz="2800">
                <a:solidFill>
                  <a:srgbClr val="0070C0"/>
                </a:solidFill>
                <a:latin typeface="Arial"/>
                <a:ea typeface="Arial"/>
                <a:cs typeface="Arial"/>
                <a:sym typeface="Arial"/>
              </a:rPr>
              <a:t> + D</a:t>
            </a:r>
            <a:r>
              <a:rPr b="0" baseline="-25000" i="1" lang="en-US" sz="2800">
                <a:solidFill>
                  <a:srgbClr val="0070C0"/>
                </a:solidFill>
                <a:latin typeface="Arial"/>
                <a:ea typeface="Arial"/>
                <a:cs typeface="Arial"/>
                <a:sym typeface="Arial"/>
              </a:rPr>
              <a:t>jl</a:t>
            </a:r>
            <a:r>
              <a:rPr b="0" i="1" lang="en-US" sz="2800">
                <a:solidFill>
                  <a:srgbClr val="0070C0"/>
                </a:solidFill>
                <a:latin typeface="Arial"/>
                <a:ea typeface="Arial"/>
                <a:cs typeface="Arial"/>
                <a:sym typeface="Arial"/>
              </a:rPr>
              <a:t>, </a:t>
            </a:r>
            <a:r>
              <a:rPr b="0" lang="en-US" sz="2800">
                <a:solidFill>
                  <a:srgbClr val="0033CC"/>
                </a:solidFill>
                <a:latin typeface="Arial"/>
                <a:ea typeface="Arial"/>
                <a:cs typeface="Arial"/>
                <a:sym typeface="Arial"/>
              </a:rPr>
              <a:t>3.</a:t>
            </a:r>
            <a:r>
              <a:rPr b="0" i="1" lang="en-US" sz="2800">
                <a:solidFill>
                  <a:srgbClr val="0033CC"/>
                </a:solidFill>
                <a:latin typeface="Arial"/>
                <a:ea typeface="Arial"/>
                <a:cs typeface="Arial"/>
                <a:sym typeface="Arial"/>
              </a:rPr>
              <a:t> D</a:t>
            </a:r>
            <a:r>
              <a:rPr b="0" baseline="-25000" i="1" lang="en-US" sz="2800">
                <a:solidFill>
                  <a:srgbClr val="0033CC"/>
                </a:solidFill>
                <a:latin typeface="Arial"/>
                <a:ea typeface="Arial"/>
                <a:cs typeface="Arial"/>
                <a:sym typeface="Arial"/>
              </a:rPr>
              <a:t>il</a:t>
            </a:r>
            <a:r>
              <a:rPr b="0" i="1" lang="en-US" sz="2800">
                <a:solidFill>
                  <a:srgbClr val="0033CC"/>
                </a:solidFill>
                <a:latin typeface="Arial"/>
                <a:ea typeface="Arial"/>
                <a:cs typeface="Arial"/>
                <a:sym typeface="Arial"/>
              </a:rPr>
              <a:t> + D</a:t>
            </a:r>
            <a:r>
              <a:rPr b="0" baseline="-25000" i="1" lang="en-US" sz="2800">
                <a:solidFill>
                  <a:srgbClr val="0033CC"/>
                </a:solidFill>
                <a:latin typeface="Arial"/>
                <a:ea typeface="Arial"/>
                <a:cs typeface="Arial"/>
                <a:sym typeface="Arial"/>
              </a:rPr>
              <a:t>jk</a:t>
            </a:r>
            <a:endParaRPr b="0" baseline="-25000" i="1" sz="2800">
              <a:solidFill>
                <a:srgbClr val="0033CC"/>
              </a:solidFill>
              <a:latin typeface="Arial"/>
              <a:ea typeface="Arial"/>
              <a:cs typeface="Arial"/>
              <a:sym typeface="Arial"/>
            </a:endParaRPr>
          </a:p>
        </p:txBody>
      </p:sp>
      <p:pic>
        <p:nvPicPr>
          <p:cNvPr id="552" name="Google Shape;552;p65"/>
          <p:cNvPicPr preferRelativeResize="0"/>
          <p:nvPr/>
        </p:nvPicPr>
        <p:blipFill rotWithShape="1">
          <a:blip r:embed="rId3">
            <a:alphaModFix/>
          </a:blip>
          <a:srcRect b="0" l="0" r="0" t="0"/>
          <a:stretch/>
        </p:blipFill>
        <p:spPr>
          <a:xfrm>
            <a:off x="381000" y="1981200"/>
            <a:ext cx="8305800" cy="4672013"/>
          </a:xfrm>
          <a:prstGeom prst="rect">
            <a:avLst/>
          </a:prstGeom>
          <a:noFill/>
          <a:ln>
            <a:noFill/>
          </a:ln>
        </p:spPr>
      </p:pic>
      <p:sp>
        <p:nvSpPr>
          <p:cNvPr id="553" name="Google Shape;553;p65"/>
          <p:cNvSpPr txBox="1"/>
          <p:nvPr/>
        </p:nvSpPr>
        <p:spPr>
          <a:xfrm>
            <a:off x="4191000" y="4038600"/>
            <a:ext cx="53340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800">
                <a:solidFill>
                  <a:srgbClr val="FF0000"/>
                </a:solidFill>
                <a:latin typeface="Arial"/>
                <a:ea typeface="Arial"/>
                <a:cs typeface="Arial"/>
                <a:sym typeface="Arial"/>
              </a:rPr>
              <a:t>1</a:t>
            </a:r>
            <a:endParaRPr/>
          </a:p>
        </p:txBody>
      </p:sp>
      <p:sp>
        <p:nvSpPr>
          <p:cNvPr id="554" name="Google Shape;554;p65"/>
          <p:cNvSpPr txBox="1"/>
          <p:nvPr/>
        </p:nvSpPr>
        <p:spPr>
          <a:xfrm>
            <a:off x="1447800" y="3429000"/>
            <a:ext cx="45720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800">
                <a:solidFill>
                  <a:srgbClr val="0033CC"/>
                </a:solidFill>
                <a:latin typeface="Arial"/>
                <a:ea typeface="Arial"/>
                <a:cs typeface="Arial"/>
                <a:sym typeface="Arial"/>
              </a:rPr>
              <a:t>2</a:t>
            </a:r>
            <a:endParaRPr/>
          </a:p>
        </p:txBody>
      </p:sp>
      <p:sp>
        <p:nvSpPr>
          <p:cNvPr id="555" name="Google Shape;555;p65"/>
          <p:cNvSpPr txBox="1"/>
          <p:nvPr/>
        </p:nvSpPr>
        <p:spPr>
          <a:xfrm>
            <a:off x="6248400" y="3581400"/>
            <a:ext cx="60960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800">
                <a:solidFill>
                  <a:srgbClr val="0033CC"/>
                </a:solidFill>
                <a:latin typeface="Arial"/>
                <a:ea typeface="Arial"/>
                <a:cs typeface="Arial"/>
                <a:sym typeface="Arial"/>
              </a:rPr>
              <a:t>3</a:t>
            </a:r>
            <a:endParaRPr/>
          </a:p>
        </p:txBody>
      </p:sp>
      <p:sp>
        <p:nvSpPr>
          <p:cNvPr id="556" name="Google Shape;556;p65"/>
          <p:cNvSpPr/>
          <p:nvPr/>
        </p:nvSpPr>
        <p:spPr>
          <a:xfrm>
            <a:off x="1981200" y="3429000"/>
            <a:ext cx="381000" cy="533400"/>
          </a:xfrm>
          <a:prstGeom prst="upArrow">
            <a:avLst>
              <a:gd fmla="val 50000" name="adj1"/>
              <a:gd fmla="val 35000" name="adj2"/>
            </a:avLst>
          </a:prstGeom>
          <a:solidFill>
            <a:srgbClr val="0033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557" name="Google Shape;557;p65"/>
          <p:cNvSpPr/>
          <p:nvPr/>
        </p:nvSpPr>
        <p:spPr>
          <a:xfrm>
            <a:off x="6705600" y="3505200"/>
            <a:ext cx="381000" cy="533400"/>
          </a:xfrm>
          <a:prstGeom prst="upArrow">
            <a:avLst>
              <a:gd fmla="val 50000" name="adj1"/>
              <a:gd fmla="val 35000" name="adj2"/>
            </a:avLst>
          </a:prstGeom>
          <a:solidFill>
            <a:srgbClr val="0033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558" name="Google Shape;558;p65"/>
          <p:cNvSpPr/>
          <p:nvPr/>
        </p:nvSpPr>
        <p:spPr>
          <a:xfrm rot="10800000">
            <a:off x="4191000" y="4648200"/>
            <a:ext cx="381000" cy="533400"/>
          </a:xfrm>
          <a:prstGeom prst="upArrow">
            <a:avLst>
              <a:gd fmla="val 50000" name="adj1"/>
              <a:gd fmla="val 35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559" name="Google Shape;559;p65"/>
          <p:cNvSpPr txBox="1"/>
          <p:nvPr/>
        </p:nvSpPr>
        <p:spPr>
          <a:xfrm>
            <a:off x="0" y="4210050"/>
            <a:ext cx="2743200" cy="26479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33CC"/>
                </a:solidFill>
                <a:latin typeface="Arial"/>
                <a:ea typeface="Arial"/>
                <a:cs typeface="Arial"/>
                <a:sym typeface="Arial"/>
              </a:rPr>
              <a:t>2</a:t>
            </a:r>
            <a:r>
              <a:rPr b="0" lang="en-US" sz="2400">
                <a:solidFill>
                  <a:schemeClr val="dk1"/>
                </a:solidFill>
                <a:latin typeface="Arial"/>
                <a:ea typeface="Arial"/>
                <a:cs typeface="Arial"/>
                <a:sym typeface="Arial"/>
              </a:rPr>
              <a:t> and</a:t>
            </a:r>
            <a:r>
              <a:rPr b="0" lang="en-US" sz="2400">
                <a:solidFill>
                  <a:srgbClr val="0033CC"/>
                </a:solidFill>
                <a:latin typeface="Arial"/>
                <a:ea typeface="Arial"/>
                <a:cs typeface="Arial"/>
                <a:sym typeface="Arial"/>
              </a:rPr>
              <a:t> </a:t>
            </a:r>
            <a:r>
              <a:rPr b="1" lang="en-US" sz="2400">
                <a:solidFill>
                  <a:srgbClr val="0033CC"/>
                </a:solidFill>
                <a:latin typeface="Arial"/>
                <a:ea typeface="Arial"/>
                <a:cs typeface="Arial"/>
                <a:sym typeface="Arial"/>
              </a:rPr>
              <a:t>3</a:t>
            </a:r>
            <a:r>
              <a:rPr b="0" lang="en-US" sz="2400">
                <a:solidFill>
                  <a:srgbClr val="0033CC"/>
                </a:solidFill>
                <a:latin typeface="Arial"/>
                <a:ea typeface="Arial"/>
                <a:cs typeface="Arial"/>
                <a:sym typeface="Arial"/>
              </a:rPr>
              <a:t> </a:t>
            </a:r>
            <a:r>
              <a:rPr b="0" lang="en-US" sz="2400">
                <a:solidFill>
                  <a:schemeClr val="dk1"/>
                </a:solidFill>
                <a:latin typeface="Arial"/>
                <a:ea typeface="Arial"/>
                <a:cs typeface="Arial"/>
                <a:sym typeface="Arial"/>
              </a:rPr>
              <a:t>represent the </a:t>
            </a:r>
            <a:r>
              <a:rPr b="1" lang="en-US" sz="2400">
                <a:solidFill>
                  <a:schemeClr val="dk1"/>
                </a:solidFill>
                <a:latin typeface="Arial"/>
                <a:ea typeface="Arial"/>
                <a:cs typeface="Arial"/>
                <a:sym typeface="Arial"/>
              </a:rPr>
              <a:t>same number</a:t>
            </a:r>
            <a:r>
              <a:rPr b="0" lang="en-US" sz="2400">
                <a:solidFill>
                  <a:schemeClr val="dk1"/>
                </a:solidFill>
                <a:latin typeface="Arial"/>
                <a:ea typeface="Arial"/>
                <a:cs typeface="Arial"/>
                <a:sym typeface="Arial"/>
              </a:rPr>
              <a:t>:</a:t>
            </a:r>
            <a:r>
              <a:rPr b="0" lang="en-US" sz="2400">
                <a:solidFill>
                  <a:srgbClr val="0033CC"/>
                </a:solidFill>
                <a:latin typeface="Arial"/>
                <a:ea typeface="Arial"/>
                <a:cs typeface="Arial"/>
                <a:sym typeface="Arial"/>
              </a:rPr>
              <a:t> </a:t>
            </a:r>
            <a:r>
              <a:rPr b="1" lang="en-US" sz="2400">
                <a:solidFill>
                  <a:srgbClr val="0033CC"/>
                </a:solidFill>
                <a:latin typeface="Arial"/>
                <a:ea typeface="Arial"/>
                <a:cs typeface="Arial"/>
                <a:sym typeface="Arial"/>
              </a:rPr>
              <a:t>the length of all edges + the middle edge (it is counted twice)</a:t>
            </a:r>
            <a:endParaRPr/>
          </a:p>
        </p:txBody>
      </p:sp>
      <p:sp>
        <p:nvSpPr>
          <p:cNvPr id="560" name="Google Shape;560;p65"/>
          <p:cNvSpPr txBox="1"/>
          <p:nvPr/>
        </p:nvSpPr>
        <p:spPr>
          <a:xfrm>
            <a:off x="6781800" y="4575175"/>
            <a:ext cx="2133600" cy="2282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0000"/>
                </a:solidFill>
                <a:latin typeface="Arial"/>
                <a:ea typeface="Arial"/>
                <a:cs typeface="Arial"/>
                <a:sym typeface="Arial"/>
              </a:rPr>
              <a:t>1</a:t>
            </a:r>
            <a:r>
              <a:rPr b="0" lang="en-US" sz="2400">
                <a:solidFill>
                  <a:srgbClr val="FF0000"/>
                </a:solidFill>
                <a:latin typeface="Arial"/>
                <a:ea typeface="Arial"/>
                <a:cs typeface="Arial"/>
                <a:sym typeface="Arial"/>
              </a:rPr>
              <a:t> </a:t>
            </a:r>
            <a:r>
              <a:rPr b="0" lang="en-US" sz="2400">
                <a:solidFill>
                  <a:schemeClr val="dk1"/>
                </a:solidFill>
                <a:latin typeface="Arial"/>
                <a:ea typeface="Arial"/>
                <a:cs typeface="Arial"/>
                <a:sym typeface="Arial"/>
              </a:rPr>
              <a:t>represents a </a:t>
            </a:r>
            <a:r>
              <a:rPr b="1" lang="en-US" sz="2400">
                <a:solidFill>
                  <a:schemeClr val="dk1"/>
                </a:solidFill>
                <a:latin typeface="Arial"/>
                <a:ea typeface="Arial"/>
                <a:cs typeface="Arial"/>
                <a:sym typeface="Arial"/>
              </a:rPr>
              <a:t>smaller number</a:t>
            </a:r>
            <a:r>
              <a:rPr b="0" lang="en-US" sz="2400">
                <a:solidFill>
                  <a:schemeClr val="dk1"/>
                </a:solidFill>
                <a:latin typeface="Arial"/>
                <a:ea typeface="Arial"/>
                <a:cs typeface="Arial"/>
                <a:sym typeface="Arial"/>
              </a:rPr>
              <a:t>:</a:t>
            </a:r>
            <a:r>
              <a:rPr b="0" lang="en-US" sz="2400">
                <a:solidFill>
                  <a:srgbClr val="FF0000"/>
                </a:solidFill>
                <a:latin typeface="Arial"/>
                <a:ea typeface="Arial"/>
                <a:cs typeface="Arial"/>
                <a:sym typeface="Arial"/>
              </a:rPr>
              <a:t> </a:t>
            </a:r>
            <a:r>
              <a:rPr b="1" lang="en-US" sz="2400">
                <a:solidFill>
                  <a:srgbClr val="FF0000"/>
                </a:solidFill>
                <a:latin typeface="Arial"/>
                <a:ea typeface="Arial"/>
                <a:cs typeface="Arial"/>
                <a:sym typeface="Arial"/>
              </a:rPr>
              <a:t>the length of all edges – the middle edge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The Four Point Condition: Theorem</a:t>
            </a:r>
            <a:endParaRPr sz="2200"/>
          </a:p>
        </p:txBody>
      </p:sp>
      <p:sp>
        <p:nvSpPr>
          <p:cNvPr id="566" name="Google Shape;566;p6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a:t>The four point condition for  the quartet </a:t>
            </a:r>
            <a:r>
              <a:rPr i="1" lang="en-US"/>
              <a:t>i,j,k,l </a:t>
            </a:r>
            <a:r>
              <a:rPr lang="en-US"/>
              <a:t> is satisfied if two of these sums are the same, with the third sum smaller than these first two</a:t>
            </a:r>
            <a:endParaRPr/>
          </a:p>
          <a:p>
            <a:pPr indent="-219075" lvl="0" marL="342900" rtl="0" algn="l">
              <a:spcBef>
                <a:spcPts val="600"/>
              </a:spcBef>
              <a:spcAft>
                <a:spcPts val="0"/>
              </a:spcAft>
              <a:buSzPts val="1950"/>
              <a:buNone/>
            </a:pPr>
            <a:r>
              <a:t/>
            </a:r>
            <a:endParaRPr/>
          </a:p>
          <a:p>
            <a:pPr indent="-342900" lvl="0" marL="342900" rtl="0" algn="l">
              <a:spcBef>
                <a:spcPts val="600"/>
              </a:spcBef>
              <a:spcAft>
                <a:spcPts val="0"/>
              </a:spcAft>
              <a:buSzPts val="1950"/>
              <a:buChar char="■"/>
            </a:pPr>
            <a:r>
              <a:rPr b="1" i="1" lang="en-US"/>
              <a:t>Theorem</a:t>
            </a:r>
            <a:r>
              <a:rPr lang="en-US"/>
              <a:t> : An </a:t>
            </a:r>
            <a:r>
              <a:rPr i="1" lang="en-US"/>
              <a:t>n</a:t>
            </a:r>
            <a:r>
              <a:rPr lang="en-US"/>
              <a:t> x </a:t>
            </a:r>
            <a:r>
              <a:rPr i="1" lang="en-US"/>
              <a:t>n</a:t>
            </a:r>
            <a:r>
              <a:rPr lang="en-US"/>
              <a:t> matrix </a:t>
            </a:r>
            <a:r>
              <a:rPr i="1" lang="en-US"/>
              <a:t>D</a:t>
            </a:r>
            <a:r>
              <a:rPr lang="en-US"/>
              <a:t> is additive if and only if the four point condition holds for </a:t>
            </a:r>
            <a:r>
              <a:rPr b="1" i="1" lang="en-US"/>
              <a:t>every</a:t>
            </a:r>
            <a:r>
              <a:rPr lang="en-US"/>
              <a:t> quartet 1 ≤ </a:t>
            </a:r>
            <a:r>
              <a:rPr i="1" lang="en-US"/>
              <a:t>i,j,k,l </a:t>
            </a:r>
            <a:r>
              <a:rPr lang="en-US"/>
              <a:t>≤ </a:t>
            </a:r>
            <a:r>
              <a:rPr i="1" lang="en-US"/>
              <a:t>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Least Squares Distance Phylogeny Problem</a:t>
            </a:r>
            <a:endParaRPr/>
          </a:p>
        </p:txBody>
      </p:sp>
      <p:sp>
        <p:nvSpPr>
          <p:cNvPr id="572" name="Google Shape;572;p67"/>
          <p:cNvSpPr txBox="1"/>
          <p:nvPr>
            <p:ph idx="1" type="body"/>
          </p:nvPr>
        </p:nvSpPr>
        <p:spPr>
          <a:xfrm>
            <a:off x="457200" y="1600200"/>
            <a:ext cx="8686800" cy="4530725"/>
          </a:xfrm>
          <a:prstGeom prst="rect">
            <a:avLst/>
          </a:prstGeom>
          <a:noFill/>
          <a:ln>
            <a:noFill/>
          </a:ln>
        </p:spPr>
        <p:txBody>
          <a:bodyPr anchorCtr="0" anchor="t" bIns="45700" lIns="91425" spcFirstLastPara="1" rIns="91425" wrap="square" tIns="45700">
            <a:noAutofit/>
          </a:bodyPr>
          <a:lstStyle/>
          <a:p>
            <a:pPr indent="-243840" lvl="0" marL="342900" rtl="0" algn="l">
              <a:lnSpc>
                <a:spcPct val="90000"/>
              </a:lnSpc>
              <a:spcBef>
                <a:spcPts val="0"/>
              </a:spcBef>
              <a:spcAft>
                <a:spcPts val="0"/>
              </a:spcAft>
              <a:buSzPts val="1560"/>
              <a:buNone/>
            </a:pPr>
            <a:r>
              <a:t/>
            </a:r>
            <a:endParaRPr sz="2400"/>
          </a:p>
          <a:p>
            <a:pPr indent="-342900" lvl="0" marL="342900" rtl="0" algn="l">
              <a:lnSpc>
                <a:spcPct val="90000"/>
              </a:lnSpc>
              <a:spcBef>
                <a:spcPts val="480"/>
              </a:spcBef>
              <a:spcAft>
                <a:spcPts val="0"/>
              </a:spcAft>
              <a:buSzPts val="1560"/>
              <a:buChar char="■"/>
            </a:pPr>
            <a:r>
              <a:rPr lang="en-US" sz="2400"/>
              <a:t>If the distance matrix </a:t>
            </a:r>
            <a:r>
              <a:rPr i="1" lang="en-US" sz="2400"/>
              <a:t>D</a:t>
            </a:r>
            <a:r>
              <a:rPr lang="en-US" sz="2400"/>
              <a:t> is NOT additive, then we look for a tree </a:t>
            </a:r>
            <a:r>
              <a:rPr i="1" lang="en-US" sz="2400"/>
              <a:t>T</a:t>
            </a:r>
            <a:r>
              <a:rPr lang="en-US" sz="2400"/>
              <a:t> that approximates </a:t>
            </a:r>
            <a:r>
              <a:rPr i="1" lang="en-US" sz="2400"/>
              <a:t>D</a:t>
            </a:r>
            <a:r>
              <a:rPr lang="en-US" sz="2400"/>
              <a:t> the best:</a:t>
            </a:r>
            <a:endParaRPr/>
          </a:p>
          <a:p>
            <a:pPr indent="-342900" lvl="0" marL="342900" rtl="0" algn="l">
              <a:lnSpc>
                <a:spcPct val="90000"/>
              </a:lnSpc>
              <a:spcBef>
                <a:spcPts val="480"/>
              </a:spcBef>
              <a:spcAft>
                <a:spcPts val="0"/>
              </a:spcAft>
              <a:buSzPts val="1560"/>
              <a:buFont typeface="Arial"/>
              <a:buNone/>
            </a:pPr>
            <a:r>
              <a:t/>
            </a:r>
            <a:endParaRPr sz="2400"/>
          </a:p>
          <a:p>
            <a:pPr indent="-342900" lvl="0" marL="342900" rtl="0" algn="l">
              <a:lnSpc>
                <a:spcPct val="90000"/>
              </a:lnSpc>
              <a:spcBef>
                <a:spcPts val="480"/>
              </a:spcBef>
              <a:spcAft>
                <a:spcPts val="0"/>
              </a:spcAft>
              <a:buSzPts val="1560"/>
              <a:buFont typeface="Arial"/>
              <a:buNone/>
            </a:pPr>
            <a:r>
              <a:rPr lang="en-US" sz="2400"/>
              <a:t>               </a:t>
            </a:r>
            <a:r>
              <a:rPr b="1" i="1" lang="en-US" sz="2400"/>
              <a:t>Squared Error</a:t>
            </a:r>
            <a:r>
              <a:rPr lang="en-US" sz="2400"/>
              <a:t> :   </a:t>
            </a:r>
            <a:r>
              <a:rPr i="1" lang="en-US" sz="2400"/>
              <a:t>∑</a:t>
            </a:r>
            <a:r>
              <a:rPr baseline="-25000" i="1" lang="en-US" sz="2400"/>
              <a:t>i,j</a:t>
            </a:r>
            <a:r>
              <a:rPr i="1" lang="en-US" sz="2400"/>
              <a:t> (d</a:t>
            </a:r>
            <a:r>
              <a:rPr baseline="-25000" i="1" lang="en-US" sz="2400"/>
              <a:t>ij</a:t>
            </a:r>
            <a:r>
              <a:rPr i="1" lang="en-US" sz="2400"/>
              <a:t>(T) – D</a:t>
            </a:r>
            <a:r>
              <a:rPr baseline="-25000" i="1" lang="en-US" sz="2400"/>
              <a:t>ij</a:t>
            </a:r>
            <a:r>
              <a:rPr i="1" lang="en-US" sz="2400"/>
              <a:t>)</a:t>
            </a:r>
            <a:r>
              <a:rPr baseline="30000" i="1" lang="en-US" sz="2400"/>
              <a:t>2</a:t>
            </a:r>
            <a:endParaRPr/>
          </a:p>
          <a:p>
            <a:pPr indent="-243840" lvl="0" marL="342900" rtl="0" algn="l">
              <a:lnSpc>
                <a:spcPct val="90000"/>
              </a:lnSpc>
              <a:spcBef>
                <a:spcPts val="480"/>
              </a:spcBef>
              <a:spcAft>
                <a:spcPts val="0"/>
              </a:spcAft>
              <a:buSzPts val="1560"/>
              <a:buNone/>
            </a:pPr>
            <a:r>
              <a:t/>
            </a:r>
            <a:endParaRPr sz="2400"/>
          </a:p>
          <a:p>
            <a:pPr indent="-342900" lvl="0" marL="342900" rtl="0" algn="l">
              <a:lnSpc>
                <a:spcPct val="90000"/>
              </a:lnSpc>
              <a:spcBef>
                <a:spcPts val="480"/>
              </a:spcBef>
              <a:spcAft>
                <a:spcPts val="0"/>
              </a:spcAft>
              <a:buSzPts val="1560"/>
              <a:buChar char="■"/>
            </a:pPr>
            <a:r>
              <a:rPr lang="en-US" sz="2400"/>
              <a:t>Squared Error is a measure of the quality of the fit between distance matrix and the tree: we want to minimize it.</a:t>
            </a:r>
            <a:endParaRPr/>
          </a:p>
          <a:p>
            <a:pPr indent="-243840" lvl="0" marL="342900" rtl="0" algn="l">
              <a:lnSpc>
                <a:spcPct val="90000"/>
              </a:lnSpc>
              <a:spcBef>
                <a:spcPts val="480"/>
              </a:spcBef>
              <a:spcAft>
                <a:spcPts val="0"/>
              </a:spcAft>
              <a:buSzPts val="1560"/>
              <a:buNone/>
            </a:pPr>
            <a:r>
              <a:t/>
            </a:r>
            <a:endParaRPr sz="2400"/>
          </a:p>
          <a:p>
            <a:pPr indent="-342900" lvl="0" marL="342900" rtl="0" algn="l">
              <a:lnSpc>
                <a:spcPct val="90000"/>
              </a:lnSpc>
              <a:spcBef>
                <a:spcPts val="480"/>
              </a:spcBef>
              <a:spcAft>
                <a:spcPts val="0"/>
              </a:spcAft>
              <a:buSzPts val="1560"/>
              <a:buChar char="■"/>
            </a:pPr>
            <a:r>
              <a:rPr b="1" lang="en-US" sz="2400"/>
              <a:t>Least Squares Distance Phylogeny Problem</a:t>
            </a:r>
            <a:r>
              <a:rPr lang="en-US" sz="2400"/>
              <a:t>: finding the best approximation tree </a:t>
            </a:r>
            <a:r>
              <a:rPr i="1" lang="en-US" sz="2400"/>
              <a:t>T</a:t>
            </a:r>
            <a:r>
              <a:rPr lang="en-US" sz="2400"/>
              <a:t> for a non-additive matrix </a:t>
            </a:r>
            <a:r>
              <a:rPr i="1" lang="en-US" sz="2400"/>
              <a:t>D (</a:t>
            </a:r>
            <a:r>
              <a:rPr lang="en-US" sz="2400"/>
              <a:t>NP-hard).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6" name="Shape 576"/>
        <p:cNvGrpSpPr/>
        <p:nvPr/>
      </p:nvGrpSpPr>
      <p:grpSpPr>
        <a:xfrm>
          <a:off x="0" y="0"/>
          <a:ext cx="0" cy="0"/>
          <a:chOff x="0" y="0"/>
          <a:chExt cx="0" cy="0"/>
        </a:xfrm>
      </p:grpSpPr>
      <p:sp>
        <p:nvSpPr>
          <p:cNvPr id="577" name="Google Shape;577;p6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700"/>
              <a:t>Alignment Matrix vs. Distance Matrix</a:t>
            </a:r>
            <a:endParaRPr/>
          </a:p>
        </p:txBody>
      </p:sp>
      <p:sp>
        <p:nvSpPr>
          <p:cNvPr id="578" name="Google Shape;578;p68"/>
          <p:cNvSpPr/>
          <p:nvPr/>
        </p:nvSpPr>
        <p:spPr>
          <a:xfrm>
            <a:off x="609600" y="1600200"/>
            <a:ext cx="8153400" cy="1676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0" lang="en-US" sz="2800">
                <a:solidFill>
                  <a:schemeClr val="dk1"/>
                </a:solidFill>
                <a:latin typeface="Arial"/>
                <a:ea typeface="Arial"/>
                <a:cs typeface="Arial"/>
                <a:sym typeface="Arial"/>
              </a:rPr>
              <a:t>		</a:t>
            </a:r>
            <a:r>
              <a:rPr b="0" lang="en-US" sz="3200">
                <a:solidFill>
                  <a:schemeClr val="dk1"/>
                </a:solidFill>
                <a:latin typeface="Arial"/>
                <a:ea typeface="Arial"/>
                <a:cs typeface="Arial"/>
                <a:sym typeface="Arial"/>
              </a:rPr>
              <a:t>Sequence a gene of length </a:t>
            </a:r>
            <a:r>
              <a:rPr b="0" i="1" lang="en-US" sz="3200">
                <a:solidFill>
                  <a:schemeClr val="dk1"/>
                </a:solidFill>
                <a:latin typeface="Arial"/>
                <a:ea typeface="Arial"/>
                <a:cs typeface="Arial"/>
                <a:sym typeface="Arial"/>
              </a:rPr>
              <a:t>m</a:t>
            </a:r>
            <a:r>
              <a:rPr b="0" lang="en-US" sz="3200">
                <a:solidFill>
                  <a:schemeClr val="dk1"/>
                </a:solidFill>
                <a:latin typeface="Arial"/>
                <a:ea typeface="Arial"/>
                <a:cs typeface="Arial"/>
                <a:sym typeface="Arial"/>
              </a:rPr>
              <a:t> nucleotides in </a:t>
            </a:r>
            <a:r>
              <a:rPr b="0" i="1" lang="en-US" sz="3200">
                <a:solidFill>
                  <a:schemeClr val="dk1"/>
                </a:solidFill>
                <a:latin typeface="Arial"/>
                <a:ea typeface="Arial"/>
                <a:cs typeface="Arial"/>
                <a:sym typeface="Arial"/>
              </a:rPr>
              <a:t>n</a:t>
            </a:r>
            <a:r>
              <a:rPr b="0" lang="en-US" sz="3200">
                <a:solidFill>
                  <a:schemeClr val="dk1"/>
                </a:solidFill>
                <a:latin typeface="Arial"/>
                <a:ea typeface="Arial"/>
                <a:cs typeface="Arial"/>
                <a:sym typeface="Arial"/>
              </a:rPr>
              <a:t> species to generate an…</a:t>
            </a:r>
            <a:endParaRPr/>
          </a:p>
          <a:p>
            <a:pPr indent="-342900" lvl="0" marL="342900" marR="0" rtl="0" algn="l">
              <a:spcBef>
                <a:spcPts val="640"/>
              </a:spcBef>
              <a:spcAft>
                <a:spcPts val="0"/>
              </a:spcAft>
              <a:buNone/>
            </a:pPr>
            <a:r>
              <a:rPr b="0" lang="en-US" sz="3200">
                <a:solidFill>
                  <a:schemeClr val="dk1"/>
                </a:solidFill>
                <a:latin typeface="Arial"/>
                <a:ea typeface="Arial"/>
                <a:cs typeface="Arial"/>
                <a:sym typeface="Arial"/>
              </a:rPr>
              <a:t>			  </a:t>
            </a:r>
            <a:r>
              <a:rPr b="0" i="1" lang="en-US" sz="3200">
                <a:solidFill>
                  <a:schemeClr val="dk1"/>
                </a:solidFill>
                <a:latin typeface="Arial"/>
                <a:ea typeface="Arial"/>
                <a:cs typeface="Arial"/>
                <a:sym typeface="Arial"/>
              </a:rPr>
              <a:t>n</a:t>
            </a:r>
            <a:r>
              <a:rPr b="0" lang="en-US" sz="3200">
                <a:solidFill>
                  <a:schemeClr val="dk1"/>
                </a:solidFill>
                <a:latin typeface="Arial"/>
                <a:ea typeface="Arial"/>
                <a:cs typeface="Arial"/>
                <a:sym typeface="Arial"/>
              </a:rPr>
              <a:t> x </a:t>
            </a:r>
            <a:r>
              <a:rPr b="0" i="1" lang="en-US" sz="3200">
                <a:solidFill>
                  <a:schemeClr val="dk1"/>
                </a:solidFill>
                <a:latin typeface="Arial"/>
                <a:ea typeface="Arial"/>
                <a:cs typeface="Arial"/>
                <a:sym typeface="Arial"/>
              </a:rPr>
              <a:t>m</a:t>
            </a:r>
            <a:r>
              <a:rPr b="0" lang="en-US" sz="3200">
                <a:solidFill>
                  <a:schemeClr val="dk1"/>
                </a:solidFill>
                <a:latin typeface="Arial"/>
                <a:ea typeface="Arial"/>
                <a:cs typeface="Arial"/>
                <a:sym typeface="Arial"/>
              </a:rPr>
              <a:t> alignment matrix</a:t>
            </a:r>
            <a:endParaRPr/>
          </a:p>
        </p:txBody>
      </p:sp>
      <p:sp>
        <p:nvSpPr>
          <p:cNvPr id="579" name="Google Shape;579;p68"/>
          <p:cNvSpPr txBox="1"/>
          <p:nvPr/>
        </p:nvSpPr>
        <p:spPr>
          <a:xfrm>
            <a:off x="3886200" y="5029200"/>
            <a:ext cx="2971800" cy="106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US" sz="3200">
                <a:solidFill>
                  <a:schemeClr val="dk1"/>
                </a:solidFill>
                <a:latin typeface="Arial"/>
                <a:ea typeface="Arial"/>
                <a:cs typeface="Arial"/>
                <a:sym typeface="Arial"/>
              </a:rPr>
              <a:t>n</a:t>
            </a:r>
            <a:r>
              <a:rPr b="0" lang="en-US" sz="3200">
                <a:solidFill>
                  <a:schemeClr val="dk1"/>
                </a:solidFill>
                <a:latin typeface="Arial"/>
                <a:ea typeface="Arial"/>
                <a:cs typeface="Arial"/>
                <a:sym typeface="Arial"/>
              </a:rPr>
              <a:t> x </a:t>
            </a:r>
            <a:r>
              <a:rPr b="0" i="1" lang="en-US" sz="3200">
                <a:solidFill>
                  <a:schemeClr val="dk1"/>
                </a:solidFill>
                <a:latin typeface="Arial"/>
                <a:ea typeface="Arial"/>
                <a:cs typeface="Arial"/>
                <a:sym typeface="Arial"/>
              </a:rPr>
              <a:t>n</a:t>
            </a:r>
            <a:r>
              <a:rPr b="0" lang="en-US" sz="3200">
                <a:solidFill>
                  <a:schemeClr val="dk1"/>
                </a:solidFill>
                <a:latin typeface="Arial"/>
                <a:ea typeface="Arial"/>
                <a:cs typeface="Arial"/>
                <a:sym typeface="Arial"/>
              </a:rPr>
              <a:t> distance matrix</a:t>
            </a:r>
            <a:endParaRPr/>
          </a:p>
        </p:txBody>
      </p:sp>
      <p:sp>
        <p:nvSpPr>
          <p:cNvPr id="580" name="Google Shape;580;p68"/>
          <p:cNvSpPr txBox="1"/>
          <p:nvPr/>
        </p:nvSpPr>
        <p:spPr>
          <a:xfrm>
            <a:off x="381000" y="3429000"/>
            <a:ext cx="2743200" cy="26479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Arial"/>
                <a:ea typeface="Arial"/>
                <a:cs typeface="Arial"/>
                <a:sym typeface="Arial"/>
              </a:rPr>
              <a:t>CANNOT be transformed back into alignment matrix because information was lost on the forward transformation</a:t>
            </a:r>
            <a:endParaRPr/>
          </a:p>
        </p:txBody>
      </p:sp>
      <p:sp>
        <p:nvSpPr>
          <p:cNvPr id="581" name="Google Shape;581;p68"/>
          <p:cNvSpPr/>
          <p:nvPr/>
        </p:nvSpPr>
        <p:spPr>
          <a:xfrm rot="-5400000">
            <a:off x="2171700" y="4000500"/>
            <a:ext cx="2514600" cy="914400"/>
          </a:xfrm>
          <a:custGeom>
            <a:rect b="b" l="l" r="r" t="t"/>
            <a:pathLst>
              <a:path extrusionOk="0" h="21600" w="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582" name="Google Shape;582;p68"/>
          <p:cNvSpPr/>
          <p:nvPr/>
        </p:nvSpPr>
        <p:spPr>
          <a:xfrm>
            <a:off x="4267200" y="3276600"/>
            <a:ext cx="685800" cy="1676400"/>
          </a:xfrm>
          <a:prstGeom prst="downArrow">
            <a:avLst>
              <a:gd fmla="val 50000" name="adj1"/>
              <a:gd fmla="val 61111"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583" name="Google Shape;583;p68"/>
          <p:cNvSpPr txBox="1"/>
          <p:nvPr/>
        </p:nvSpPr>
        <p:spPr>
          <a:xfrm>
            <a:off x="5105400" y="3810000"/>
            <a:ext cx="2133600" cy="106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3200">
                <a:solidFill>
                  <a:schemeClr val="dk1"/>
                </a:solidFill>
                <a:latin typeface="Arial"/>
                <a:ea typeface="Arial"/>
                <a:cs typeface="Arial"/>
                <a:sym typeface="Arial"/>
              </a:rPr>
              <a:t>Transform into…</a:t>
            </a:r>
            <a:endParaRPr/>
          </a:p>
        </p:txBody>
      </p:sp>
      <p:pic>
        <p:nvPicPr>
          <p:cNvPr id="584" name="Google Shape;584;p68"/>
          <p:cNvPicPr preferRelativeResize="0"/>
          <p:nvPr/>
        </p:nvPicPr>
        <p:blipFill rotWithShape="1">
          <a:blip r:embed="rId3">
            <a:alphaModFix/>
          </a:blip>
          <a:srcRect b="0" l="0" r="0" t="0"/>
          <a:stretch/>
        </p:blipFill>
        <p:spPr>
          <a:xfrm>
            <a:off x="2895600" y="4267200"/>
            <a:ext cx="887413" cy="9334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MAX PARSIMONY</a:t>
            </a:r>
            <a:endParaRPr/>
          </a:p>
        </p:txBody>
      </p:sp>
      <p:sp>
        <p:nvSpPr>
          <p:cNvPr id="590" name="Google Shape;590;p6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3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700"/>
              <a:t>Character-Based Tree Reconstruction</a:t>
            </a:r>
            <a:r>
              <a:rPr lang="en-US" sz="2600"/>
              <a:t> </a:t>
            </a:r>
            <a:endParaRPr/>
          </a:p>
        </p:txBody>
      </p:sp>
      <p:sp>
        <p:nvSpPr>
          <p:cNvPr id="596" name="Google Shape;596;p70"/>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a:t>Better technique</a:t>
            </a:r>
            <a:r>
              <a:rPr lang="en-US"/>
              <a:t>:</a:t>
            </a:r>
            <a:endParaRPr/>
          </a:p>
          <a:p>
            <a:pPr indent="-325438" lvl="1" marL="669925" rtl="0" algn="l">
              <a:spcBef>
                <a:spcPts val="600"/>
              </a:spcBef>
              <a:spcAft>
                <a:spcPts val="0"/>
              </a:spcAft>
              <a:buSzPts val="1800"/>
              <a:buChar char="❑"/>
            </a:pPr>
            <a:r>
              <a:rPr lang="en-US" sz="3000"/>
              <a:t>Character-based reconstruction algorithms use the </a:t>
            </a:r>
            <a:r>
              <a:rPr i="1" lang="en-US" sz="3000"/>
              <a:t>n</a:t>
            </a:r>
            <a:r>
              <a:rPr lang="en-US" sz="3000"/>
              <a:t> x </a:t>
            </a:r>
            <a:r>
              <a:rPr i="1" lang="en-US" sz="3000"/>
              <a:t>m</a:t>
            </a:r>
            <a:r>
              <a:rPr lang="en-US" sz="3000"/>
              <a:t> alignment matrix</a:t>
            </a:r>
            <a:endParaRPr/>
          </a:p>
          <a:p>
            <a:pPr indent="-325438" lvl="1" marL="669925" rtl="0" algn="l">
              <a:spcBef>
                <a:spcPts val="600"/>
              </a:spcBef>
              <a:spcAft>
                <a:spcPts val="0"/>
              </a:spcAft>
              <a:buSzPts val="1800"/>
              <a:buFont typeface="Arial"/>
              <a:buNone/>
            </a:pPr>
            <a:r>
              <a:rPr lang="en-US" sz="3000"/>
              <a:t>   (</a:t>
            </a:r>
            <a:r>
              <a:rPr i="1" lang="en-US" sz="3000"/>
              <a:t>n</a:t>
            </a:r>
            <a:r>
              <a:rPr lang="en-US" sz="3000"/>
              <a:t> = # species, </a:t>
            </a:r>
            <a:r>
              <a:rPr i="1" lang="en-US" sz="3000"/>
              <a:t>m</a:t>
            </a:r>
            <a:r>
              <a:rPr lang="en-US" sz="3000"/>
              <a:t> = #characters) </a:t>
            </a:r>
            <a:endParaRPr/>
          </a:p>
          <a:p>
            <a:pPr indent="-325438" lvl="1" marL="669925" rtl="0" algn="l">
              <a:spcBef>
                <a:spcPts val="600"/>
              </a:spcBef>
              <a:spcAft>
                <a:spcPts val="0"/>
              </a:spcAft>
              <a:buSzPts val="1800"/>
              <a:buFont typeface="Arial"/>
              <a:buNone/>
            </a:pPr>
            <a:r>
              <a:rPr lang="en-US" sz="3000"/>
              <a:t>   directly instead of using distance matrix. </a:t>
            </a:r>
            <a:endParaRPr/>
          </a:p>
          <a:p>
            <a:pPr indent="-325438" lvl="1" marL="669925" rtl="0" algn="l">
              <a:spcBef>
                <a:spcPts val="520"/>
              </a:spcBef>
              <a:spcAft>
                <a:spcPts val="0"/>
              </a:spcAft>
              <a:buSzPts val="1560"/>
              <a:buChar char="❑"/>
            </a:pPr>
            <a:r>
              <a:rPr b="1" lang="en-US"/>
              <a:t>GOAL</a:t>
            </a:r>
            <a:r>
              <a:rPr lang="en-US"/>
              <a:t>: determine what character strings at internal nodes would best explain the character strings for the </a:t>
            </a:r>
            <a:r>
              <a:rPr i="1" lang="en-US"/>
              <a:t>n</a:t>
            </a:r>
            <a:r>
              <a:rPr lang="en-US"/>
              <a:t> observed species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700"/>
              <a:t>Character-Based Tree Reconstruction</a:t>
            </a:r>
            <a:r>
              <a:rPr lang="en-US" sz="2600"/>
              <a:t> (cont’d)</a:t>
            </a:r>
            <a:endParaRPr/>
          </a:p>
        </p:txBody>
      </p:sp>
      <p:sp>
        <p:nvSpPr>
          <p:cNvPr id="602" name="Google Shape;602;p71"/>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a:t>Characters may be nucleotides, where A, G, C, T are </a:t>
            </a:r>
            <a:r>
              <a:rPr b="1" lang="en-US"/>
              <a:t>states</a:t>
            </a:r>
            <a:r>
              <a:rPr lang="en-US"/>
              <a:t> of this character.  </a:t>
            </a:r>
            <a:endParaRPr/>
          </a:p>
          <a:p>
            <a:pPr indent="-219075" lvl="0" marL="342900" rtl="0" algn="l">
              <a:spcBef>
                <a:spcPts val="600"/>
              </a:spcBef>
              <a:spcAft>
                <a:spcPts val="0"/>
              </a:spcAft>
              <a:buSzPts val="1950"/>
              <a:buNone/>
            </a:pPr>
            <a:r>
              <a:t/>
            </a:r>
            <a:endParaRPr/>
          </a:p>
          <a:p>
            <a:pPr indent="-342900" lvl="0" marL="342900" rtl="0" algn="l">
              <a:spcBef>
                <a:spcPts val="600"/>
              </a:spcBef>
              <a:spcAft>
                <a:spcPts val="0"/>
              </a:spcAft>
              <a:buSzPts val="1950"/>
              <a:buChar char="■"/>
            </a:pPr>
            <a:r>
              <a:rPr lang="en-US"/>
              <a:t>By setting the length of an edge in the tree to the Hamming distance, we may define the </a:t>
            </a:r>
            <a:r>
              <a:rPr b="1" lang="en-US"/>
              <a:t>parsimony score</a:t>
            </a:r>
            <a:r>
              <a:rPr lang="en-US"/>
              <a:t> of the tree as the sum of the lengths (weights) of the edges</a:t>
            </a:r>
            <a:endParaRPr/>
          </a:p>
          <a:p>
            <a:pPr indent="-219075" lvl="0" marL="342900" rtl="0" algn="l">
              <a:spcBef>
                <a:spcPts val="600"/>
              </a:spcBef>
              <a:spcAft>
                <a:spcPts val="0"/>
              </a:spcAft>
              <a:buSzPts val="195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200"/>
              <a:t>Evolutionary Tree of Bears and Raccoons</a:t>
            </a:r>
            <a:endParaRPr/>
          </a:p>
        </p:txBody>
      </p:sp>
      <p:pic>
        <p:nvPicPr>
          <p:cNvPr id="125" name="Google Shape;125;p18"/>
          <p:cNvPicPr preferRelativeResize="0"/>
          <p:nvPr/>
        </p:nvPicPr>
        <p:blipFill rotWithShape="1">
          <a:blip r:embed="rId3">
            <a:alphaModFix/>
          </a:blip>
          <a:srcRect b="0" l="0" r="0" t="0"/>
          <a:stretch/>
        </p:blipFill>
        <p:spPr>
          <a:xfrm>
            <a:off x="1219200" y="1295400"/>
            <a:ext cx="6172200" cy="4814888"/>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Parsimony Approach to Evolutionary Tree Reconstruction</a:t>
            </a:r>
            <a:endParaRPr/>
          </a:p>
        </p:txBody>
      </p:sp>
      <p:sp>
        <p:nvSpPr>
          <p:cNvPr id="609" name="Google Shape;609;p72"/>
          <p:cNvSpPr txBox="1"/>
          <p:nvPr>
            <p:ph idx="1" type="body"/>
          </p:nvPr>
        </p:nvSpPr>
        <p:spPr>
          <a:xfrm>
            <a:off x="609600" y="20574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a:t>Applies Occam’s razor principle to identify the simplest explanation for the data</a:t>
            </a:r>
            <a:endParaRPr/>
          </a:p>
          <a:p>
            <a:pPr indent="-342900" lvl="0" marL="342900" rtl="0" algn="l">
              <a:spcBef>
                <a:spcPts val="600"/>
              </a:spcBef>
              <a:spcAft>
                <a:spcPts val="0"/>
              </a:spcAft>
              <a:buSzPts val="1950"/>
              <a:buChar char="■"/>
            </a:pPr>
            <a:r>
              <a:rPr lang="en-US"/>
              <a:t>Assumes observed character differences resulted from the fewest possible mutations</a:t>
            </a:r>
            <a:endParaRPr/>
          </a:p>
          <a:p>
            <a:pPr indent="-342900" lvl="0" marL="342900" rtl="0" algn="l">
              <a:spcBef>
                <a:spcPts val="600"/>
              </a:spcBef>
              <a:spcAft>
                <a:spcPts val="0"/>
              </a:spcAft>
              <a:buSzPts val="1950"/>
              <a:buChar char="■"/>
            </a:pPr>
            <a:r>
              <a:rPr lang="en-US"/>
              <a:t>Seeks the tree that yields lowest possible </a:t>
            </a:r>
            <a:r>
              <a:rPr b="1" lang="en-US"/>
              <a:t>parsimony score - </a:t>
            </a:r>
            <a:r>
              <a:rPr lang="en-US"/>
              <a:t>sum of cost of all mutations found in the tree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7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Parsimony and Tree Reconstruction </a:t>
            </a:r>
            <a:endParaRPr/>
          </a:p>
        </p:txBody>
      </p:sp>
      <p:pic>
        <p:nvPicPr>
          <p:cNvPr descr="Parsimonious2a" id="616" name="Google Shape;616;p73"/>
          <p:cNvPicPr preferRelativeResize="0"/>
          <p:nvPr/>
        </p:nvPicPr>
        <p:blipFill rotWithShape="1">
          <a:blip r:embed="rId3">
            <a:alphaModFix/>
          </a:blip>
          <a:srcRect b="0" l="0" r="0" t="0"/>
          <a:stretch/>
        </p:blipFill>
        <p:spPr>
          <a:xfrm>
            <a:off x="1835696" y="1556792"/>
            <a:ext cx="5451475" cy="2549525"/>
          </a:xfrm>
          <a:prstGeom prst="rect">
            <a:avLst/>
          </a:prstGeom>
          <a:noFill/>
          <a:ln>
            <a:noFill/>
          </a:ln>
        </p:spPr>
      </p:pic>
      <p:pic>
        <p:nvPicPr>
          <p:cNvPr descr="ParsimoniousLabels" id="617" name="Google Shape;617;p73"/>
          <p:cNvPicPr preferRelativeResize="0"/>
          <p:nvPr/>
        </p:nvPicPr>
        <p:blipFill rotWithShape="1">
          <a:blip r:embed="rId4">
            <a:alphaModFix/>
          </a:blip>
          <a:srcRect b="0" l="0" r="0" t="0"/>
          <a:stretch/>
        </p:blipFill>
        <p:spPr>
          <a:xfrm>
            <a:off x="1619796" y="4147592"/>
            <a:ext cx="6159500" cy="901700"/>
          </a:xfrm>
          <a:prstGeom prst="rect">
            <a:avLst/>
          </a:prstGeom>
          <a:noFill/>
          <a:ln>
            <a:noFill/>
          </a:ln>
        </p:spPr>
      </p:pic>
      <p:pic>
        <p:nvPicPr>
          <p:cNvPr descr="ParsimoniousScores" id="618" name="Google Shape;618;p73"/>
          <p:cNvPicPr preferRelativeResize="0"/>
          <p:nvPr/>
        </p:nvPicPr>
        <p:blipFill rotWithShape="1">
          <a:blip r:embed="rId5">
            <a:alphaModFix/>
          </a:blip>
          <a:srcRect b="0" l="0" r="0" t="0"/>
          <a:stretch/>
        </p:blipFill>
        <p:spPr>
          <a:xfrm>
            <a:off x="1835696" y="5088980"/>
            <a:ext cx="5562600" cy="35401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7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Small Parsimony Problem</a:t>
            </a:r>
            <a:endParaRPr/>
          </a:p>
        </p:txBody>
      </p:sp>
      <p:sp>
        <p:nvSpPr>
          <p:cNvPr id="624" name="Google Shape;624;p7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560"/>
              <a:buChar char="■"/>
            </a:pPr>
            <a:r>
              <a:rPr lang="en-US" sz="2400" u="sng"/>
              <a:t>Input</a:t>
            </a:r>
            <a:r>
              <a:rPr lang="en-US" sz="2400"/>
              <a:t>: Tree </a:t>
            </a:r>
            <a:r>
              <a:rPr i="1" lang="en-US" sz="2400"/>
              <a:t>T</a:t>
            </a:r>
            <a:r>
              <a:rPr lang="en-US" sz="2400"/>
              <a:t> with each leaf labeled by an </a:t>
            </a:r>
            <a:r>
              <a:rPr i="1" lang="en-US" sz="2400"/>
              <a:t>m</a:t>
            </a:r>
            <a:r>
              <a:rPr lang="en-US" sz="2400"/>
              <a:t>-character string.</a:t>
            </a:r>
            <a:endParaRPr sz="2400"/>
          </a:p>
          <a:p>
            <a:pPr indent="-342900" lvl="0" marL="342900" rtl="0" algn="l">
              <a:lnSpc>
                <a:spcPct val="90000"/>
              </a:lnSpc>
              <a:spcBef>
                <a:spcPts val="480"/>
              </a:spcBef>
              <a:spcAft>
                <a:spcPts val="0"/>
              </a:spcAft>
              <a:buSzPts val="1560"/>
              <a:buChar char="■"/>
            </a:pPr>
            <a:r>
              <a:rPr lang="en-US" sz="2400" u="sng"/>
              <a:t>Output</a:t>
            </a:r>
            <a:r>
              <a:rPr lang="en-US" sz="2400"/>
              <a:t>: Labeling of internal vertices of the tree </a:t>
            </a:r>
            <a:r>
              <a:rPr i="1" lang="en-US" sz="2400"/>
              <a:t>T</a:t>
            </a:r>
            <a:r>
              <a:rPr lang="en-US" sz="2400"/>
              <a:t> minimizing the parsimony score.</a:t>
            </a:r>
            <a:endParaRPr/>
          </a:p>
          <a:p>
            <a:pPr indent="-243840" lvl="0" marL="342900" rtl="0" algn="l">
              <a:spcBef>
                <a:spcPts val="480"/>
              </a:spcBef>
              <a:spcAft>
                <a:spcPts val="0"/>
              </a:spcAft>
              <a:buSzPts val="1560"/>
              <a:buNone/>
            </a:pPr>
            <a:r>
              <a:t/>
            </a:r>
            <a:endParaRPr sz="2400"/>
          </a:p>
          <a:p>
            <a:pPr indent="-342900" lvl="0" marL="342900" rtl="0" algn="l">
              <a:spcBef>
                <a:spcPts val="480"/>
              </a:spcBef>
              <a:spcAft>
                <a:spcPts val="0"/>
              </a:spcAft>
              <a:buSzPts val="1560"/>
              <a:buChar char="■"/>
            </a:pPr>
            <a:r>
              <a:rPr lang="en-US" sz="2400"/>
              <a:t>Because the characters in the string are independent, the Small Parsimony problem can be solved independently for each   character. Therefore, to devise an algorithm, we can assume that every leaf is labeled by a single character rather than by a string of m characters.</a:t>
            </a:r>
            <a:endParaRPr sz="2400"/>
          </a:p>
          <a:p>
            <a:pPr indent="-243840" lvl="0" marL="342900" rtl="0" algn="l">
              <a:lnSpc>
                <a:spcPct val="90000"/>
              </a:lnSpc>
              <a:spcBef>
                <a:spcPts val="480"/>
              </a:spcBef>
              <a:spcAft>
                <a:spcPts val="0"/>
              </a:spcAft>
              <a:buSzPts val="1560"/>
              <a:buNone/>
            </a:pPr>
            <a:r>
              <a:t/>
            </a:r>
            <a:endParaRPr sz="24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Weighted Small Parsimony Problem</a:t>
            </a:r>
            <a:endParaRPr/>
          </a:p>
        </p:txBody>
      </p:sp>
      <p:sp>
        <p:nvSpPr>
          <p:cNvPr id="630" name="Google Shape;630;p75"/>
          <p:cNvSpPr txBox="1"/>
          <p:nvPr>
            <p:ph idx="1" type="body"/>
          </p:nvPr>
        </p:nvSpPr>
        <p:spPr>
          <a:xfrm>
            <a:off x="457200" y="1600200"/>
            <a:ext cx="86868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50"/>
              <a:buChar char="■"/>
            </a:pPr>
            <a:r>
              <a:rPr lang="en-US"/>
              <a:t>A more general version of Small Parsimony Problem</a:t>
            </a:r>
            <a:endParaRPr/>
          </a:p>
          <a:p>
            <a:pPr indent="-342900" lvl="0" marL="342900" rtl="0" algn="l">
              <a:lnSpc>
                <a:spcPct val="90000"/>
              </a:lnSpc>
              <a:spcBef>
                <a:spcPts val="600"/>
              </a:spcBef>
              <a:spcAft>
                <a:spcPts val="0"/>
              </a:spcAft>
              <a:buSzPts val="1950"/>
              <a:buChar char="■"/>
            </a:pPr>
            <a:r>
              <a:rPr lang="en-US"/>
              <a:t>Input includes a </a:t>
            </a:r>
            <a:r>
              <a:rPr i="1" lang="en-US"/>
              <a:t>k * k</a:t>
            </a:r>
            <a:r>
              <a:rPr lang="en-US"/>
              <a:t> scoring matrix describing the cost of transformation of each of </a:t>
            </a:r>
            <a:r>
              <a:rPr i="1" lang="en-US"/>
              <a:t>k</a:t>
            </a:r>
            <a:r>
              <a:rPr lang="en-US"/>
              <a:t> states into another one </a:t>
            </a:r>
            <a:endParaRPr/>
          </a:p>
          <a:p>
            <a:pPr indent="-342900" lvl="0" marL="342900" rtl="0" algn="l">
              <a:lnSpc>
                <a:spcPct val="90000"/>
              </a:lnSpc>
              <a:spcBef>
                <a:spcPts val="600"/>
              </a:spcBef>
              <a:spcAft>
                <a:spcPts val="0"/>
              </a:spcAft>
              <a:buSzPts val="1950"/>
              <a:buChar char="■"/>
            </a:pPr>
            <a:r>
              <a:rPr lang="en-US"/>
              <a:t>For Small Parsimony problem, the scoring matrix is based on Hamming distance </a:t>
            </a:r>
            <a:endParaRPr/>
          </a:p>
          <a:p>
            <a:pPr indent="-342900" lvl="0" marL="342900" rtl="0" algn="l">
              <a:lnSpc>
                <a:spcPct val="90000"/>
              </a:lnSpc>
              <a:spcBef>
                <a:spcPts val="600"/>
              </a:spcBef>
              <a:spcAft>
                <a:spcPts val="0"/>
              </a:spcAft>
              <a:buSzPts val="1950"/>
              <a:buFont typeface="Arial"/>
              <a:buNone/>
            </a:pPr>
            <a:r>
              <a:rPr i="1" lang="en-US"/>
              <a:t>      d</a:t>
            </a:r>
            <a:r>
              <a:rPr baseline="-25000" i="1" lang="en-US"/>
              <a:t>H</a:t>
            </a:r>
            <a:r>
              <a:rPr lang="en-US"/>
              <a:t>(</a:t>
            </a:r>
            <a:r>
              <a:rPr i="1" lang="en-US"/>
              <a:t>v</a:t>
            </a:r>
            <a:r>
              <a:rPr lang="en-US"/>
              <a:t>, </a:t>
            </a:r>
            <a:r>
              <a:rPr i="1" lang="en-US"/>
              <a:t>w</a:t>
            </a:r>
            <a:r>
              <a:rPr lang="en-US"/>
              <a:t>) = 0 if </a:t>
            </a:r>
            <a:r>
              <a:rPr i="1" lang="en-US"/>
              <a:t>v=w</a:t>
            </a:r>
            <a:r>
              <a:rPr lang="en-US"/>
              <a:t> </a:t>
            </a:r>
            <a:endParaRPr/>
          </a:p>
          <a:p>
            <a:pPr indent="-342900" lvl="0" marL="342900" rtl="0" algn="l">
              <a:lnSpc>
                <a:spcPct val="90000"/>
              </a:lnSpc>
              <a:spcBef>
                <a:spcPts val="600"/>
              </a:spcBef>
              <a:spcAft>
                <a:spcPts val="0"/>
              </a:spcAft>
              <a:buSzPts val="1950"/>
              <a:buFont typeface="Arial"/>
              <a:buNone/>
            </a:pPr>
            <a:r>
              <a:rPr i="1" lang="en-US"/>
              <a:t>      d</a:t>
            </a:r>
            <a:r>
              <a:rPr baseline="-25000" i="1" lang="en-US"/>
              <a:t>H</a:t>
            </a:r>
            <a:r>
              <a:rPr lang="en-US"/>
              <a:t>(</a:t>
            </a:r>
            <a:r>
              <a:rPr i="1" lang="en-US"/>
              <a:t>v</a:t>
            </a:r>
            <a:r>
              <a:rPr lang="en-US"/>
              <a:t>, </a:t>
            </a:r>
            <a:r>
              <a:rPr i="1" lang="en-US"/>
              <a:t>w</a:t>
            </a:r>
            <a:r>
              <a:rPr lang="en-US"/>
              <a:t>) = 1 otherwise</a:t>
            </a:r>
            <a:endParaRPr/>
          </a:p>
          <a:p>
            <a:pPr indent="-219075" lvl="0" marL="342900" rtl="0" algn="l">
              <a:lnSpc>
                <a:spcPct val="90000"/>
              </a:lnSpc>
              <a:spcBef>
                <a:spcPts val="600"/>
              </a:spcBef>
              <a:spcAft>
                <a:spcPts val="0"/>
              </a:spcAft>
              <a:buSzPts val="1950"/>
              <a:buNone/>
            </a:pPr>
            <a:r>
              <a:t/>
            </a:r>
            <a:endParaRPr/>
          </a:p>
          <a:p>
            <a:pPr indent="-342900" lvl="0" marL="342900" rtl="0" algn="l">
              <a:lnSpc>
                <a:spcPct val="90000"/>
              </a:lnSpc>
              <a:spcBef>
                <a:spcPts val="600"/>
              </a:spcBef>
              <a:spcAft>
                <a:spcPts val="0"/>
              </a:spcAft>
              <a:buSzPts val="1950"/>
              <a:buFont typeface="Arial"/>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Scoring Matrices</a:t>
            </a:r>
            <a:endParaRPr/>
          </a:p>
        </p:txBody>
      </p:sp>
      <p:graphicFrame>
        <p:nvGraphicFramePr>
          <p:cNvPr id="637" name="Google Shape;637;p76"/>
          <p:cNvGraphicFramePr/>
          <p:nvPr/>
        </p:nvGraphicFramePr>
        <p:xfrm>
          <a:off x="1353170" y="2598440"/>
          <a:ext cx="3000000" cy="3000000"/>
        </p:xfrm>
        <a:graphic>
          <a:graphicData uri="http://schemas.openxmlformats.org/drawingml/2006/table">
            <a:tbl>
              <a:tblPr>
                <a:noFill/>
                <a:tableStyleId>{6207FA56-743A-4897-BAD5-808661CEA449}</a:tableStyleId>
              </a:tblPr>
              <a:tblGrid>
                <a:gridCol w="563575"/>
                <a:gridCol w="563550"/>
                <a:gridCol w="565150"/>
                <a:gridCol w="563575"/>
                <a:gridCol w="563550"/>
              </a:tblGrid>
              <a:tr h="330200">
                <a:tc>
                  <a:txBody>
                    <a:bodyPr/>
                    <a:lstStyle/>
                    <a:p>
                      <a:pPr indent="0" lvl="0" marL="0" marR="0" rtl="0" algn="ctr">
                        <a:lnSpc>
                          <a:spcPct val="100000"/>
                        </a:lnSpc>
                        <a:spcBef>
                          <a:spcPts val="0"/>
                        </a:spcBef>
                        <a:spcAft>
                          <a:spcPts val="0"/>
                        </a:spcAft>
                        <a:buClr>
                          <a:schemeClr val="accent1"/>
                        </a:buClr>
                        <a:buSzPts val="2600"/>
                        <a:buFont typeface="Arial"/>
                        <a:buNone/>
                      </a:pPr>
                      <a:r>
                        <a:t/>
                      </a:r>
                      <a:endParaRPr b="0" i="0" sz="26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C</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T</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G</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C</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638" name="Google Shape;638;p76"/>
          <p:cNvGraphicFramePr/>
          <p:nvPr/>
        </p:nvGraphicFramePr>
        <p:xfrm>
          <a:off x="5086970" y="2598440"/>
          <a:ext cx="3000000" cy="3000000"/>
        </p:xfrm>
        <a:graphic>
          <a:graphicData uri="http://schemas.openxmlformats.org/drawingml/2006/table">
            <a:tbl>
              <a:tblPr>
                <a:noFill/>
                <a:tableStyleId>{6207FA56-743A-4897-BAD5-808661CEA449}</a:tableStyleId>
              </a:tblPr>
              <a:tblGrid>
                <a:gridCol w="563575"/>
                <a:gridCol w="563550"/>
                <a:gridCol w="565150"/>
                <a:gridCol w="563575"/>
                <a:gridCol w="563550"/>
              </a:tblGrid>
              <a:tr h="330200">
                <a:tc>
                  <a:txBody>
                    <a:bodyPr/>
                    <a:lstStyle/>
                    <a:p>
                      <a:pPr indent="0" lvl="0" marL="0" marR="0" rtl="0" algn="ctr">
                        <a:lnSpc>
                          <a:spcPct val="100000"/>
                        </a:lnSpc>
                        <a:spcBef>
                          <a:spcPts val="0"/>
                        </a:spcBef>
                        <a:spcAft>
                          <a:spcPts val="0"/>
                        </a:spcAft>
                        <a:buClr>
                          <a:schemeClr val="accent1"/>
                        </a:buClr>
                        <a:buSzPts val="2600"/>
                        <a:buFont typeface="Arial"/>
                        <a:buNone/>
                      </a:pPr>
                      <a:r>
                        <a:t/>
                      </a:r>
                      <a:endParaRPr b="0" i="0" sz="26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C</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T</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G</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C</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9</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39" name="Google Shape;639;p76"/>
          <p:cNvSpPr txBox="1"/>
          <p:nvPr/>
        </p:nvSpPr>
        <p:spPr>
          <a:xfrm>
            <a:off x="1043608" y="1988840"/>
            <a:ext cx="3429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Times New Roman"/>
                <a:ea typeface="Times New Roman"/>
                <a:cs typeface="Times New Roman"/>
                <a:sym typeface="Times New Roman"/>
              </a:rPr>
              <a:t>Small Parsimony Problem</a:t>
            </a:r>
            <a:endParaRPr/>
          </a:p>
        </p:txBody>
      </p:sp>
      <p:sp>
        <p:nvSpPr>
          <p:cNvPr id="640" name="Google Shape;640;p76"/>
          <p:cNvSpPr txBox="1"/>
          <p:nvPr/>
        </p:nvSpPr>
        <p:spPr>
          <a:xfrm>
            <a:off x="4639295" y="1988840"/>
            <a:ext cx="4081463"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Times New Roman"/>
                <a:ea typeface="Times New Roman"/>
                <a:cs typeface="Times New Roman"/>
                <a:sym typeface="Times New Roman"/>
              </a:rPr>
              <a:t>Weighted Parsimony Problem</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7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Unweighted vs. Weighted</a:t>
            </a:r>
            <a:endParaRPr/>
          </a:p>
        </p:txBody>
      </p:sp>
      <p:pic>
        <p:nvPicPr>
          <p:cNvPr descr="ScoringTree1" id="647" name="Google Shape;647;p77"/>
          <p:cNvPicPr preferRelativeResize="0"/>
          <p:nvPr/>
        </p:nvPicPr>
        <p:blipFill rotWithShape="1">
          <a:blip r:embed="rId3">
            <a:alphaModFix/>
          </a:blip>
          <a:srcRect b="0" l="0" r="0" t="0"/>
          <a:stretch/>
        </p:blipFill>
        <p:spPr>
          <a:xfrm>
            <a:off x="916632" y="1933600"/>
            <a:ext cx="3108325" cy="3635375"/>
          </a:xfrm>
          <a:prstGeom prst="rect">
            <a:avLst/>
          </a:prstGeom>
          <a:noFill/>
          <a:ln>
            <a:noFill/>
          </a:ln>
        </p:spPr>
      </p:pic>
      <p:sp>
        <p:nvSpPr>
          <p:cNvPr id="648" name="Google Shape;648;p77"/>
          <p:cNvSpPr txBox="1"/>
          <p:nvPr/>
        </p:nvSpPr>
        <p:spPr>
          <a:xfrm>
            <a:off x="3964632" y="1628800"/>
            <a:ext cx="4495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Times New Roman"/>
                <a:ea typeface="Times New Roman"/>
                <a:cs typeface="Times New Roman"/>
                <a:sym typeface="Times New Roman"/>
              </a:rPr>
              <a:t>Small Parsimony Scoring Matrix:</a:t>
            </a:r>
            <a:endParaRPr/>
          </a:p>
        </p:txBody>
      </p:sp>
      <p:graphicFrame>
        <p:nvGraphicFramePr>
          <p:cNvPr id="649" name="Google Shape;649;p77"/>
          <p:cNvGraphicFramePr/>
          <p:nvPr/>
        </p:nvGraphicFramePr>
        <p:xfrm>
          <a:off x="4574232" y="2162200"/>
          <a:ext cx="3000000" cy="3000000"/>
        </p:xfrm>
        <a:graphic>
          <a:graphicData uri="http://schemas.openxmlformats.org/drawingml/2006/table">
            <a:tbl>
              <a:tblPr>
                <a:noFill/>
                <a:tableStyleId>{6207FA56-743A-4897-BAD5-808661CEA449}</a:tableStyleId>
              </a:tblPr>
              <a:tblGrid>
                <a:gridCol w="563575"/>
                <a:gridCol w="563550"/>
                <a:gridCol w="565150"/>
                <a:gridCol w="563575"/>
                <a:gridCol w="563550"/>
              </a:tblGrid>
              <a:tr h="330200">
                <a:tc>
                  <a:txBody>
                    <a:bodyPr/>
                    <a:lstStyle/>
                    <a:p>
                      <a:pPr indent="0" lvl="0" marL="0" marR="0" rtl="0" algn="ctr">
                        <a:lnSpc>
                          <a:spcPct val="100000"/>
                        </a:lnSpc>
                        <a:spcBef>
                          <a:spcPts val="0"/>
                        </a:spcBef>
                        <a:spcAft>
                          <a:spcPts val="0"/>
                        </a:spcAft>
                        <a:buClr>
                          <a:schemeClr val="accent1"/>
                        </a:buClr>
                        <a:buSzPts val="2600"/>
                        <a:buFont typeface="Arial"/>
                        <a:buNone/>
                      </a:pPr>
                      <a:r>
                        <a:t/>
                      </a:r>
                      <a:endParaRPr b="0" i="0" sz="26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C</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T</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G</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C</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descr="ScoringTreeUnweighted" id="650" name="Google Shape;650;p77"/>
          <p:cNvPicPr preferRelativeResize="0"/>
          <p:nvPr/>
        </p:nvPicPr>
        <p:blipFill rotWithShape="1">
          <a:blip r:embed="rId4">
            <a:alphaModFix/>
          </a:blip>
          <a:srcRect b="0" l="0" r="0" t="0"/>
          <a:stretch/>
        </p:blipFill>
        <p:spPr>
          <a:xfrm>
            <a:off x="918220" y="1928838"/>
            <a:ext cx="3108325" cy="3635375"/>
          </a:xfrm>
          <a:prstGeom prst="rect">
            <a:avLst/>
          </a:prstGeom>
          <a:noFill/>
          <a:ln>
            <a:noFill/>
          </a:ln>
        </p:spPr>
      </p:pic>
      <p:sp>
        <p:nvSpPr>
          <p:cNvPr id="651" name="Google Shape;651;p77"/>
          <p:cNvSpPr txBox="1"/>
          <p:nvPr/>
        </p:nvSpPr>
        <p:spPr>
          <a:xfrm>
            <a:off x="4269432" y="4905400"/>
            <a:ext cx="3733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Times New Roman"/>
                <a:ea typeface="Times New Roman"/>
                <a:cs typeface="Times New Roman"/>
                <a:sym typeface="Times New Roman"/>
              </a:rPr>
              <a:t>Small Parsimony Score:</a:t>
            </a:r>
            <a:endParaRPr/>
          </a:p>
        </p:txBody>
      </p:sp>
      <p:sp>
        <p:nvSpPr>
          <p:cNvPr id="652" name="Google Shape;652;p77"/>
          <p:cNvSpPr txBox="1"/>
          <p:nvPr/>
        </p:nvSpPr>
        <p:spPr>
          <a:xfrm>
            <a:off x="7241232" y="4905400"/>
            <a:ext cx="33655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Times New Roman"/>
                <a:ea typeface="Times New Roman"/>
                <a:cs typeface="Times New Roman"/>
                <a:sym typeface="Times New Roman"/>
              </a:rPr>
              <a:t>5</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Unweighted vs. Weighted</a:t>
            </a:r>
            <a:endParaRPr/>
          </a:p>
        </p:txBody>
      </p:sp>
      <p:pic>
        <p:nvPicPr>
          <p:cNvPr descr="ScoringTree1" id="659" name="Google Shape;659;p78"/>
          <p:cNvPicPr preferRelativeResize="0"/>
          <p:nvPr/>
        </p:nvPicPr>
        <p:blipFill rotWithShape="1">
          <a:blip r:embed="rId3">
            <a:alphaModFix/>
          </a:blip>
          <a:srcRect b="0" l="0" r="0" t="0"/>
          <a:stretch/>
        </p:blipFill>
        <p:spPr>
          <a:xfrm>
            <a:off x="838200" y="2077616"/>
            <a:ext cx="3108325" cy="3635375"/>
          </a:xfrm>
          <a:prstGeom prst="rect">
            <a:avLst/>
          </a:prstGeom>
          <a:noFill/>
          <a:ln>
            <a:noFill/>
          </a:ln>
        </p:spPr>
      </p:pic>
      <p:sp>
        <p:nvSpPr>
          <p:cNvPr id="660" name="Google Shape;660;p78"/>
          <p:cNvSpPr txBox="1"/>
          <p:nvPr/>
        </p:nvSpPr>
        <p:spPr>
          <a:xfrm>
            <a:off x="3886200" y="1772816"/>
            <a:ext cx="4953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Times New Roman"/>
                <a:ea typeface="Times New Roman"/>
                <a:cs typeface="Times New Roman"/>
                <a:sym typeface="Times New Roman"/>
              </a:rPr>
              <a:t>Weighted Parsimony Scoring Matrix:</a:t>
            </a:r>
            <a:endParaRPr/>
          </a:p>
        </p:txBody>
      </p:sp>
      <p:graphicFrame>
        <p:nvGraphicFramePr>
          <p:cNvPr id="661" name="Google Shape;661;p78"/>
          <p:cNvGraphicFramePr/>
          <p:nvPr/>
        </p:nvGraphicFramePr>
        <p:xfrm>
          <a:off x="4495800" y="2306216"/>
          <a:ext cx="3000000" cy="3000000"/>
        </p:xfrm>
        <a:graphic>
          <a:graphicData uri="http://schemas.openxmlformats.org/drawingml/2006/table">
            <a:tbl>
              <a:tblPr>
                <a:noFill/>
                <a:tableStyleId>{6207FA56-743A-4897-BAD5-808661CEA449}</a:tableStyleId>
              </a:tblPr>
              <a:tblGrid>
                <a:gridCol w="563575"/>
                <a:gridCol w="563550"/>
                <a:gridCol w="565150"/>
                <a:gridCol w="563575"/>
                <a:gridCol w="563550"/>
              </a:tblGrid>
              <a:tr h="330200">
                <a:tc>
                  <a:txBody>
                    <a:bodyPr/>
                    <a:lstStyle/>
                    <a:p>
                      <a:pPr indent="0" lvl="0" marL="0" marR="0" rtl="0" algn="ctr">
                        <a:lnSpc>
                          <a:spcPct val="100000"/>
                        </a:lnSpc>
                        <a:spcBef>
                          <a:spcPts val="0"/>
                        </a:spcBef>
                        <a:spcAft>
                          <a:spcPts val="0"/>
                        </a:spcAft>
                        <a:buClr>
                          <a:schemeClr val="accent1"/>
                        </a:buClr>
                        <a:buSzPts val="2600"/>
                        <a:buFont typeface="Arial"/>
                        <a:buNone/>
                      </a:pPr>
                      <a:r>
                        <a:t/>
                      </a:r>
                      <a:endParaRPr b="0" i="0" sz="26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C</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T</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G</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C</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9</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600"/>
                        <a:buFont typeface="Arial"/>
                        <a:buNone/>
                      </a:pPr>
                      <a:r>
                        <a:rPr b="0" i="0" lang="en-US" sz="26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62" name="Google Shape;662;p78"/>
          <p:cNvSpPr txBox="1"/>
          <p:nvPr/>
        </p:nvSpPr>
        <p:spPr>
          <a:xfrm>
            <a:off x="4191000" y="5125616"/>
            <a:ext cx="42672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Times New Roman"/>
                <a:ea typeface="Times New Roman"/>
                <a:cs typeface="Times New Roman"/>
                <a:sym typeface="Times New Roman"/>
              </a:rPr>
              <a:t>Weighted Parsimony Score: 22</a:t>
            </a:r>
            <a:endParaRPr/>
          </a:p>
        </p:txBody>
      </p:sp>
      <p:pic>
        <p:nvPicPr>
          <p:cNvPr descr="ScoringTreeWeighted" id="663" name="Google Shape;663;p78"/>
          <p:cNvPicPr preferRelativeResize="0"/>
          <p:nvPr/>
        </p:nvPicPr>
        <p:blipFill rotWithShape="1">
          <a:blip r:embed="rId4">
            <a:alphaModFix/>
          </a:blip>
          <a:srcRect b="0" l="0" r="0" t="0"/>
          <a:stretch/>
        </p:blipFill>
        <p:spPr>
          <a:xfrm>
            <a:off x="839788" y="2072854"/>
            <a:ext cx="3108325" cy="36353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7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Weighted Small Parsimony Problem: Formulation</a:t>
            </a:r>
            <a:endParaRPr/>
          </a:p>
        </p:txBody>
      </p:sp>
      <p:sp>
        <p:nvSpPr>
          <p:cNvPr id="670" name="Google Shape;670;p79"/>
          <p:cNvSpPr txBox="1"/>
          <p:nvPr>
            <p:ph idx="1" type="body"/>
          </p:nvPr>
        </p:nvSpPr>
        <p:spPr>
          <a:xfrm>
            <a:off x="381000" y="19050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u="sng"/>
              <a:t>Input:</a:t>
            </a:r>
            <a:r>
              <a:rPr lang="en-US"/>
              <a:t> Tree </a:t>
            </a:r>
            <a:r>
              <a:rPr i="1" lang="en-US"/>
              <a:t>T</a:t>
            </a:r>
            <a:r>
              <a:rPr lang="en-US"/>
              <a:t> with each leaf labeled by elements of a </a:t>
            </a:r>
            <a:r>
              <a:rPr i="1" lang="en-US"/>
              <a:t>k</a:t>
            </a:r>
            <a:r>
              <a:rPr lang="en-US"/>
              <a:t>-letter alphabet and a </a:t>
            </a:r>
            <a:r>
              <a:rPr i="1" lang="en-US"/>
              <a:t>k</a:t>
            </a:r>
            <a:r>
              <a:rPr lang="en-US"/>
              <a:t> x</a:t>
            </a:r>
            <a:r>
              <a:rPr i="1" lang="en-US"/>
              <a:t> k</a:t>
            </a:r>
            <a:r>
              <a:rPr lang="en-US"/>
              <a:t> scoring matrix (</a:t>
            </a:r>
            <a:r>
              <a:rPr i="1" lang="en-US"/>
              <a:t>δ</a:t>
            </a:r>
            <a:r>
              <a:rPr baseline="-25000" i="1" lang="en-US"/>
              <a:t>ij</a:t>
            </a:r>
            <a:r>
              <a:rPr lang="en-US"/>
              <a:t>)</a:t>
            </a:r>
            <a:endParaRPr/>
          </a:p>
          <a:p>
            <a:pPr indent="-219075" lvl="0" marL="342900" rtl="0" algn="l">
              <a:spcBef>
                <a:spcPts val="600"/>
              </a:spcBef>
              <a:spcAft>
                <a:spcPts val="0"/>
              </a:spcAft>
              <a:buSzPts val="1950"/>
              <a:buNone/>
            </a:pPr>
            <a:r>
              <a:t/>
            </a:r>
            <a:endParaRPr u="sng"/>
          </a:p>
          <a:p>
            <a:pPr indent="-342900" lvl="0" marL="342900" rtl="0" algn="l">
              <a:spcBef>
                <a:spcPts val="600"/>
              </a:spcBef>
              <a:spcAft>
                <a:spcPts val="0"/>
              </a:spcAft>
              <a:buSzPts val="1950"/>
              <a:buChar char="■"/>
            </a:pPr>
            <a:r>
              <a:rPr lang="en-US" u="sng"/>
              <a:t>Output:</a:t>
            </a:r>
            <a:r>
              <a:rPr lang="en-US"/>
              <a:t> Labeling of internal vertices of the tree </a:t>
            </a:r>
            <a:r>
              <a:rPr i="1" lang="en-US"/>
              <a:t>T</a:t>
            </a:r>
            <a:r>
              <a:rPr lang="en-US"/>
              <a:t> minimizing the weighted parsimony score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4" name="Shape 674"/>
        <p:cNvGrpSpPr/>
        <p:nvPr/>
      </p:nvGrpSpPr>
      <p:grpSpPr>
        <a:xfrm>
          <a:off x="0" y="0"/>
          <a:ext cx="0" cy="0"/>
          <a:chOff x="0" y="0"/>
          <a:chExt cx="0" cy="0"/>
        </a:xfrm>
      </p:grpSpPr>
      <p:sp>
        <p:nvSpPr>
          <p:cNvPr id="675" name="Google Shape;675;p8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Sankoff’s Algorithm</a:t>
            </a:r>
            <a:endParaRPr/>
          </a:p>
        </p:txBody>
      </p:sp>
      <p:sp>
        <p:nvSpPr>
          <p:cNvPr id="676" name="Google Shape;676;p80"/>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90"/>
              <a:buChar char="■"/>
            </a:pPr>
            <a:r>
              <a:rPr lang="en-US" sz="2600"/>
              <a:t>Check children’s every vertex and determine the minimum between them</a:t>
            </a:r>
            <a:endParaRPr/>
          </a:p>
          <a:p>
            <a:pPr indent="-342900" lvl="0" marL="342900" rtl="0" algn="l">
              <a:spcBef>
                <a:spcPts val="520"/>
              </a:spcBef>
              <a:spcAft>
                <a:spcPts val="0"/>
              </a:spcAft>
              <a:buSzPts val="1690"/>
              <a:buChar char="■"/>
            </a:pPr>
            <a:r>
              <a:rPr lang="en-US" sz="2600"/>
              <a:t>An example</a:t>
            </a:r>
            <a:endParaRPr/>
          </a:p>
        </p:txBody>
      </p:sp>
      <p:pic>
        <p:nvPicPr>
          <p:cNvPr id="677" name="Google Shape;677;p80"/>
          <p:cNvPicPr preferRelativeResize="0"/>
          <p:nvPr/>
        </p:nvPicPr>
        <p:blipFill rotWithShape="1">
          <a:blip r:embed="rId3">
            <a:alphaModFix/>
          </a:blip>
          <a:srcRect b="0" l="0" r="0" t="0"/>
          <a:stretch/>
        </p:blipFill>
        <p:spPr>
          <a:xfrm>
            <a:off x="4953000" y="1295400"/>
            <a:ext cx="3132138" cy="4724400"/>
          </a:xfrm>
          <a:prstGeom prst="rect">
            <a:avLst/>
          </a:prstGeom>
          <a:noFill/>
          <a:ln>
            <a:noFill/>
          </a:ln>
        </p:spPr>
      </p:pic>
      <p:pic>
        <p:nvPicPr>
          <p:cNvPr id="678" name="Google Shape;678;p80"/>
          <p:cNvPicPr preferRelativeResize="0"/>
          <p:nvPr/>
        </p:nvPicPr>
        <p:blipFill rotWithShape="1">
          <a:blip r:embed="rId4">
            <a:alphaModFix/>
          </a:blip>
          <a:srcRect b="0" l="0" r="0" t="0"/>
          <a:stretch/>
        </p:blipFill>
        <p:spPr>
          <a:xfrm>
            <a:off x="1066800" y="4038600"/>
            <a:ext cx="2286000" cy="15779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8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Sankoff Algorithm: Dynamic Programming</a:t>
            </a:r>
            <a:endParaRPr sz="2900"/>
          </a:p>
        </p:txBody>
      </p:sp>
      <p:sp>
        <p:nvSpPr>
          <p:cNvPr id="685" name="Google Shape;685;p81"/>
          <p:cNvSpPr txBox="1"/>
          <p:nvPr>
            <p:ph idx="1" type="body"/>
          </p:nvPr>
        </p:nvSpPr>
        <p:spPr>
          <a:xfrm>
            <a:off x="457200" y="1981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a:t>Calculate and keep track of a score for every possible label at each vertex</a:t>
            </a:r>
            <a:endParaRPr/>
          </a:p>
          <a:p>
            <a:pPr indent="-285750" lvl="1" marL="742950" rtl="0" algn="l">
              <a:spcBef>
                <a:spcPts val="520"/>
              </a:spcBef>
              <a:spcAft>
                <a:spcPts val="0"/>
              </a:spcAft>
              <a:buSzPts val="1560"/>
              <a:buChar char="❑"/>
            </a:pPr>
            <a:r>
              <a:rPr i="1" lang="en-US"/>
              <a:t>s</a:t>
            </a:r>
            <a:r>
              <a:rPr baseline="-25000" i="1" lang="en-US"/>
              <a:t>t</a:t>
            </a:r>
            <a:r>
              <a:rPr lang="en-US"/>
              <a:t>(</a:t>
            </a:r>
            <a:r>
              <a:rPr i="1" lang="en-US"/>
              <a:t>v</a:t>
            </a:r>
            <a:r>
              <a:rPr lang="en-US"/>
              <a:t>) = minimum parsimony score of the </a:t>
            </a:r>
            <a:r>
              <a:rPr b="1" lang="en-US"/>
              <a:t>subtree</a:t>
            </a:r>
            <a:r>
              <a:rPr lang="en-US"/>
              <a:t> rooted at vertex </a:t>
            </a:r>
            <a:r>
              <a:rPr i="1" lang="en-US"/>
              <a:t>v</a:t>
            </a:r>
            <a:r>
              <a:rPr lang="en-US"/>
              <a:t> if </a:t>
            </a:r>
            <a:r>
              <a:rPr i="1" lang="en-US"/>
              <a:t>v</a:t>
            </a:r>
            <a:r>
              <a:rPr lang="en-US"/>
              <a:t> has character </a:t>
            </a:r>
            <a:r>
              <a:rPr i="1" lang="en-US"/>
              <a:t>t</a:t>
            </a:r>
            <a:endParaRPr/>
          </a:p>
          <a:p>
            <a:pPr indent="-342900" lvl="0" marL="342900" rtl="0" algn="l">
              <a:spcBef>
                <a:spcPts val="600"/>
              </a:spcBef>
              <a:spcAft>
                <a:spcPts val="0"/>
              </a:spcAft>
              <a:buSzPts val="1950"/>
              <a:buChar char="■"/>
            </a:pPr>
            <a:r>
              <a:rPr lang="en-US"/>
              <a:t>The score at each vertex is based on scores of its children:</a:t>
            </a:r>
            <a:endParaRPr/>
          </a:p>
          <a:p>
            <a:pPr indent="-285750" lvl="1" marL="742950" rtl="0" algn="l">
              <a:spcBef>
                <a:spcPts val="560"/>
              </a:spcBef>
              <a:spcAft>
                <a:spcPts val="0"/>
              </a:spcAft>
              <a:buSzPts val="1680"/>
              <a:buChar char="❑"/>
            </a:pPr>
            <a:r>
              <a:rPr i="1" lang="en-US" sz="2800"/>
              <a:t>s</a:t>
            </a:r>
            <a:r>
              <a:rPr baseline="-25000" i="1" lang="en-US" sz="2800"/>
              <a:t>t</a:t>
            </a:r>
            <a:r>
              <a:rPr lang="en-US" sz="2800"/>
              <a:t>(</a:t>
            </a:r>
            <a:r>
              <a:rPr b="1" i="1" lang="en-US" sz="2800"/>
              <a:t>parent</a:t>
            </a:r>
            <a:r>
              <a:rPr lang="en-US" sz="2800"/>
              <a:t>) = min</a:t>
            </a:r>
            <a:r>
              <a:rPr baseline="-25000" i="1" lang="en-US" sz="2800"/>
              <a:t>i</a:t>
            </a:r>
            <a:r>
              <a:rPr lang="en-US" sz="2800"/>
              <a:t> {</a:t>
            </a:r>
            <a:r>
              <a:rPr i="1" lang="en-US" sz="2800"/>
              <a:t>s</a:t>
            </a:r>
            <a:r>
              <a:rPr baseline="-25000" i="1" lang="en-US" sz="2800"/>
              <a:t>i</a:t>
            </a:r>
            <a:r>
              <a:rPr lang="en-US" sz="2800"/>
              <a:t>( </a:t>
            </a:r>
            <a:r>
              <a:rPr b="1" i="1" lang="en-US" sz="2800"/>
              <a:t>left child</a:t>
            </a:r>
            <a:r>
              <a:rPr i="1" lang="en-US" sz="2800"/>
              <a:t> </a:t>
            </a:r>
            <a:r>
              <a:rPr lang="en-US" sz="2800"/>
              <a:t>)   + </a:t>
            </a:r>
            <a:r>
              <a:rPr i="1" lang="en-US" sz="2800"/>
              <a:t>δ</a:t>
            </a:r>
            <a:r>
              <a:rPr baseline="-25000" i="1" lang="en-US" sz="2800"/>
              <a:t>i, t</a:t>
            </a:r>
            <a:r>
              <a:rPr lang="en-US" sz="2800"/>
              <a:t>} + </a:t>
            </a:r>
            <a:endParaRPr/>
          </a:p>
          <a:p>
            <a:pPr indent="-285750" lvl="1" marL="742950" rtl="0" algn="l">
              <a:spcBef>
                <a:spcPts val="560"/>
              </a:spcBef>
              <a:spcAft>
                <a:spcPts val="0"/>
              </a:spcAft>
              <a:buSzPts val="1680"/>
              <a:buFont typeface="Arial"/>
              <a:buNone/>
            </a:pPr>
            <a:r>
              <a:rPr lang="en-US" sz="2800"/>
              <a:t>                      min</a:t>
            </a:r>
            <a:r>
              <a:rPr baseline="-25000" i="1" lang="en-US" sz="2800"/>
              <a:t>j   </a:t>
            </a:r>
            <a:r>
              <a:rPr lang="en-US" sz="2800"/>
              <a:t>{</a:t>
            </a:r>
            <a:r>
              <a:rPr i="1" lang="en-US" sz="2800"/>
              <a:t>s</a:t>
            </a:r>
            <a:r>
              <a:rPr baseline="-25000" i="1" lang="en-US" sz="2800"/>
              <a:t>j</a:t>
            </a:r>
            <a:r>
              <a:rPr lang="en-US" sz="2800"/>
              <a:t>( </a:t>
            </a:r>
            <a:r>
              <a:rPr b="1" i="1" lang="en-US" sz="2800"/>
              <a:t>right child</a:t>
            </a:r>
            <a:r>
              <a:rPr i="1" lang="en-US" sz="2800"/>
              <a:t> </a:t>
            </a:r>
            <a:r>
              <a:rPr lang="en-US" sz="2800"/>
              <a:t>) + </a:t>
            </a:r>
            <a:r>
              <a:rPr i="1" lang="en-US" sz="2800"/>
              <a:t>δ</a:t>
            </a:r>
            <a:r>
              <a:rPr baseline="-25000" i="1" lang="en-US" sz="2800"/>
              <a:t>j, t</a:t>
            </a:r>
            <a:r>
              <a:rPr lang="en-US" sz="2800"/>
              <a:t>}</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200"/>
              <a:t>Evolutionary Trees: DNA-based Approach</a:t>
            </a:r>
            <a:endParaRPr/>
          </a:p>
        </p:txBody>
      </p:sp>
      <p:sp>
        <p:nvSpPr>
          <p:cNvPr id="131" name="Google Shape;131;p19"/>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50"/>
              <a:buChar char="■"/>
            </a:pPr>
            <a:r>
              <a:rPr lang="en-US"/>
              <a:t>40 years ago: Emile Zuckerkandl and Linus Pauling brought reconstructing evolutionary relationships with DNA into the spotlight </a:t>
            </a:r>
            <a:endParaRPr/>
          </a:p>
          <a:p>
            <a:pPr indent="-342900" lvl="0" marL="342900" rtl="0" algn="l">
              <a:lnSpc>
                <a:spcPct val="90000"/>
              </a:lnSpc>
              <a:spcBef>
                <a:spcPts val="600"/>
              </a:spcBef>
              <a:spcAft>
                <a:spcPts val="0"/>
              </a:spcAft>
              <a:buSzPts val="1950"/>
              <a:buChar char="■"/>
            </a:pPr>
            <a:r>
              <a:rPr lang="en-US"/>
              <a:t>In the first few years after Zuckerkandl and Pauling proposed using DNA for evolutionary studies, the possibility of reconstructing evolutionary trees by DNA analysis</a:t>
            </a:r>
            <a:endParaRPr/>
          </a:p>
          <a:p>
            <a:pPr indent="-342900" lvl="0" marL="342900" rtl="0" algn="l">
              <a:lnSpc>
                <a:spcPct val="90000"/>
              </a:lnSpc>
              <a:spcBef>
                <a:spcPts val="600"/>
              </a:spcBef>
              <a:spcAft>
                <a:spcPts val="0"/>
              </a:spcAft>
              <a:buSzPts val="1950"/>
              <a:buChar char="■"/>
            </a:pPr>
            <a:r>
              <a:rPr lang="en-US"/>
              <a:t>Now it is a dominant approach to study evolution. </a:t>
            </a:r>
            <a:endParaRPr/>
          </a:p>
          <a:p>
            <a:pPr indent="-219075" lvl="0" marL="342900" rtl="0" algn="l">
              <a:lnSpc>
                <a:spcPct val="90000"/>
              </a:lnSpc>
              <a:spcBef>
                <a:spcPts val="600"/>
              </a:spcBef>
              <a:spcAft>
                <a:spcPts val="0"/>
              </a:spcAft>
              <a:buSzPts val="1950"/>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pic>
        <p:nvPicPr>
          <p:cNvPr descr="Sankoff0" id="691" name="Google Shape;691;p82"/>
          <p:cNvPicPr preferRelativeResize="0"/>
          <p:nvPr/>
        </p:nvPicPr>
        <p:blipFill rotWithShape="1">
          <a:blip r:embed="rId3">
            <a:alphaModFix/>
          </a:blip>
          <a:srcRect b="0" l="0" r="0" t="0"/>
          <a:stretch/>
        </p:blipFill>
        <p:spPr>
          <a:xfrm>
            <a:off x="552128" y="2729136"/>
            <a:ext cx="8053388" cy="3303588"/>
          </a:xfrm>
          <a:prstGeom prst="rect">
            <a:avLst/>
          </a:prstGeom>
          <a:noFill/>
          <a:ln>
            <a:noFill/>
          </a:ln>
        </p:spPr>
      </p:pic>
      <p:sp>
        <p:nvSpPr>
          <p:cNvPr id="692" name="Google Shape;692;p8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Sankoff Algorithm (cont.)</a:t>
            </a:r>
            <a:endParaRPr/>
          </a:p>
        </p:txBody>
      </p:sp>
      <p:sp>
        <p:nvSpPr>
          <p:cNvPr id="693" name="Google Shape;693;p82"/>
          <p:cNvSpPr txBox="1"/>
          <p:nvPr>
            <p:ph idx="1" type="body"/>
          </p:nvPr>
        </p:nvSpPr>
        <p:spPr>
          <a:xfrm>
            <a:off x="323528" y="1052736"/>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a:t>Begin at leaves:</a:t>
            </a:r>
            <a:endParaRPr/>
          </a:p>
          <a:p>
            <a:pPr indent="-285750" lvl="1" marL="742950" rtl="0" algn="l">
              <a:spcBef>
                <a:spcPts val="520"/>
              </a:spcBef>
              <a:spcAft>
                <a:spcPts val="0"/>
              </a:spcAft>
              <a:buSzPts val="1560"/>
              <a:buChar char="❑"/>
            </a:pPr>
            <a:r>
              <a:rPr lang="en-US"/>
              <a:t>If leaf has the character in question, score is 0</a:t>
            </a:r>
            <a:endParaRPr/>
          </a:p>
          <a:p>
            <a:pPr indent="-285750" lvl="1" marL="742950" rtl="0" algn="l">
              <a:spcBef>
                <a:spcPts val="520"/>
              </a:spcBef>
              <a:spcAft>
                <a:spcPts val="0"/>
              </a:spcAft>
              <a:buSzPts val="1560"/>
              <a:buChar char="❑"/>
            </a:pPr>
            <a:r>
              <a:rPr lang="en-US"/>
              <a:t>Else, score is ∞</a:t>
            </a:r>
            <a:endParaRPr/>
          </a:p>
        </p:txBody>
      </p:sp>
      <p:sp>
        <p:nvSpPr>
          <p:cNvPr id="694" name="Google Shape;694;p82"/>
          <p:cNvSpPr/>
          <p:nvPr/>
        </p:nvSpPr>
        <p:spPr>
          <a:xfrm>
            <a:off x="1161728" y="3567336"/>
            <a:ext cx="3505200" cy="2514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pic>
        <p:nvPicPr>
          <p:cNvPr descr="SankoffLeftBottom1" id="700" name="Google Shape;700;p83"/>
          <p:cNvPicPr preferRelativeResize="0"/>
          <p:nvPr/>
        </p:nvPicPr>
        <p:blipFill rotWithShape="1">
          <a:blip r:embed="rId3">
            <a:alphaModFix/>
          </a:blip>
          <a:srcRect b="0" l="0" r="0" t="0"/>
          <a:stretch/>
        </p:blipFill>
        <p:spPr>
          <a:xfrm>
            <a:off x="1834034" y="2287548"/>
            <a:ext cx="5268913" cy="3257550"/>
          </a:xfrm>
          <a:prstGeom prst="rect">
            <a:avLst/>
          </a:prstGeom>
          <a:noFill/>
          <a:ln>
            <a:noFill/>
          </a:ln>
        </p:spPr>
      </p:pic>
      <p:sp>
        <p:nvSpPr>
          <p:cNvPr id="701" name="Google Shape;701;p8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Sankoff Algorithm (cont.)</a:t>
            </a:r>
            <a:endParaRPr/>
          </a:p>
        </p:txBody>
      </p:sp>
      <p:pic>
        <p:nvPicPr>
          <p:cNvPr descr="Scoring Matrix" id="702" name="Google Shape;702;p83"/>
          <p:cNvPicPr preferRelativeResize="0"/>
          <p:nvPr/>
        </p:nvPicPr>
        <p:blipFill rotWithShape="1">
          <a:blip r:embed="rId4">
            <a:alphaModFix/>
          </a:blip>
          <a:srcRect b="0" l="0" r="0" t="0"/>
          <a:stretch/>
        </p:blipFill>
        <p:spPr>
          <a:xfrm>
            <a:off x="849114" y="1277144"/>
            <a:ext cx="2667000" cy="1416050"/>
          </a:xfrm>
          <a:prstGeom prst="rect">
            <a:avLst/>
          </a:prstGeom>
          <a:noFill/>
          <a:ln>
            <a:noFill/>
          </a:ln>
        </p:spPr>
      </p:pic>
      <p:sp>
        <p:nvSpPr>
          <p:cNvPr id="703" name="Google Shape;703;p83"/>
          <p:cNvSpPr txBox="1"/>
          <p:nvPr/>
        </p:nvSpPr>
        <p:spPr>
          <a:xfrm>
            <a:off x="3592314" y="1124744"/>
            <a:ext cx="4495800" cy="914400"/>
          </a:xfrm>
          <a:prstGeom prst="rect">
            <a:avLst/>
          </a:prstGeom>
          <a:noFill/>
          <a:ln>
            <a:noFill/>
          </a:ln>
        </p:spPr>
        <p:txBody>
          <a:bodyPr anchorCtr="0" anchor="t" bIns="45700" lIns="91425" spcFirstLastPara="1" rIns="91425" wrap="square" tIns="45700">
            <a:noAutofit/>
          </a:bodyPr>
          <a:lstStyle/>
          <a:p>
            <a:pPr indent="0" lvl="1" marL="457200" marR="0" rtl="0" algn="l">
              <a:lnSpc>
                <a:spcPct val="90000"/>
              </a:lnSpc>
              <a:spcBef>
                <a:spcPts val="0"/>
              </a:spcBef>
              <a:spcAft>
                <a:spcPts val="0"/>
              </a:spcAft>
              <a:buClr>
                <a:schemeClr val="accent2"/>
              </a:buClr>
              <a:buSzPts val="1540"/>
              <a:buFont typeface="Noto Sans Symbols"/>
              <a:buNone/>
            </a:pPr>
            <a:r>
              <a:rPr b="0" i="1" lang="en-US" sz="2800" u="none" cap="none" strike="noStrike">
                <a:solidFill>
                  <a:schemeClr val="dk1"/>
                </a:solidFill>
                <a:latin typeface="Times New Roman"/>
                <a:ea typeface="Times New Roman"/>
                <a:cs typeface="Times New Roman"/>
                <a:sym typeface="Times New Roman"/>
              </a:rPr>
              <a:t>s</a:t>
            </a:r>
            <a:r>
              <a:rPr b="0" baseline="-25000" i="1" lang="en-US" sz="2800" u="none" cap="none" strike="noStrike">
                <a:solidFill>
                  <a:schemeClr val="dk1"/>
                </a:solidFill>
                <a:latin typeface="Times New Roman"/>
                <a:ea typeface="Times New Roman"/>
                <a:cs typeface="Times New Roman"/>
                <a:sym typeface="Times New Roman"/>
              </a:rPr>
              <a:t>t</a:t>
            </a:r>
            <a:r>
              <a:rPr b="0" i="0" lang="en-US" sz="2800" u="none" cap="none" strike="noStrike">
                <a:solidFill>
                  <a:schemeClr val="dk1"/>
                </a:solidFill>
                <a:latin typeface="Times New Roman"/>
                <a:ea typeface="Times New Roman"/>
                <a:cs typeface="Times New Roman"/>
                <a:sym typeface="Times New Roman"/>
              </a:rPr>
              <a:t>(</a:t>
            </a:r>
            <a:r>
              <a:rPr b="0" i="1" lang="en-US" sz="2800" u="none" cap="none" strike="noStrike">
                <a:solidFill>
                  <a:schemeClr val="dk1"/>
                </a:solidFill>
                <a:latin typeface="Times New Roman"/>
                <a:ea typeface="Times New Roman"/>
                <a:cs typeface="Times New Roman"/>
                <a:sym typeface="Times New Roman"/>
              </a:rPr>
              <a:t>v</a:t>
            </a:r>
            <a:r>
              <a:rPr b="0" i="0" lang="en-US" sz="2800" u="none" cap="none" strike="noStrike">
                <a:solidFill>
                  <a:schemeClr val="dk1"/>
                </a:solidFill>
                <a:latin typeface="Times New Roman"/>
                <a:ea typeface="Times New Roman"/>
                <a:cs typeface="Times New Roman"/>
                <a:sym typeface="Times New Roman"/>
              </a:rPr>
              <a:t>) = min</a:t>
            </a:r>
            <a:r>
              <a:rPr b="0" baseline="-25000" i="1" lang="en-US" sz="2800" u="none" cap="none" strike="noStrike">
                <a:solidFill>
                  <a:schemeClr val="dk1"/>
                </a:solidFill>
                <a:latin typeface="Times New Roman"/>
                <a:ea typeface="Times New Roman"/>
                <a:cs typeface="Times New Roman"/>
                <a:sym typeface="Times New Roman"/>
              </a:rPr>
              <a:t>i</a:t>
            </a:r>
            <a:r>
              <a:rPr b="0" i="0" lang="en-US" sz="2800" u="none" cap="none" strike="noStrike">
                <a:solidFill>
                  <a:schemeClr val="dk1"/>
                </a:solidFill>
                <a:latin typeface="Times New Roman"/>
                <a:ea typeface="Times New Roman"/>
                <a:cs typeface="Times New Roman"/>
                <a:sym typeface="Times New Roman"/>
              </a:rPr>
              <a:t> {</a:t>
            </a:r>
            <a:r>
              <a:rPr b="0" i="1" lang="en-US" sz="2800" u="none" cap="none" strike="noStrike">
                <a:solidFill>
                  <a:schemeClr val="dk1"/>
                </a:solidFill>
                <a:latin typeface="Times New Roman"/>
                <a:ea typeface="Times New Roman"/>
                <a:cs typeface="Times New Roman"/>
                <a:sym typeface="Times New Roman"/>
              </a:rPr>
              <a:t>s</a:t>
            </a:r>
            <a:r>
              <a:rPr b="0" baseline="-25000" i="1" lang="en-US" sz="2800" u="none" cap="none" strike="noStrike">
                <a:solidFill>
                  <a:schemeClr val="dk1"/>
                </a:solidFill>
                <a:latin typeface="Times New Roman"/>
                <a:ea typeface="Times New Roman"/>
                <a:cs typeface="Times New Roman"/>
                <a:sym typeface="Times New Roman"/>
              </a:rPr>
              <a:t>i</a:t>
            </a:r>
            <a:r>
              <a:rPr b="0" i="0" lang="en-US" sz="2800" u="none" cap="none" strike="noStrike">
                <a:solidFill>
                  <a:schemeClr val="dk1"/>
                </a:solidFill>
                <a:latin typeface="Times New Roman"/>
                <a:ea typeface="Times New Roman"/>
                <a:cs typeface="Times New Roman"/>
                <a:sym typeface="Times New Roman"/>
              </a:rPr>
              <a:t>(</a:t>
            </a:r>
            <a:r>
              <a:rPr b="0" i="1" lang="en-US" sz="2800" u="none" cap="none" strike="noStrike">
                <a:solidFill>
                  <a:schemeClr val="dk1"/>
                </a:solidFill>
                <a:latin typeface="Times New Roman"/>
                <a:ea typeface="Times New Roman"/>
                <a:cs typeface="Times New Roman"/>
                <a:sym typeface="Times New Roman"/>
              </a:rPr>
              <a:t>u</a:t>
            </a:r>
            <a:r>
              <a:rPr b="0" i="0" lang="en-US" sz="2800" u="none" cap="none" strike="noStrike">
                <a:solidFill>
                  <a:schemeClr val="dk1"/>
                </a:solidFill>
                <a:latin typeface="Times New Roman"/>
                <a:ea typeface="Times New Roman"/>
                <a:cs typeface="Times New Roman"/>
                <a:sym typeface="Times New Roman"/>
              </a:rPr>
              <a:t>) + </a:t>
            </a:r>
            <a:r>
              <a:rPr b="0" i="1" lang="en-US" sz="2800" u="none" cap="none" strike="noStrike">
                <a:solidFill>
                  <a:schemeClr val="dk1"/>
                </a:solidFill>
                <a:latin typeface="Times New Roman"/>
                <a:ea typeface="Times New Roman"/>
                <a:cs typeface="Times New Roman"/>
                <a:sym typeface="Times New Roman"/>
              </a:rPr>
              <a:t>δ</a:t>
            </a:r>
            <a:r>
              <a:rPr b="0" baseline="-25000" i="1" lang="en-US" sz="2800" u="none" cap="none" strike="noStrike">
                <a:solidFill>
                  <a:schemeClr val="dk1"/>
                </a:solidFill>
                <a:latin typeface="Times New Roman"/>
                <a:ea typeface="Times New Roman"/>
                <a:cs typeface="Times New Roman"/>
                <a:sym typeface="Times New Roman"/>
              </a:rPr>
              <a:t>i, t</a:t>
            </a:r>
            <a:r>
              <a:rPr b="0" i="0" lang="en-US" sz="2800" u="none" cap="none" strike="noStrike">
                <a:solidFill>
                  <a:schemeClr val="dk1"/>
                </a:solidFill>
                <a:latin typeface="Times New Roman"/>
                <a:ea typeface="Times New Roman"/>
                <a:cs typeface="Times New Roman"/>
                <a:sym typeface="Times New Roman"/>
              </a:rPr>
              <a:t>} + min</a:t>
            </a:r>
            <a:r>
              <a:rPr b="0" baseline="-25000" i="1" lang="en-US" sz="2800" u="none" cap="none" strike="noStrike">
                <a:solidFill>
                  <a:schemeClr val="dk1"/>
                </a:solidFill>
                <a:latin typeface="Times New Roman"/>
                <a:ea typeface="Times New Roman"/>
                <a:cs typeface="Times New Roman"/>
                <a:sym typeface="Times New Roman"/>
              </a:rPr>
              <a:t>j</a:t>
            </a:r>
            <a:r>
              <a:rPr b="0" i="0" lang="en-US" sz="2800" u="none" cap="none" strike="noStrike">
                <a:solidFill>
                  <a:schemeClr val="dk1"/>
                </a:solidFill>
                <a:latin typeface="Times New Roman"/>
                <a:ea typeface="Times New Roman"/>
                <a:cs typeface="Times New Roman"/>
                <a:sym typeface="Times New Roman"/>
              </a:rPr>
              <a:t>{</a:t>
            </a:r>
            <a:r>
              <a:rPr b="0" i="1" lang="en-US" sz="2800" u="none" cap="none" strike="noStrike">
                <a:solidFill>
                  <a:schemeClr val="dk1"/>
                </a:solidFill>
                <a:latin typeface="Times New Roman"/>
                <a:ea typeface="Times New Roman"/>
                <a:cs typeface="Times New Roman"/>
                <a:sym typeface="Times New Roman"/>
              </a:rPr>
              <a:t>s</a:t>
            </a:r>
            <a:r>
              <a:rPr b="0" baseline="-25000" i="1" lang="en-US" sz="3200" u="none" cap="none" strike="noStrike">
                <a:solidFill>
                  <a:schemeClr val="dk1"/>
                </a:solidFill>
                <a:latin typeface="Times New Roman"/>
                <a:ea typeface="Times New Roman"/>
                <a:cs typeface="Times New Roman"/>
                <a:sym typeface="Times New Roman"/>
              </a:rPr>
              <a:t>j</a:t>
            </a:r>
            <a:r>
              <a:rPr b="0" i="0" lang="en-US" sz="3200" u="none" cap="none" strike="noStrike">
                <a:solidFill>
                  <a:schemeClr val="dk1"/>
                </a:solidFill>
                <a:latin typeface="Times New Roman"/>
                <a:ea typeface="Times New Roman"/>
                <a:cs typeface="Times New Roman"/>
                <a:sym typeface="Times New Roman"/>
              </a:rPr>
              <a:t>(</a:t>
            </a:r>
            <a:r>
              <a:rPr b="0" i="1" lang="en-US" sz="3200" u="none" cap="none" strike="noStrike">
                <a:solidFill>
                  <a:schemeClr val="dk1"/>
                </a:solidFill>
                <a:latin typeface="Times New Roman"/>
                <a:ea typeface="Times New Roman"/>
                <a:cs typeface="Times New Roman"/>
                <a:sym typeface="Times New Roman"/>
              </a:rPr>
              <a:t>w</a:t>
            </a:r>
            <a:r>
              <a:rPr b="0" i="0" lang="en-US" sz="3200" u="none" cap="none" strike="noStrike">
                <a:solidFill>
                  <a:schemeClr val="dk1"/>
                </a:solidFill>
                <a:latin typeface="Times New Roman"/>
                <a:ea typeface="Times New Roman"/>
                <a:cs typeface="Times New Roman"/>
                <a:sym typeface="Times New Roman"/>
              </a:rPr>
              <a:t>) + </a:t>
            </a:r>
            <a:r>
              <a:rPr b="0" i="1" lang="en-US" sz="3200" u="none" cap="none" strike="noStrike">
                <a:solidFill>
                  <a:schemeClr val="dk1"/>
                </a:solidFill>
                <a:latin typeface="Times New Roman"/>
                <a:ea typeface="Times New Roman"/>
                <a:cs typeface="Times New Roman"/>
                <a:sym typeface="Times New Roman"/>
              </a:rPr>
              <a:t>δ</a:t>
            </a:r>
            <a:r>
              <a:rPr b="0" baseline="-25000" i="1" lang="en-US" sz="3200" u="none" cap="none" strike="noStrike">
                <a:solidFill>
                  <a:schemeClr val="dk1"/>
                </a:solidFill>
                <a:latin typeface="Times New Roman"/>
                <a:ea typeface="Times New Roman"/>
                <a:cs typeface="Times New Roman"/>
                <a:sym typeface="Times New Roman"/>
              </a:rPr>
              <a:t>j, t</a:t>
            </a:r>
            <a:r>
              <a:rPr b="0" i="0" lang="en-US" sz="3200" u="none" cap="none" strike="noStrike">
                <a:solidFill>
                  <a:schemeClr val="dk1"/>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p:txBody>
      </p:sp>
      <p:sp>
        <p:nvSpPr>
          <p:cNvPr id="704" name="Google Shape;704;p83"/>
          <p:cNvSpPr txBox="1"/>
          <p:nvPr/>
        </p:nvSpPr>
        <p:spPr>
          <a:xfrm>
            <a:off x="544314" y="3029744"/>
            <a:ext cx="3200400"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US" sz="2400">
                <a:solidFill>
                  <a:schemeClr val="dk1"/>
                </a:solidFill>
                <a:latin typeface="Times New Roman"/>
                <a:ea typeface="Times New Roman"/>
                <a:cs typeface="Times New Roman"/>
                <a:sym typeface="Times New Roman"/>
              </a:rPr>
              <a:t>s</a:t>
            </a:r>
            <a:r>
              <a:rPr b="0" baseline="-25000" i="1" lang="en-US" sz="2400">
                <a:solidFill>
                  <a:schemeClr val="dk1"/>
                </a:solidFill>
                <a:latin typeface="Times New Roman"/>
                <a:ea typeface="Times New Roman"/>
                <a:cs typeface="Times New Roman"/>
                <a:sym typeface="Times New Roman"/>
              </a:rPr>
              <a:t>A</a:t>
            </a:r>
            <a:r>
              <a:rPr b="0" lang="en-US" sz="2400">
                <a:solidFill>
                  <a:schemeClr val="dk1"/>
                </a:solidFill>
                <a:latin typeface="Times New Roman"/>
                <a:ea typeface="Times New Roman"/>
                <a:cs typeface="Times New Roman"/>
                <a:sym typeface="Times New Roman"/>
              </a:rPr>
              <a:t>(</a:t>
            </a:r>
            <a:r>
              <a:rPr b="0" i="1" lang="en-US" sz="2400">
                <a:solidFill>
                  <a:schemeClr val="dk1"/>
                </a:solidFill>
                <a:latin typeface="Times New Roman"/>
                <a:ea typeface="Times New Roman"/>
                <a:cs typeface="Times New Roman"/>
                <a:sym typeface="Times New Roman"/>
              </a:rPr>
              <a:t>v</a:t>
            </a:r>
            <a:r>
              <a:rPr b="0" lang="en-US" sz="2400">
                <a:solidFill>
                  <a:schemeClr val="dk1"/>
                </a:solidFill>
                <a:latin typeface="Times New Roman"/>
                <a:ea typeface="Times New Roman"/>
                <a:cs typeface="Times New Roman"/>
                <a:sym typeface="Times New Roman"/>
              </a:rPr>
              <a:t>) = min</a:t>
            </a:r>
            <a:r>
              <a:rPr b="0" baseline="-25000" i="1" lang="en-US" sz="2400">
                <a:solidFill>
                  <a:schemeClr val="dk1"/>
                </a:solidFill>
                <a:latin typeface="Times New Roman"/>
                <a:ea typeface="Times New Roman"/>
                <a:cs typeface="Times New Roman"/>
                <a:sym typeface="Times New Roman"/>
              </a:rPr>
              <a:t>i</a:t>
            </a:r>
            <a:r>
              <a:rPr b="0" lang="en-US" sz="2400">
                <a:solidFill>
                  <a:schemeClr val="dk1"/>
                </a:solidFill>
                <a:latin typeface="Times New Roman"/>
                <a:ea typeface="Times New Roman"/>
                <a:cs typeface="Times New Roman"/>
                <a:sym typeface="Times New Roman"/>
              </a:rPr>
              <a:t>{</a:t>
            </a:r>
            <a:r>
              <a:rPr b="0" i="1" lang="en-US" sz="2400">
                <a:solidFill>
                  <a:schemeClr val="dk1"/>
                </a:solidFill>
                <a:latin typeface="Times New Roman"/>
                <a:ea typeface="Times New Roman"/>
                <a:cs typeface="Times New Roman"/>
                <a:sym typeface="Times New Roman"/>
              </a:rPr>
              <a:t>s</a:t>
            </a:r>
            <a:r>
              <a:rPr b="0" baseline="-25000" i="1" lang="en-US" sz="2400">
                <a:solidFill>
                  <a:schemeClr val="dk1"/>
                </a:solidFill>
                <a:latin typeface="Times New Roman"/>
                <a:ea typeface="Times New Roman"/>
                <a:cs typeface="Times New Roman"/>
                <a:sym typeface="Times New Roman"/>
              </a:rPr>
              <a:t>i</a:t>
            </a:r>
            <a:r>
              <a:rPr b="0" lang="en-US" sz="2400">
                <a:solidFill>
                  <a:schemeClr val="dk1"/>
                </a:solidFill>
                <a:latin typeface="Times New Roman"/>
                <a:ea typeface="Times New Roman"/>
                <a:cs typeface="Times New Roman"/>
                <a:sym typeface="Times New Roman"/>
              </a:rPr>
              <a:t>(</a:t>
            </a:r>
            <a:r>
              <a:rPr b="0" i="1" lang="en-US" sz="2400">
                <a:solidFill>
                  <a:schemeClr val="dk1"/>
                </a:solidFill>
                <a:latin typeface="Times New Roman"/>
                <a:ea typeface="Times New Roman"/>
                <a:cs typeface="Times New Roman"/>
                <a:sym typeface="Times New Roman"/>
              </a:rPr>
              <a:t>u</a:t>
            </a:r>
            <a:r>
              <a:rPr b="0" lang="en-US" sz="2400">
                <a:solidFill>
                  <a:schemeClr val="dk1"/>
                </a:solidFill>
                <a:latin typeface="Times New Roman"/>
                <a:ea typeface="Times New Roman"/>
                <a:cs typeface="Times New Roman"/>
                <a:sym typeface="Times New Roman"/>
              </a:rPr>
              <a:t>) + </a:t>
            </a:r>
            <a:r>
              <a:rPr b="0" i="1" lang="en-US" sz="2400">
                <a:solidFill>
                  <a:schemeClr val="dk1"/>
                </a:solidFill>
                <a:latin typeface="Times New Roman"/>
                <a:ea typeface="Times New Roman"/>
                <a:cs typeface="Times New Roman"/>
                <a:sym typeface="Times New Roman"/>
              </a:rPr>
              <a:t>δ</a:t>
            </a:r>
            <a:r>
              <a:rPr b="0" baseline="-25000" i="1" lang="en-US" sz="2400">
                <a:solidFill>
                  <a:schemeClr val="dk1"/>
                </a:solidFill>
                <a:latin typeface="Times New Roman"/>
                <a:ea typeface="Times New Roman"/>
                <a:cs typeface="Times New Roman"/>
                <a:sym typeface="Times New Roman"/>
              </a:rPr>
              <a:t>i, A</a:t>
            </a:r>
            <a:r>
              <a:rPr b="0" lang="en-US" sz="2400">
                <a:solidFill>
                  <a:schemeClr val="dk1"/>
                </a:solidFill>
                <a:latin typeface="Times New Roman"/>
                <a:ea typeface="Times New Roman"/>
                <a:cs typeface="Times New Roman"/>
                <a:sym typeface="Times New Roman"/>
              </a:rPr>
              <a:t>} + min</a:t>
            </a:r>
            <a:r>
              <a:rPr b="0" baseline="-25000" i="1" lang="en-US" sz="2400">
                <a:solidFill>
                  <a:schemeClr val="dk1"/>
                </a:solidFill>
                <a:latin typeface="Times New Roman"/>
                <a:ea typeface="Times New Roman"/>
                <a:cs typeface="Times New Roman"/>
                <a:sym typeface="Times New Roman"/>
              </a:rPr>
              <a:t>j</a:t>
            </a:r>
            <a:r>
              <a:rPr b="0" lang="en-US" sz="2400">
                <a:solidFill>
                  <a:schemeClr val="dk1"/>
                </a:solidFill>
                <a:latin typeface="Times New Roman"/>
                <a:ea typeface="Times New Roman"/>
                <a:cs typeface="Times New Roman"/>
                <a:sym typeface="Times New Roman"/>
              </a:rPr>
              <a:t>{</a:t>
            </a:r>
            <a:r>
              <a:rPr b="0" i="1" lang="en-US" sz="2400">
                <a:solidFill>
                  <a:schemeClr val="dk1"/>
                </a:solidFill>
                <a:latin typeface="Times New Roman"/>
                <a:ea typeface="Times New Roman"/>
                <a:cs typeface="Times New Roman"/>
                <a:sym typeface="Times New Roman"/>
              </a:rPr>
              <a:t>s</a:t>
            </a:r>
            <a:r>
              <a:rPr b="0" baseline="-25000" i="1" lang="en-US" sz="2400">
                <a:solidFill>
                  <a:schemeClr val="dk1"/>
                </a:solidFill>
                <a:latin typeface="Times New Roman"/>
                <a:ea typeface="Times New Roman"/>
                <a:cs typeface="Times New Roman"/>
                <a:sym typeface="Times New Roman"/>
              </a:rPr>
              <a:t>j</a:t>
            </a:r>
            <a:r>
              <a:rPr b="0" lang="en-US" sz="2400">
                <a:solidFill>
                  <a:schemeClr val="dk1"/>
                </a:solidFill>
                <a:latin typeface="Times New Roman"/>
                <a:ea typeface="Times New Roman"/>
                <a:cs typeface="Times New Roman"/>
                <a:sym typeface="Times New Roman"/>
              </a:rPr>
              <a:t>(</a:t>
            </a:r>
            <a:r>
              <a:rPr b="0" i="1" lang="en-US" sz="2400">
                <a:solidFill>
                  <a:schemeClr val="dk1"/>
                </a:solidFill>
                <a:latin typeface="Times New Roman"/>
                <a:ea typeface="Times New Roman"/>
                <a:cs typeface="Times New Roman"/>
                <a:sym typeface="Times New Roman"/>
              </a:rPr>
              <a:t>w</a:t>
            </a:r>
            <a:r>
              <a:rPr b="0" lang="en-US" sz="2400">
                <a:solidFill>
                  <a:schemeClr val="dk1"/>
                </a:solidFill>
                <a:latin typeface="Times New Roman"/>
                <a:ea typeface="Times New Roman"/>
                <a:cs typeface="Times New Roman"/>
                <a:sym typeface="Times New Roman"/>
              </a:rPr>
              <a:t>) + </a:t>
            </a:r>
            <a:r>
              <a:rPr b="0" i="1" lang="en-US" sz="2400">
                <a:solidFill>
                  <a:schemeClr val="dk1"/>
                </a:solidFill>
                <a:latin typeface="Times New Roman"/>
                <a:ea typeface="Times New Roman"/>
                <a:cs typeface="Times New Roman"/>
                <a:sym typeface="Times New Roman"/>
              </a:rPr>
              <a:t>δ</a:t>
            </a:r>
            <a:r>
              <a:rPr b="0" baseline="-25000" i="1" lang="en-US" sz="2400">
                <a:solidFill>
                  <a:schemeClr val="dk1"/>
                </a:solidFill>
                <a:latin typeface="Times New Roman"/>
                <a:ea typeface="Times New Roman"/>
                <a:cs typeface="Times New Roman"/>
                <a:sym typeface="Times New Roman"/>
              </a:rPr>
              <a:t>j, A</a:t>
            </a:r>
            <a:r>
              <a:rPr b="0" lang="en-US" sz="2400">
                <a:solidFill>
                  <a:schemeClr val="dk1"/>
                </a:solidFill>
                <a:latin typeface="Times New Roman"/>
                <a:ea typeface="Times New Roman"/>
                <a:cs typeface="Times New Roman"/>
                <a:sym typeface="Times New Roman"/>
              </a:rPr>
              <a:t>}</a:t>
            </a:r>
            <a:endParaRPr/>
          </a:p>
        </p:txBody>
      </p:sp>
      <p:graphicFrame>
        <p:nvGraphicFramePr>
          <p:cNvPr id="705" name="Google Shape;705;p83"/>
          <p:cNvGraphicFramePr/>
          <p:nvPr/>
        </p:nvGraphicFramePr>
        <p:xfrm>
          <a:off x="6383139" y="2267744"/>
          <a:ext cx="3000000" cy="3000000"/>
        </p:xfrm>
        <a:graphic>
          <a:graphicData uri="http://schemas.openxmlformats.org/drawingml/2006/table">
            <a:tbl>
              <a:tblPr>
                <a:noFill/>
                <a:tableStyleId>{6207FA56-743A-4897-BAD5-808661CEA449}</a:tableStyleId>
              </a:tblPr>
              <a:tblGrid>
                <a:gridCol w="628650"/>
                <a:gridCol w="628650"/>
                <a:gridCol w="628650"/>
                <a:gridCol w="628650"/>
              </a:tblGrid>
              <a:tr h="528650">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1" lang="en-US" sz="2000" u="none" cap="none" strike="noStrike">
                          <a:solidFill>
                            <a:schemeClr val="dk1"/>
                          </a:solidFill>
                          <a:latin typeface="Arial"/>
                          <a:ea typeface="Arial"/>
                          <a:cs typeface="Arial"/>
                          <a:sym typeface="Arial"/>
                        </a:rPr>
                        <a:t>s</a:t>
                      </a:r>
                      <a:r>
                        <a:rPr b="0" baseline="-25000" i="1" lang="en-US" sz="2000" u="none" cap="none" strike="noStrike">
                          <a:solidFill>
                            <a:schemeClr val="dk1"/>
                          </a:solidFill>
                          <a:latin typeface="Arial"/>
                          <a:ea typeface="Arial"/>
                          <a:cs typeface="Arial"/>
                          <a:sym typeface="Arial"/>
                        </a:rPr>
                        <a:t>i</a:t>
                      </a:r>
                      <a:r>
                        <a:rPr b="0" i="0" lang="en-US" sz="2000" u="none" cap="none" strike="noStrike">
                          <a:solidFill>
                            <a:schemeClr val="dk1"/>
                          </a:solidFill>
                          <a:latin typeface="Arial"/>
                          <a:ea typeface="Arial"/>
                          <a:cs typeface="Arial"/>
                          <a:sym typeface="Arial"/>
                        </a:rPr>
                        <a:t>(</a:t>
                      </a:r>
                      <a:r>
                        <a:rPr b="0" i="1" lang="en-US" sz="2000" u="none" cap="none" strike="noStrike">
                          <a:solidFill>
                            <a:schemeClr val="dk1"/>
                          </a:solidFill>
                          <a:latin typeface="Arial"/>
                          <a:ea typeface="Arial"/>
                          <a:cs typeface="Arial"/>
                          <a:sym typeface="Arial"/>
                        </a:rPr>
                        <a:t>u</a:t>
                      </a: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200"/>
                        <a:buFont typeface="Arial"/>
                        <a:buNone/>
                      </a:pPr>
                      <a:r>
                        <a:rPr b="0" i="1" lang="en-US" sz="2200" u="none" cap="none" strike="noStrike">
                          <a:solidFill>
                            <a:schemeClr val="dk1"/>
                          </a:solidFill>
                          <a:latin typeface="Arial"/>
                          <a:ea typeface="Arial"/>
                          <a:cs typeface="Arial"/>
                          <a:sym typeface="Arial"/>
                        </a:rPr>
                        <a:t>δ</a:t>
                      </a:r>
                      <a:r>
                        <a:rPr b="0" baseline="-25000" i="1" lang="en-US" sz="2200" u="none" cap="none" strike="noStrike">
                          <a:solidFill>
                            <a:schemeClr val="dk1"/>
                          </a:solidFill>
                          <a:latin typeface="Arial"/>
                          <a:ea typeface="Arial"/>
                          <a:cs typeface="Arial"/>
                          <a:sym typeface="Arial"/>
                        </a:rPr>
                        <a:t>i, 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sum</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286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0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T</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b="0" i="0" sz="20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86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G</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86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C</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706" name="Google Shape;706;p83"/>
          <p:cNvGraphicFramePr/>
          <p:nvPr/>
        </p:nvGraphicFramePr>
        <p:xfrm>
          <a:off x="6383139" y="2267744"/>
          <a:ext cx="3000000" cy="3000000"/>
        </p:xfrm>
        <a:graphic>
          <a:graphicData uri="http://schemas.openxmlformats.org/drawingml/2006/table">
            <a:tbl>
              <a:tblPr>
                <a:noFill/>
                <a:tableStyleId>{6207FA56-743A-4897-BAD5-808661CEA449}</a:tableStyleId>
              </a:tblPr>
              <a:tblGrid>
                <a:gridCol w="628650"/>
                <a:gridCol w="628650"/>
                <a:gridCol w="628650"/>
                <a:gridCol w="628650"/>
              </a:tblGrid>
              <a:tr h="528650">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1" lang="en-US" sz="2000" u="none" cap="none" strike="noStrike">
                          <a:solidFill>
                            <a:schemeClr val="dk1"/>
                          </a:solidFill>
                          <a:latin typeface="Arial"/>
                          <a:ea typeface="Arial"/>
                          <a:cs typeface="Arial"/>
                          <a:sym typeface="Arial"/>
                        </a:rPr>
                        <a:t>s</a:t>
                      </a:r>
                      <a:r>
                        <a:rPr b="0" baseline="-25000" i="1" lang="en-US" sz="2000" u="none" cap="none" strike="noStrike">
                          <a:solidFill>
                            <a:schemeClr val="dk1"/>
                          </a:solidFill>
                          <a:latin typeface="Arial"/>
                          <a:ea typeface="Arial"/>
                          <a:cs typeface="Arial"/>
                          <a:sym typeface="Arial"/>
                        </a:rPr>
                        <a:t>i</a:t>
                      </a:r>
                      <a:r>
                        <a:rPr b="0" i="0" lang="en-US" sz="2000" u="none" cap="none" strike="noStrike">
                          <a:solidFill>
                            <a:schemeClr val="dk1"/>
                          </a:solidFill>
                          <a:latin typeface="Arial"/>
                          <a:ea typeface="Arial"/>
                          <a:cs typeface="Arial"/>
                          <a:sym typeface="Arial"/>
                        </a:rPr>
                        <a:t>(</a:t>
                      </a:r>
                      <a:r>
                        <a:rPr b="0" i="1" lang="en-US" sz="2000" u="none" cap="none" strike="noStrike">
                          <a:solidFill>
                            <a:schemeClr val="dk1"/>
                          </a:solidFill>
                          <a:latin typeface="Arial"/>
                          <a:ea typeface="Arial"/>
                          <a:cs typeface="Arial"/>
                          <a:sym typeface="Arial"/>
                        </a:rPr>
                        <a:t>u</a:t>
                      </a: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200"/>
                        <a:buFont typeface="Arial"/>
                        <a:buNone/>
                      </a:pPr>
                      <a:r>
                        <a:rPr b="0" i="1" lang="en-US" sz="2200" u="none" cap="none" strike="noStrike">
                          <a:solidFill>
                            <a:schemeClr val="dk1"/>
                          </a:solidFill>
                          <a:latin typeface="Arial"/>
                          <a:ea typeface="Arial"/>
                          <a:cs typeface="Arial"/>
                          <a:sym typeface="Arial"/>
                        </a:rPr>
                        <a:t>δ</a:t>
                      </a:r>
                      <a:r>
                        <a:rPr b="0" baseline="-25000" i="1" lang="en-US" sz="2200" u="none" cap="none" strike="noStrike">
                          <a:solidFill>
                            <a:schemeClr val="dk1"/>
                          </a:solidFill>
                          <a:latin typeface="Arial"/>
                          <a:ea typeface="Arial"/>
                          <a:cs typeface="Arial"/>
                          <a:sym typeface="Arial"/>
                        </a:rPr>
                        <a:t>i, 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sum</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286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1" i="0" lang="en-US" sz="20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0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T</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b="0" i="0" sz="20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86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G</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86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C</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707" name="Google Shape;707;p83"/>
          <p:cNvSpPr txBox="1"/>
          <p:nvPr/>
        </p:nvSpPr>
        <p:spPr>
          <a:xfrm>
            <a:off x="539552" y="3044032"/>
            <a:ext cx="3128962" cy="457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US" sz="2400">
                <a:solidFill>
                  <a:schemeClr val="dk1"/>
                </a:solidFill>
                <a:latin typeface="Times New Roman"/>
                <a:ea typeface="Times New Roman"/>
                <a:cs typeface="Times New Roman"/>
                <a:sym typeface="Times New Roman"/>
              </a:rPr>
              <a:t>s</a:t>
            </a:r>
            <a:r>
              <a:rPr b="0" baseline="-25000" i="1" lang="en-US" sz="2400">
                <a:solidFill>
                  <a:schemeClr val="dk1"/>
                </a:solidFill>
                <a:latin typeface="Times New Roman"/>
                <a:ea typeface="Times New Roman"/>
                <a:cs typeface="Times New Roman"/>
                <a:sym typeface="Times New Roman"/>
              </a:rPr>
              <a:t>A</a:t>
            </a:r>
            <a:r>
              <a:rPr b="0" lang="en-US" sz="2400">
                <a:solidFill>
                  <a:schemeClr val="dk1"/>
                </a:solidFill>
                <a:latin typeface="Times New Roman"/>
                <a:ea typeface="Times New Roman"/>
                <a:cs typeface="Times New Roman"/>
                <a:sym typeface="Times New Roman"/>
              </a:rPr>
              <a:t>(</a:t>
            </a:r>
            <a:r>
              <a:rPr b="0" i="1" lang="en-US" sz="2400">
                <a:solidFill>
                  <a:schemeClr val="dk1"/>
                </a:solidFill>
                <a:latin typeface="Times New Roman"/>
                <a:ea typeface="Times New Roman"/>
                <a:cs typeface="Times New Roman"/>
                <a:sym typeface="Times New Roman"/>
              </a:rPr>
              <a:t>v</a:t>
            </a:r>
            <a:r>
              <a:rPr b="0" lang="en-US" sz="2400">
                <a:solidFill>
                  <a:schemeClr val="dk1"/>
                </a:solidFill>
                <a:latin typeface="Times New Roman"/>
                <a:ea typeface="Times New Roman"/>
                <a:cs typeface="Times New Roman"/>
                <a:sym typeface="Times New Roman"/>
              </a:rPr>
              <a:t>) = 0</a:t>
            </a:r>
            <a:endParaRPr b="0" sz="2400">
              <a:solidFill>
                <a:schemeClr val="dk1"/>
              </a:solidFill>
              <a:latin typeface="Times New Roman"/>
              <a:ea typeface="Times New Roman"/>
              <a:cs typeface="Times New Roman"/>
              <a:sym typeface="Times New Roman"/>
            </a:endParaRPr>
          </a:p>
        </p:txBody>
      </p:sp>
      <p:graphicFrame>
        <p:nvGraphicFramePr>
          <p:cNvPr id="708" name="Google Shape;708;p83"/>
          <p:cNvGraphicFramePr/>
          <p:nvPr/>
        </p:nvGraphicFramePr>
        <p:xfrm>
          <a:off x="6383139" y="2267744"/>
          <a:ext cx="3000000" cy="3000000"/>
        </p:xfrm>
        <a:graphic>
          <a:graphicData uri="http://schemas.openxmlformats.org/drawingml/2006/table">
            <a:tbl>
              <a:tblPr>
                <a:noFill/>
                <a:tableStyleId>{6207FA56-743A-4897-BAD5-808661CEA449}</a:tableStyleId>
              </a:tblPr>
              <a:tblGrid>
                <a:gridCol w="628650"/>
                <a:gridCol w="628650"/>
                <a:gridCol w="628650"/>
                <a:gridCol w="628650"/>
              </a:tblGrid>
              <a:tr h="528650">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1" lang="en-US" sz="2000" u="none" cap="none" strike="noStrike">
                          <a:solidFill>
                            <a:schemeClr val="dk1"/>
                          </a:solidFill>
                          <a:latin typeface="Arial"/>
                          <a:ea typeface="Arial"/>
                          <a:cs typeface="Arial"/>
                          <a:sym typeface="Arial"/>
                        </a:rPr>
                        <a:t>s</a:t>
                      </a:r>
                      <a:r>
                        <a:rPr b="0" baseline="-25000" i="1" lang="en-US" sz="2000" u="none" cap="none" strike="noStrike">
                          <a:solidFill>
                            <a:schemeClr val="dk1"/>
                          </a:solidFill>
                          <a:latin typeface="Arial"/>
                          <a:ea typeface="Arial"/>
                          <a:cs typeface="Arial"/>
                          <a:sym typeface="Arial"/>
                        </a:rPr>
                        <a:t>i</a:t>
                      </a:r>
                      <a:r>
                        <a:rPr b="0" i="0" lang="en-US" sz="2000" u="none" cap="none" strike="noStrike">
                          <a:solidFill>
                            <a:schemeClr val="dk1"/>
                          </a:solidFill>
                          <a:latin typeface="Arial"/>
                          <a:ea typeface="Arial"/>
                          <a:cs typeface="Arial"/>
                          <a:sym typeface="Arial"/>
                        </a:rPr>
                        <a:t>(</a:t>
                      </a:r>
                      <a:r>
                        <a:rPr b="0" i="1" lang="en-US" sz="2000" u="none" cap="none" strike="noStrike">
                          <a:solidFill>
                            <a:schemeClr val="dk1"/>
                          </a:solidFill>
                          <a:latin typeface="Arial"/>
                          <a:ea typeface="Arial"/>
                          <a:cs typeface="Arial"/>
                          <a:sym typeface="Arial"/>
                        </a:rPr>
                        <a:t>u</a:t>
                      </a: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200"/>
                        <a:buFont typeface="Arial"/>
                        <a:buNone/>
                      </a:pPr>
                      <a:r>
                        <a:rPr b="0" i="1" lang="en-US" sz="2200" u="none" cap="none" strike="noStrike">
                          <a:solidFill>
                            <a:schemeClr val="dk1"/>
                          </a:solidFill>
                          <a:latin typeface="Arial"/>
                          <a:ea typeface="Arial"/>
                          <a:cs typeface="Arial"/>
                          <a:sym typeface="Arial"/>
                        </a:rPr>
                        <a:t>δ</a:t>
                      </a:r>
                      <a:r>
                        <a:rPr b="0" baseline="-25000" i="1" lang="en-US" sz="2200" u="none" cap="none" strike="noStrike">
                          <a:solidFill>
                            <a:schemeClr val="dk1"/>
                          </a:solidFill>
                          <a:latin typeface="Arial"/>
                          <a:ea typeface="Arial"/>
                          <a:cs typeface="Arial"/>
                          <a:sym typeface="Arial"/>
                        </a:rPr>
                        <a:t>i, 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sum</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286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1" i="0" sz="20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0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T</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86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G</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86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C</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pic>
        <p:nvPicPr>
          <p:cNvPr descr="SankoffLeftBottom1" id="714" name="Google Shape;714;p84"/>
          <p:cNvPicPr preferRelativeResize="0"/>
          <p:nvPr/>
        </p:nvPicPr>
        <p:blipFill rotWithShape="1">
          <a:blip r:embed="rId3">
            <a:alphaModFix/>
          </a:blip>
          <a:srcRect b="0" l="0" r="0" t="0"/>
          <a:stretch/>
        </p:blipFill>
        <p:spPr>
          <a:xfrm>
            <a:off x="1771898" y="2343944"/>
            <a:ext cx="5268913" cy="3257550"/>
          </a:xfrm>
          <a:prstGeom prst="rect">
            <a:avLst/>
          </a:prstGeom>
          <a:noFill/>
          <a:ln>
            <a:noFill/>
          </a:ln>
        </p:spPr>
      </p:pic>
      <p:pic>
        <p:nvPicPr>
          <p:cNvPr descr="SankoffLeftBottom2" id="715" name="Google Shape;715;p84"/>
          <p:cNvPicPr preferRelativeResize="0"/>
          <p:nvPr/>
        </p:nvPicPr>
        <p:blipFill rotWithShape="1">
          <a:blip r:embed="rId4">
            <a:alphaModFix/>
          </a:blip>
          <a:srcRect b="0" l="0" r="0" t="0"/>
          <a:stretch/>
        </p:blipFill>
        <p:spPr>
          <a:xfrm>
            <a:off x="1767136" y="2345532"/>
            <a:ext cx="5268912" cy="3257550"/>
          </a:xfrm>
          <a:prstGeom prst="rect">
            <a:avLst/>
          </a:prstGeom>
          <a:noFill/>
          <a:ln>
            <a:noFill/>
          </a:ln>
        </p:spPr>
      </p:pic>
      <p:sp>
        <p:nvSpPr>
          <p:cNvPr id="716" name="Google Shape;716;p8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Sankoff Algorithm (cont.)</a:t>
            </a:r>
            <a:endParaRPr/>
          </a:p>
        </p:txBody>
      </p:sp>
      <p:pic>
        <p:nvPicPr>
          <p:cNvPr descr="Scoring Matrix" id="717" name="Google Shape;717;p84"/>
          <p:cNvPicPr preferRelativeResize="0"/>
          <p:nvPr/>
        </p:nvPicPr>
        <p:blipFill rotWithShape="1">
          <a:blip r:embed="rId5">
            <a:alphaModFix/>
          </a:blip>
          <a:srcRect b="0" l="0" r="0" t="0"/>
          <a:stretch/>
        </p:blipFill>
        <p:spPr>
          <a:xfrm>
            <a:off x="705098" y="1277144"/>
            <a:ext cx="2667000" cy="1416050"/>
          </a:xfrm>
          <a:prstGeom prst="rect">
            <a:avLst/>
          </a:prstGeom>
          <a:noFill/>
          <a:ln>
            <a:noFill/>
          </a:ln>
        </p:spPr>
      </p:pic>
      <p:sp>
        <p:nvSpPr>
          <p:cNvPr id="718" name="Google Shape;718;p84"/>
          <p:cNvSpPr txBox="1"/>
          <p:nvPr/>
        </p:nvSpPr>
        <p:spPr>
          <a:xfrm>
            <a:off x="3448298" y="1124744"/>
            <a:ext cx="4495800" cy="914400"/>
          </a:xfrm>
          <a:prstGeom prst="rect">
            <a:avLst/>
          </a:prstGeom>
          <a:noFill/>
          <a:ln>
            <a:noFill/>
          </a:ln>
        </p:spPr>
        <p:txBody>
          <a:bodyPr anchorCtr="0" anchor="t" bIns="45700" lIns="91425" spcFirstLastPara="1" rIns="91425" wrap="square" tIns="45700">
            <a:noAutofit/>
          </a:bodyPr>
          <a:lstStyle/>
          <a:p>
            <a:pPr indent="0" lvl="1" marL="457200" marR="0" rtl="0" algn="l">
              <a:lnSpc>
                <a:spcPct val="90000"/>
              </a:lnSpc>
              <a:spcBef>
                <a:spcPts val="0"/>
              </a:spcBef>
              <a:spcAft>
                <a:spcPts val="0"/>
              </a:spcAft>
              <a:buClr>
                <a:schemeClr val="accent2"/>
              </a:buClr>
              <a:buSzPts val="1540"/>
              <a:buFont typeface="Noto Sans Symbols"/>
              <a:buNone/>
            </a:pPr>
            <a:r>
              <a:rPr b="0" i="1" lang="en-US" sz="2800" u="none" cap="none" strike="noStrike">
                <a:solidFill>
                  <a:schemeClr val="dk1"/>
                </a:solidFill>
                <a:latin typeface="Times New Roman"/>
                <a:ea typeface="Times New Roman"/>
                <a:cs typeface="Times New Roman"/>
                <a:sym typeface="Times New Roman"/>
              </a:rPr>
              <a:t>s</a:t>
            </a:r>
            <a:r>
              <a:rPr b="0" baseline="-25000" i="1" lang="en-US" sz="2800" u="none" cap="none" strike="noStrike">
                <a:solidFill>
                  <a:schemeClr val="dk1"/>
                </a:solidFill>
                <a:latin typeface="Times New Roman"/>
                <a:ea typeface="Times New Roman"/>
                <a:cs typeface="Times New Roman"/>
                <a:sym typeface="Times New Roman"/>
              </a:rPr>
              <a:t>t</a:t>
            </a:r>
            <a:r>
              <a:rPr b="0" i="0" lang="en-US" sz="2800" u="none" cap="none" strike="noStrike">
                <a:solidFill>
                  <a:schemeClr val="dk1"/>
                </a:solidFill>
                <a:latin typeface="Times New Roman"/>
                <a:ea typeface="Times New Roman"/>
                <a:cs typeface="Times New Roman"/>
                <a:sym typeface="Times New Roman"/>
              </a:rPr>
              <a:t>(</a:t>
            </a:r>
            <a:r>
              <a:rPr b="0" i="1" lang="en-US" sz="2800" u="none" cap="none" strike="noStrike">
                <a:solidFill>
                  <a:schemeClr val="dk1"/>
                </a:solidFill>
                <a:latin typeface="Times New Roman"/>
                <a:ea typeface="Times New Roman"/>
                <a:cs typeface="Times New Roman"/>
                <a:sym typeface="Times New Roman"/>
              </a:rPr>
              <a:t>v</a:t>
            </a:r>
            <a:r>
              <a:rPr b="0" i="0" lang="en-US" sz="2800" u="none" cap="none" strike="noStrike">
                <a:solidFill>
                  <a:schemeClr val="dk1"/>
                </a:solidFill>
                <a:latin typeface="Times New Roman"/>
                <a:ea typeface="Times New Roman"/>
                <a:cs typeface="Times New Roman"/>
                <a:sym typeface="Times New Roman"/>
              </a:rPr>
              <a:t>) = min</a:t>
            </a:r>
            <a:r>
              <a:rPr b="0" baseline="-25000" i="1" lang="en-US" sz="2800" u="none" cap="none" strike="noStrike">
                <a:solidFill>
                  <a:schemeClr val="dk1"/>
                </a:solidFill>
                <a:latin typeface="Times New Roman"/>
                <a:ea typeface="Times New Roman"/>
                <a:cs typeface="Times New Roman"/>
                <a:sym typeface="Times New Roman"/>
              </a:rPr>
              <a:t>i</a:t>
            </a:r>
            <a:r>
              <a:rPr b="0" i="0" lang="en-US" sz="2800" u="none" cap="none" strike="noStrike">
                <a:solidFill>
                  <a:schemeClr val="dk1"/>
                </a:solidFill>
                <a:latin typeface="Times New Roman"/>
                <a:ea typeface="Times New Roman"/>
                <a:cs typeface="Times New Roman"/>
                <a:sym typeface="Times New Roman"/>
              </a:rPr>
              <a:t> {</a:t>
            </a:r>
            <a:r>
              <a:rPr b="0" i="1" lang="en-US" sz="2800" u="none" cap="none" strike="noStrike">
                <a:solidFill>
                  <a:schemeClr val="dk1"/>
                </a:solidFill>
                <a:latin typeface="Times New Roman"/>
                <a:ea typeface="Times New Roman"/>
                <a:cs typeface="Times New Roman"/>
                <a:sym typeface="Times New Roman"/>
              </a:rPr>
              <a:t>s</a:t>
            </a:r>
            <a:r>
              <a:rPr b="0" baseline="-25000" i="1" lang="en-US" sz="2800" u="none" cap="none" strike="noStrike">
                <a:solidFill>
                  <a:schemeClr val="dk1"/>
                </a:solidFill>
                <a:latin typeface="Times New Roman"/>
                <a:ea typeface="Times New Roman"/>
                <a:cs typeface="Times New Roman"/>
                <a:sym typeface="Times New Roman"/>
              </a:rPr>
              <a:t>i</a:t>
            </a:r>
            <a:r>
              <a:rPr b="0" i="0" lang="en-US" sz="2800" u="none" cap="none" strike="noStrike">
                <a:solidFill>
                  <a:schemeClr val="dk1"/>
                </a:solidFill>
                <a:latin typeface="Times New Roman"/>
                <a:ea typeface="Times New Roman"/>
                <a:cs typeface="Times New Roman"/>
                <a:sym typeface="Times New Roman"/>
              </a:rPr>
              <a:t>(</a:t>
            </a:r>
            <a:r>
              <a:rPr b="0" i="1" lang="en-US" sz="2800" u="none" cap="none" strike="noStrike">
                <a:solidFill>
                  <a:schemeClr val="dk1"/>
                </a:solidFill>
                <a:latin typeface="Times New Roman"/>
                <a:ea typeface="Times New Roman"/>
                <a:cs typeface="Times New Roman"/>
                <a:sym typeface="Times New Roman"/>
              </a:rPr>
              <a:t>u</a:t>
            </a:r>
            <a:r>
              <a:rPr b="0" i="0" lang="en-US" sz="2800" u="none" cap="none" strike="noStrike">
                <a:solidFill>
                  <a:schemeClr val="dk1"/>
                </a:solidFill>
                <a:latin typeface="Times New Roman"/>
                <a:ea typeface="Times New Roman"/>
                <a:cs typeface="Times New Roman"/>
                <a:sym typeface="Times New Roman"/>
              </a:rPr>
              <a:t>) + </a:t>
            </a:r>
            <a:r>
              <a:rPr b="0" i="1" lang="en-US" sz="2800" u="none" cap="none" strike="noStrike">
                <a:solidFill>
                  <a:schemeClr val="dk1"/>
                </a:solidFill>
                <a:latin typeface="Times New Roman"/>
                <a:ea typeface="Times New Roman"/>
                <a:cs typeface="Times New Roman"/>
                <a:sym typeface="Times New Roman"/>
              </a:rPr>
              <a:t>δ</a:t>
            </a:r>
            <a:r>
              <a:rPr b="0" baseline="-25000" i="1" lang="en-US" sz="2800" u="none" cap="none" strike="noStrike">
                <a:solidFill>
                  <a:schemeClr val="dk1"/>
                </a:solidFill>
                <a:latin typeface="Times New Roman"/>
                <a:ea typeface="Times New Roman"/>
                <a:cs typeface="Times New Roman"/>
                <a:sym typeface="Times New Roman"/>
              </a:rPr>
              <a:t>i, t</a:t>
            </a:r>
            <a:r>
              <a:rPr b="0" i="0" lang="en-US" sz="2800" u="none" cap="none" strike="noStrike">
                <a:solidFill>
                  <a:schemeClr val="dk1"/>
                </a:solidFill>
                <a:latin typeface="Times New Roman"/>
                <a:ea typeface="Times New Roman"/>
                <a:cs typeface="Times New Roman"/>
                <a:sym typeface="Times New Roman"/>
              </a:rPr>
              <a:t>} + min</a:t>
            </a:r>
            <a:r>
              <a:rPr b="0" baseline="-25000" i="1" lang="en-US" sz="2800" u="none" cap="none" strike="noStrike">
                <a:solidFill>
                  <a:schemeClr val="dk1"/>
                </a:solidFill>
                <a:latin typeface="Times New Roman"/>
                <a:ea typeface="Times New Roman"/>
                <a:cs typeface="Times New Roman"/>
                <a:sym typeface="Times New Roman"/>
              </a:rPr>
              <a:t>j</a:t>
            </a:r>
            <a:r>
              <a:rPr b="0" i="0" lang="en-US" sz="2800" u="none" cap="none" strike="noStrike">
                <a:solidFill>
                  <a:schemeClr val="dk1"/>
                </a:solidFill>
                <a:latin typeface="Times New Roman"/>
                <a:ea typeface="Times New Roman"/>
                <a:cs typeface="Times New Roman"/>
                <a:sym typeface="Times New Roman"/>
              </a:rPr>
              <a:t>{</a:t>
            </a:r>
            <a:r>
              <a:rPr b="0" i="1" lang="en-US" sz="2800" u="none" cap="none" strike="noStrike">
                <a:solidFill>
                  <a:schemeClr val="dk1"/>
                </a:solidFill>
                <a:latin typeface="Times New Roman"/>
                <a:ea typeface="Times New Roman"/>
                <a:cs typeface="Times New Roman"/>
                <a:sym typeface="Times New Roman"/>
              </a:rPr>
              <a:t>s</a:t>
            </a:r>
            <a:r>
              <a:rPr b="0" baseline="-25000" i="1" lang="en-US" sz="3200" u="none" cap="none" strike="noStrike">
                <a:solidFill>
                  <a:schemeClr val="dk1"/>
                </a:solidFill>
                <a:latin typeface="Times New Roman"/>
                <a:ea typeface="Times New Roman"/>
                <a:cs typeface="Times New Roman"/>
                <a:sym typeface="Times New Roman"/>
              </a:rPr>
              <a:t>j</a:t>
            </a:r>
            <a:r>
              <a:rPr b="0" i="0" lang="en-US" sz="3200" u="none" cap="none" strike="noStrike">
                <a:solidFill>
                  <a:schemeClr val="dk1"/>
                </a:solidFill>
                <a:latin typeface="Times New Roman"/>
                <a:ea typeface="Times New Roman"/>
                <a:cs typeface="Times New Roman"/>
                <a:sym typeface="Times New Roman"/>
              </a:rPr>
              <a:t>(</a:t>
            </a:r>
            <a:r>
              <a:rPr b="0" i="1" lang="en-US" sz="3200" u="none" cap="none" strike="noStrike">
                <a:solidFill>
                  <a:schemeClr val="dk1"/>
                </a:solidFill>
                <a:latin typeface="Times New Roman"/>
                <a:ea typeface="Times New Roman"/>
                <a:cs typeface="Times New Roman"/>
                <a:sym typeface="Times New Roman"/>
              </a:rPr>
              <a:t>w</a:t>
            </a:r>
            <a:r>
              <a:rPr b="0" i="0" lang="en-US" sz="3200" u="none" cap="none" strike="noStrike">
                <a:solidFill>
                  <a:schemeClr val="dk1"/>
                </a:solidFill>
                <a:latin typeface="Times New Roman"/>
                <a:ea typeface="Times New Roman"/>
                <a:cs typeface="Times New Roman"/>
                <a:sym typeface="Times New Roman"/>
              </a:rPr>
              <a:t>) + </a:t>
            </a:r>
            <a:r>
              <a:rPr b="0" i="1" lang="en-US" sz="3200" u="none" cap="none" strike="noStrike">
                <a:solidFill>
                  <a:schemeClr val="dk1"/>
                </a:solidFill>
                <a:latin typeface="Times New Roman"/>
                <a:ea typeface="Times New Roman"/>
                <a:cs typeface="Times New Roman"/>
                <a:sym typeface="Times New Roman"/>
              </a:rPr>
              <a:t>δ</a:t>
            </a:r>
            <a:r>
              <a:rPr b="0" baseline="-25000" i="1" lang="en-US" sz="3200" u="none" cap="none" strike="noStrike">
                <a:solidFill>
                  <a:schemeClr val="dk1"/>
                </a:solidFill>
                <a:latin typeface="Times New Roman"/>
                <a:ea typeface="Times New Roman"/>
                <a:cs typeface="Times New Roman"/>
                <a:sym typeface="Times New Roman"/>
              </a:rPr>
              <a:t>j, t</a:t>
            </a:r>
            <a:r>
              <a:rPr b="0" i="0" lang="en-US" sz="3200" u="none" cap="none" strike="noStrike">
                <a:solidFill>
                  <a:schemeClr val="dk1"/>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p:txBody>
      </p:sp>
      <p:sp>
        <p:nvSpPr>
          <p:cNvPr id="719" name="Google Shape;719;p84"/>
          <p:cNvSpPr txBox="1"/>
          <p:nvPr/>
        </p:nvSpPr>
        <p:spPr>
          <a:xfrm>
            <a:off x="400298" y="3029744"/>
            <a:ext cx="3200400"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US" sz="2400">
                <a:solidFill>
                  <a:schemeClr val="dk1"/>
                </a:solidFill>
                <a:latin typeface="Times New Roman"/>
                <a:ea typeface="Times New Roman"/>
                <a:cs typeface="Times New Roman"/>
                <a:sym typeface="Times New Roman"/>
              </a:rPr>
              <a:t>s</a:t>
            </a:r>
            <a:r>
              <a:rPr b="0" baseline="-25000" i="1" lang="en-US" sz="2400">
                <a:solidFill>
                  <a:schemeClr val="dk1"/>
                </a:solidFill>
                <a:latin typeface="Times New Roman"/>
                <a:ea typeface="Times New Roman"/>
                <a:cs typeface="Times New Roman"/>
                <a:sym typeface="Times New Roman"/>
              </a:rPr>
              <a:t>A</a:t>
            </a:r>
            <a:r>
              <a:rPr b="0" lang="en-US" sz="2400">
                <a:solidFill>
                  <a:schemeClr val="dk1"/>
                </a:solidFill>
                <a:latin typeface="Times New Roman"/>
                <a:ea typeface="Times New Roman"/>
                <a:cs typeface="Times New Roman"/>
                <a:sym typeface="Times New Roman"/>
              </a:rPr>
              <a:t>(</a:t>
            </a:r>
            <a:r>
              <a:rPr b="0" i="1" lang="en-US" sz="2400">
                <a:solidFill>
                  <a:schemeClr val="dk1"/>
                </a:solidFill>
                <a:latin typeface="Times New Roman"/>
                <a:ea typeface="Times New Roman"/>
                <a:cs typeface="Times New Roman"/>
                <a:sym typeface="Times New Roman"/>
              </a:rPr>
              <a:t>v</a:t>
            </a:r>
            <a:r>
              <a:rPr b="0" lang="en-US" sz="2400">
                <a:solidFill>
                  <a:schemeClr val="dk1"/>
                </a:solidFill>
                <a:latin typeface="Times New Roman"/>
                <a:ea typeface="Times New Roman"/>
                <a:cs typeface="Times New Roman"/>
                <a:sym typeface="Times New Roman"/>
              </a:rPr>
              <a:t>) = min</a:t>
            </a:r>
            <a:r>
              <a:rPr b="0" baseline="-25000" i="1" lang="en-US" sz="2400">
                <a:solidFill>
                  <a:schemeClr val="dk1"/>
                </a:solidFill>
                <a:latin typeface="Times New Roman"/>
                <a:ea typeface="Times New Roman"/>
                <a:cs typeface="Times New Roman"/>
                <a:sym typeface="Times New Roman"/>
              </a:rPr>
              <a:t>i</a:t>
            </a:r>
            <a:r>
              <a:rPr b="0" lang="en-US" sz="2400">
                <a:solidFill>
                  <a:schemeClr val="dk1"/>
                </a:solidFill>
                <a:latin typeface="Times New Roman"/>
                <a:ea typeface="Times New Roman"/>
                <a:cs typeface="Times New Roman"/>
                <a:sym typeface="Times New Roman"/>
              </a:rPr>
              <a:t>{</a:t>
            </a:r>
            <a:r>
              <a:rPr b="0" i="1" lang="en-US" sz="2400">
                <a:solidFill>
                  <a:schemeClr val="dk1"/>
                </a:solidFill>
                <a:latin typeface="Times New Roman"/>
                <a:ea typeface="Times New Roman"/>
                <a:cs typeface="Times New Roman"/>
                <a:sym typeface="Times New Roman"/>
              </a:rPr>
              <a:t>s</a:t>
            </a:r>
            <a:r>
              <a:rPr b="0" baseline="-25000" i="1" lang="en-US" sz="2400">
                <a:solidFill>
                  <a:schemeClr val="dk1"/>
                </a:solidFill>
                <a:latin typeface="Times New Roman"/>
                <a:ea typeface="Times New Roman"/>
                <a:cs typeface="Times New Roman"/>
                <a:sym typeface="Times New Roman"/>
              </a:rPr>
              <a:t>i</a:t>
            </a:r>
            <a:r>
              <a:rPr b="0" lang="en-US" sz="2400">
                <a:solidFill>
                  <a:schemeClr val="dk1"/>
                </a:solidFill>
                <a:latin typeface="Times New Roman"/>
                <a:ea typeface="Times New Roman"/>
                <a:cs typeface="Times New Roman"/>
                <a:sym typeface="Times New Roman"/>
              </a:rPr>
              <a:t>(</a:t>
            </a:r>
            <a:r>
              <a:rPr b="0" i="1" lang="en-US" sz="2400">
                <a:solidFill>
                  <a:schemeClr val="dk1"/>
                </a:solidFill>
                <a:latin typeface="Times New Roman"/>
                <a:ea typeface="Times New Roman"/>
                <a:cs typeface="Times New Roman"/>
                <a:sym typeface="Times New Roman"/>
              </a:rPr>
              <a:t>u</a:t>
            </a:r>
            <a:r>
              <a:rPr b="0" lang="en-US" sz="2400">
                <a:solidFill>
                  <a:schemeClr val="dk1"/>
                </a:solidFill>
                <a:latin typeface="Times New Roman"/>
                <a:ea typeface="Times New Roman"/>
                <a:cs typeface="Times New Roman"/>
                <a:sym typeface="Times New Roman"/>
              </a:rPr>
              <a:t>) + </a:t>
            </a:r>
            <a:r>
              <a:rPr b="0" i="1" lang="en-US" sz="2400">
                <a:solidFill>
                  <a:schemeClr val="dk1"/>
                </a:solidFill>
                <a:latin typeface="Times New Roman"/>
                <a:ea typeface="Times New Roman"/>
                <a:cs typeface="Times New Roman"/>
                <a:sym typeface="Times New Roman"/>
              </a:rPr>
              <a:t>δ</a:t>
            </a:r>
            <a:r>
              <a:rPr b="0" baseline="-25000" i="1" lang="en-US" sz="2400">
                <a:solidFill>
                  <a:schemeClr val="dk1"/>
                </a:solidFill>
                <a:latin typeface="Times New Roman"/>
                <a:ea typeface="Times New Roman"/>
                <a:cs typeface="Times New Roman"/>
                <a:sym typeface="Times New Roman"/>
              </a:rPr>
              <a:t>i, A</a:t>
            </a:r>
            <a:r>
              <a:rPr b="0" lang="en-US" sz="2400">
                <a:solidFill>
                  <a:schemeClr val="dk1"/>
                </a:solidFill>
                <a:latin typeface="Times New Roman"/>
                <a:ea typeface="Times New Roman"/>
                <a:cs typeface="Times New Roman"/>
                <a:sym typeface="Times New Roman"/>
              </a:rPr>
              <a:t>} + min</a:t>
            </a:r>
            <a:r>
              <a:rPr b="0" baseline="-25000" i="1" lang="en-US" sz="2400">
                <a:solidFill>
                  <a:schemeClr val="dk1"/>
                </a:solidFill>
                <a:latin typeface="Times New Roman"/>
                <a:ea typeface="Times New Roman"/>
                <a:cs typeface="Times New Roman"/>
                <a:sym typeface="Times New Roman"/>
              </a:rPr>
              <a:t>j</a:t>
            </a:r>
            <a:r>
              <a:rPr b="0" lang="en-US" sz="2400">
                <a:solidFill>
                  <a:schemeClr val="dk1"/>
                </a:solidFill>
                <a:latin typeface="Times New Roman"/>
                <a:ea typeface="Times New Roman"/>
                <a:cs typeface="Times New Roman"/>
                <a:sym typeface="Times New Roman"/>
              </a:rPr>
              <a:t>{</a:t>
            </a:r>
            <a:r>
              <a:rPr b="0" i="1" lang="en-US" sz="2400">
                <a:solidFill>
                  <a:schemeClr val="dk1"/>
                </a:solidFill>
                <a:latin typeface="Times New Roman"/>
                <a:ea typeface="Times New Roman"/>
                <a:cs typeface="Times New Roman"/>
                <a:sym typeface="Times New Roman"/>
              </a:rPr>
              <a:t>s</a:t>
            </a:r>
            <a:r>
              <a:rPr b="0" baseline="-25000" i="1" lang="en-US" sz="2400">
                <a:solidFill>
                  <a:schemeClr val="dk1"/>
                </a:solidFill>
                <a:latin typeface="Times New Roman"/>
                <a:ea typeface="Times New Roman"/>
                <a:cs typeface="Times New Roman"/>
                <a:sym typeface="Times New Roman"/>
              </a:rPr>
              <a:t>j</a:t>
            </a:r>
            <a:r>
              <a:rPr b="0" lang="en-US" sz="2400">
                <a:solidFill>
                  <a:schemeClr val="dk1"/>
                </a:solidFill>
                <a:latin typeface="Times New Roman"/>
                <a:ea typeface="Times New Roman"/>
                <a:cs typeface="Times New Roman"/>
                <a:sym typeface="Times New Roman"/>
              </a:rPr>
              <a:t>(</a:t>
            </a:r>
            <a:r>
              <a:rPr b="0" i="1" lang="en-US" sz="2400">
                <a:solidFill>
                  <a:schemeClr val="dk1"/>
                </a:solidFill>
                <a:latin typeface="Times New Roman"/>
                <a:ea typeface="Times New Roman"/>
                <a:cs typeface="Times New Roman"/>
                <a:sym typeface="Times New Roman"/>
              </a:rPr>
              <a:t>w</a:t>
            </a:r>
            <a:r>
              <a:rPr b="0" lang="en-US" sz="2400">
                <a:solidFill>
                  <a:schemeClr val="dk1"/>
                </a:solidFill>
                <a:latin typeface="Times New Roman"/>
                <a:ea typeface="Times New Roman"/>
                <a:cs typeface="Times New Roman"/>
                <a:sym typeface="Times New Roman"/>
              </a:rPr>
              <a:t>) + </a:t>
            </a:r>
            <a:r>
              <a:rPr b="0" i="1" lang="en-US" sz="2400">
                <a:solidFill>
                  <a:schemeClr val="dk1"/>
                </a:solidFill>
                <a:latin typeface="Times New Roman"/>
                <a:ea typeface="Times New Roman"/>
                <a:cs typeface="Times New Roman"/>
                <a:sym typeface="Times New Roman"/>
              </a:rPr>
              <a:t>δ</a:t>
            </a:r>
            <a:r>
              <a:rPr b="0" baseline="-25000" i="1" lang="en-US" sz="2400">
                <a:solidFill>
                  <a:schemeClr val="dk1"/>
                </a:solidFill>
                <a:latin typeface="Times New Roman"/>
                <a:ea typeface="Times New Roman"/>
                <a:cs typeface="Times New Roman"/>
                <a:sym typeface="Times New Roman"/>
              </a:rPr>
              <a:t>j, A</a:t>
            </a:r>
            <a:r>
              <a:rPr b="0" lang="en-US" sz="2400">
                <a:solidFill>
                  <a:schemeClr val="dk1"/>
                </a:solidFill>
                <a:latin typeface="Times New Roman"/>
                <a:ea typeface="Times New Roman"/>
                <a:cs typeface="Times New Roman"/>
                <a:sym typeface="Times New Roman"/>
              </a:rPr>
              <a:t>}</a:t>
            </a:r>
            <a:endParaRPr/>
          </a:p>
        </p:txBody>
      </p:sp>
      <p:graphicFrame>
        <p:nvGraphicFramePr>
          <p:cNvPr id="720" name="Google Shape;720;p84"/>
          <p:cNvGraphicFramePr/>
          <p:nvPr/>
        </p:nvGraphicFramePr>
        <p:xfrm>
          <a:off x="6239123" y="2267744"/>
          <a:ext cx="3000000" cy="3000000"/>
        </p:xfrm>
        <a:graphic>
          <a:graphicData uri="http://schemas.openxmlformats.org/drawingml/2006/table">
            <a:tbl>
              <a:tblPr>
                <a:noFill/>
                <a:tableStyleId>{6207FA56-743A-4897-BAD5-808661CEA449}</a:tableStyleId>
              </a:tblPr>
              <a:tblGrid>
                <a:gridCol w="628650"/>
                <a:gridCol w="628650"/>
                <a:gridCol w="628650"/>
                <a:gridCol w="628650"/>
              </a:tblGrid>
              <a:tr h="528650">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1" lang="en-US" sz="2000" u="none" cap="none" strike="noStrike">
                          <a:solidFill>
                            <a:schemeClr val="dk1"/>
                          </a:solidFill>
                          <a:latin typeface="Arial"/>
                          <a:ea typeface="Arial"/>
                          <a:cs typeface="Arial"/>
                          <a:sym typeface="Arial"/>
                        </a:rPr>
                        <a:t>s</a:t>
                      </a:r>
                      <a:r>
                        <a:rPr b="0" baseline="-25000" i="1" lang="en-US" sz="2000" u="none" cap="none" strike="noStrike">
                          <a:solidFill>
                            <a:schemeClr val="dk1"/>
                          </a:solidFill>
                          <a:latin typeface="Arial"/>
                          <a:ea typeface="Arial"/>
                          <a:cs typeface="Arial"/>
                          <a:sym typeface="Arial"/>
                        </a:rPr>
                        <a:t>j</a:t>
                      </a:r>
                      <a:r>
                        <a:rPr b="0" i="0" lang="en-US" sz="2000" u="none" cap="none" strike="noStrike">
                          <a:solidFill>
                            <a:schemeClr val="dk1"/>
                          </a:solidFill>
                          <a:latin typeface="Arial"/>
                          <a:ea typeface="Arial"/>
                          <a:cs typeface="Arial"/>
                          <a:sym typeface="Arial"/>
                        </a:rPr>
                        <a:t>(</a:t>
                      </a:r>
                      <a:r>
                        <a:rPr b="0" i="1" lang="en-US" sz="2000" u="none" cap="none" strike="noStrike">
                          <a:solidFill>
                            <a:schemeClr val="dk1"/>
                          </a:solidFill>
                          <a:latin typeface="Arial"/>
                          <a:ea typeface="Arial"/>
                          <a:cs typeface="Arial"/>
                          <a:sym typeface="Arial"/>
                        </a:rPr>
                        <a:t>u</a:t>
                      </a: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200"/>
                        <a:buFont typeface="Arial"/>
                        <a:buNone/>
                      </a:pPr>
                      <a:r>
                        <a:rPr b="0" i="1" lang="en-US" sz="2200" u="none" cap="none" strike="noStrike">
                          <a:solidFill>
                            <a:schemeClr val="dk1"/>
                          </a:solidFill>
                          <a:latin typeface="Arial"/>
                          <a:ea typeface="Arial"/>
                          <a:cs typeface="Arial"/>
                          <a:sym typeface="Arial"/>
                        </a:rPr>
                        <a:t>δ</a:t>
                      </a:r>
                      <a:r>
                        <a:rPr b="0" baseline="-25000" i="1" lang="en-US" sz="2200" u="none" cap="none" strike="noStrike">
                          <a:solidFill>
                            <a:schemeClr val="dk1"/>
                          </a:solidFill>
                          <a:latin typeface="Arial"/>
                          <a:ea typeface="Arial"/>
                          <a:cs typeface="Arial"/>
                          <a:sym typeface="Arial"/>
                        </a:rPr>
                        <a:t>j, 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sum</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286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0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T</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86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G</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86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C</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721" name="Google Shape;721;p84"/>
          <p:cNvGraphicFramePr/>
          <p:nvPr/>
        </p:nvGraphicFramePr>
        <p:xfrm>
          <a:off x="6239123" y="2267744"/>
          <a:ext cx="3000000" cy="3000000"/>
        </p:xfrm>
        <a:graphic>
          <a:graphicData uri="http://schemas.openxmlformats.org/drawingml/2006/table">
            <a:tbl>
              <a:tblPr>
                <a:noFill/>
                <a:tableStyleId>{6207FA56-743A-4897-BAD5-808661CEA449}</a:tableStyleId>
              </a:tblPr>
              <a:tblGrid>
                <a:gridCol w="628650"/>
                <a:gridCol w="628650"/>
                <a:gridCol w="628650"/>
                <a:gridCol w="628650"/>
              </a:tblGrid>
              <a:tr h="528650">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1" lang="en-US" sz="2000" u="none" cap="none" strike="noStrike">
                          <a:solidFill>
                            <a:schemeClr val="dk1"/>
                          </a:solidFill>
                          <a:latin typeface="Arial"/>
                          <a:ea typeface="Arial"/>
                          <a:cs typeface="Arial"/>
                          <a:sym typeface="Arial"/>
                        </a:rPr>
                        <a:t>s</a:t>
                      </a:r>
                      <a:r>
                        <a:rPr b="0" baseline="-25000" i="1" lang="en-US" sz="2000" u="none" cap="none" strike="noStrike">
                          <a:solidFill>
                            <a:schemeClr val="dk1"/>
                          </a:solidFill>
                          <a:latin typeface="Arial"/>
                          <a:ea typeface="Arial"/>
                          <a:cs typeface="Arial"/>
                          <a:sym typeface="Arial"/>
                        </a:rPr>
                        <a:t>j</a:t>
                      </a:r>
                      <a:r>
                        <a:rPr b="0" i="0" lang="en-US" sz="2000" u="none" cap="none" strike="noStrike">
                          <a:solidFill>
                            <a:schemeClr val="dk1"/>
                          </a:solidFill>
                          <a:latin typeface="Arial"/>
                          <a:ea typeface="Arial"/>
                          <a:cs typeface="Arial"/>
                          <a:sym typeface="Arial"/>
                        </a:rPr>
                        <a:t>(</a:t>
                      </a:r>
                      <a:r>
                        <a:rPr b="0" i="1" lang="en-US" sz="2000" u="none" cap="none" strike="noStrike">
                          <a:solidFill>
                            <a:schemeClr val="dk1"/>
                          </a:solidFill>
                          <a:latin typeface="Arial"/>
                          <a:ea typeface="Arial"/>
                          <a:cs typeface="Arial"/>
                          <a:sym typeface="Arial"/>
                        </a:rPr>
                        <a:t>u</a:t>
                      </a: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200"/>
                        <a:buFont typeface="Arial"/>
                        <a:buNone/>
                      </a:pPr>
                      <a:r>
                        <a:rPr b="0" i="1" lang="en-US" sz="2200" u="none" cap="none" strike="noStrike">
                          <a:solidFill>
                            <a:schemeClr val="dk1"/>
                          </a:solidFill>
                          <a:latin typeface="Arial"/>
                          <a:ea typeface="Arial"/>
                          <a:cs typeface="Arial"/>
                          <a:sym typeface="Arial"/>
                        </a:rPr>
                        <a:t>δ</a:t>
                      </a:r>
                      <a:r>
                        <a:rPr b="0" baseline="-25000" i="1" lang="en-US" sz="2200" u="none" cap="none" strike="noStrike">
                          <a:solidFill>
                            <a:schemeClr val="dk1"/>
                          </a:solidFill>
                          <a:latin typeface="Arial"/>
                          <a:ea typeface="Arial"/>
                          <a:cs typeface="Arial"/>
                          <a:sym typeface="Arial"/>
                        </a:rPr>
                        <a:t>j, 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sum</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286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0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T</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86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G</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86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C</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722" name="Google Shape;722;p84"/>
          <p:cNvGraphicFramePr/>
          <p:nvPr/>
        </p:nvGraphicFramePr>
        <p:xfrm>
          <a:off x="6239123" y="2267744"/>
          <a:ext cx="3000000" cy="3000000"/>
        </p:xfrm>
        <a:graphic>
          <a:graphicData uri="http://schemas.openxmlformats.org/drawingml/2006/table">
            <a:tbl>
              <a:tblPr>
                <a:noFill/>
                <a:tableStyleId>{6207FA56-743A-4897-BAD5-808661CEA449}</a:tableStyleId>
              </a:tblPr>
              <a:tblGrid>
                <a:gridCol w="628650"/>
                <a:gridCol w="628650"/>
                <a:gridCol w="628650"/>
                <a:gridCol w="628650"/>
              </a:tblGrid>
              <a:tr h="528650">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1" lang="en-US" sz="2000" u="none" cap="none" strike="noStrike">
                          <a:solidFill>
                            <a:schemeClr val="dk1"/>
                          </a:solidFill>
                          <a:latin typeface="Arial"/>
                          <a:ea typeface="Arial"/>
                          <a:cs typeface="Arial"/>
                          <a:sym typeface="Arial"/>
                        </a:rPr>
                        <a:t>s</a:t>
                      </a:r>
                      <a:r>
                        <a:rPr b="0" baseline="-25000" i="1" lang="en-US" sz="2000" u="none" cap="none" strike="noStrike">
                          <a:solidFill>
                            <a:schemeClr val="dk1"/>
                          </a:solidFill>
                          <a:latin typeface="Arial"/>
                          <a:ea typeface="Arial"/>
                          <a:cs typeface="Arial"/>
                          <a:sym typeface="Arial"/>
                        </a:rPr>
                        <a:t>j</a:t>
                      </a:r>
                      <a:r>
                        <a:rPr b="0" i="0" lang="en-US" sz="2000" u="none" cap="none" strike="noStrike">
                          <a:solidFill>
                            <a:schemeClr val="dk1"/>
                          </a:solidFill>
                          <a:latin typeface="Arial"/>
                          <a:ea typeface="Arial"/>
                          <a:cs typeface="Arial"/>
                          <a:sym typeface="Arial"/>
                        </a:rPr>
                        <a:t>(</a:t>
                      </a:r>
                      <a:r>
                        <a:rPr b="0" i="1" lang="en-US" sz="2000" u="none" cap="none" strike="noStrike">
                          <a:solidFill>
                            <a:schemeClr val="dk1"/>
                          </a:solidFill>
                          <a:latin typeface="Arial"/>
                          <a:ea typeface="Arial"/>
                          <a:cs typeface="Arial"/>
                          <a:sym typeface="Arial"/>
                        </a:rPr>
                        <a:t>u</a:t>
                      </a: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200"/>
                        <a:buFont typeface="Arial"/>
                        <a:buNone/>
                      </a:pPr>
                      <a:r>
                        <a:rPr b="0" i="1" lang="en-US" sz="2200" u="none" cap="none" strike="noStrike">
                          <a:solidFill>
                            <a:schemeClr val="dk1"/>
                          </a:solidFill>
                          <a:latin typeface="Arial"/>
                          <a:ea typeface="Arial"/>
                          <a:cs typeface="Arial"/>
                          <a:sym typeface="Arial"/>
                        </a:rPr>
                        <a:t>δ</a:t>
                      </a:r>
                      <a:r>
                        <a:rPr b="0" baseline="-25000" i="1" lang="en-US" sz="2200" u="none" cap="none" strike="noStrike">
                          <a:solidFill>
                            <a:schemeClr val="dk1"/>
                          </a:solidFill>
                          <a:latin typeface="Arial"/>
                          <a:ea typeface="Arial"/>
                          <a:cs typeface="Arial"/>
                          <a:sym typeface="Arial"/>
                        </a:rPr>
                        <a:t>j, 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sum</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286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70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T</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86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G</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86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C</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1" i="0" lang="en-US" sz="2000" u="none" cap="none" strike="noStrike">
                          <a:solidFill>
                            <a:schemeClr val="dk1"/>
                          </a:solidFill>
                          <a:latin typeface="Arial"/>
                          <a:ea typeface="Arial"/>
                          <a:cs typeface="Arial"/>
                          <a:sym typeface="Arial"/>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723" name="Google Shape;723;p84"/>
          <p:cNvSpPr txBox="1"/>
          <p:nvPr/>
        </p:nvSpPr>
        <p:spPr>
          <a:xfrm>
            <a:off x="395536" y="3420269"/>
            <a:ext cx="2743200" cy="457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Times New Roman"/>
                <a:ea typeface="Times New Roman"/>
                <a:cs typeface="Times New Roman"/>
                <a:sym typeface="Times New Roman"/>
              </a:rPr>
              <a:t>+ 9 = </a:t>
            </a:r>
            <a:r>
              <a:rPr b="1" lang="en-US" sz="2400">
                <a:solidFill>
                  <a:schemeClr val="dk1"/>
                </a:solidFill>
                <a:latin typeface="Times New Roman"/>
                <a:ea typeface="Times New Roman"/>
                <a:cs typeface="Times New Roman"/>
                <a:sym typeface="Times New Roman"/>
              </a:rPr>
              <a:t>9</a:t>
            </a:r>
            <a:endParaRPr/>
          </a:p>
        </p:txBody>
      </p:sp>
      <p:sp>
        <p:nvSpPr>
          <p:cNvPr id="724" name="Google Shape;724;p84"/>
          <p:cNvSpPr txBox="1"/>
          <p:nvPr/>
        </p:nvSpPr>
        <p:spPr>
          <a:xfrm>
            <a:off x="400298" y="3029744"/>
            <a:ext cx="3128963" cy="457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US" sz="2400">
                <a:solidFill>
                  <a:schemeClr val="dk1"/>
                </a:solidFill>
                <a:latin typeface="Times New Roman"/>
                <a:ea typeface="Times New Roman"/>
                <a:cs typeface="Times New Roman"/>
                <a:sym typeface="Times New Roman"/>
              </a:rPr>
              <a:t>s</a:t>
            </a:r>
            <a:r>
              <a:rPr b="0" baseline="-25000" i="1" lang="en-US" sz="2400">
                <a:solidFill>
                  <a:schemeClr val="dk1"/>
                </a:solidFill>
                <a:latin typeface="Times New Roman"/>
                <a:ea typeface="Times New Roman"/>
                <a:cs typeface="Times New Roman"/>
                <a:sym typeface="Times New Roman"/>
              </a:rPr>
              <a:t>A</a:t>
            </a:r>
            <a:r>
              <a:rPr b="0" lang="en-US" sz="2400">
                <a:solidFill>
                  <a:schemeClr val="dk1"/>
                </a:solidFill>
                <a:latin typeface="Times New Roman"/>
                <a:ea typeface="Times New Roman"/>
                <a:cs typeface="Times New Roman"/>
                <a:sym typeface="Times New Roman"/>
              </a:rPr>
              <a:t>(</a:t>
            </a:r>
            <a:r>
              <a:rPr b="0" i="1" lang="en-US" sz="2400">
                <a:solidFill>
                  <a:schemeClr val="dk1"/>
                </a:solidFill>
                <a:latin typeface="Times New Roman"/>
                <a:ea typeface="Times New Roman"/>
                <a:cs typeface="Times New Roman"/>
                <a:sym typeface="Times New Roman"/>
              </a:rPr>
              <a:t>v</a:t>
            </a:r>
            <a:r>
              <a:rPr b="0" lang="en-US" sz="2400">
                <a:solidFill>
                  <a:schemeClr val="dk1"/>
                </a:solidFill>
                <a:latin typeface="Times New Roman"/>
                <a:ea typeface="Times New Roman"/>
                <a:cs typeface="Times New Roman"/>
                <a:sym typeface="Times New Roman"/>
              </a:rPr>
              <a:t>) = 0</a:t>
            </a:r>
            <a:endParaRPr b="0"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8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Sankoff Algorithm (cont.)</a:t>
            </a:r>
            <a:endParaRPr/>
          </a:p>
        </p:txBody>
      </p:sp>
      <p:pic>
        <p:nvPicPr>
          <p:cNvPr descr="SankoffLeftBottom1" id="731" name="Google Shape;731;p85"/>
          <p:cNvPicPr preferRelativeResize="0"/>
          <p:nvPr/>
        </p:nvPicPr>
        <p:blipFill rotWithShape="1">
          <a:blip r:embed="rId3">
            <a:alphaModFix/>
          </a:blip>
          <a:srcRect b="0" l="0" r="0" t="0"/>
          <a:stretch/>
        </p:blipFill>
        <p:spPr>
          <a:xfrm>
            <a:off x="1758752" y="2343944"/>
            <a:ext cx="5268913" cy="3257550"/>
          </a:xfrm>
          <a:prstGeom prst="rect">
            <a:avLst/>
          </a:prstGeom>
          <a:noFill/>
          <a:ln>
            <a:noFill/>
          </a:ln>
        </p:spPr>
      </p:pic>
      <p:pic>
        <p:nvPicPr>
          <p:cNvPr descr="SankoffLeftBottom2" id="732" name="Google Shape;732;p85"/>
          <p:cNvPicPr preferRelativeResize="0"/>
          <p:nvPr/>
        </p:nvPicPr>
        <p:blipFill rotWithShape="1">
          <a:blip r:embed="rId4">
            <a:alphaModFix/>
          </a:blip>
          <a:srcRect b="0" l="0" r="0" t="0"/>
          <a:stretch/>
        </p:blipFill>
        <p:spPr>
          <a:xfrm>
            <a:off x="1753990" y="2345532"/>
            <a:ext cx="5268912" cy="3257550"/>
          </a:xfrm>
          <a:prstGeom prst="rect">
            <a:avLst/>
          </a:prstGeom>
          <a:noFill/>
          <a:ln>
            <a:noFill/>
          </a:ln>
        </p:spPr>
      </p:pic>
      <p:sp>
        <p:nvSpPr>
          <p:cNvPr id="733" name="Google Shape;733;p85"/>
          <p:cNvSpPr txBox="1"/>
          <p:nvPr/>
        </p:nvSpPr>
        <p:spPr>
          <a:xfrm>
            <a:off x="3435152" y="1124744"/>
            <a:ext cx="4495800" cy="914400"/>
          </a:xfrm>
          <a:prstGeom prst="rect">
            <a:avLst/>
          </a:prstGeom>
          <a:noFill/>
          <a:ln>
            <a:noFill/>
          </a:ln>
        </p:spPr>
        <p:txBody>
          <a:bodyPr anchorCtr="0" anchor="t" bIns="45700" lIns="91425" spcFirstLastPara="1" rIns="91425" wrap="square" tIns="45700">
            <a:noAutofit/>
          </a:bodyPr>
          <a:lstStyle/>
          <a:p>
            <a:pPr indent="0" lvl="1" marL="457200" marR="0" rtl="0" algn="l">
              <a:lnSpc>
                <a:spcPct val="90000"/>
              </a:lnSpc>
              <a:spcBef>
                <a:spcPts val="0"/>
              </a:spcBef>
              <a:spcAft>
                <a:spcPts val="0"/>
              </a:spcAft>
              <a:buClr>
                <a:schemeClr val="accent2"/>
              </a:buClr>
              <a:buSzPts val="1540"/>
              <a:buFont typeface="Noto Sans Symbols"/>
              <a:buNone/>
            </a:pPr>
            <a:r>
              <a:rPr b="0" i="1" lang="en-US" sz="2800" u="none" cap="none" strike="noStrike">
                <a:solidFill>
                  <a:schemeClr val="dk1"/>
                </a:solidFill>
                <a:latin typeface="Times New Roman"/>
                <a:ea typeface="Times New Roman"/>
                <a:cs typeface="Times New Roman"/>
                <a:sym typeface="Times New Roman"/>
              </a:rPr>
              <a:t>s</a:t>
            </a:r>
            <a:r>
              <a:rPr b="0" baseline="-25000" i="1" lang="en-US" sz="2800" u="none" cap="none" strike="noStrike">
                <a:solidFill>
                  <a:schemeClr val="dk1"/>
                </a:solidFill>
                <a:latin typeface="Times New Roman"/>
                <a:ea typeface="Times New Roman"/>
                <a:cs typeface="Times New Roman"/>
                <a:sym typeface="Times New Roman"/>
              </a:rPr>
              <a:t>t</a:t>
            </a:r>
            <a:r>
              <a:rPr b="0" i="0" lang="en-US" sz="2800" u="none" cap="none" strike="noStrike">
                <a:solidFill>
                  <a:schemeClr val="dk1"/>
                </a:solidFill>
                <a:latin typeface="Times New Roman"/>
                <a:ea typeface="Times New Roman"/>
                <a:cs typeface="Times New Roman"/>
                <a:sym typeface="Times New Roman"/>
              </a:rPr>
              <a:t>(</a:t>
            </a:r>
            <a:r>
              <a:rPr b="0" i="1" lang="en-US" sz="2800" u="none" cap="none" strike="noStrike">
                <a:solidFill>
                  <a:schemeClr val="dk1"/>
                </a:solidFill>
                <a:latin typeface="Times New Roman"/>
                <a:ea typeface="Times New Roman"/>
                <a:cs typeface="Times New Roman"/>
                <a:sym typeface="Times New Roman"/>
              </a:rPr>
              <a:t>v</a:t>
            </a:r>
            <a:r>
              <a:rPr b="0" i="0" lang="en-US" sz="2800" u="none" cap="none" strike="noStrike">
                <a:solidFill>
                  <a:schemeClr val="dk1"/>
                </a:solidFill>
                <a:latin typeface="Times New Roman"/>
                <a:ea typeface="Times New Roman"/>
                <a:cs typeface="Times New Roman"/>
                <a:sym typeface="Times New Roman"/>
              </a:rPr>
              <a:t>) = min</a:t>
            </a:r>
            <a:r>
              <a:rPr b="0" baseline="-25000" i="1" lang="en-US" sz="2800" u="none" cap="none" strike="noStrike">
                <a:solidFill>
                  <a:schemeClr val="dk1"/>
                </a:solidFill>
                <a:latin typeface="Times New Roman"/>
                <a:ea typeface="Times New Roman"/>
                <a:cs typeface="Times New Roman"/>
                <a:sym typeface="Times New Roman"/>
              </a:rPr>
              <a:t>i</a:t>
            </a:r>
            <a:r>
              <a:rPr b="0" i="0" lang="en-US" sz="2800" u="none" cap="none" strike="noStrike">
                <a:solidFill>
                  <a:schemeClr val="dk1"/>
                </a:solidFill>
                <a:latin typeface="Times New Roman"/>
                <a:ea typeface="Times New Roman"/>
                <a:cs typeface="Times New Roman"/>
                <a:sym typeface="Times New Roman"/>
              </a:rPr>
              <a:t> {</a:t>
            </a:r>
            <a:r>
              <a:rPr b="0" i="1" lang="en-US" sz="2800" u="none" cap="none" strike="noStrike">
                <a:solidFill>
                  <a:schemeClr val="dk1"/>
                </a:solidFill>
                <a:latin typeface="Times New Roman"/>
                <a:ea typeface="Times New Roman"/>
                <a:cs typeface="Times New Roman"/>
                <a:sym typeface="Times New Roman"/>
              </a:rPr>
              <a:t>s</a:t>
            </a:r>
            <a:r>
              <a:rPr b="0" baseline="-25000" i="1" lang="en-US" sz="2800" u="none" cap="none" strike="noStrike">
                <a:solidFill>
                  <a:schemeClr val="dk1"/>
                </a:solidFill>
                <a:latin typeface="Times New Roman"/>
                <a:ea typeface="Times New Roman"/>
                <a:cs typeface="Times New Roman"/>
                <a:sym typeface="Times New Roman"/>
              </a:rPr>
              <a:t>i</a:t>
            </a:r>
            <a:r>
              <a:rPr b="0" i="0" lang="en-US" sz="2800" u="none" cap="none" strike="noStrike">
                <a:solidFill>
                  <a:schemeClr val="dk1"/>
                </a:solidFill>
                <a:latin typeface="Times New Roman"/>
                <a:ea typeface="Times New Roman"/>
                <a:cs typeface="Times New Roman"/>
                <a:sym typeface="Times New Roman"/>
              </a:rPr>
              <a:t>(</a:t>
            </a:r>
            <a:r>
              <a:rPr b="0" i="1" lang="en-US" sz="2800" u="none" cap="none" strike="noStrike">
                <a:solidFill>
                  <a:schemeClr val="dk1"/>
                </a:solidFill>
                <a:latin typeface="Times New Roman"/>
                <a:ea typeface="Times New Roman"/>
                <a:cs typeface="Times New Roman"/>
                <a:sym typeface="Times New Roman"/>
              </a:rPr>
              <a:t>u</a:t>
            </a:r>
            <a:r>
              <a:rPr b="0" i="0" lang="en-US" sz="2800" u="none" cap="none" strike="noStrike">
                <a:solidFill>
                  <a:schemeClr val="dk1"/>
                </a:solidFill>
                <a:latin typeface="Times New Roman"/>
                <a:ea typeface="Times New Roman"/>
                <a:cs typeface="Times New Roman"/>
                <a:sym typeface="Times New Roman"/>
              </a:rPr>
              <a:t>) + </a:t>
            </a:r>
            <a:r>
              <a:rPr b="0" i="1" lang="en-US" sz="2800" u="none" cap="none" strike="noStrike">
                <a:solidFill>
                  <a:schemeClr val="dk1"/>
                </a:solidFill>
                <a:latin typeface="Times New Roman"/>
                <a:ea typeface="Times New Roman"/>
                <a:cs typeface="Times New Roman"/>
                <a:sym typeface="Times New Roman"/>
              </a:rPr>
              <a:t>δ</a:t>
            </a:r>
            <a:r>
              <a:rPr b="0" baseline="-25000" i="1" lang="en-US" sz="2800" u="none" cap="none" strike="noStrike">
                <a:solidFill>
                  <a:schemeClr val="dk1"/>
                </a:solidFill>
                <a:latin typeface="Times New Roman"/>
                <a:ea typeface="Times New Roman"/>
                <a:cs typeface="Times New Roman"/>
                <a:sym typeface="Times New Roman"/>
              </a:rPr>
              <a:t>i, t</a:t>
            </a:r>
            <a:r>
              <a:rPr b="0" i="0" lang="en-US" sz="2800" u="none" cap="none" strike="noStrike">
                <a:solidFill>
                  <a:schemeClr val="dk1"/>
                </a:solidFill>
                <a:latin typeface="Times New Roman"/>
                <a:ea typeface="Times New Roman"/>
                <a:cs typeface="Times New Roman"/>
                <a:sym typeface="Times New Roman"/>
              </a:rPr>
              <a:t>} + min</a:t>
            </a:r>
            <a:r>
              <a:rPr b="0" baseline="-25000" i="1" lang="en-US" sz="2800" u="none" cap="none" strike="noStrike">
                <a:solidFill>
                  <a:schemeClr val="dk1"/>
                </a:solidFill>
                <a:latin typeface="Times New Roman"/>
                <a:ea typeface="Times New Roman"/>
                <a:cs typeface="Times New Roman"/>
                <a:sym typeface="Times New Roman"/>
              </a:rPr>
              <a:t>j</a:t>
            </a:r>
            <a:r>
              <a:rPr b="0" i="0" lang="en-US" sz="2800" u="none" cap="none" strike="noStrike">
                <a:solidFill>
                  <a:schemeClr val="dk1"/>
                </a:solidFill>
                <a:latin typeface="Times New Roman"/>
                <a:ea typeface="Times New Roman"/>
                <a:cs typeface="Times New Roman"/>
                <a:sym typeface="Times New Roman"/>
              </a:rPr>
              <a:t>{</a:t>
            </a:r>
            <a:r>
              <a:rPr b="0" i="1" lang="en-US" sz="2800" u="none" cap="none" strike="noStrike">
                <a:solidFill>
                  <a:schemeClr val="dk1"/>
                </a:solidFill>
                <a:latin typeface="Times New Roman"/>
                <a:ea typeface="Times New Roman"/>
                <a:cs typeface="Times New Roman"/>
                <a:sym typeface="Times New Roman"/>
              </a:rPr>
              <a:t>s</a:t>
            </a:r>
            <a:r>
              <a:rPr b="0" baseline="-25000" i="1" lang="en-US" sz="3200" u="none" cap="none" strike="noStrike">
                <a:solidFill>
                  <a:schemeClr val="dk1"/>
                </a:solidFill>
                <a:latin typeface="Times New Roman"/>
                <a:ea typeface="Times New Roman"/>
                <a:cs typeface="Times New Roman"/>
                <a:sym typeface="Times New Roman"/>
              </a:rPr>
              <a:t>j</a:t>
            </a:r>
            <a:r>
              <a:rPr b="0" i="0" lang="en-US" sz="3200" u="none" cap="none" strike="noStrike">
                <a:solidFill>
                  <a:schemeClr val="dk1"/>
                </a:solidFill>
                <a:latin typeface="Times New Roman"/>
                <a:ea typeface="Times New Roman"/>
                <a:cs typeface="Times New Roman"/>
                <a:sym typeface="Times New Roman"/>
              </a:rPr>
              <a:t>(</a:t>
            </a:r>
            <a:r>
              <a:rPr b="0" i="1" lang="en-US" sz="3200" u="none" cap="none" strike="noStrike">
                <a:solidFill>
                  <a:schemeClr val="dk1"/>
                </a:solidFill>
                <a:latin typeface="Times New Roman"/>
                <a:ea typeface="Times New Roman"/>
                <a:cs typeface="Times New Roman"/>
                <a:sym typeface="Times New Roman"/>
              </a:rPr>
              <a:t>w</a:t>
            </a:r>
            <a:r>
              <a:rPr b="0" i="0" lang="en-US" sz="3200" u="none" cap="none" strike="noStrike">
                <a:solidFill>
                  <a:schemeClr val="dk1"/>
                </a:solidFill>
                <a:latin typeface="Times New Roman"/>
                <a:ea typeface="Times New Roman"/>
                <a:cs typeface="Times New Roman"/>
                <a:sym typeface="Times New Roman"/>
              </a:rPr>
              <a:t>) + </a:t>
            </a:r>
            <a:r>
              <a:rPr b="0" i="1" lang="en-US" sz="3200" u="none" cap="none" strike="noStrike">
                <a:solidFill>
                  <a:schemeClr val="dk1"/>
                </a:solidFill>
                <a:latin typeface="Times New Roman"/>
                <a:ea typeface="Times New Roman"/>
                <a:cs typeface="Times New Roman"/>
                <a:sym typeface="Times New Roman"/>
              </a:rPr>
              <a:t>δ</a:t>
            </a:r>
            <a:r>
              <a:rPr b="0" baseline="-25000" i="1" lang="en-US" sz="3200" u="none" cap="none" strike="noStrike">
                <a:solidFill>
                  <a:schemeClr val="dk1"/>
                </a:solidFill>
                <a:latin typeface="Times New Roman"/>
                <a:ea typeface="Times New Roman"/>
                <a:cs typeface="Times New Roman"/>
                <a:sym typeface="Times New Roman"/>
              </a:rPr>
              <a:t>j, t</a:t>
            </a:r>
            <a:r>
              <a:rPr b="0" i="0" lang="en-US" sz="3200" u="none" cap="none" strike="noStrike">
                <a:solidFill>
                  <a:schemeClr val="dk1"/>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p:txBody>
      </p:sp>
      <p:pic>
        <p:nvPicPr>
          <p:cNvPr descr="SankoffLeftBottom3" id="734" name="Google Shape;734;p85"/>
          <p:cNvPicPr preferRelativeResize="0"/>
          <p:nvPr/>
        </p:nvPicPr>
        <p:blipFill rotWithShape="1">
          <a:blip r:embed="rId5">
            <a:alphaModFix/>
          </a:blip>
          <a:srcRect b="0" l="0" r="0" t="0"/>
          <a:stretch/>
        </p:blipFill>
        <p:spPr>
          <a:xfrm>
            <a:off x="1753990" y="2345532"/>
            <a:ext cx="5268912" cy="3257550"/>
          </a:xfrm>
          <a:prstGeom prst="rect">
            <a:avLst/>
          </a:prstGeom>
          <a:noFill/>
          <a:ln>
            <a:noFill/>
          </a:ln>
        </p:spPr>
      </p:pic>
      <p:pic>
        <p:nvPicPr>
          <p:cNvPr descr="Scoring Matrix" id="735" name="Google Shape;735;p85"/>
          <p:cNvPicPr preferRelativeResize="0"/>
          <p:nvPr/>
        </p:nvPicPr>
        <p:blipFill rotWithShape="1">
          <a:blip r:embed="rId6">
            <a:alphaModFix/>
          </a:blip>
          <a:srcRect b="0" l="0" r="0" t="0"/>
          <a:stretch/>
        </p:blipFill>
        <p:spPr>
          <a:xfrm>
            <a:off x="691952" y="1277144"/>
            <a:ext cx="2667000" cy="1416050"/>
          </a:xfrm>
          <a:prstGeom prst="rect">
            <a:avLst/>
          </a:prstGeom>
          <a:noFill/>
          <a:ln>
            <a:noFill/>
          </a:ln>
        </p:spPr>
      </p:pic>
      <p:sp>
        <p:nvSpPr>
          <p:cNvPr id="736" name="Google Shape;736;p85"/>
          <p:cNvSpPr txBox="1"/>
          <p:nvPr/>
        </p:nvSpPr>
        <p:spPr>
          <a:xfrm>
            <a:off x="539552" y="3334544"/>
            <a:ext cx="3048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Times New Roman"/>
                <a:ea typeface="Times New Roman"/>
                <a:cs typeface="Times New Roman"/>
                <a:sym typeface="Times New Roman"/>
              </a:rPr>
              <a:t>Repeat for T, G, and 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pic>
        <p:nvPicPr>
          <p:cNvPr descr="Sankoff2" id="742" name="Google Shape;742;p86"/>
          <p:cNvPicPr preferRelativeResize="0"/>
          <p:nvPr/>
        </p:nvPicPr>
        <p:blipFill rotWithShape="1">
          <a:blip r:embed="rId3">
            <a:alphaModFix/>
          </a:blip>
          <a:srcRect b="0" l="0" r="0" t="0"/>
          <a:stretch/>
        </p:blipFill>
        <p:spPr>
          <a:xfrm>
            <a:off x="290264" y="1433736"/>
            <a:ext cx="8458200" cy="4038600"/>
          </a:xfrm>
          <a:prstGeom prst="rect">
            <a:avLst/>
          </a:prstGeom>
          <a:noFill/>
          <a:ln>
            <a:noFill/>
          </a:ln>
        </p:spPr>
      </p:pic>
      <p:sp>
        <p:nvSpPr>
          <p:cNvPr id="743" name="Google Shape;743;p8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Sankoff Algorithm (cont.)</a:t>
            </a:r>
            <a:endParaRPr/>
          </a:p>
        </p:txBody>
      </p:sp>
      <p:pic>
        <p:nvPicPr>
          <p:cNvPr descr="Sankoff3" id="744" name="Google Shape;744;p86"/>
          <p:cNvPicPr preferRelativeResize="0"/>
          <p:nvPr/>
        </p:nvPicPr>
        <p:blipFill rotWithShape="1">
          <a:blip r:embed="rId4">
            <a:alphaModFix/>
          </a:blip>
          <a:srcRect b="0" l="0" r="0" t="0"/>
          <a:stretch/>
        </p:blipFill>
        <p:spPr>
          <a:xfrm>
            <a:off x="288677" y="1435324"/>
            <a:ext cx="8455025" cy="4040187"/>
          </a:xfrm>
          <a:prstGeom prst="rect">
            <a:avLst/>
          </a:prstGeom>
          <a:noFill/>
          <a:ln>
            <a:noFill/>
          </a:ln>
        </p:spPr>
      </p:pic>
      <p:sp>
        <p:nvSpPr>
          <p:cNvPr id="745" name="Google Shape;745;p86"/>
          <p:cNvSpPr txBox="1"/>
          <p:nvPr/>
        </p:nvSpPr>
        <p:spPr>
          <a:xfrm>
            <a:off x="442664" y="1052736"/>
            <a:ext cx="3276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Times New Roman"/>
                <a:ea typeface="Times New Roman"/>
                <a:cs typeface="Times New Roman"/>
                <a:sym typeface="Times New Roman"/>
              </a:rPr>
              <a:t>Repeat for right subtree</a:t>
            </a:r>
            <a:endParaRPr/>
          </a:p>
        </p:txBody>
      </p:sp>
      <p:sp>
        <p:nvSpPr>
          <p:cNvPr id="746" name="Google Shape;746;p86"/>
          <p:cNvSpPr/>
          <p:nvPr/>
        </p:nvSpPr>
        <p:spPr>
          <a:xfrm>
            <a:off x="4633664" y="2405286"/>
            <a:ext cx="3810000" cy="3048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pic>
        <p:nvPicPr>
          <p:cNvPr descr="Sankoff3" id="752" name="Google Shape;752;p87"/>
          <p:cNvPicPr preferRelativeResize="0"/>
          <p:nvPr/>
        </p:nvPicPr>
        <p:blipFill rotWithShape="1">
          <a:blip r:embed="rId3">
            <a:alphaModFix/>
          </a:blip>
          <a:srcRect b="0" l="0" r="0" t="0"/>
          <a:stretch/>
        </p:blipFill>
        <p:spPr>
          <a:xfrm>
            <a:off x="251520" y="1740124"/>
            <a:ext cx="8455025" cy="4040187"/>
          </a:xfrm>
          <a:prstGeom prst="rect">
            <a:avLst/>
          </a:prstGeom>
          <a:noFill/>
          <a:ln>
            <a:noFill/>
          </a:ln>
        </p:spPr>
      </p:pic>
      <p:sp>
        <p:nvSpPr>
          <p:cNvPr id="753" name="Google Shape;753;p8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Sankoff Algorithm (cont.)</a:t>
            </a:r>
            <a:endParaRPr/>
          </a:p>
        </p:txBody>
      </p:sp>
      <p:sp>
        <p:nvSpPr>
          <p:cNvPr id="754" name="Google Shape;754;p87"/>
          <p:cNvSpPr txBox="1"/>
          <p:nvPr/>
        </p:nvSpPr>
        <p:spPr>
          <a:xfrm>
            <a:off x="557907" y="1052736"/>
            <a:ext cx="320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Times New Roman"/>
                <a:ea typeface="Times New Roman"/>
                <a:cs typeface="Times New Roman"/>
                <a:sym typeface="Times New Roman"/>
              </a:rPr>
              <a:t>Repeat for root</a:t>
            </a:r>
            <a:endParaRPr/>
          </a:p>
        </p:txBody>
      </p:sp>
      <p:pic>
        <p:nvPicPr>
          <p:cNvPr descr="Sankoff4" id="755" name="Google Shape;755;p87"/>
          <p:cNvPicPr preferRelativeResize="0"/>
          <p:nvPr/>
        </p:nvPicPr>
        <p:blipFill rotWithShape="1">
          <a:blip r:embed="rId4">
            <a:alphaModFix/>
          </a:blip>
          <a:srcRect b="0" l="0" r="0" t="0"/>
          <a:stretch/>
        </p:blipFill>
        <p:spPr>
          <a:xfrm>
            <a:off x="251520" y="1740124"/>
            <a:ext cx="8455025" cy="4040187"/>
          </a:xfrm>
          <a:prstGeom prst="rect">
            <a:avLst/>
          </a:prstGeom>
          <a:noFill/>
          <a:ln>
            <a:noFill/>
          </a:ln>
        </p:spPr>
      </p:pic>
      <p:sp>
        <p:nvSpPr>
          <p:cNvPr id="756" name="Google Shape;756;p87"/>
          <p:cNvSpPr/>
          <p:nvPr/>
        </p:nvSpPr>
        <p:spPr>
          <a:xfrm>
            <a:off x="1458020" y="1586136"/>
            <a:ext cx="6400800" cy="2362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8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Sankoff Algorithm (cont.)</a:t>
            </a:r>
            <a:endParaRPr/>
          </a:p>
        </p:txBody>
      </p:sp>
      <p:pic>
        <p:nvPicPr>
          <p:cNvPr descr="Sankoff4" id="763" name="Google Shape;763;p88"/>
          <p:cNvPicPr preferRelativeResize="0"/>
          <p:nvPr/>
        </p:nvPicPr>
        <p:blipFill rotWithShape="1">
          <a:blip r:embed="rId3">
            <a:alphaModFix/>
          </a:blip>
          <a:srcRect b="0" l="0" r="0" t="0"/>
          <a:stretch/>
        </p:blipFill>
        <p:spPr>
          <a:xfrm>
            <a:off x="251520" y="1663924"/>
            <a:ext cx="8455025" cy="4040187"/>
          </a:xfrm>
          <a:prstGeom prst="rect">
            <a:avLst/>
          </a:prstGeom>
          <a:noFill/>
          <a:ln>
            <a:noFill/>
          </a:ln>
        </p:spPr>
      </p:pic>
      <p:pic>
        <p:nvPicPr>
          <p:cNvPr descr="Sankoff5" id="764" name="Google Shape;764;p88"/>
          <p:cNvPicPr preferRelativeResize="0"/>
          <p:nvPr/>
        </p:nvPicPr>
        <p:blipFill rotWithShape="1">
          <a:blip r:embed="rId4">
            <a:alphaModFix/>
          </a:blip>
          <a:srcRect b="0" l="0" r="0" t="0"/>
          <a:stretch/>
        </p:blipFill>
        <p:spPr>
          <a:xfrm>
            <a:off x="251520" y="1663924"/>
            <a:ext cx="8455025" cy="4040187"/>
          </a:xfrm>
          <a:prstGeom prst="rect">
            <a:avLst/>
          </a:prstGeom>
          <a:noFill/>
          <a:ln>
            <a:noFill/>
          </a:ln>
        </p:spPr>
      </p:pic>
      <p:pic>
        <p:nvPicPr>
          <p:cNvPr descr="Sankoff6" id="765" name="Google Shape;765;p88"/>
          <p:cNvPicPr preferRelativeResize="0"/>
          <p:nvPr/>
        </p:nvPicPr>
        <p:blipFill rotWithShape="1">
          <a:blip r:embed="rId5">
            <a:alphaModFix/>
          </a:blip>
          <a:srcRect b="0" l="0" r="0" t="0"/>
          <a:stretch/>
        </p:blipFill>
        <p:spPr>
          <a:xfrm>
            <a:off x="251520" y="1663924"/>
            <a:ext cx="8455025" cy="4040187"/>
          </a:xfrm>
          <a:prstGeom prst="rect">
            <a:avLst/>
          </a:prstGeom>
          <a:noFill/>
          <a:ln>
            <a:noFill/>
          </a:ln>
        </p:spPr>
      </p:pic>
      <p:sp>
        <p:nvSpPr>
          <p:cNvPr id="766" name="Google Shape;766;p88"/>
          <p:cNvSpPr/>
          <p:nvPr/>
        </p:nvSpPr>
        <p:spPr>
          <a:xfrm>
            <a:off x="405507" y="1052736"/>
            <a:ext cx="7620000" cy="106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SzPts val="3200"/>
              <a:buFont typeface="Noto Sans Symbols"/>
              <a:buNone/>
            </a:pPr>
            <a:r>
              <a:rPr b="0" lang="en-US" sz="3200">
                <a:solidFill>
                  <a:schemeClr val="dk1"/>
                </a:solidFill>
                <a:latin typeface="Times New Roman"/>
                <a:ea typeface="Times New Roman"/>
                <a:cs typeface="Times New Roman"/>
                <a:sym typeface="Times New Roman"/>
              </a:rPr>
              <a:t>Smallest score at root is minimum weighted parsimony score</a:t>
            </a:r>
            <a:endParaRPr/>
          </a:p>
        </p:txBody>
      </p:sp>
      <p:sp>
        <p:nvSpPr>
          <p:cNvPr id="767" name="Google Shape;767;p88"/>
          <p:cNvSpPr txBox="1"/>
          <p:nvPr/>
        </p:nvSpPr>
        <p:spPr>
          <a:xfrm>
            <a:off x="5434707" y="1586136"/>
            <a:ext cx="2209800"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Times New Roman"/>
                <a:ea typeface="Times New Roman"/>
                <a:cs typeface="Times New Roman"/>
                <a:sym typeface="Times New Roman"/>
              </a:rPr>
              <a:t>In this case, 9 – so label with 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Sankoff Algorithm: Traveling down the Tree</a:t>
            </a:r>
            <a:endParaRPr/>
          </a:p>
        </p:txBody>
      </p:sp>
      <p:sp>
        <p:nvSpPr>
          <p:cNvPr id="773" name="Google Shape;773;p89"/>
          <p:cNvSpPr txBox="1"/>
          <p:nvPr>
            <p:ph idx="1" type="body"/>
          </p:nvPr>
        </p:nvSpPr>
        <p:spPr>
          <a:xfrm>
            <a:off x="457200" y="20574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a:t>The scores at the root vertex have been computed by going up the tree </a:t>
            </a:r>
            <a:endParaRPr/>
          </a:p>
          <a:p>
            <a:pPr indent="-342900" lvl="0" marL="342900" rtl="0" algn="l">
              <a:spcBef>
                <a:spcPts val="600"/>
              </a:spcBef>
              <a:spcAft>
                <a:spcPts val="0"/>
              </a:spcAft>
              <a:buSzPts val="1950"/>
              <a:buChar char="■"/>
            </a:pPr>
            <a:r>
              <a:rPr lang="en-US"/>
              <a:t>After the scores at root vertex are computed the Sankoff algorithm moves down the tree and assign each vertex with optimal character.</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9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Sankoff Algorithm (cont.)</a:t>
            </a:r>
            <a:endParaRPr/>
          </a:p>
        </p:txBody>
      </p:sp>
      <p:pic>
        <p:nvPicPr>
          <p:cNvPr descr="Sankoff6" id="780" name="Google Shape;780;p90"/>
          <p:cNvPicPr preferRelativeResize="0"/>
          <p:nvPr/>
        </p:nvPicPr>
        <p:blipFill rotWithShape="1">
          <a:blip r:embed="rId3">
            <a:alphaModFix/>
          </a:blip>
          <a:srcRect b="0" l="0" r="0" t="0"/>
          <a:stretch/>
        </p:blipFill>
        <p:spPr>
          <a:xfrm>
            <a:off x="227013" y="1724026"/>
            <a:ext cx="8455025" cy="4040187"/>
          </a:xfrm>
          <a:prstGeom prst="rect">
            <a:avLst/>
          </a:prstGeom>
          <a:noFill/>
          <a:ln>
            <a:noFill/>
          </a:ln>
        </p:spPr>
      </p:pic>
      <p:sp>
        <p:nvSpPr>
          <p:cNvPr id="781" name="Google Shape;781;p90"/>
          <p:cNvSpPr txBox="1"/>
          <p:nvPr/>
        </p:nvSpPr>
        <p:spPr>
          <a:xfrm>
            <a:off x="457200" y="1189038"/>
            <a:ext cx="3048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Times New Roman"/>
                <a:ea typeface="Times New Roman"/>
                <a:cs typeface="Times New Roman"/>
                <a:sym typeface="Times New Roman"/>
              </a:rPr>
              <a:t>9 is derived from 7 + 2</a:t>
            </a:r>
            <a:endParaRPr/>
          </a:p>
        </p:txBody>
      </p:sp>
      <p:pic>
        <p:nvPicPr>
          <p:cNvPr descr="Sankoff7" id="782" name="Google Shape;782;p90"/>
          <p:cNvPicPr preferRelativeResize="0"/>
          <p:nvPr/>
        </p:nvPicPr>
        <p:blipFill rotWithShape="1">
          <a:blip r:embed="rId4">
            <a:alphaModFix/>
          </a:blip>
          <a:srcRect b="0" l="0" r="0" t="0"/>
          <a:stretch/>
        </p:blipFill>
        <p:spPr>
          <a:xfrm>
            <a:off x="227013" y="1724026"/>
            <a:ext cx="8455025" cy="4040187"/>
          </a:xfrm>
          <a:prstGeom prst="rect">
            <a:avLst/>
          </a:prstGeom>
          <a:noFill/>
          <a:ln>
            <a:noFill/>
          </a:ln>
        </p:spPr>
      </p:pic>
      <p:pic>
        <p:nvPicPr>
          <p:cNvPr descr="Sankoff8" id="783" name="Google Shape;783;p90"/>
          <p:cNvPicPr preferRelativeResize="0"/>
          <p:nvPr/>
        </p:nvPicPr>
        <p:blipFill rotWithShape="1">
          <a:blip r:embed="rId5">
            <a:alphaModFix/>
          </a:blip>
          <a:srcRect b="0" l="0" r="0" t="0"/>
          <a:stretch/>
        </p:blipFill>
        <p:spPr>
          <a:xfrm>
            <a:off x="227013" y="1724026"/>
            <a:ext cx="8455025" cy="4040187"/>
          </a:xfrm>
          <a:prstGeom prst="rect">
            <a:avLst/>
          </a:prstGeom>
          <a:noFill/>
          <a:ln>
            <a:noFill/>
          </a:ln>
        </p:spPr>
      </p:pic>
      <p:sp>
        <p:nvSpPr>
          <p:cNvPr id="784" name="Google Shape;784;p90"/>
          <p:cNvSpPr txBox="1"/>
          <p:nvPr/>
        </p:nvSpPr>
        <p:spPr>
          <a:xfrm>
            <a:off x="457200" y="1722438"/>
            <a:ext cx="2743200" cy="15525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Times New Roman"/>
                <a:ea typeface="Times New Roman"/>
                <a:cs typeface="Times New Roman"/>
                <a:sym typeface="Times New Roman"/>
              </a:rPr>
              <a:t>So left child is T,</a:t>
            </a:r>
            <a:endParaRPr/>
          </a:p>
          <a:p>
            <a:pPr indent="0" lvl="0" marL="0" marR="0" rtl="0" algn="l">
              <a:spcBef>
                <a:spcPts val="1200"/>
              </a:spcBef>
              <a:spcAft>
                <a:spcPts val="0"/>
              </a:spcAft>
              <a:buNone/>
            </a:pPr>
            <a:r>
              <a:rPr b="0" lang="en-US" sz="2400">
                <a:solidFill>
                  <a:schemeClr val="dk1"/>
                </a:solidFill>
                <a:latin typeface="Times New Roman"/>
                <a:ea typeface="Times New Roman"/>
                <a:cs typeface="Times New Roman"/>
                <a:sym typeface="Times New Roman"/>
              </a:rPr>
              <a:t>And right child is T</a:t>
            </a:r>
            <a:endParaRPr/>
          </a:p>
          <a:p>
            <a:pPr indent="0" lvl="0" marL="0" marR="0" rtl="0" algn="l">
              <a:spcBef>
                <a:spcPts val="1200"/>
              </a:spcBef>
              <a:spcAft>
                <a:spcPts val="0"/>
              </a:spcAft>
              <a:buNone/>
            </a:pPr>
            <a:r>
              <a:t/>
            </a:r>
            <a:endParaRPr b="0"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9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Sankoff Algorithm (cont.)</a:t>
            </a:r>
            <a:endParaRPr/>
          </a:p>
        </p:txBody>
      </p:sp>
      <p:pic>
        <p:nvPicPr>
          <p:cNvPr descr="Sankoff" id="791" name="Google Shape;791;p91"/>
          <p:cNvPicPr preferRelativeResize="0"/>
          <p:nvPr/>
        </p:nvPicPr>
        <p:blipFill rotWithShape="1">
          <a:blip r:embed="rId3">
            <a:alphaModFix/>
          </a:blip>
          <a:srcRect b="0" l="0" r="0" t="0"/>
          <a:stretch/>
        </p:blipFill>
        <p:spPr>
          <a:xfrm>
            <a:off x="202471" y="1647826"/>
            <a:ext cx="8455025" cy="4040187"/>
          </a:xfrm>
          <a:prstGeom prst="rect">
            <a:avLst/>
          </a:prstGeom>
          <a:noFill/>
          <a:ln>
            <a:noFill/>
          </a:ln>
        </p:spPr>
      </p:pic>
      <p:sp>
        <p:nvSpPr>
          <p:cNvPr id="792" name="Google Shape;792;p91"/>
          <p:cNvSpPr txBox="1"/>
          <p:nvPr/>
        </p:nvSpPr>
        <p:spPr>
          <a:xfrm>
            <a:off x="432658" y="1189038"/>
            <a:ext cx="3962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Times New Roman"/>
                <a:ea typeface="Times New Roman"/>
                <a:cs typeface="Times New Roman"/>
                <a:sym typeface="Times New Roman"/>
              </a:rPr>
              <a:t>And the tree is thus labeled…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Out of Africa Hypothesis</a:t>
            </a:r>
            <a:endParaRPr/>
          </a:p>
        </p:txBody>
      </p:sp>
      <p:sp>
        <p:nvSpPr>
          <p:cNvPr id="137" name="Google Shape;137;p20"/>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a:t>Around the time the giant panda riddle was solved, a DNA-based reconstruction of the human evolutionary tree led to the </a:t>
            </a:r>
            <a:r>
              <a:rPr b="1" lang="en-US"/>
              <a:t>Out of Africa Hypothesis </a:t>
            </a:r>
            <a:r>
              <a:rPr lang="en-US"/>
              <a:t>that</a:t>
            </a:r>
            <a:r>
              <a:rPr b="1" lang="en-US"/>
              <a:t> </a:t>
            </a:r>
            <a:r>
              <a:rPr lang="en-US"/>
              <a:t>c</a:t>
            </a:r>
            <a:r>
              <a:rPr lang="en-US" sz="3400"/>
              <a:t>laims our common ancestor lived in Africa roughly 200,000 years ago</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9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FITCH’S ALGORITHM</a:t>
            </a:r>
            <a:endParaRPr/>
          </a:p>
        </p:txBody>
      </p:sp>
      <p:sp>
        <p:nvSpPr>
          <p:cNvPr id="798" name="Google Shape;798;p9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300"/>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9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Fitch’s Algorithm</a:t>
            </a:r>
            <a:endParaRPr/>
          </a:p>
        </p:txBody>
      </p:sp>
      <p:sp>
        <p:nvSpPr>
          <p:cNvPr id="804" name="Google Shape;804;p93"/>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a:t>Solves Small Parsimony problem</a:t>
            </a:r>
            <a:endParaRPr/>
          </a:p>
          <a:p>
            <a:pPr indent="-342900" lvl="0" marL="342900" rtl="0" algn="l">
              <a:spcBef>
                <a:spcPts val="600"/>
              </a:spcBef>
              <a:spcAft>
                <a:spcPts val="0"/>
              </a:spcAft>
              <a:buSzPts val="1950"/>
              <a:buChar char="■"/>
            </a:pPr>
            <a:r>
              <a:rPr lang="en-US"/>
              <a:t>Dynamic programming in essence</a:t>
            </a:r>
            <a:endParaRPr/>
          </a:p>
          <a:p>
            <a:pPr indent="-342900" lvl="0" marL="342900" rtl="0" algn="l">
              <a:spcBef>
                <a:spcPts val="600"/>
              </a:spcBef>
              <a:spcAft>
                <a:spcPts val="0"/>
              </a:spcAft>
              <a:buSzPts val="1950"/>
              <a:buChar char="■"/>
            </a:pPr>
            <a:r>
              <a:rPr lang="en-US"/>
              <a:t>Assigns a set of letters to every vertex in the tree.</a:t>
            </a:r>
            <a:endParaRPr/>
          </a:p>
          <a:p>
            <a:pPr indent="-342900" lvl="0" marL="342900" rtl="0" algn="l">
              <a:spcBef>
                <a:spcPts val="600"/>
              </a:spcBef>
              <a:spcAft>
                <a:spcPts val="0"/>
              </a:spcAft>
              <a:buSzPts val="1950"/>
              <a:buChar char="■"/>
            </a:pPr>
            <a:r>
              <a:rPr lang="en-US"/>
              <a:t>If the two children’s sets of characters overlap, it’s the common set of them</a:t>
            </a:r>
            <a:endParaRPr/>
          </a:p>
          <a:p>
            <a:pPr indent="-342900" lvl="0" marL="342900" rtl="0" algn="l">
              <a:spcBef>
                <a:spcPts val="600"/>
              </a:spcBef>
              <a:spcAft>
                <a:spcPts val="0"/>
              </a:spcAft>
              <a:buSzPts val="1950"/>
              <a:buChar char="■"/>
            </a:pPr>
            <a:r>
              <a:rPr lang="en-US"/>
              <a:t>If not, it’s the combined set of them.</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9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Fitch’s Algorithm</a:t>
            </a:r>
            <a:r>
              <a:rPr lang="en-US" sz="2600"/>
              <a:t> (cont’d)</a:t>
            </a:r>
            <a:endParaRPr/>
          </a:p>
        </p:txBody>
      </p:sp>
      <p:pic>
        <p:nvPicPr>
          <p:cNvPr id="810" name="Google Shape;810;p94"/>
          <p:cNvPicPr preferRelativeResize="0"/>
          <p:nvPr/>
        </p:nvPicPr>
        <p:blipFill rotWithShape="1">
          <a:blip r:embed="rId3">
            <a:alphaModFix/>
          </a:blip>
          <a:srcRect b="0" l="0" r="0" t="0"/>
          <a:stretch/>
        </p:blipFill>
        <p:spPr>
          <a:xfrm>
            <a:off x="814388" y="1600200"/>
            <a:ext cx="3322637" cy="4530725"/>
          </a:xfrm>
          <a:prstGeom prst="rect">
            <a:avLst/>
          </a:prstGeom>
          <a:noFill/>
          <a:ln>
            <a:noFill/>
          </a:ln>
        </p:spPr>
      </p:pic>
      <p:pic>
        <p:nvPicPr>
          <p:cNvPr id="811" name="Google Shape;811;p94"/>
          <p:cNvPicPr preferRelativeResize="0"/>
          <p:nvPr/>
        </p:nvPicPr>
        <p:blipFill rotWithShape="1">
          <a:blip r:embed="rId4">
            <a:alphaModFix/>
          </a:blip>
          <a:srcRect b="0" l="0" r="0" t="0"/>
          <a:stretch/>
        </p:blipFill>
        <p:spPr>
          <a:xfrm>
            <a:off x="4572000" y="4495800"/>
            <a:ext cx="4038600" cy="1376363"/>
          </a:xfrm>
          <a:prstGeom prst="rect">
            <a:avLst/>
          </a:prstGeom>
          <a:noFill/>
          <a:ln>
            <a:noFill/>
          </a:ln>
        </p:spPr>
      </p:pic>
      <p:sp>
        <p:nvSpPr>
          <p:cNvPr id="812" name="Google Shape;812;p94"/>
          <p:cNvSpPr/>
          <p:nvPr/>
        </p:nvSpPr>
        <p:spPr>
          <a:xfrm>
            <a:off x="3886200" y="5638800"/>
            <a:ext cx="311150" cy="915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a</a:t>
            </a:r>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p:txBody>
      </p:sp>
      <p:sp>
        <p:nvSpPr>
          <p:cNvPr id="813" name="Google Shape;813;p94"/>
          <p:cNvSpPr/>
          <p:nvPr/>
        </p:nvSpPr>
        <p:spPr>
          <a:xfrm>
            <a:off x="3810000" y="4191000"/>
            <a:ext cx="311150" cy="915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a</a:t>
            </a:r>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p:txBody>
      </p:sp>
      <p:sp>
        <p:nvSpPr>
          <p:cNvPr id="814" name="Google Shape;814;p94"/>
          <p:cNvSpPr/>
          <p:nvPr/>
        </p:nvSpPr>
        <p:spPr>
          <a:xfrm>
            <a:off x="990600" y="5715000"/>
            <a:ext cx="311150" cy="915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a</a:t>
            </a:r>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p:txBody>
      </p:sp>
      <p:sp>
        <p:nvSpPr>
          <p:cNvPr id="815" name="Google Shape;815;p94"/>
          <p:cNvSpPr/>
          <p:nvPr/>
        </p:nvSpPr>
        <p:spPr>
          <a:xfrm>
            <a:off x="3581400" y="2743200"/>
            <a:ext cx="311150" cy="915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a</a:t>
            </a:r>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p:txBody>
      </p:sp>
      <p:sp>
        <p:nvSpPr>
          <p:cNvPr id="816" name="Google Shape;816;p94"/>
          <p:cNvSpPr/>
          <p:nvPr/>
        </p:nvSpPr>
        <p:spPr>
          <a:xfrm>
            <a:off x="990600" y="4267200"/>
            <a:ext cx="311150" cy="915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a</a:t>
            </a:r>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p:txBody>
      </p:sp>
      <p:sp>
        <p:nvSpPr>
          <p:cNvPr id="817" name="Google Shape;817;p94"/>
          <p:cNvSpPr/>
          <p:nvPr/>
        </p:nvSpPr>
        <p:spPr>
          <a:xfrm>
            <a:off x="1066800" y="2743200"/>
            <a:ext cx="381000" cy="915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a</a:t>
            </a:r>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p:txBody>
      </p:sp>
      <p:sp>
        <p:nvSpPr>
          <p:cNvPr id="818" name="Google Shape;818;p94"/>
          <p:cNvSpPr/>
          <p:nvPr/>
        </p:nvSpPr>
        <p:spPr>
          <a:xfrm>
            <a:off x="1905000" y="4191000"/>
            <a:ext cx="3111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c</a:t>
            </a:r>
            <a:endParaRPr/>
          </a:p>
        </p:txBody>
      </p:sp>
      <p:sp>
        <p:nvSpPr>
          <p:cNvPr id="819" name="Google Shape;819;p94"/>
          <p:cNvSpPr/>
          <p:nvPr/>
        </p:nvSpPr>
        <p:spPr>
          <a:xfrm>
            <a:off x="1981200" y="2743200"/>
            <a:ext cx="3111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c</a:t>
            </a:r>
            <a:endParaRPr/>
          </a:p>
        </p:txBody>
      </p:sp>
      <p:sp>
        <p:nvSpPr>
          <p:cNvPr id="820" name="Google Shape;820;p94"/>
          <p:cNvSpPr/>
          <p:nvPr/>
        </p:nvSpPr>
        <p:spPr>
          <a:xfrm>
            <a:off x="3276600" y="3505200"/>
            <a:ext cx="6858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 {t,a}</a:t>
            </a:r>
            <a:endParaRPr/>
          </a:p>
        </p:txBody>
      </p:sp>
      <p:sp>
        <p:nvSpPr>
          <p:cNvPr id="821" name="Google Shape;821;p94"/>
          <p:cNvSpPr/>
          <p:nvPr/>
        </p:nvSpPr>
        <p:spPr>
          <a:xfrm>
            <a:off x="1981200" y="5715000"/>
            <a:ext cx="3111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c</a:t>
            </a:r>
            <a:endParaRPr/>
          </a:p>
        </p:txBody>
      </p:sp>
      <p:sp>
        <p:nvSpPr>
          <p:cNvPr id="822" name="Google Shape;822;p94"/>
          <p:cNvSpPr/>
          <p:nvPr/>
        </p:nvSpPr>
        <p:spPr>
          <a:xfrm>
            <a:off x="2895600" y="4191000"/>
            <a:ext cx="3111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t</a:t>
            </a:r>
            <a:endParaRPr/>
          </a:p>
        </p:txBody>
      </p:sp>
      <p:sp>
        <p:nvSpPr>
          <p:cNvPr id="823" name="Google Shape;823;p94"/>
          <p:cNvSpPr/>
          <p:nvPr/>
        </p:nvSpPr>
        <p:spPr>
          <a:xfrm>
            <a:off x="2819400" y="2743200"/>
            <a:ext cx="3111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t</a:t>
            </a:r>
            <a:endParaRPr/>
          </a:p>
        </p:txBody>
      </p:sp>
      <p:sp>
        <p:nvSpPr>
          <p:cNvPr id="824" name="Google Shape;824;p94"/>
          <p:cNvSpPr/>
          <p:nvPr/>
        </p:nvSpPr>
        <p:spPr>
          <a:xfrm>
            <a:off x="2819400" y="5715000"/>
            <a:ext cx="3111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t</a:t>
            </a:r>
            <a:endParaRPr/>
          </a:p>
        </p:txBody>
      </p:sp>
      <p:sp>
        <p:nvSpPr>
          <p:cNvPr id="825" name="Google Shape;825;p94"/>
          <p:cNvSpPr/>
          <p:nvPr/>
        </p:nvSpPr>
        <p:spPr>
          <a:xfrm>
            <a:off x="3352800" y="4953000"/>
            <a:ext cx="6858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 {t,a}</a:t>
            </a:r>
            <a:endParaRPr/>
          </a:p>
        </p:txBody>
      </p:sp>
      <p:sp>
        <p:nvSpPr>
          <p:cNvPr id="826" name="Google Shape;826;p94"/>
          <p:cNvSpPr/>
          <p:nvPr/>
        </p:nvSpPr>
        <p:spPr>
          <a:xfrm>
            <a:off x="2667000" y="4495800"/>
            <a:ext cx="9144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 a</a:t>
            </a:r>
            <a:endParaRPr/>
          </a:p>
        </p:txBody>
      </p:sp>
      <p:sp>
        <p:nvSpPr>
          <p:cNvPr id="827" name="Google Shape;827;p94"/>
          <p:cNvSpPr/>
          <p:nvPr/>
        </p:nvSpPr>
        <p:spPr>
          <a:xfrm>
            <a:off x="914400" y="3429000"/>
            <a:ext cx="9144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 {a,c}</a:t>
            </a:r>
            <a:endParaRPr/>
          </a:p>
        </p:txBody>
      </p:sp>
      <p:sp>
        <p:nvSpPr>
          <p:cNvPr id="828" name="Google Shape;828;p94"/>
          <p:cNvSpPr/>
          <p:nvPr/>
        </p:nvSpPr>
        <p:spPr>
          <a:xfrm>
            <a:off x="990600" y="4876800"/>
            <a:ext cx="9144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 {a,c}</a:t>
            </a:r>
            <a:endParaRPr/>
          </a:p>
        </p:txBody>
      </p:sp>
      <p:sp>
        <p:nvSpPr>
          <p:cNvPr id="829" name="Google Shape;829;p94"/>
          <p:cNvSpPr/>
          <p:nvPr/>
        </p:nvSpPr>
        <p:spPr>
          <a:xfrm>
            <a:off x="7391400" y="4648200"/>
            <a:ext cx="311150" cy="915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a</a:t>
            </a:r>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p:txBody>
      </p:sp>
      <p:sp>
        <p:nvSpPr>
          <p:cNvPr id="830" name="Google Shape;830;p94"/>
          <p:cNvSpPr/>
          <p:nvPr/>
        </p:nvSpPr>
        <p:spPr>
          <a:xfrm>
            <a:off x="6477000" y="4191000"/>
            <a:ext cx="311150" cy="915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a</a:t>
            </a:r>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p:txBody>
      </p:sp>
      <p:sp>
        <p:nvSpPr>
          <p:cNvPr id="831" name="Google Shape;831;p94"/>
          <p:cNvSpPr/>
          <p:nvPr/>
        </p:nvSpPr>
        <p:spPr>
          <a:xfrm>
            <a:off x="5486400" y="4648200"/>
            <a:ext cx="311150" cy="915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a</a:t>
            </a:r>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p:txBody>
      </p:sp>
      <p:sp>
        <p:nvSpPr>
          <p:cNvPr id="832" name="Google Shape;832;p94"/>
          <p:cNvSpPr/>
          <p:nvPr/>
        </p:nvSpPr>
        <p:spPr>
          <a:xfrm>
            <a:off x="8001000" y="5181600"/>
            <a:ext cx="311150" cy="915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a</a:t>
            </a:r>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p:txBody>
      </p:sp>
      <p:sp>
        <p:nvSpPr>
          <p:cNvPr id="833" name="Google Shape;833;p94"/>
          <p:cNvSpPr/>
          <p:nvPr/>
        </p:nvSpPr>
        <p:spPr>
          <a:xfrm>
            <a:off x="4876800" y="5105400"/>
            <a:ext cx="311150" cy="915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a</a:t>
            </a:r>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a:p>
            <a:pPr indent="0" lvl="0" marL="0" marR="0" rtl="0" algn="l">
              <a:spcBef>
                <a:spcPts val="0"/>
              </a:spcBef>
              <a:spcAft>
                <a:spcPts val="0"/>
              </a:spcAft>
              <a:buNone/>
            </a:pPr>
            <a:r>
              <a:t/>
            </a:r>
            <a:endParaRPr b="0" sz="1800">
              <a:solidFill>
                <a:schemeClr val="dk1"/>
              </a:solidFill>
              <a:latin typeface="Arial"/>
              <a:ea typeface="Arial"/>
              <a:cs typeface="Arial"/>
              <a:sym typeface="Arial"/>
            </a:endParaRPr>
          </a:p>
        </p:txBody>
      </p:sp>
      <p:sp>
        <p:nvSpPr>
          <p:cNvPr id="834" name="Google Shape;834;p94"/>
          <p:cNvSpPr/>
          <p:nvPr/>
        </p:nvSpPr>
        <p:spPr>
          <a:xfrm>
            <a:off x="7162800" y="5638800"/>
            <a:ext cx="3111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t</a:t>
            </a:r>
            <a:endParaRPr/>
          </a:p>
        </p:txBody>
      </p:sp>
      <p:sp>
        <p:nvSpPr>
          <p:cNvPr id="835" name="Google Shape;835;p94"/>
          <p:cNvSpPr/>
          <p:nvPr/>
        </p:nvSpPr>
        <p:spPr>
          <a:xfrm>
            <a:off x="6172200" y="5638800"/>
            <a:ext cx="3111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c</a:t>
            </a:r>
            <a:endParaRPr/>
          </a:p>
        </p:txBody>
      </p:sp>
      <p:pic>
        <p:nvPicPr>
          <p:cNvPr id="836" name="Google Shape;836;p94"/>
          <p:cNvPicPr preferRelativeResize="0"/>
          <p:nvPr/>
        </p:nvPicPr>
        <p:blipFill rotWithShape="1">
          <a:blip r:embed="rId5">
            <a:alphaModFix/>
          </a:blip>
          <a:srcRect b="0" l="0" r="0" t="0"/>
          <a:stretch/>
        </p:blipFill>
        <p:spPr>
          <a:xfrm>
            <a:off x="4191000" y="5410200"/>
            <a:ext cx="838200" cy="557213"/>
          </a:xfrm>
          <a:prstGeom prst="rect">
            <a:avLst/>
          </a:prstGeom>
          <a:noFill/>
          <a:ln>
            <a:noFill/>
          </a:ln>
        </p:spPr>
      </p:pic>
      <p:sp>
        <p:nvSpPr>
          <p:cNvPr id="837" name="Google Shape;837;p94"/>
          <p:cNvSpPr/>
          <p:nvPr/>
        </p:nvSpPr>
        <p:spPr>
          <a:xfrm>
            <a:off x="5181600" y="1833563"/>
            <a:ext cx="2298700" cy="5492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3000">
                <a:solidFill>
                  <a:schemeClr val="dk1"/>
                </a:solidFill>
                <a:latin typeface="Arial"/>
                <a:ea typeface="Arial"/>
                <a:cs typeface="Arial"/>
                <a:sym typeface="Arial"/>
              </a:rPr>
              <a:t>An example: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9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Fitch Algorithm</a:t>
            </a:r>
            <a:endParaRPr/>
          </a:p>
        </p:txBody>
      </p:sp>
      <p:sp>
        <p:nvSpPr>
          <p:cNvPr id="844" name="Google Shape;844;p9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Font typeface="Arial"/>
              <a:buNone/>
            </a:pPr>
            <a:r>
              <a:rPr i="1" lang="en-US"/>
              <a:t>1)</a:t>
            </a:r>
            <a:r>
              <a:rPr lang="en-US"/>
              <a:t> Assign a </a:t>
            </a:r>
            <a:r>
              <a:rPr b="1" lang="en-US"/>
              <a:t>set of possible letters </a:t>
            </a:r>
            <a:r>
              <a:rPr lang="en-US"/>
              <a:t>to every vertex, traversing the tree from leaves to root</a:t>
            </a:r>
            <a:endParaRPr/>
          </a:p>
          <a:p>
            <a:pPr indent="-342900" lvl="0" marL="342900" rtl="0" algn="l">
              <a:spcBef>
                <a:spcPts val="600"/>
              </a:spcBef>
              <a:spcAft>
                <a:spcPts val="0"/>
              </a:spcAft>
              <a:buSzPts val="1950"/>
              <a:buChar char="■"/>
            </a:pPr>
            <a:r>
              <a:rPr lang="en-US"/>
              <a:t>Each node’s set is the combination of its children’s sets (leaves contain their label)</a:t>
            </a:r>
            <a:endParaRPr/>
          </a:p>
          <a:p>
            <a:pPr indent="-285750" lvl="1" marL="742950" rtl="0" algn="l">
              <a:spcBef>
                <a:spcPts val="520"/>
              </a:spcBef>
              <a:spcAft>
                <a:spcPts val="0"/>
              </a:spcAft>
              <a:buSzPts val="1560"/>
              <a:buChar char="❑"/>
            </a:pPr>
            <a:r>
              <a:rPr lang="en-US"/>
              <a:t>E.g. if the node we are looking at has a left child labeled {A, C} and a right child labeled {A, T}, the node will be given the set {A, C, T}</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9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Fitch Algorithm (cont.)</a:t>
            </a:r>
            <a:endParaRPr/>
          </a:p>
        </p:txBody>
      </p:sp>
      <p:sp>
        <p:nvSpPr>
          <p:cNvPr id="851" name="Google Shape;851;p9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Font typeface="Arial"/>
              <a:buNone/>
            </a:pPr>
            <a:r>
              <a:rPr i="1" lang="en-US"/>
              <a:t>2)</a:t>
            </a:r>
            <a:r>
              <a:rPr lang="en-US"/>
              <a:t> Assign </a:t>
            </a:r>
            <a:r>
              <a:rPr b="1" lang="en-US"/>
              <a:t>labels</a:t>
            </a:r>
            <a:r>
              <a:rPr lang="en-US"/>
              <a:t> to each vertex, traversing the tree from root to leaves</a:t>
            </a:r>
            <a:endParaRPr/>
          </a:p>
          <a:p>
            <a:pPr indent="-342900" lvl="0" marL="342900" rtl="0" algn="l">
              <a:spcBef>
                <a:spcPts val="600"/>
              </a:spcBef>
              <a:spcAft>
                <a:spcPts val="0"/>
              </a:spcAft>
              <a:buSzPts val="1950"/>
              <a:buChar char="■"/>
            </a:pPr>
            <a:r>
              <a:rPr lang="en-US"/>
              <a:t>Assign root arbitrarily from its set of letters</a:t>
            </a:r>
            <a:endParaRPr/>
          </a:p>
          <a:p>
            <a:pPr indent="-342900" lvl="0" marL="342900" rtl="0" algn="l">
              <a:spcBef>
                <a:spcPts val="600"/>
              </a:spcBef>
              <a:spcAft>
                <a:spcPts val="0"/>
              </a:spcAft>
              <a:buSzPts val="1950"/>
              <a:buChar char="■"/>
            </a:pPr>
            <a:r>
              <a:rPr lang="en-US"/>
              <a:t>For all other vertices, if its parent’s label is in its set of letters, assign it its parent’s label</a:t>
            </a:r>
            <a:endParaRPr/>
          </a:p>
          <a:p>
            <a:pPr indent="-342900" lvl="0" marL="342900" rtl="0" algn="l">
              <a:spcBef>
                <a:spcPts val="600"/>
              </a:spcBef>
              <a:spcAft>
                <a:spcPts val="0"/>
              </a:spcAft>
              <a:buSzPts val="1950"/>
              <a:buChar char="■"/>
            </a:pPr>
            <a:r>
              <a:rPr lang="en-US"/>
              <a:t>Else, choose an arbitrary letter from its set as its label</a:t>
            </a:r>
            <a:endParaRPr i="1"/>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9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Fitch Algorithm (cont.)</a:t>
            </a:r>
            <a:endParaRPr/>
          </a:p>
        </p:txBody>
      </p:sp>
      <p:pic>
        <p:nvPicPr>
          <p:cNvPr descr="Fitch1" id="858" name="Google Shape;858;p97"/>
          <p:cNvPicPr preferRelativeResize="0"/>
          <p:nvPr/>
        </p:nvPicPr>
        <p:blipFill rotWithShape="1">
          <a:blip r:embed="rId3">
            <a:alphaModFix/>
          </a:blip>
          <a:srcRect b="0" l="0" r="0" t="0"/>
          <a:stretch/>
        </p:blipFill>
        <p:spPr>
          <a:xfrm>
            <a:off x="1259632" y="1340768"/>
            <a:ext cx="6858000" cy="3965575"/>
          </a:xfrm>
          <a:prstGeom prst="rect">
            <a:avLst/>
          </a:prstGeom>
          <a:noFill/>
          <a:ln>
            <a:noFill/>
          </a:ln>
        </p:spPr>
      </p:pic>
      <p:pic>
        <p:nvPicPr>
          <p:cNvPr descr="Fitch2" id="859" name="Google Shape;859;p97"/>
          <p:cNvPicPr preferRelativeResize="0"/>
          <p:nvPr/>
        </p:nvPicPr>
        <p:blipFill rotWithShape="1">
          <a:blip r:embed="rId4">
            <a:alphaModFix/>
          </a:blip>
          <a:srcRect b="0" l="0" r="0" t="0"/>
          <a:stretch/>
        </p:blipFill>
        <p:spPr>
          <a:xfrm>
            <a:off x="1259632" y="1340768"/>
            <a:ext cx="6856412" cy="3965575"/>
          </a:xfrm>
          <a:prstGeom prst="rect">
            <a:avLst/>
          </a:prstGeom>
          <a:noFill/>
          <a:ln>
            <a:noFill/>
          </a:ln>
        </p:spPr>
      </p:pic>
      <p:pic>
        <p:nvPicPr>
          <p:cNvPr descr="Fitch3" id="860" name="Google Shape;860;p97"/>
          <p:cNvPicPr preferRelativeResize="0"/>
          <p:nvPr/>
        </p:nvPicPr>
        <p:blipFill rotWithShape="1">
          <a:blip r:embed="rId5">
            <a:alphaModFix/>
          </a:blip>
          <a:srcRect b="0" l="0" r="0" t="0"/>
          <a:stretch/>
        </p:blipFill>
        <p:spPr>
          <a:xfrm>
            <a:off x="1259632" y="1340768"/>
            <a:ext cx="6858000" cy="3965575"/>
          </a:xfrm>
          <a:prstGeom prst="rect">
            <a:avLst/>
          </a:prstGeom>
          <a:noFill/>
          <a:ln>
            <a:noFill/>
          </a:ln>
        </p:spPr>
      </p:pic>
      <p:pic>
        <p:nvPicPr>
          <p:cNvPr descr="Fitch3b" id="861" name="Google Shape;861;p97"/>
          <p:cNvPicPr preferRelativeResize="0"/>
          <p:nvPr/>
        </p:nvPicPr>
        <p:blipFill rotWithShape="1">
          <a:blip r:embed="rId6">
            <a:alphaModFix/>
          </a:blip>
          <a:srcRect b="0" l="0" r="0" t="0"/>
          <a:stretch/>
        </p:blipFill>
        <p:spPr>
          <a:xfrm>
            <a:off x="1259632" y="1340768"/>
            <a:ext cx="6858000" cy="3965575"/>
          </a:xfrm>
          <a:prstGeom prst="rect">
            <a:avLst/>
          </a:prstGeom>
          <a:noFill/>
          <a:ln>
            <a:noFill/>
          </a:ln>
        </p:spPr>
      </p:pic>
      <p:pic>
        <p:nvPicPr>
          <p:cNvPr descr="Fitch4" id="862" name="Google Shape;862;p97"/>
          <p:cNvPicPr preferRelativeResize="0"/>
          <p:nvPr/>
        </p:nvPicPr>
        <p:blipFill rotWithShape="1">
          <a:blip r:embed="rId7">
            <a:alphaModFix/>
          </a:blip>
          <a:srcRect b="0" l="0" r="0" t="0"/>
          <a:stretch/>
        </p:blipFill>
        <p:spPr>
          <a:xfrm>
            <a:off x="1259632" y="1340768"/>
            <a:ext cx="6858000" cy="3965575"/>
          </a:xfrm>
          <a:prstGeom prst="rect">
            <a:avLst/>
          </a:prstGeom>
          <a:noFill/>
          <a:ln>
            <a:noFill/>
          </a:ln>
        </p:spPr>
      </p:pic>
      <p:pic>
        <p:nvPicPr>
          <p:cNvPr descr="Fitch5" id="863" name="Google Shape;863;p97"/>
          <p:cNvPicPr preferRelativeResize="0"/>
          <p:nvPr/>
        </p:nvPicPr>
        <p:blipFill rotWithShape="1">
          <a:blip r:embed="rId8">
            <a:alphaModFix/>
          </a:blip>
          <a:srcRect b="0" l="0" r="0" t="0"/>
          <a:stretch/>
        </p:blipFill>
        <p:spPr>
          <a:xfrm>
            <a:off x="1259632" y="1340768"/>
            <a:ext cx="6858000" cy="3965575"/>
          </a:xfrm>
          <a:prstGeom prst="rect">
            <a:avLst/>
          </a:prstGeom>
          <a:noFill/>
          <a:ln>
            <a:noFill/>
          </a:ln>
        </p:spPr>
      </p:pic>
      <p:pic>
        <p:nvPicPr>
          <p:cNvPr descr="Fitch6" id="864" name="Google Shape;864;p97"/>
          <p:cNvPicPr preferRelativeResize="0"/>
          <p:nvPr/>
        </p:nvPicPr>
        <p:blipFill rotWithShape="1">
          <a:blip r:embed="rId9">
            <a:alphaModFix/>
          </a:blip>
          <a:srcRect b="0" l="0" r="0" t="0"/>
          <a:stretch/>
        </p:blipFill>
        <p:spPr>
          <a:xfrm>
            <a:off x="1259632" y="1340768"/>
            <a:ext cx="6858000" cy="3965575"/>
          </a:xfrm>
          <a:prstGeom prst="rect">
            <a:avLst/>
          </a:prstGeom>
          <a:noFill/>
          <a:ln>
            <a:noFill/>
          </a:ln>
        </p:spPr>
      </p:pic>
      <p:pic>
        <p:nvPicPr>
          <p:cNvPr descr="Fitch7" id="865" name="Google Shape;865;p97"/>
          <p:cNvPicPr preferRelativeResize="0"/>
          <p:nvPr/>
        </p:nvPicPr>
        <p:blipFill rotWithShape="1">
          <a:blip r:embed="rId10">
            <a:alphaModFix/>
          </a:blip>
          <a:srcRect b="0" l="0" r="0" t="0"/>
          <a:stretch/>
        </p:blipFill>
        <p:spPr>
          <a:xfrm>
            <a:off x="1259632" y="1340768"/>
            <a:ext cx="6858000" cy="3965575"/>
          </a:xfrm>
          <a:prstGeom prst="rect">
            <a:avLst/>
          </a:prstGeom>
          <a:noFill/>
          <a:ln>
            <a:noFill/>
          </a:ln>
        </p:spPr>
      </p:pic>
      <p:pic>
        <p:nvPicPr>
          <p:cNvPr descr="Fitch8" id="866" name="Google Shape;866;p97"/>
          <p:cNvPicPr preferRelativeResize="0"/>
          <p:nvPr/>
        </p:nvPicPr>
        <p:blipFill rotWithShape="1">
          <a:blip r:embed="rId11">
            <a:alphaModFix/>
          </a:blip>
          <a:srcRect b="0" l="0" r="0" t="0"/>
          <a:stretch/>
        </p:blipFill>
        <p:spPr>
          <a:xfrm>
            <a:off x="1259632" y="1340768"/>
            <a:ext cx="6858000" cy="3965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9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Fitch vs. Sankoff</a:t>
            </a:r>
            <a:endParaRPr/>
          </a:p>
        </p:txBody>
      </p:sp>
      <p:sp>
        <p:nvSpPr>
          <p:cNvPr id="873" name="Google Shape;873;p98"/>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a:t>Both have an O(</a:t>
            </a:r>
            <a:r>
              <a:rPr i="1" lang="en-US"/>
              <a:t>nk</a:t>
            </a:r>
            <a:r>
              <a:rPr lang="en-US"/>
              <a:t>) runtime</a:t>
            </a:r>
            <a:endParaRPr/>
          </a:p>
          <a:p>
            <a:pPr indent="-219075" lvl="0" marL="342900" rtl="0" algn="l">
              <a:spcBef>
                <a:spcPts val="600"/>
              </a:spcBef>
              <a:spcAft>
                <a:spcPts val="0"/>
              </a:spcAft>
              <a:buSzPts val="1950"/>
              <a:buNone/>
            </a:pPr>
            <a:r>
              <a:t/>
            </a:r>
            <a:endParaRPr/>
          </a:p>
          <a:p>
            <a:pPr indent="-342900" lvl="0" marL="342900" rtl="0" algn="l">
              <a:spcBef>
                <a:spcPts val="600"/>
              </a:spcBef>
              <a:spcAft>
                <a:spcPts val="0"/>
              </a:spcAft>
              <a:buSzPts val="1950"/>
              <a:buChar char="■"/>
            </a:pPr>
            <a:r>
              <a:rPr lang="en-US"/>
              <a:t>Are they actually different?</a:t>
            </a:r>
            <a:endParaRPr/>
          </a:p>
          <a:p>
            <a:pPr indent="-219075" lvl="0" marL="342900" rtl="0" algn="l">
              <a:spcBef>
                <a:spcPts val="600"/>
              </a:spcBef>
              <a:spcAft>
                <a:spcPts val="0"/>
              </a:spcAft>
              <a:buSzPts val="1950"/>
              <a:buNone/>
            </a:pPr>
            <a:r>
              <a:t/>
            </a:r>
            <a:endParaRPr/>
          </a:p>
          <a:p>
            <a:pPr indent="-342900" lvl="0" marL="342900" rtl="0" algn="l">
              <a:spcBef>
                <a:spcPts val="600"/>
              </a:spcBef>
              <a:spcAft>
                <a:spcPts val="0"/>
              </a:spcAft>
              <a:buSzPts val="1950"/>
              <a:buChar char="■"/>
            </a:pPr>
            <a:r>
              <a:rPr lang="en-US"/>
              <a:t>Let’s compare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9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Fitch</a:t>
            </a:r>
            <a:endParaRPr/>
          </a:p>
        </p:txBody>
      </p:sp>
      <p:pic>
        <p:nvPicPr>
          <p:cNvPr descr="Fitch1" id="880" name="Google Shape;880;p99"/>
          <p:cNvPicPr preferRelativeResize="0"/>
          <p:nvPr/>
        </p:nvPicPr>
        <p:blipFill rotWithShape="1">
          <a:blip r:embed="rId3">
            <a:alphaModFix/>
          </a:blip>
          <a:srcRect b="0" l="0" r="0" t="0"/>
          <a:stretch/>
        </p:blipFill>
        <p:spPr>
          <a:xfrm>
            <a:off x="398160" y="2075642"/>
            <a:ext cx="4038600" cy="2732088"/>
          </a:xfrm>
          <a:prstGeom prst="rect">
            <a:avLst/>
          </a:prstGeom>
          <a:noFill/>
          <a:ln>
            <a:noFill/>
          </a:ln>
        </p:spPr>
      </p:pic>
      <p:cxnSp>
        <p:nvCxnSpPr>
          <p:cNvPr id="881" name="Google Shape;881;p99"/>
          <p:cNvCxnSpPr/>
          <p:nvPr/>
        </p:nvCxnSpPr>
        <p:spPr>
          <a:xfrm>
            <a:off x="3598560" y="3294842"/>
            <a:ext cx="1066800" cy="0"/>
          </a:xfrm>
          <a:prstGeom prst="straightConnector1">
            <a:avLst/>
          </a:prstGeom>
          <a:noFill/>
          <a:ln cap="flat" cmpd="sng" w="44450">
            <a:solidFill>
              <a:schemeClr val="dk1"/>
            </a:solidFill>
            <a:prstDash val="solid"/>
            <a:round/>
            <a:headEnd len="med" w="med" type="none"/>
            <a:tailEnd len="med" w="med" type="triangle"/>
          </a:ln>
        </p:spPr>
      </p:cxnSp>
      <p:sp>
        <p:nvSpPr>
          <p:cNvPr id="882" name="Google Shape;882;p99"/>
          <p:cNvSpPr txBox="1"/>
          <p:nvPr/>
        </p:nvSpPr>
        <p:spPr>
          <a:xfrm>
            <a:off x="931560" y="1389842"/>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a:solidFill>
                  <a:schemeClr val="dk1"/>
                </a:solidFill>
                <a:latin typeface="Times New Roman"/>
                <a:ea typeface="Times New Roman"/>
                <a:cs typeface="Times New Roman"/>
                <a:sym typeface="Times New Roman"/>
              </a:rPr>
              <a:t>As seen previously:</a:t>
            </a:r>
            <a:endParaRPr/>
          </a:p>
        </p:txBody>
      </p:sp>
      <p:pic>
        <p:nvPicPr>
          <p:cNvPr descr="Fitch3" id="883" name="Google Shape;883;p99"/>
          <p:cNvPicPr preferRelativeResize="0"/>
          <p:nvPr/>
        </p:nvPicPr>
        <p:blipFill rotWithShape="1">
          <a:blip r:embed="rId4">
            <a:alphaModFix/>
          </a:blip>
          <a:srcRect b="0" l="0" r="0" t="0"/>
          <a:stretch/>
        </p:blipFill>
        <p:spPr>
          <a:xfrm>
            <a:off x="4741560" y="2151842"/>
            <a:ext cx="3962400" cy="2687638"/>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0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Comparison of Fitch and Sankoff</a:t>
            </a:r>
            <a:endParaRPr/>
          </a:p>
        </p:txBody>
      </p:sp>
      <p:sp>
        <p:nvSpPr>
          <p:cNvPr id="890" name="Google Shape;890;p100"/>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90"/>
              <a:buChar char="■"/>
            </a:pPr>
            <a:r>
              <a:rPr lang="en-US" sz="2600"/>
              <a:t>As seen earlier, the scoring matrix for the Fitch algorithm is merely:</a:t>
            </a:r>
            <a:endParaRPr/>
          </a:p>
          <a:p>
            <a:pPr indent="-235584" lvl="0" marL="342900" rtl="0" algn="l">
              <a:lnSpc>
                <a:spcPct val="90000"/>
              </a:lnSpc>
              <a:spcBef>
                <a:spcPts val="520"/>
              </a:spcBef>
              <a:spcAft>
                <a:spcPts val="0"/>
              </a:spcAft>
              <a:buSzPts val="1690"/>
              <a:buNone/>
            </a:pPr>
            <a:r>
              <a:t/>
            </a:r>
            <a:endParaRPr sz="2600"/>
          </a:p>
          <a:p>
            <a:pPr indent="-235584" lvl="0" marL="342900" rtl="0" algn="l">
              <a:lnSpc>
                <a:spcPct val="90000"/>
              </a:lnSpc>
              <a:spcBef>
                <a:spcPts val="520"/>
              </a:spcBef>
              <a:spcAft>
                <a:spcPts val="0"/>
              </a:spcAft>
              <a:buSzPts val="1690"/>
              <a:buNone/>
            </a:pPr>
            <a:r>
              <a:t/>
            </a:r>
            <a:endParaRPr sz="2600"/>
          </a:p>
          <a:p>
            <a:pPr indent="-235584" lvl="0" marL="342900" rtl="0" algn="l">
              <a:lnSpc>
                <a:spcPct val="90000"/>
              </a:lnSpc>
              <a:spcBef>
                <a:spcPts val="520"/>
              </a:spcBef>
              <a:spcAft>
                <a:spcPts val="0"/>
              </a:spcAft>
              <a:buSzPts val="1690"/>
              <a:buNone/>
            </a:pPr>
            <a:r>
              <a:t/>
            </a:r>
            <a:endParaRPr sz="2600"/>
          </a:p>
          <a:p>
            <a:pPr indent="-235584" lvl="0" marL="342900" rtl="0" algn="l">
              <a:lnSpc>
                <a:spcPct val="90000"/>
              </a:lnSpc>
              <a:spcBef>
                <a:spcPts val="520"/>
              </a:spcBef>
              <a:spcAft>
                <a:spcPts val="0"/>
              </a:spcAft>
              <a:buSzPts val="1690"/>
              <a:buNone/>
            </a:pPr>
            <a:r>
              <a:t/>
            </a:r>
            <a:endParaRPr sz="2600"/>
          </a:p>
          <a:p>
            <a:pPr indent="-235584" lvl="0" marL="342900" rtl="0" algn="l">
              <a:lnSpc>
                <a:spcPct val="90000"/>
              </a:lnSpc>
              <a:spcBef>
                <a:spcPts val="520"/>
              </a:spcBef>
              <a:spcAft>
                <a:spcPts val="0"/>
              </a:spcAft>
              <a:buSzPts val="1690"/>
              <a:buNone/>
            </a:pPr>
            <a:r>
              <a:t/>
            </a:r>
            <a:endParaRPr sz="2600"/>
          </a:p>
          <a:p>
            <a:pPr indent="-342900" lvl="0" marL="342900" rtl="0" algn="l">
              <a:lnSpc>
                <a:spcPct val="90000"/>
              </a:lnSpc>
              <a:spcBef>
                <a:spcPts val="520"/>
              </a:spcBef>
              <a:spcAft>
                <a:spcPts val="0"/>
              </a:spcAft>
              <a:buSzPts val="1690"/>
              <a:buChar char="■"/>
            </a:pPr>
            <a:r>
              <a:rPr lang="en-US" sz="2600"/>
              <a:t>So let’s do the same problem using Sankoff algorithm and this scoring matrix</a:t>
            </a:r>
            <a:endParaRPr/>
          </a:p>
        </p:txBody>
      </p:sp>
      <p:graphicFrame>
        <p:nvGraphicFramePr>
          <p:cNvPr id="891" name="Google Shape;891;p100"/>
          <p:cNvGraphicFramePr/>
          <p:nvPr/>
        </p:nvGraphicFramePr>
        <p:xfrm>
          <a:off x="4038600" y="2438400"/>
          <a:ext cx="3000000" cy="3000000"/>
        </p:xfrm>
        <a:graphic>
          <a:graphicData uri="http://schemas.openxmlformats.org/drawingml/2006/table">
            <a:tbl>
              <a:tblPr>
                <a:noFill/>
                <a:tableStyleId>{6207FA56-743A-4897-BAD5-808661CEA449}</a:tableStyleId>
              </a:tblPr>
              <a:tblGrid>
                <a:gridCol w="457200"/>
                <a:gridCol w="457200"/>
                <a:gridCol w="457200"/>
                <a:gridCol w="457200"/>
                <a:gridCol w="457200"/>
              </a:tblGrid>
              <a:tr h="320675">
                <a:tc>
                  <a:txBody>
                    <a:bodyPr/>
                    <a:lstStyle/>
                    <a:p>
                      <a:pPr indent="0" lvl="0" marL="0" marR="0" rtl="0" algn="ctr">
                        <a:lnSpc>
                          <a:spcPct val="100000"/>
                        </a:lnSpc>
                        <a:spcBef>
                          <a:spcPts val="0"/>
                        </a:spcBef>
                        <a:spcAft>
                          <a:spcPts val="0"/>
                        </a:spcAft>
                        <a:buClr>
                          <a:schemeClr val="accent1"/>
                        </a:buClr>
                        <a:buSzPts val="2000"/>
                        <a:buFont typeface="Arial"/>
                        <a:buNone/>
                      </a:pPr>
                      <a:r>
                        <a:t/>
                      </a:r>
                      <a:endParaRPr b="0" i="0" sz="20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C</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1910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A</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0675">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T</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50">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G</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0675">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C</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2000"/>
                        <a:buFont typeface="Arial"/>
                        <a:buNone/>
                      </a:pPr>
                      <a:r>
                        <a:rPr b="0" i="0" lang="en-US" sz="2000" u="none" cap="none" strike="noStrike">
                          <a:solidFill>
                            <a:schemeClr val="dk1"/>
                          </a:solidFill>
                          <a:latin typeface="Arial"/>
                          <a:ea typeface="Arial"/>
                          <a:cs typeface="Arial"/>
                          <a:sym typeface="Arial"/>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0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Sankoff</a:t>
            </a:r>
            <a:endParaRPr/>
          </a:p>
        </p:txBody>
      </p:sp>
      <p:pic>
        <p:nvPicPr>
          <p:cNvPr descr="SankoffComp" id="898" name="Google Shape;898;p101"/>
          <p:cNvPicPr preferRelativeResize="0"/>
          <p:nvPr/>
        </p:nvPicPr>
        <p:blipFill rotWithShape="1">
          <a:blip r:embed="rId3">
            <a:alphaModFix/>
          </a:blip>
          <a:srcRect b="0" l="0" r="0" t="0"/>
          <a:stretch/>
        </p:blipFill>
        <p:spPr>
          <a:xfrm>
            <a:off x="323528" y="1417638"/>
            <a:ext cx="8534400" cy="426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Human Evolutionary Tree</a:t>
            </a:r>
            <a:r>
              <a:rPr lang="en-US" sz="2600"/>
              <a:t> (cont’d)</a:t>
            </a:r>
            <a:endParaRPr/>
          </a:p>
        </p:txBody>
      </p:sp>
      <p:pic>
        <p:nvPicPr>
          <p:cNvPr descr="Human_mtDNA_rotated5" id="143" name="Google Shape;143;p21"/>
          <p:cNvPicPr preferRelativeResize="0"/>
          <p:nvPr/>
        </p:nvPicPr>
        <p:blipFill rotWithShape="1">
          <a:blip r:embed="rId3">
            <a:alphaModFix/>
          </a:blip>
          <a:srcRect b="0" l="0" r="0" t="0"/>
          <a:stretch/>
        </p:blipFill>
        <p:spPr>
          <a:xfrm>
            <a:off x="838200" y="1219200"/>
            <a:ext cx="7467600" cy="4876800"/>
          </a:xfrm>
          <a:prstGeom prst="rect">
            <a:avLst/>
          </a:prstGeom>
          <a:noFill/>
          <a:ln>
            <a:noFill/>
          </a:ln>
        </p:spPr>
      </p:pic>
      <p:sp>
        <p:nvSpPr>
          <p:cNvPr id="144" name="Google Shape;144;p21"/>
          <p:cNvSpPr txBox="1"/>
          <p:nvPr/>
        </p:nvSpPr>
        <p:spPr>
          <a:xfrm>
            <a:off x="1905000" y="6324600"/>
            <a:ext cx="72390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http://www.mun.ca/biology/scarr/Out_of_Africa2.htm</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0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Sankoff vs. Fitch</a:t>
            </a:r>
            <a:endParaRPr/>
          </a:p>
        </p:txBody>
      </p:sp>
      <p:sp>
        <p:nvSpPr>
          <p:cNvPr id="905" name="Google Shape;905;p102"/>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90"/>
              <a:buChar char="■"/>
            </a:pPr>
            <a:r>
              <a:rPr lang="en-US" sz="2600"/>
              <a:t>The Sankoff algorithm gives the </a:t>
            </a:r>
            <a:r>
              <a:rPr b="1" lang="en-US" sz="2600"/>
              <a:t>same</a:t>
            </a:r>
            <a:r>
              <a:rPr lang="en-US" sz="2600"/>
              <a:t> set of </a:t>
            </a:r>
            <a:r>
              <a:rPr b="1" lang="en-US" sz="2600"/>
              <a:t>optimal</a:t>
            </a:r>
            <a:r>
              <a:rPr lang="en-US" sz="2600"/>
              <a:t> labels as the Fitch algorithm</a:t>
            </a:r>
            <a:endParaRPr/>
          </a:p>
          <a:p>
            <a:pPr indent="-342900" lvl="0" marL="342900" rtl="0" algn="l">
              <a:lnSpc>
                <a:spcPct val="90000"/>
              </a:lnSpc>
              <a:spcBef>
                <a:spcPts val="520"/>
              </a:spcBef>
              <a:spcAft>
                <a:spcPts val="0"/>
              </a:spcAft>
              <a:buSzPts val="1690"/>
              <a:buChar char="■"/>
            </a:pPr>
            <a:r>
              <a:rPr lang="en-US" sz="2600"/>
              <a:t>For Sankoff algorithm, character </a:t>
            </a:r>
            <a:r>
              <a:rPr i="1" lang="en-US" sz="2600"/>
              <a:t>t</a:t>
            </a:r>
            <a:r>
              <a:rPr lang="en-US" sz="2600"/>
              <a:t> is </a:t>
            </a:r>
            <a:r>
              <a:rPr i="1" lang="en-US" sz="2600"/>
              <a:t>optimal</a:t>
            </a:r>
            <a:r>
              <a:rPr lang="en-US" sz="2600"/>
              <a:t> for vertex </a:t>
            </a:r>
            <a:r>
              <a:rPr i="1" lang="en-US" sz="2600"/>
              <a:t>v</a:t>
            </a:r>
            <a:r>
              <a:rPr lang="en-US" sz="2600"/>
              <a:t> if </a:t>
            </a:r>
            <a:r>
              <a:rPr i="1" lang="en-US" sz="2600"/>
              <a:t>s</a:t>
            </a:r>
            <a:r>
              <a:rPr baseline="-25000" i="1" lang="en-US" sz="2600"/>
              <a:t>t</a:t>
            </a:r>
            <a:r>
              <a:rPr lang="en-US" sz="2600"/>
              <a:t>(</a:t>
            </a:r>
            <a:r>
              <a:rPr i="1" lang="en-US" sz="2600"/>
              <a:t>v</a:t>
            </a:r>
            <a:r>
              <a:rPr lang="en-US" sz="2600"/>
              <a:t>) = min</a:t>
            </a:r>
            <a:r>
              <a:rPr baseline="-25000" lang="en-US" sz="2600"/>
              <a:t>1</a:t>
            </a:r>
            <a:r>
              <a:rPr baseline="-25000" lang="en-US" sz="2600" u="sng"/>
              <a:t>&lt;</a:t>
            </a:r>
            <a:r>
              <a:rPr baseline="-25000" i="1" lang="en-US" sz="2600"/>
              <a:t>i</a:t>
            </a:r>
            <a:r>
              <a:rPr baseline="-25000" lang="en-US" sz="2600" u="sng"/>
              <a:t>&lt;</a:t>
            </a:r>
            <a:r>
              <a:rPr baseline="-25000" i="1" lang="en-US" sz="2600"/>
              <a:t>k</a:t>
            </a:r>
            <a:r>
              <a:rPr i="1" lang="en-US" sz="2600"/>
              <a:t>s</a:t>
            </a:r>
            <a:r>
              <a:rPr baseline="-25000" i="1" lang="en-US" sz="2600"/>
              <a:t>i</a:t>
            </a:r>
            <a:r>
              <a:rPr lang="en-US" sz="2600"/>
              <a:t>(</a:t>
            </a:r>
            <a:r>
              <a:rPr i="1" lang="en-US" sz="2600"/>
              <a:t>v</a:t>
            </a:r>
            <a:r>
              <a:rPr lang="en-US" sz="2600"/>
              <a:t>)</a:t>
            </a:r>
            <a:endParaRPr/>
          </a:p>
          <a:p>
            <a:pPr indent="-285750" lvl="1" marL="742950" rtl="0" algn="l">
              <a:lnSpc>
                <a:spcPct val="90000"/>
              </a:lnSpc>
              <a:spcBef>
                <a:spcPts val="440"/>
              </a:spcBef>
              <a:spcAft>
                <a:spcPts val="0"/>
              </a:spcAft>
              <a:buSzPts val="1320"/>
              <a:buChar char="❑"/>
            </a:pPr>
            <a:r>
              <a:rPr lang="en-US" sz="2200"/>
              <a:t>Denote the set of optimal letters at vertex  </a:t>
            </a:r>
            <a:r>
              <a:rPr i="1" lang="en-US" sz="2200"/>
              <a:t>v</a:t>
            </a:r>
            <a:r>
              <a:rPr lang="en-US" sz="2200"/>
              <a:t> as </a:t>
            </a:r>
            <a:r>
              <a:rPr i="1" lang="en-US" sz="2200"/>
              <a:t>S</a:t>
            </a:r>
            <a:r>
              <a:rPr lang="en-US" sz="2200"/>
              <a:t>(</a:t>
            </a:r>
            <a:r>
              <a:rPr i="1" lang="en-US" sz="2200"/>
              <a:t>v</a:t>
            </a:r>
            <a:r>
              <a:rPr lang="en-US" sz="2200"/>
              <a:t>)</a:t>
            </a:r>
            <a:endParaRPr/>
          </a:p>
          <a:p>
            <a:pPr indent="-228600" lvl="2" marL="1085850" rtl="0" algn="l">
              <a:lnSpc>
                <a:spcPct val="90000"/>
              </a:lnSpc>
              <a:spcBef>
                <a:spcPts val="440"/>
              </a:spcBef>
              <a:spcAft>
                <a:spcPts val="0"/>
              </a:spcAft>
              <a:buSzPts val="1430"/>
              <a:buChar char="■"/>
            </a:pPr>
            <a:r>
              <a:rPr lang="en-US"/>
              <a:t>If </a:t>
            </a:r>
            <a:r>
              <a:rPr i="1" lang="en-US"/>
              <a:t>S</a:t>
            </a:r>
            <a:r>
              <a:rPr lang="en-US"/>
              <a:t>(</a:t>
            </a:r>
            <a:r>
              <a:rPr i="1" lang="en-US"/>
              <a:t>left child</a:t>
            </a:r>
            <a:r>
              <a:rPr lang="en-US"/>
              <a:t>) and </a:t>
            </a:r>
            <a:r>
              <a:rPr i="1" lang="en-US"/>
              <a:t>S</a:t>
            </a:r>
            <a:r>
              <a:rPr lang="en-US"/>
              <a:t>(</a:t>
            </a:r>
            <a:r>
              <a:rPr i="1" lang="en-US"/>
              <a:t>right child</a:t>
            </a:r>
            <a:r>
              <a:rPr lang="en-US"/>
              <a:t>) overlap, </a:t>
            </a:r>
            <a:r>
              <a:rPr i="1" lang="en-US"/>
              <a:t>S</a:t>
            </a:r>
            <a:r>
              <a:rPr lang="en-US"/>
              <a:t>(</a:t>
            </a:r>
            <a:r>
              <a:rPr i="1" lang="en-US"/>
              <a:t>parent</a:t>
            </a:r>
            <a:r>
              <a:rPr lang="en-US"/>
              <a:t>) is the intersection</a:t>
            </a:r>
            <a:endParaRPr/>
          </a:p>
          <a:p>
            <a:pPr indent="-228600" lvl="2" marL="1085850" rtl="0" algn="l">
              <a:lnSpc>
                <a:spcPct val="90000"/>
              </a:lnSpc>
              <a:spcBef>
                <a:spcPts val="440"/>
              </a:spcBef>
              <a:spcAft>
                <a:spcPts val="0"/>
              </a:spcAft>
              <a:buSzPts val="1430"/>
              <a:buChar char="■"/>
            </a:pPr>
            <a:r>
              <a:rPr lang="en-US"/>
              <a:t>Else it’s the union of </a:t>
            </a:r>
            <a:r>
              <a:rPr i="1" lang="en-US" sz="2000"/>
              <a:t>S</a:t>
            </a:r>
            <a:r>
              <a:rPr lang="en-US" sz="2000"/>
              <a:t>(</a:t>
            </a:r>
            <a:r>
              <a:rPr i="1" lang="en-US"/>
              <a:t>left child</a:t>
            </a:r>
            <a:r>
              <a:rPr lang="en-US" sz="2000"/>
              <a:t>) and </a:t>
            </a:r>
            <a:r>
              <a:rPr i="1" lang="en-US" sz="2000"/>
              <a:t>S</a:t>
            </a:r>
            <a:r>
              <a:rPr lang="en-US" sz="2000"/>
              <a:t>(</a:t>
            </a:r>
            <a:r>
              <a:rPr i="1" lang="en-US"/>
              <a:t>right child</a:t>
            </a:r>
            <a:r>
              <a:rPr lang="en-US" sz="2000"/>
              <a:t>) </a:t>
            </a:r>
            <a:endParaRPr/>
          </a:p>
          <a:p>
            <a:pPr indent="-228600" lvl="2" marL="1085850" rtl="0" algn="l">
              <a:lnSpc>
                <a:spcPct val="90000"/>
              </a:lnSpc>
              <a:spcBef>
                <a:spcPts val="400"/>
              </a:spcBef>
              <a:spcAft>
                <a:spcPts val="0"/>
              </a:spcAft>
              <a:buSzPts val="1300"/>
              <a:buChar char="■"/>
            </a:pPr>
            <a:r>
              <a:rPr lang="en-US" sz="2000"/>
              <a:t>This is also the Fitch recurrence</a:t>
            </a:r>
            <a:endParaRPr/>
          </a:p>
          <a:p>
            <a:pPr indent="-342900" lvl="0" marL="342900" rtl="0" algn="l">
              <a:lnSpc>
                <a:spcPct val="90000"/>
              </a:lnSpc>
              <a:spcBef>
                <a:spcPts val="520"/>
              </a:spcBef>
              <a:spcAft>
                <a:spcPts val="0"/>
              </a:spcAft>
              <a:buSzPts val="1690"/>
              <a:buChar char="■"/>
            </a:pPr>
            <a:r>
              <a:rPr lang="en-US" sz="2600"/>
              <a:t>The two algorithms are </a:t>
            </a:r>
            <a:r>
              <a:rPr b="1" lang="en-US" sz="2600"/>
              <a:t>identical</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0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Large Parsimony Problem</a:t>
            </a:r>
            <a:endParaRPr/>
          </a:p>
        </p:txBody>
      </p:sp>
      <p:sp>
        <p:nvSpPr>
          <p:cNvPr id="912" name="Google Shape;912;p103"/>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50"/>
              <a:buChar char="■"/>
            </a:pPr>
            <a:r>
              <a:rPr lang="en-US" u="sng"/>
              <a:t>Input:</a:t>
            </a:r>
            <a:r>
              <a:rPr lang="en-US"/>
              <a:t> An </a:t>
            </a:r>
            <a:r>
              <a:rPr i="1" lang="en-US"/>
              <a:t>n</a:t>
            </a:r>
            <a:r>
              <a:rPr lang="en-US"/>
              <a:t> x </a:t>
            </a:r>
            <a:r>
              <a:rPr i="1" lang="en-US"/>
              <a:t>m</a:t>
            </a:r>
            <a:r>
              <a:rPr lang="en-US"/>
              <a:t> matrix </a:t>
            </a:r>
            <a:r>
              <a:rPr i="1" lang="en-US"/>
              <a:t>M</a:t>
            </a:r>
            <a:r>
              <a:rPr lang="en-US"/>
              <a:t> describing </a:t>
            </a:r>
            <a:r>
              <a:rPr i="1" lang="en-US"/>
              <a:t>n </a:t>
            </a:r>
            <a:r>
              <a:rPr lang="en-US"/>
              <a:t>species, each represented by an </a:t>
            </a:r>
            <a:r>
              <a:rPr i="1" lang="en-US"/>
              <a:t>m</a:t>
            </a:r>
            <a:r>
              <a:rPr lang="en-US"/>
              <a:t>-character string</a:t>
            </a:r>
            <a:endParaRPr/>
          </a:p>
          <a:p>
            <a:pPr indent="-342900" lvl="0" marL="342900" rtl="0" algn="l">
              <a:lnSpc>
                <a:spcPct val="90000"/>
              </a:lnSpc>
              <a:spcBef>
                <a:spcPts val="600"/>
              </a:spcBef>
              <a:spcAft>
                <a:spcPts val="0"/>
              </a:spcAft>
              <a:buSzPts val="1950"/>
              <a:buChar char="■"/>
            </a:pPr>
            <a:r>
              <a:rPr lang="en-US" u="sng"/>
              <a:t>Output:</a:t>
            </a:r>
            <a:r>
              <a:rPr lang="en-US"/>
              <a:t> A tree </a:t>
            </a:r>
            <a:r>
              <a:rPr i="1" lang="en-US"/>
              <a:t>T</a:t>
            </a:r>
            <a:r>
              <a:rPr lang="en-US"/>
              <a:t> with </a:t>
            </a:r>
            <a:r>
              <a:rPr i="1" lang="en-US"/>
              <a:t>n</a:t>
            </a:r>
            <a:r>
              <a:rPr lang="en-US"/>
              <a:t> leaves labeled by the </a:t>
            </a:r>
            <a:r>
              <a:rPr i="1" lang="en-US"/>
              <a:t>n</a:t>
            </a:r>
            <a:r>
              <a:rPr lang="en-US"/>
              <a:t> rows of matrix </a:t>
            </a:r>
            <a:r>
              <a:rPr i="1" lang="en-US"/>
              <a:t>M</a:t>
            </a:r>
            <a:r>
              <a:rPr lang="en-US"/>
              <a:t>, and a labeling of the internal vertices such that the parsimony score is minimized over all possible trees and all possible labelings of internal vertices</a:t>
            </a:r>
            <a:endParaRPr u="sng"/>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0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Large Parsimony Problem (cont.)</a:t>
            </a:r>
            <a:endParaRPr/>
          </a:p>
        </p:txBody>
      </p:sp>
      <p:sp>
        <p:nvSpPr>
          <p:cNvPr id="919" name="Google Shape;919;p10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a:t>Possible search space is huge, especially as </a:t>
            </a:r>
            <a:r>
              <a:rPr i="1" lang="en-US"/>
              <a:t>n</a:t>
            </a:r>
            <a:r>
              <a:rPr lang="en-US"/>
              <a:t> increases</a:t>
            </a:r>
            <a:endParaRPr/>
          </a:p>
          <a:p>
            <a:pPr indent="-285750" lvl="1" marL="742950" rtl="0" algn="l">
              <a:spcBef>
                <a:spcPts val="520"/>
              </a:spcBef>
              <a:spcAft>
                <a:spcPts val="0"/>
              </a:spcAft>
              <a:buSzPts val="1560"/>
              <a:buChar char="❑"/>
            </a:pPr>
            <a:r>
              <a:rPr lang="en-US"/>
              <a:t>(2</a:t>
            </a:r>
            <a:r>
              <a:rPr i="1" lang="en-US"/>
              <a:t>n</a:t>
            </a:r>
            <a:r>
              <a:rPr lang="en-US"/>
              <a:t> – 3)! possible rooted trees</a:t>
            </a:r>
            <a:endParaRPr/>
          </a:p>
          <a:p>
            <a:pPr indent="-285750" lvl="1" marL="742950" rtl="0" algn="l">
              <a:spcBef>
                <a:spcPts val="520"/>
              </a:spcBef>
              <a:spcAft>
                <a:spcPts val="0"/>
              </a:spcAft>
              <a:buSzPts val="1560"/>
              <a:buChar char="❑"/>
            </a:pPr>
            <a:r>
              <a:rPr lang="en-US"/>
              <a:t>(2</a:t>
            </a:r>
            <a:r>
              <a:rPr i="1" lang="en-US"/>
              <a:t>n</a:t>
            </a:r>
            <a:r>
              <a:rPr lang="en-US"/>
              <a:t> – 5)! possible unrooted trees</a:t>
            </a:r>
            <a:endParaRPr/>
          </a:p>
          <a:p>
            <a:pPr indent="-342900" lvl="0" marL="342900" rtl="0" algn="l">
              <a:spcBef>
                <a:spcPts val="600"/>
              </a:spcBef>
              <a:spcAft>
                <a:spcPts val="0"/>
              </a:spcAft>
              <a:buSzPts val="1950"/>
              <a:buChar char="■"/>
            </a:pPr>
            <a:r>
              <a:rPr lang="en-US"/>
              <a:t>Problem is NP-complete</a:t>
            </a:r>
            <a:endParaRPr/>
          </a:p>
          <a:p>
            <a:pPr indent="-285750" lvl="1" marL="742950" rtl="0" algn="l">
              <a:spcBef>
                <a:spcPts val="520"/>
              </a:spcBef>
              <a:spcAft>
                <a:spcPts val="0"/>
              </a:spcAft>
              <a:buSzPts val="1560"/>
              <a:buChar char="❑"/>
            </a:pPr>
            <a:r>
              <a:rPr lang="en-US"/>
              <a:t>Exhaustive search only possible w/ small </a:t>
            </a:r>
            <a:r>
              <a:rPr i="1" lang="en-US"/>
              <a:t>n</a:t>
            </a:r>
            <a:r>
              <a:rPr lang="en-US"/>
              <a:t>(&lt; 10)</a:t>
            </a:r>
            <a:endParaRPr/>
          </a:p>
          <a:p>
            <a:pPr indent="-342900" lvl="0" marL="342900" rtl="0" algn="l">
              <a:spcBef>
                <a:spcPts val="600"/>
              </a:spcBef>
              <a:spcAft>
                <a:spcPts val="0"/>
              </a:spcAft>
              <a:buSzPts val="1950"/>
              <a:buChar char="■"/>
            </a:pPr>
            <a:r>
              <a:rPr lang="en-US"/>
              <a:t>Hence, branch and bound or heuristics used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lkan-from-off2003">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