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BB6E"/>
    <a:srgbClr val="F79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09" autoAdjust="0"/>
  </p:normalViewPr>
  <p:slideViewPr>
    <p:cSldViewPr snapToGrid="0">
      <p:cViewPr>
        <p:scale>
          <a:sx n="60" d="100"/>
          <a:sy n="60" d="100"/>
        </p:scale>
        <p:origin x="40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22917-F1A2-47C1-B580-BE655C7F00BC}" type="datetimeFigureOut">
              <a:rPr lang="en-GB" smtClean="0"/>
              <a:t>15/04/2018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EA0BC-7B86-428A-9D90-1D419A330012}" type="slidenum">
              <a:rPr lang="en-GB" smtClean="0"/>
              <a:t>‹#›</a:t>
            </a:fld>
            <a:endParaRPr lang="en-GB"/>
          </a:p>
        </p:txBody>
      </p:sp>
    </p:spTree>
    <p:extLst>
      <p:ext uri="{BB962C8B-B14F-4D97-AF65-F5344CB8AC3E}">
        <p14:creationId xmlns:p14="http://schemas.microsoft.com/office/powerpoint/2010/main" val="223855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GB" sz="1200" b="1" kern="1200" dirty="0" smtClean="0">
                <a:solidFill>
                  <a:schemeClr val="tx1"/>
                </a:solidFill>
                <a:effectLst/>
                <a:latin typeface="+mn-lt"/>
                <a:ea typeface="+mn-ea"/>
                <a:cs typeface="+mn-cs"/>
              </a:rPr>
              <a:t>Can we spot OOV words with a discriminative model but without word embedding?</a:t>
            </a:r>
          </a:p>
          <a:p>
            <a:r>
              <a:rPr lang="en-GB" sz="1200" kern="1200" dirty="0" smtClean="0">
                <a:solidFill>
                  <a:schemeClr val="tx1"/>
                </a:solidFill>
                <a:effectLst/>
                <a:latin typeface="+mn-lt"/>
                <a:ea typeface="+mn-ea"/>
                <a:cs typeface="+mn-cs"/>
              </a:rPr>
              <a:t> We tackled this question on historical document images using convolutional </a:t>
            </a:r>
            <a:r>
              <a:rPr lang="en-GB" sz="1200" kern="1200" dirty="0" err="1" smtClean="0">
                <a:solidFill>
                  <a:schemeClr val="tx1"/>
                </a:solidFill>
                <a:effectLst/>
                <a:latin typeface="+mn-lt"/>
                <a:ea typeface="+mn-ea"/>
                <a:cs typeface="+mn-cs"/>
              </a:rPr>
              <a:t>siamese</a:t>
            </a:r>
            <a:r>
              <a:rPr lang="en-GB" sz="1200" kern="1200" dirty="0" smtClean="0">
                <a:solidFill>
                  <a:schemeClr val="tx1"/>
                </a:solidFill>
                <a:effectLst/>
                <a:latin typeface="+mn-lt"/>
                <a:ea typeface="+mn-ea"/>
                <a:cs typeface="+mn-cs"/>
              </a:rPr>
              <a:t> neural networks. A </a:t>
            </a:r>
            <a:r>
              <a:rPr lang="en-GB" sz="1200" kern="1200" dirty="0" err="1" smtClean="0">
                <a:solidFill>
                  <a:schemeClr val="tx1"/>
                </a:solidFill>
                <a:effectLst/>
                <a:latin typeface="+mn-lt"/>
                <a:ea typeface="+mn-ea"/>
                <a:cs typeface="+mn-cs"/>
              </a:rPr>
              <a:t>siamese</a:t>
            </a:r>
            <a:r>
              <a:rPr lang="en-GB" sz="1200" kern="1200" dirty="0" smtClean="0">
                <a:solidFill>
                  <a:schemeClr val="tx1"/>
                </a:solidFill>
                <a:effectLst/>
                <a:latin typeface="+mn-lt"/>
                <a:ea typeface="+mn-ea"/>
                <a:cs typeface="+mn-cs"/>
              </a:rPr>
              <a:t> network employs two identical convolutional networks that are </a:t>
            </a:r>
            <a:r>
              <a:rPr lang="en-US" sz="1200" kern="1200" dirty="0" smtClean="0">
                <a:solidFill>
                  <a:schemeClr val="tx1"/>
                </a:solidFill>
                <a:effectLst/>
                <a:latin typeface="+mn-lt"/>
                <a:ea typeface="+mn-ea"/>
                <a:cs typeface="+mn-cs"/>
              </a:rPr>
              <a:t>trained to extract the features of two input word images such that Euclidean distance of the two feature vectors is close if the inputs are same and far if the inputs are different</a:t>
            </a:r>
            <a:r>
              <a:rPr lang="en-GB" sz="1200" kern="1200" dirty="0" smtClean="0">
                <a:solidFill>
                  <a:schemeClr val="tx1"/>
                </a:solidFill>
                <a:effectLst/>
                <a:latin typeface="+mn-lt"/>
                <a:ea typeface="+mn-ea"/>
                <a:cs typeface="+mn-cs"/>
              </a:rPr>
              <a:t>.</a:t>
            </a:r>
          </a:p>
          <a:p>
            <a:r>
              <a:rPr lang="en-GB" sz="1200" kern="1200" smtClean="0">
                <a:solidFill>
                  <a:schemeClr val="tx1"/>
                </a:solidFill>
                <a:effectLst/>
                <a:latin typeface="+mn-lt"/>
                <a:ea typeface="+mn-ea"/>
                <a:cs typeface="+mn-cs"/>
              </a:rPr>
              <a:t> We </a:t>
            </a:r>
            <a:r>
              <a:rPr lang="en-GB" sz="1200" kern="1200" dirty="0" smtClean="0">
                <a:solidFill>
                  <a:schemeClr val="tx1"/>
                </a:solidFill>
                <a:effectLst/>
                <a:latin typeface="+mn-lt"/>
                <a:ea typeface="+mn-ea"/>
                <a:cs typeface="+mn-cs"/>
              </a:rPr>
              <a:t>demonstrated that this method can spot OOV words as well as words with varying writing styles and backgrounds.</a:t>
            </a:r>
          </a:p>
          <a:p>
            <a:endParaRPr lang="en-GB" dirty="0"/>
          </a:p>
        </p:txBody>
      </p:sp>
      <p:sp>
        <p:nvSpPr>
          <p:cNvPr id="4" name="Slide Number Placeholder 3"/>
          <p:cNvSpPr>
            <a:spLocks noGrp="1"/>
          </p:cNvSpPr>
          <p:nvPr>
            <p:ph type="sldNum" sz="quarter" idx="10"/>
          </p:nvPr>
        </p:nvSpPr>
        <p:spPr/>
        <p:txBody>
          <a:bodyPr/>
          <a:lstStyle/>
          <a:p>
            <a:fld id="{FEEEA0BC-7B86-428A-9D90-1D419A330012}" type="slidenum">
              <a:rPr lang="en-GB" smtClean="0"/>
              <a:t>1</a:t>
            </a:fld>
            <a:endParaRPr lang="en-GB"/>
          </a:p>
        </p:txBody>
      </p:sp>
    </p:spTree>
    <p:extLst>
      <p:ext uri="{BB962C8B-B14F-4D97-AF65-F5344CB8AC3E}">
        <p14:creationId xmlns:p14="http://schemas.microsoft.com/office/powerpoint/2010/main" val="298131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4A7E734-7C18-4729-BEDB-8CF9E5D95CC9}" type="datetimeFigureOut">
              <a:rPr lang="en-GB" smtClean="0"/>
              <a:t>15/04/2018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B7773-C5C0-40BF-9DA1-A10F8BBF0FC6}" type="slidenum">
              <a:rPr lang="en-GB" smtClean="0"/>
              <a:t>‹#›</a:t>
            </a:fld>
            <a:endParaRPr lang="en-GB"/>
          </a:p>
        </p:txBody>
      </p:sp>
    </p:spTree>
    <p:extLst>
      <p:ext uri="{BB962C8B-B14F-4D97-AF65-F5344CB8AC3E}">
        <p14:creationId xmlns:p14="http://schemas.microsoft.com/office/powerpoint/2010/main" val="247261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A7E734-7C18-4729-BEDB-8CF9E5D95CC9}" type="datetimeFigureOut">
              <a:rPr lang="en-GB" smtClean="0"/>
              <a:t>15/04/2018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B7773-C5C0-40BF-9DA1-A10F8BBF0FC6}" type="slidenum">
              <a:rPr lang="en-GB" smtClean="0"/>
              <a:t>‹#›</a:t>
            </a:fld>
            <a:endParaRPr lang="en-GB"/>
          </a:p>
        </p:txBody>
      </p:sp>
    </p:spTree>
    <p:extLst>
      <p:ext uri="{BB962C8B-B14F-4D97-AF65-F5344CB8AC3E}">
        <p14:creationId xmlns:p14="http://schemas.microsoft.com/office/powerpoint/2010/main" val="168789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A7E734-7C18-4729-BEDB-8CF9E5D95CC9}" type="datetimeFigureOut">
              <a:rPr lang="en-GB" smtClean="0"/>
              <a:t>15/04/2018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B7773-C5C0-40BF-9DA1-A10F8BBF0FC6}" type="slidenum">
              <a:rPr lang="en-GB" smtClean="0"/>
              <a:t>‹#›</a:t>
            </a:fld>
            <a:endParaRPr lang="en-GB"/>
          </a:p>
        </p:txBody>
      </p:sp>
    </p:spTree>
    <p:extLst>
      <p:ext uri="{BB962C8B-B14F-4D97-AF65-F5344CB8AC3E}">
        <p14:creationId xmlns:p14="http://schemas.microsoft.com/office/powerpoint/2010/main" val="279600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A7E734-7C18-4729-BEDB-8CF9E5D95CC9}" type="datetimeFigureOut">
              <a:rPr lang="en-GB" smtClean="0"/>
              <a:t>15/04/2018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B7773-C5C0-40BF-9DA1-A10F8BBF0FC6}" type="slidenum">
              <a:rPr lang="en-GB" smtClean="0"/>
              <a:t>‹#›</a:t>
            </a:fld>
            <a:endParaRPr lang="en-GB"/>
          </a:p>
        </p:txBody>
      </p:sp>
    </p:spTree>
    <p:extLst>
      <p:ext uri="{BB962C8B-B14F-4D97-AF65-F5344CB8AC3E}">
        <p14:creationId xmlns:p14="http://schemas.microsoft.com/office/powerpoint/2010/main" val="172809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7E734-7C18-4729-BEDB-8CF9E5D95CC9}" type="datetimeFigureOut">
              <a:rPr lang="en-GB" smtClean="0"/>
              <a:t>15/04/2018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6B7773-C5C0-40BF-9DA1-A10F8BBF0FC6}" type="slidenum">
              <a:rPr lang="en-GB" smtClean="0"/>
              <a:t>‹#›</a:t>
            </a:fld>
            <a:endParaRPr lang="en-GB"/>
          </a:p>
        </p:txBody>
      </p:sp>
    </p:spTree>
    <p:extLst>
      <p:ext uri="{BB962C8B-B14F-4D97-AF65-F5344CB8AC3E}">
        <p14:creationId xmlns:p14="http://schemas.microsoft.com/office/powerpoint/2010/main" val="410802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4A7E734-7C18-4729-BEDB-8CF9E5D95CC9}" type="datetimeFigureOut">
              <a:rPr lang="en-GB" smtClean="0"/>
              <a:t>15/04/2018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6B7773-C5C0-40BF-9DA1-A10F8BBF0FC6}" type="slidenum">
              <a:rPr lang="en-GB" smtClean="0"/>
              <a:t>‹#›</a:t>
            </a:fld>
            <a:endParaRPr lang="en-GB"/>
          </a:p>
        </p:txBody>
      </p:sp>
    </p:spTree>
    <p:extLst>
      <p:ext uri="{BB962C8B-B14F-4D97-AF65-F5344CB8AC3E}">
        <p14:creationId xmlns:p14="http://schemas.microsoft.com/office/powerpoint/2010/main" val="422068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4A7E734-7C18-4729-BEDB-8CF9E5D95CC9}" type="datetimeFigureOut">
              <a:rPr lang="en-GB" smtClean="0"/>
              <a:t>15/04/2018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B6B7773-C5C0-40BF-9DA1-A10F8BBF0FC6}" type="slidenum">
              <a:rPr lang="en-GB" smtClean="0"/>
              <a:t>‹#›</a:t>
            </a:fld>
            <a:endParaRPr lang="en-GB"/>
          </a:p>
        </p:txBody>
      </p:sp>
    </p:spTree>
    <p:extLst>
      <p:ext uri="{BB962C8B-B14F-4D97-AF65-F5344CB8AC3E}">
        <p14:creationId xmlns:p14="http://schemas.microsoft.com/office/powerpoint/2010/main" val="370085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4A7E734-7C18-4729-BEDB-8CF9E5D95CC9}" type="datetimeFigureOut">
              <a:rPr lang="en-GB" smtClean="0"/>
              <a:t>15/04/2018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6B7773-C5C0-40BF-9DA1-A10F8BBF0FC6}" type="slidenum">
              <a:rPr lang="en-GB" smtClean="0"/>
              <a:t>‹#›</a:t>
            </a:fld>
            <a:endParaRPr lang="en-GB"/>
          </a:p>
        </p:txBody>
      </p:sp>
    </p:spTree>
    <p:extLst>
      <p:ext uri="{BB962C8B-B14F-4D97-AF65-F5344CB8AC3E}">
        <p14:creationId xmlns:p14="http://schemas.microsoft.com/office/powerpoint/2010/main" val="332104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7E734-7C18-4729-BEDB-8CF9E5D95CC9}" type="datetimeFigureOut">
              <a:rPr lang="en-GB" smtClean="0"/>
              <a:t>15/04/2018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B6B7773-C5C0-40BF-9DA1-A10F8BBF0FC6}" type="slidenum">
              <a:rPr lang="en-GB" smtClean="0"/>
              <a:t>‹#›</a:t>
            </a:fld>
            <a:endParaRPr lang="en-GB"/>
          </a:p>
        </p:txBody>
      </p:sp>
    </p:spTree>
    <p:extLst>
      <p:ext uri="{BB962C8B-B14F-4D97-AF65-F5344CB8AC3E}">
        <p14:creationId xmlns:p14="http://schemas.microsoft.com/office/powerpoint/2010/main" val="37787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7E734-7C18-4729-BEDB-8CF9E5D95CC9}" type="datetimeFigureOut">
              <a:rPr lang="en-GB" smtClean="0"/>
              <a:t>15/04/2018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6B7773-C5C0-40BF-9DA1-A10F8BBF0FC6}" type="slidenum">
              <a:rPr lang="en-GB" smtClean="0"/>
              <a:t>‹#›</a:t>
            </a:fld>
            <a:endParaRPr lang="en-GB"/>
          </a:p>
        </p:txBody>
      </p:sp>
    </p:spTree>
    <p:extLst>
      <p:ext uri="{BB962C8B-B14F-4D97-AF65-F5344CB8AC3E}">
        <p14:creationId xmlns:p14="http://schemas.microsoft.com/office/powerpoint/2010/main" val="243017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7E734-7C18-4729-BEDB-8CF9E5D95CC9}" type="datetimeFigureOut">
              <a:rPr lang="en-GB" smtClean="0"/>
              <a:t>15/04/2018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6B7773-C5C0-40BF-9DA1-A10F8BBF0FC6}" type="slidenum">
              <a:rPr lang="en-GB" smtClean="0"/>
              <a:t>‹#›</a:t>
            </a:fld>
            <a:endParaRPr lang="en-GB"/>
          </a:p>
        </p:txBody>
      </p:sp>
    </p:spTree>
    <p:extLst>
      <p:ext uri="{BB962C8B-B14F-4D97-AF65-F5344CB8AC3E}">
        <p14:creationId xmlns:p14="http://schemas.microsoft.com/office/powerpoint/2010/main" val="291236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7E734-7C18-4729-BEDB-8CF9E5D95CC9}" type="datetimeFigureOut">
              <a:rPr lang="en-GB" smtClean="0"/>
              <a:t>15/04/2018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B7773-C5C0-40BF-9DA1-A10F8BBF0FC6}" type="slidenum">
              <a:rPr lang="en-GB" smtClean="0"/>
              <a:t>‹#›</a:t>
            </a:fld>
            <a:endParaRPr lang="en-GB"/>
          </a:p>
        </p:txBody>
      </p:sp>
    </p:spTree>
    <p:extLst>
      <p:ext uri="{BB962C8B-B14F-4D97-AF65-F5344CB8AC3E}">
        <p14:creationId xmlns:p14="http://schemas.microsoft.com/office/powerpoint/2010/main" val="831938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4"/>
          <p:cNvSpPr txBox="1">
            <a:spLocks noChangeArrowheads="1"/>
          </p:cNvSpPr>
          <p:nvPr/>
        </p:nvSpPr>
        <p:spPr bwMode="auto">
          <a:xfrm>
            <a:off x="0" y="-5950"/>
            <a:ext cx="12192000" cy="6924973"/>
          </a:xfrm>
          <a:prstGeom prst="rect">
            <a:avLst/>
          </a:prstGeom>
          <a:solidFill>
            <a:srgbClr val="95C2D2"/>
          </a:solidFill>
          <a:ln w="9525">
            <a:noFill/>
            <a:miter lim="800000"/>
            <a:headEnd/>
            <a:tailEnd/>
          </a:ln>
          <a:effectLst/>
        </p:spPr>
        <p:txBody>
          <a:bodyPr wrap="square">
            <a:spAutoFit/>
          </a:bodyPr>
          <a:lstStyle/>
          <a:p>
            <a:pPr algn="ctr" defTabSz="4389438" fontAlgn="base">
              <a:spcBef>
                <a:spcPct val="50000"/>
              </a:spcBef>
              <a:spcAft>
                <a:spcPct val="0"/>
              </a:spcAft>
            </a:pPr>
            <a:r>
              <a:rPr lang="en-GB" sz="3200" dirty="0" smtClean="0">
                <a:solidFill>
                  <a:srgbClr val="FFFFFF"/>
                </a:solidFill>
                <a:latin typeface="Times New Roman" panose="02020603050405020304" pitchFamily="18" charset="0"/>
                <a:cs typeface="Times New Roman" panose="02020603050405020304" pitchFamily="18" charset="0"/>
              </a:rPr>
              <a:t>Word </a:t>
            </a:r>
            <a:r>
              <a:rPr lang="en-GB" sz="3200" dirty="0">
                <a:solidFill>
                  <a:srgbClr val="FFFFFF"/>
                </a:solidFill>
                <a:latin typeface="Times New Roman" panose="02020603050405020304" pitchFamily="18" charset="0"/>
                <a:cs typeface="Times New Roman" panose="02020603050405020304" pitchFamily="18" charset="0"/>
              </a:rPr>
              <a:t>Spotting Using Convolutional Siamese </a:t>
            </a:r>
            <a:r>
              <a:rPr lang="en-GB" sz="3200" dirty="0" smtClean="0">
                <a:solidFill>
                  <a:srgbClr val="FFFFFF"/>
                </a:solidFill>
                <a:latin typeface="Times New Roman" panose="02020603050405020304" pitchFamily="18" charset="0"/>
                <a:cs typeface="Times New Roman" panose="02020603050405020304" pitchFamily="18" charset="0"/>
              </a:rPr>
              <a:t>Network</a:t>
            </a:r>
            <a:endParaRPr lang="en-US" sz="3200" b="1" dirty="0">
              <a:solidFill>
                <a:srgbClr val="000000"/>
              </a:solidFill>
              <a:latin typeface="Times New Roman" panose="02020603050405020304" pitchFamily="18" charset="0"/>
              <a:cs typeface="Times New Roman" panose="02020603050405020304" pitchFamily="18" charset="0"/>
            </a:endParaRPr>
          </a:p>
          <a:p>
            <a:pPr algn="ctr" defTabSz="4389438" fontAlgn="base">
              <a:spcBef>
                <a:spcPct val="0"/>
              </a:spcBef>
              <a:spcAft>
                <a:spcPct val="0"/>
              </a:spcAft>
            </a:pPr>
            <a:r>
              <a:rPr lang="sv-SE" sz="2000" dirty="0">
                <a:solidFill>
                  <a:srgbClr val="FFFFFF"/>
                </a:solidFill>
                <a:latin typeface="Times New Roman" panose="02020603050405020304" pitchFamily="18" charset="0"/>
                <a:cs typeface="Times New Roman" panose="02020603050405020304" pitchFamily="18" charset="0"/>
              </a:rPr>
              <a:t>Berat </a:t>
            </a:r>
            <a:r>
              <a:rPr lang="sv-SE" sz="2000" dirty="0">
                <a:solidFill>
                  <a:srgbClr val="FFFFFF"/>
                </a:solidFill>
                <a:latin typeface="Times New Roman" panose="02020603050405020304" pitchFamily="18" charset="0"/>
                <a:cs typeface="Times New Roman" panose="02020603050405020304" pitchFamily="18" charset="0"/>
              </a:rPr>
              <a:t>Kurar </a:t>
            </a:r>
            <a:r>
              <a:rPr lang="sv-SE" sz="2000" dirty="0">
                <a:solidFill>
                  <a:srgbClr val="FFFFFF"/>
                </a:solidFill>
                <a:latin typeface="Times New Roman" panose="02020603050405020304" pitchFamily="18" charset="0"/>
                <a:cs typeface="Times New Roman" panose="02020603050405020304" pitchFamily="18" charset="0"/>
              </a:rPr>
              <a:t>Barakat, </a:t>
            </a:r>
            <a:r>
              <a:rPr lang="sv-SE" sz="2000" dirty="0">
                <a:solidFill>
                  <a:srgbClr val="FFFFFF"/>
                </a:solidFill>
                <a:latin typeface="Times New Roman" panose="02020603050405020304" pitchFamily="18" charset="0"/>
                <a:cs typeface="Times New Roman" panose="02020603050405020304" pitchFamily="18" charset="0"/>
              </a:rPr>
              <a:t>Reem </a:t>
            </a:r>
            <a:r>
              <a:rPr lang="sv-SE" sz="2000" dirty="0">
                <a:solidFill>
                  <a:srgbClr val="FFFFFF"/>
                </a:solidFill>
                <a:latin typeface="Times New Roman" panose="02020603050405020304" pitchFamily="18" charset="0"/>
                <a:cs typeface="Times New Roman" panose="02020603050405020304" pitchFamily="18" charset="0"/>
              </a:rPr>
              <a:t>Alasam, </a:t>
            </a:r>
            <a:r>
              <a:rPr lang="sv-SE" sz="2000" dirty="0">
                <a:solidFill>
                  <a:srgbClr val="FFFFFF"/>
                </a:solidFill>
                <a:latin typeface="Times New Roman" panose="02020603050405020304" pitchFamily="18" charset="0"/>
                <a:cs typeface="Times New Roman" panose="02020603050405020304" pitchFamily="18" charset="0"/>
              </a:rPr>
              <a:t>Jihad </a:t>
            </a:r>
            <a:r>
              <a:rPr lang="sv-SE" sz="2000" dirty="0">
                <a:solidFill>
                  <a:srgbClr val="FFFFFF"/>
                </a:solidFill>
                <a:latin typeface="Times New Roman" panose="02020603050405020304" pitchFamily="18" charset="0"/>
                <a:cs typeface="Times New Roman" panose="02020603050405020304" pitchFamily="18" charset="0"/>
              </a:rPr>
              <a:t>El-Sana</a:t>
            </a:r>
            <a:endParaRPr lang="sv-SE" sz="2000" b="1" dirty="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r>
              <a:rPr lang="en-GB" dirty="0">
                <a:solidFill>
                  <a:srgbClr val="FFFFFF"/>
                </a:solidFill>
                <a:latin typeface="Times New Roman" panose="02020603050405020304" pitchFamily="18" charset="0"/>
                <a:cs typeface="Times New Roman" panose="02020603050405020304" pitchFamily="18" charset="0"/>
              </a:rPr>
              <a:t>Department </a:t>
            </a:r>
            <a:r>
              <a:rPr lang="en-GB" dirty="0">
                <a:solidFill>
                  <a:srgbClr val="FFFFFF"/>
                </a:solidFill>
                <a:latin typeface="Times New Roman" panose="02020603050405020304" pitchFamily="18" charset="0"/>
                <a:cs typeface="Times New Roman" panose="02020603050405020304" pitchFamily="18" charset="0"/>
              </a:rPr>
              <a:t>of Computer Science</a:t>
            </a:r>
          </a:p>
          <a:p>
            <a:pPr algn="ctr" fontAlgn="base">
              <a:spcBef>
                <a:spcPct val="0"/>
              </a:spcBef>
              <a:spcAft>
                <a:spcPct val="0"/>
              </a:spcAft>
            </a:pPr>
            <a:r>
              <a:rPr lang="en-GB" dirty="0">
                <a:solidFill>
                  <a:srgbClr val="FFFFFF"/>
                </a:solidFill>
                <a:latin typeface="Times New Roman" panose="02020603050405020304" pitchFamily="18" charset="0"/>
                <a:cs typeface="Times New Roman" panose="02020603050405020304" pitchFamily="18" charset="0"/>
              </a:rPr>
              <a:t>Ben-Gurion University of the </a:t>
            </a:r>
            <a:r>
              <a:rPr lang="en-GB" dirty="0" smtClean="0">
                <a:solidFill>
                  <a:srgbClr val="FFFFFF"/>
                </a:solidFill>
                <a:latin typeface="Times New Roman" panose="02020603050405020304" pitchFamily="18" charset="0"/>
                <a:cs typeface="Times New Roman" panose="02020603050405020304" pitchFamily="18" charset="0"/>
              </a:rPr>
              <a:t>Negev</a:t>
            </a:r>
          </a:p>
          <a:p>
            <a:pPr algn="ctr" fontAlgn="base">
              <a:spcBef>
                <a:spcPct val="0"/>
              </a:spcBef>
              <a:spcAft>
                <a:spcPct val="0"/>
              </a:spcAft>
            </a:pPr>
            <a:endParaRPr lang="en-US" sz="2000" dirty="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smtClean="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smtClean="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smtClean="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smtClean="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smtClean="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smtClean="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smtClean="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000" dirty="0" smtClean="0">
              <a:solidFill>
                <a:srgbClr val="FFFFFF"/>
              </a:solidFill>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GB" sz="2000" dirty="0">
              <a:solidFill>
                <a:srgbClr val="FFFFFF"/>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93" y="-68194"/>
            <a:ext cx="1133895" cy="1460319"/>
          </a:xfrm>
          <a:prstGeom prst="rect">
            <a:avLst/>
          </a:prstGeom>
        </p:spPr>
      </p:pic>
      <p:sp>
        <p:nvSpPr>
          <p:cNvPr id="86" name="Rectangle 85"/>
          <p:cNvSpPr/>
          <p:nvPr/>
        </p:nvSpPr>
        <p:spPr>
          <a:xfrm>
            <a:off x="491578" y="2567230"/>
            <a:ext cx="3907233" cy="32037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5505" y="3881990"/>
            <a:ext cx="595540" cy="556806"/>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8115" y="5088701"/>
            <a:ext cx="542281" cy="387344"/>
          </a:xfrm>
          <a:prstGeom prst="rect">
            <a:avLst/>
          </a:prstGeom>
        </p:spPr>
      </p:pic>
      <p:pic>
        <p:nvPicPr>
          <p:cNvPr id="78" name="Picture 7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876" y="2880522"/>
            <a:ext cx="590699" cy="421236"/>
          </a:xfrm>
          <a:prstGeom prst="rect">
            <a:avLst/>
          </a:prstGeom>
        </p:spPr>
      </p:pic>
      <p:pic>
        <p:nvPicPr>
          <p:cNvPr id="79" name="Picture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2622" y="3559972"/>
            <a:ext cx="629433" cy="440603"/>
          </a:xfrm>
          <a:prstGeom prst="rect">
            <a:avLst/>
          </a:prstGeom>
        </p:spPr>
      </p:pic>
      <p:pic>
        <p:nvPicPr>
          <p:cNvPr id="80" name="Picture 7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10212" y="4385885"/>
            <a:ext cx="551964" cy="459970"/>
          </a:xfrm>
          <a:prstGeom prst="rect">
            <a:avLst/>
          </a:prstGeom>
        </p:spPr>
      </p:pic>
      <p:pic>
        <p:nvPicPr>
          <p:cNvPr id="81" name="Picture 8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9688" y="5088701"/>
            <a:ext cx="774687" cy="382502"/>
          </a:xfrm>
          <a:prstGeom prst="rect">
            <a:avLst/>
          </a:prstGeom>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81949" y="3497180"/>
            <a:ext cx="518073" cy="416395"/>
          </a:xfrm>
          <a:prstGeom prst="rect">
            <a:avLst/>
          </a:prstGeom>
        </p:spPr>
      </p:pic>
      <p:pic>
        <p:nvPicPr>
          <p:cNvPr id="83" name="Picture 8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71163" y="2605478"/>
            <a:ext cx="518072" cy="595541"/>
          </a:xfrm>
          <a:prstGeom prst="rect">
            <a:avLst/>
          </a:prstGeom>
        </p:spPr>
      </p:pic>
      <p:pic>
        <p:nvPicPr>
          <p:cNvPr id="84" name="Picture 8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19865" y="2605478"/>
            <a:ext cx="450287" cy="426078"/>
          </a:xfrm>
          <a:prstGeom prst="rect">
            <a:avLst/>
          </a:prstGeom>
        </p:spPr>
      </p:pic>
      <p:pic>
        <p:nvPicPr>
          <p:cNvPr id="85" name="Picture 8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0679" y="4778946"/>
            <a:ext cx="493863" cy="518072"/>
          </a:xfrm>
          <a:prstGeom prst="rect">
            <a:avLst/>
          </a:prstGeom>
        </p:spPr>
      </p:pic>
      <p:pic>
        <p:nvPicPr>
          <p:cNvPr id="91" name="Picture 9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4917" y="4205149"/>
            <a:ext cx="555282" cy="490830"/>
          </a:xfrm>
          <a:prstGeom prst="rect">
            <a:avLst/>
          </a:prstGeom>
        </p:spPr>
      </p:pic>
      <p:pic>
        <p:nvPicPr>
          <p:cNvPr id="92" name="Picture 9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14134" y="2880522"/>
            <a:ext cx="594946" cy="510662"/>
          </a:xfrm>
          <a:prstGeom prst="rect">
            <a:avLst/>
          </a:prstGeom>
        </p:spPr>
      </p:pic>
      <p:cxnSp>
        <p:nvCxnSpPr>
          <p:cNvPr id="94" name="Straight Arrow Connector 93"/>
          <p:cNvCxnSpPr/>
          <p:nvPr/>
        </p:nvCxnSpPr>
        <p:spPr>
          <a:xfrm flipH="1" flipV="1">
            <a:off x="491577" y="2549798"/>
            <a:ext cx="1" cy="325007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474562" y="5759742"/>
            <a:ext cx="3960728" cy="44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7805027" y="2596118"/>
            <a:ext cx="3907233" cy="32037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99" name="Picture 9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635" y="3220389"/>
            <a:ext cx="595540" cy="556806"/>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3282" y="3220820"/>
            <a:ext cx="542281" cy="387344"/>
          </a:xfrm>
          <a:prstGeom prst="rect">
            <a:avLst/>
          </a:prstGeom>
        </p:spPr>
      </p:pic>
      <p:pic>
        <p:nvPicPr>
          <p:cNvPr id="101" name="Picture 10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3793" y="2768753"/>
            <a:ext cx="590699" cy="421236"/>
          </a:xfrm>
          <a:prstGeom prst="rect">
            <a:avLst/>
          </a:prstGeom>
        </p:spPr>
      </p:pic>
      <p:pic>
        <p:nvPicPr>
          <p:cNvPr id="102" name="Picture 10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9889" y="4674625"/>
            <a:ext cx="629433" cy="440603"/>
          </a:xfrm>
          <a:prstGeom prst="rect">
            <a:avLst/>
          </a:prstGeom>
        </p:spPr>
      </p:pic>
      <p:pic>
        <p:nvPicPr>
          <p:cNvPr id="103" name="Picture 10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44360" y="5189389"/>
            <a:ext cx="551964" cy="459970"/>
          </a:xfrm>
          <a:prstGeom prst="rect">
            <a:avLst/>
          </a:prstGeom>
        </p:spPr>
      </p:pic>
      <p:pic>
        <p:nvPicPr>
          <p:cNvPr id="104" name="Picture 10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33194" y="5151609"/>
            <a:ext cx="774687" cy="382502"/>
          </a:xfrm>
          <a:prstGeom prst="rect">
            <a:avLst/>
          </a:prstGeom>
        </p:spPr>
      </p:pic>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71475" y="4748525"/>
            <a:ext cx="518073" cy="416395"/>
          </a:xfrm>
          <a:prstGeom prst="rect">
            <a:avLst/>
          </a:prstGeom>
        </p:spPr>
      </p:pic>
      <p:pic>
        <p:nvPicPr>
          <p:cNvPr id="106" name="Picture 10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75530" y="4473693"/>
            <a:ext cx="518072" cy="595541"/>
          </a:xfrm>
          <a:prstGeom prst="rect">
            <a:avLst/>
          </a:prstGeom>
        </p:spPr>
      </p:pic>
      <p:pic>
        <p:nvPicPr>
          <p:cNvPr id="107" name="Picture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88829" y="5109398"/>
            <a:ext cx="450287" cy="426078"/>
          </a:xfrm>
          <a:prstGeom prst="rect">
            <a:avLst/>
          </a:prstGeom>
        </p:spPr>
      </p:pic>
      <p:pic>
        <p:nvPicPr>
          <p:cNvPr id="108" name="Picture 10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39473" y="4543117"/>
            <a:ext cx="493863" cy="518072"/>
          </a:xfrm>
          <a:prstGeom prst="rect">
            <a:avLst/>
          </a:prstGeom>
        </p:spPr>
      </p:pic>
      <p:pic>
        <p:nvPicPr>
          <p:cNvPr id="109" name="Picture 10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940184" y="2721726"/>
            <a:ext cx="555282" cy="490830"/>
          </a:xfrm>
          <a:prstGeom prst="rect">
            <a:avLst/>
          </a:prstGeom>
        </p:spPr>
      </p:pic>
      <p:pic>
        <p:nvPicPr>
          <p:cNvPr id="110" name="Picture 10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710408" y="3248937"/>
            <a:ext cx="594946" cy="510662"/>
          </a:xfrm>
          <a:prstGeom prst="rect">
            <a:avLst/>
          </a:prstGeom>
        </p:spPr>
      </p:pic>
      <p:cxnSp>
        <p:nvCxnSpPr>
          <p:cNvPr id="111" name="Straight Arrow Connector 110"/>
          <p:cNvCxnSpPr/>
          <p:nvPr/>
        </p:nvCxnSpPr>
        <p:spPr>
          <a:xfrm flipV="1">
            <a:off x="7805027" y="2596118"/>
            <a:ext cx="0" cy="31748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768548" y="5783722"/>
            <a:ext cx="4029928" cy="19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1168236" y="5888257"/>
            <a:ext cx="1923925"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Random Model</a:t>
            </a:r>
            <a:endParaRPr lang="en-GB" sz="2000" dirty="0">
              <a:latin typeface="Arial" panose="020B0604020202020204" pitchFamily="34" charset="0"/>
              <a:cs typeface="Arial" panose="020B0604020202020204" pitchFamily="34" charset="0"/>
            </a:endParaRPr>
          </a:p>
        </p:txBody>
      </p:sp>
      <p:sp>
        <p:nvSpPr>
          <p:cNvPr id="151" name="TextBox 150"/>
          <p:cNvSpPr txBox="1"/>
          <p:nvPr/>
        </p:nvSpPr>
        <p:spPr>
          <a:xfrm>
            <a:off x="8674185" y="5892325"/>
            <a:ext cx="2552302"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Discriminative Model</a:t>
            </a:r>
            <a:endParaRPr lang="en-GB" sz="2000" dirty="0">
              <a:latin typeface="Arial" panose="020B0604020202020204" pitchFamily="34" charset="0"/>
              <a:cs typeface="Arial" panose="020B0604020202020204" pitchFamily="34" charset="0"/>
            </a:endParaRPr>
          </a:p>
        </p:txBody>
      </p:sp>
      <p:sp>
        <p:nvSpPr>
          <p:cNvPr id="181" name="Freeform 180"/>
          <p:cNvSpPr/>
          <p:nvPr/>
        </p:nvSpPr>
        <p:spPr>
          <a:xfrm>
            <a:off x="4464571" y="2461926"/>
            <a:ext cx="3069397" cy="418596"/>
          </a:xfrm>
          <a:custGeom>
            <a:avLst/>
            <a:gdLst>
              <a:gd name="connsiteX0" fmla="*/ 0 w 3169920"/>
              <a:gd name="connsiteY0" fmla="*/ 670683 h 670683"/>
              <a:gd name="connsiteX1" fmla="*/ 1645920 w 3169920"/>
              <a:gd name="connsiteY1" fmla="*/ 123 h 670683"/>
              <a:gd name="connsiteX2" fmla="*/ 3169920 w 3169920"/>
              <a:gd name="connsiteY2" fmla="*/ 609723 h 670683"/>
              <a:gd name="connsiteX3" fmla="*/ 3169920 w 3169920"/>
              <a:gd name="connsiteY3" fmla="*/ 609723 h 670683"/>
            </a:gdLst>
            <a:ahLst/>
            <a:cxnLst>
              <a:cxn ang="0">
                <a:pos x="connsiteX0" y="connsiteY0"/>
              </a:cxn>
              <a:cxn ang="0">
                <a:pos x="connsiteX1" y="connsiteY1"/>
              </a:cxn>
              <a:cxn ang="0">
                <a:pos x="connsiteX2" y="connsiteY2"/>
              </a:cxn>
              <a:cxn ang="0">
                <a:pos x="connsiteX3" y="connsiteY3"/>
              </a:cxn>
            </a:cxnLst>
            <a:rect l="l" t="t" r="r" b="b"/>
            <a:pathLst>
              <a:path w="3169920" h="670683">
                <a:moveTo>
                  <a:pt x="0" y="670683"/>
                </a:moveTo>
                <a:cubicBezTo>
                  <a:pt x="558800" y="340483"/>
                  <a:pt x="1117600" y="10283"/>
                  <a:pt x="1645920" y="123"/>
                </a:cubicBezTo>
                <a:cubicBezTo>
                  <a:pt x="2174240" y="-10037"/>
                  <a:pt x="3169920" y="609723"/>
                  <a:pt x="3169920" y="609723"/>
                </a:cubicBezTo>
                <a:lnTo>
                  <a:pt x="3169920" y="609723"/>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TextBox 181"/>
          <p:cNvSpPr txBox="1"/>
          <p:nvPr/>
        </p:nvSpPr>
        <p:spPr>
          <a:xfrm>
            <a:off x="4435290" y="2061816"/>
            <a:ext cx="3467744"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Training with contrastive loss</a:t>
            </a:r>
            <a:endParaRPr lang="en-GB" sz="2000" dirty="0">
              <a:latin typeface="Arial" panose="020B0604020202020204" pitchFamily="34" charset="0"/>
              <a:cs typeface="Arial" panose="020B0604020202020204" pitchFamily="34" charset="0"/>
            </a:endParaRPr>
          </a:p>
        </p:txBody>
      </p:sp>
      <p:sp>
        <p:nvSpPr>
          <p:cNvPr id="183" name="Chevron 182"/>
          <p:cNvSpPr/>
          <p:nvPr/>
        </p:nvSpPr>
        <p:spPr>
          <a:xfrm rot="1061912">
            <a:off x="7464405" y="2789052"/>
            <a:ext cx="214497" cy="167714"/>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5" name="Rounded Rectangle 184"/>
          <p:cNvSpPr/>
          <p:nvPr/>
        </p:nvSpPr>
        <p:spPr>
          <a:xfrm>
            <a:off x="4524252" y="3069600"/>
            <a:ext cx="3132545" cy="1999634"/>
          </a:xfrm>
          <a:prstGeom prst="roundRect">
            <a:avLst/>
          </a:prstGeom>
          <a:solidFill>
            <a:srgbClr val="EFF8FF"/>
          </a:solidFill>
          <a:ln w="762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1" i="0" u="none" strike="noStrike" kern="0" cap="none" spc="0" normalizeH="0" baseline="0" noProof="0" dirty="0" smtClean="0">
              <a:ln>
                <a:noFill/>
              </a:ln>
              <a:solidFill>
                <a:prstClr val="black"/>
              </a:solidFill>
              <a:effectLst/>
              <a:uLnTx/>
              <a:uFillTx/>
              <a:latin typeface="+mn-lt"/>
              <a:ea typeface="+mn-ea"/>
              <a:cs typeface="+mn-cs"/>
            </a:endParaRPr>
          </a:p>
        </p:txBody>
      </p:sp>
      <p:sp>
        <p:nvSpPr>
          <p:cNvPr id="186" name="Rounded Rectangle 185"/>
          <p:cNvSpPr/>
          <p:nvPr/>
        </p:nvSpPr>
        <p:spPr>
          <a:xfrm>
            <a:off x="4617621" y="3393267"/>
            <a:ext cx="840891" cy="587591"/>
          </a:xfrm>
          <a:prstGeom prst="roundRect">
            <a:avLst/>
          </a:prstGeom>
          <a:solidFill>
            <a:srgbClr val="FABB6E"/>
          </a:solidFill>
          <a:ln w="635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mn-lt"/>
                <a:ea typeface="+mn-ea"/>
                <a:cs typeface="+mn-cs"/>
              </a:rPr>
              <a:t>CNN</a:t>
            </a:r>
            <a:endParaRPr kumimoji="0" lang="en-GB" sz="1400" b="1" i="0" u="none" strike="noStrike" kern="0" cap="none" spc="0" normalizeH="0" baseline="0" noProof="0" dirty="0" smtClean="0">
              <a:ln>
                <a:noFill/>
              </a:ln>
              <a:solidFill>
                <a:prstClr val="black"/>
              </a:solidFill>
              <a:effectLst/>
              <a:uLnTx/>
              <a:uFillTx/>
              <a:latin typeface="+mn-lt"/>
              <a:ea typeface="+mn-ea"/>
              <a:cs typeface="+mn-cs"/>
            </a:endParaRPr>
          </a:p>
        </p:txBody>
      </p:sp>
      <p:sp>
        <p:nvSpPr>
          <p:cNvPr id="187" name="Rounded Rectangle 186"/>
          <p:cNvSpPr/>
          <p:nvPr/>
        </p:nvSpPr>
        <p:spPr>
          <a:xfrm>
            <a:off x="4629791" y="4389496"/>
            <a:ext cx="840891" cy="587591"/>
          </a:xfrm>
          <a:prstGeom prst="roundRect">
            <a:avLst/>
          </a:prstGeom>
          <a:solidFill>
            <a:srgbClr val="FABB6E"/>
          </a:solidFill>
          <a:ln w="635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mn-lt"/>
                <a:ea typeface="+mn-ea"/>
                <a:cs typeface="+mn-cs"/>
              </a:rPr>
              <a:t>CNN</a:t>
            </a:r>
            <a:endParaRPr kumimoji="0" lang="en-GB" sz="1400" b="1" i="0" u="none" strike="noStrike" kern="0" cap="none" spc="0" normalizeH="0" baseline="0" noProof="0" dirty="0" smtClean="0">
              <a:ln>
                <a:noFill/>
              </a:ln>
              <a:solidFill>
                <a:prstClr val="black"/>
              </a:solidFill>
              <a:effectLst/>
              <a:uLnTx/>
              <a:uFillTx/>
              <a:latin typeface="+mn-lt"/>
              <a:ea typeface="+mn-ea"/>
              <a:cs typeface="+mn-cs"/>
            </a:endParaRPr>
          </a:p>
        </p:txBody>
      </p:sp>
      <p:cxnSp>
        <p:nvCxnSpPr>
          <p:cNvPr id="188" name="Straight Arrow Connector 187"/>
          <p:cNvCxnSpPr/>
          <p:nvPr/>
        </p:nvCxnSpPr>
        <p:spPr>
          <a:xfrm>
            <a:off x="5031997" y="3970202"/>
            <a:ext cx="749" cy="429763"/>
          </a:xfrm>
          <a:prstGeom prst="straightConnector1">
            <a:avLst/>
          </a:prstGeom>
          <a:noFill/>
          <a:ln w="57150" cap="flat" cmpd="sng" algn="ctr">
            <a:solidFill>
              <a:sysClr val="windowText" lastClr="000000"/>
            </a:solidFill>
            <a:prstDash val="solid"/>
            <a:miter lim="800000"/>
            <a:headEnd type="triangle"/>
            <a:tailEnd type="triangle"/>
          </a:ln>
          <a:effectLst/>
        </p:spPr>
      </p:cxnSp>
      <p:sp>
        <p:nvSpPr>
          <p:cNvPr id="189" name="TextBox 188"/>
          <p:cNvSpPr txBox="1"/>
          <p:nvPr/>
        </p:nvSpPr>
        <p:spPr>
          <a:xfrm>
            <a:off x="5061042" y="4062421"/>
            <a:ext cx="318258" cy="30777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mn-lt"/>
              </a:rPr>
              <a:t>W</a:t>
            </a:r>
            <a:endParaRPr kumimoji="0" lang="en-GB" sz="1400" b="1" i="0" u="none" strike="noStrike" kern="0" cap="none" spc="0" normalizeH="0" baseline="0" noProof="0" dirty="0" smtClean="0">
              <a:ln>
                <a:noFill/>
              </a:ln>
              <a:solidFill>
                <a:prstClr val="black"/>
              </a:solidFill>
              <a:effectLst/>
              <a:uLnTx/>
              <a:uFillTx/>
              <a:latin typeface="+mn-lt"/>
            </a:endParaRPr>
          </a:p>
        </p:txBody>
      </p:sp>
      <p:sp>
        <p:nvSpPr>
          <p:cNvPr id="190" name="Rounded Rectangle 189"/>
          <p:cNvSpPr/>
          <p:nvPr/>
        </p:nvSpPr>
        <p:spPr>
          <a:xfrm>
            <a:off x="7240800" y="4014386"/>
            <a:ext cx="358980" cy="352946"/>
          </a:xfrm>
          <a:prstGeom prst="roundRect">
            <a:avLst/>
          </a:prstGeom>
          <a:solidFill>
            <a:srgbClr val="FABB6E"/>
          </a:solidFill>
          <a:ln w="635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mn-lt"/>
                <a:ea typeface="+mn-ea"/>
                <a:cs typeface="+mn-cs"/>
              </a:rPr>
              <a:t>L</a:t>
            </a:r>
            <a:r>
              <a:rPr kumimoji="0" lang="en-US" sz="1400" b="1" i="0" u="none" strike="noStrike" kern="0" cap="none" spc="0" normalizeH="0" baseline="-25000" noProof="0" dirty="0" smtClean="0">
                <a:ln>
                  <a:noFill/>
                </a:ln>
                <a:solidFill>
                  <a:prstClr val="black"/>
                </a:solidFill>
                <a:effectLst/>
                <a:uLnTx/>
                <a:uFillTx/>
                <a:latin typeface="+mn-lt"/>
                <a:ea typeface="+mn-ea"/>
                <a:cs typeface="+mn-cs"/>
              </a:rPr>
              <a:t>2</a:t>
            </a:r>
            <a:endParaRPr kumimoji="0" lang="en-GB" sz="1400" b="1" i="0" u="none" strike="noStrike" kern="0" cap="none" spc="0" normalizeH="0" baseline="0" noProof="0" dirty="0" smtClean="0">
              <a:ln>
                <a:noFill/>
              </a:ln>
              <a:solidFill>
                <a:prstClr val="black"/>
              </a:solidFill>
              <a:effectLst/>
              <a:uLnTx/>
              <a:uFillTx/>
              <a:latin typeface="+mn-lt"/>
              <a:ea typeface="+mn-ea"/>
              <a:cs typeface="+mn-cs"/>
            </a:endParaRPr>
          </a:p>
        </p:txBody>
      </p:sp>
      <p:cxnSp>
        <p:nvCxnSpPr>
          <p:cNvPr id="191" name="Straight Arrow Connector 190"/>
          <p:cNvCxnSpPr>
            <a:stCxn id="195" idx="3"/>
            <a:endCxn id="190" idx="1"/>
          </p:cNvCxnSpPr>
          <p:nvPr/>
        </p:nvCxnSpPr>
        <p:spPr>
          <a:xfrm>
            <a:off x="6864079" y="3773300"/>
            <a:ext cx="376721" cy="417559"/>
          </a:xfrm>
          <a:prstGeom prst="straightConnector1">
            <a:avLst/>
          </a:prstGeom>
          <a:noFill/>
          <a:ln w="57150" cap="flat" cmpd="sng" algn="ctr">
            <a:solidFill>
              <a:schemeClr val="tx1"/>
            </a:solidFill>
            <a:prstDash val="solid"/>
            <a:miter lim="800000"/>
            <a:tailEnd type="triangle"/>
          </a:ln>
          <a:effectLst/>
        </p:spPr>
      </p:cxnSp>
      <p:cxnSp>
        <p:nvCxnSpPr>
          <p:cNvPr id="192" name="Straight Arrow Connector 191"/>
          <p:cNvCxnSpPr>
            <a:stCxn id="196" idx="3"/>
            <a:endCxn id="190" idx="1"/>
          </p:cNvCxnSpPr>
          <p:nvPr/>
        </p:nvCxnSpPr>
        <p:spPr>
          <a:xfrm flipV="1">
            <a:off x="6864079" y="4190859"/>
            <a:ext cx="376721" cy="448223"/>
          </a:xfrm>
          <a:prstGeom prst="straightConnector1">
            <a:avLst/>
          </a:prstGeom>
          <a:noFill/>
          <a:ln w="57150" cap="flat" cmpd="sng" algn="ctr">
            <a:solidFill>
              <a:schemeClr val="tx1"/>
            </a:solidFill>
            <a:prstDash val="solid"/>
            <a:miter lim="800000"/>
            <a:tailEnd type="triangle"/>
          </a:ln>
          <a:effectLst/>
        </p:spPr>
      </p:cxnSp>
      <p:sp>
        <p:nvSpPr>
          <p:cNvPr id="193" name="Right Arrow 192"/>
          <p:cNvSpPr/>
          <p:nvPr/>
        </p:nvSpPr>
        <p:spPr>
          <a:xfrm>
            <a:off x="5646704" y="3634156"/>
            <a:ext cx="331641" cy="282870"/>
          </a:xfrm>
          <a:prstGeom prst="right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1" i="0" u="none" strike="noStrike" kern="0" cap="none" spc="0" normalizeH="0" baseline="0" noProof="0" smtClean="0">
              <a:ln>
                <a:noFill/>
              </a:ln>
              <a:solidFill>
                <a:prstClr val="white"/>
              </a:solidFill>
              <a:effectLst/>
              <a:uLnTx/>
              <a:uFillTx/>
              <a:latin typeface="+mn-lt"/>
              <a:ea typeface="+mn-ea"/>
              <a:cs typeface="+mn-cs"/>
            </a:endParaRPr>
          </a:p>
        </p:txBody>
      </p:sp>
      <p:sp>
        <p:nvSpPr>
          <p:cNvPr id="194" name="Right Arrow 193"/>
          <p:cNvSpPr/>
          <p:nvPr/>
        </p:nvSpPr>
        <p:spPr>
          <a:xfrm>
            <a:off x="5643247" y="4505703"/>
            <a:ext cx="331641" cy="282870"/>
          </a:xfrm>
          <a:prstGeom prst="right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1" i="0" u="none" strike="noStrike" kern="0" cap="none" spc="0" normalizeH="0" baseline="0" noProof="0" smtClean="0">
              <a:ln>
                <a:noFill/>
              </a:ln>
              <a:solidFill>
                <a:prstClr val="white"/>
              </a:solidFill>
              <a:effectLst/>
              <a:uLnTx/>
              <a:uFillTx/>
              <a:latin typeface="+mn-lt"/>
              <a:ea typeface="+mn-ea"/>
              <a:cs typeface="+mn-cs"/>
            </a:endParaRPr>
          </a:p>
        </p:txBody>
      </p:sp>
      <p:sp>
        <p:nvSpPr>
          <p:cNvPr id="195" name="Rectangle 194"/>
          <p:cNvSpPr/>
          <p:nvPr/>
        </p:nvSpPr>
        <p:spPr>
          <a:xfrm>
            <a:off x="6039105" y="3654271"/>
            <a:ext cx="824974" cy="238058"/>
          </a:xfrm>
          <a:prstGeom prst="rect">
            <a:avLst/>
          </a:prstGeom>
          <a:solidFill>
            <a:srgbClr val="FABB6E"/>
          </a:solidFill>
          <a:ln w="635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1" i="0" u="none" strike="noStrike" kern="0" cap="none" spc="0" normalizeH="0" baseline="0" noProof="0" smtClean="0">
              <a:ln>
                <a:noFill/>
              </a:ln>
              <a:solidFill>
                <a:prstClr val="black"/>
              </a:solidFill>
              <a:effectLst/>
              <a:uLnTx/>
              <a:uFillTx/>
              <a:latin typeface="+mn-lt"/>
              <a:ea typeface="+mn-ea"/>
              <a:cs typeface="+mn-cs"/>
            </a:endParaRPr>
          </a:p>
        </p:txBody>
      </p:sp>
      <p:sp>
        <p:nvSpPr>
          <p:cNvPr id="196" name="Rectangle 195"/>
          <p:cNvSpPr/>
          <p:nvPr/>
        </p:nvSpPr>
        <p:spPr>
          <a:xfrm>
            <a:off x="6039105" y="4520053"/>
            <a:ext cx="824974" cy="238058"/>
          </a:xfrm>
          <a:prstGeom prst="rect">
            <a:avLst/>
          </a:prstGeom>
          <a:solidFill>
            <a:srgbClr val="FABB6E"/>
          </a:solidFill>
          <a:ln w="635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1" i="0" u="none" strike="noStrike" kern="0" cap="none" spc="0" normalizeH="0" baseline="0" noProof="0" smtClean="0">
              <a:ln>
                <a:noFill/>
              </a:ln>
              <a:solidFill>
                <a:prstClr val="black"/>
              </a:solidFill>
              <a:effectLst/>
              <a:uLnTx/>
              <a:uFillTx/>
              <a:latin typeface="+mn-lt"/>
              <a:ea typeface="+mn-ea"/>
              <a:cs typeface="+mn-cs"/>
            </a:endParaRPr>
          </a:p>
        </p:txBody>
      </p:sp>
      <p:sp>
        <p:nvSpPr>
          <p:cNvPr id="197" name="TextBox 196"/>
          <p:cNvSpPr txBox="1"/>
          <p:nvPr/>
        </p:nvSpPr>
        <p:spPr>
          <a:xfrm>
            <a:off x="6124349" y="3619411"/>
            <a:ext cx="647464" cy="30777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mn-lt"/>
              </a:rPr>
              <a:t>F(x</a:t>
            </a:r>
            <a:r>
              <a:rPr kumimoji="0" lang="en-US" sz="1400" b="1" i="0" u="none" strike="noStrike" kern="0" cap="none" spc="0" normalizeH="0" baseline="-25000" noProof="0" dirty="0" smtClean="0">
                <a:ln>
                  <a:noFill/>
                </a:ln>
                <a:solidFill>
                  <a:prstClr val="black"/>
                </a:solidFill>
                <a:effectLst/>
                <a:uLnTx/>
                <a:uFillTx/>
                <a:latin typeface="+mn-lt"/>
              </a:rPr>
              <a:t>1</a:t>
            </a:r>
            <a:r>
              <a:rPr kumimoji="0" lang="en-US" sz="1400" b="1" i="0" u="none" strike="noStrike" kern="0" cap="none" spc="0" normalizeH="0" baseline="0" noProof="0" dirty="0" smtClean="0">
                <a:ln>
                  <a:noFill/>
                </a:ln>
                <a:solidFill>
                  <a:prstClr val="black"/>
                </a:solidFill>
                <a:effectLst/>
                <a:uLnTx/>
                <a:uFillTx/>
                <a:latin typeface="+mn-lt"/>
              </a:rPr>
              <a:t>)</a:t>
            </a:r>
            <a:endParaRPr kumimoji="0" lang="en-GB" sz="1400" b="1" i="0" u="none" strike="noStrike" kern="0" cap="none" spc="0" normalizeH="0" baseline="0" noProof="0" dirty="0" smtClean="0">
              <a:ln>
                <a:noFill/>
              </a:ln>
              <a:solidFill>
                <a:prstClr val="black"/>
              </a:solidFill>
              <a:effectLst/>
              <a:uLnTx/>
              <a:uFillTx/>
              <a:latin typeface="+mn-lt"/>
            </a:endParaRPr>
          </a:p>
        </p:txBody>
      </p:sp>
      <p:sp>
        <p:nvSpPr>
          <p:cNvPr id="198" name="TextBox 197"/>
          <p:cNvSpPr txBox="1"/>
          <p:nvPr/>
        </p:nvSpPr>
        <p:spPr>
          <a:xfrm>
            <a:off x="6142249" y="4483437"/>
            <a:ext cx="611195" cy="30777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mn-lt"/>
              </a:rPr>
              <a:t>F(x</a:t>
            </a:r>
            <a:r>
              <a:rPr kumimoji="0" lang="en-US" sz="1400" b="1" i="0" u="none" strike="noStrike" kern="0" cap="none" spc="0" normalizeH="0" baseline="-25000" noProof="0" dirty="0" smtClean="0">
                <a:ln>
                  <a:noFill/>
                </a:ln>
                <a:solidFill>
                  <a:prstClr val="black"/>
                </a:solidFill>
                <a:effectLst/>
                <a:uLnTx/>
                <a:uFillTx/>
                <a:latin typeface="+mn-lt"/>
              </a:rPr>
              <a:t>2</a:t>
            </a:r>
            <a:r>
              <a:rPr kumimoji="0" lang="en-US" sz="1400" b="1" i="0" u="none" strike="noStrike" kern="0" cap="none" spc="0" normalizeH="0" baseline="0" noProof="0" dirty="0" smtClean="0">
                <a:ln>
                  <a:noFill/>
                </a:ln>
                <a:solidFill>
                  <a:prstClr val="black"/>
                </a:solidFill>
                <a:effectLst/>
                <a:uLnTx/>
                <a:uFillTx/>
                <a:latin typeface="+mn-lt"/>
              </a:rPr>
              <a:t>)</a:t>
            </a:r>
            <a:endParaRPr kumimoji="0" lang="en-GB" sz="1400" b="1" i="0" u="none" strike="noStrike" kern="0" cap="none" spc="0" normalizeH="0" baseline="0" noProof="0" dirty="0" smtClean="0">
              <a:ln>
                <a:noFill/>
              </a:ln>
              <a:solidFill>
                <a:prstClr val="black"/>
              </a:solidFill>
              <a:effectLst/>
              <a:uLnTx/>
              <a:uFillTx/>
              <a:latin typeface="+mn-lt"/>
            </a:endParaRPr>
          </a:p>
        </p:txBody>
      </p:sp>
      <p:sp>
        <p:nvSpPr>
          <p:cNvPr id="212" name="TextBox 211"/>
          <p:cNvSpPr txBox="1"/>
          <p:nvPr/>
        </p:nvSpPr>
        <p:spPr>
          <a:xfrm>
            <a:off x="5040322" y="3044200"/>
            <a:ext cx="2194832"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Siamese Network</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415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57</Words>
  <Application>Microsoft Office PowerPoint</Application>
  <PresentationFormat>Widescreen</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dc:creator>
  <cp:lastModifiedBy>B</cp:lastModifiedBy>
  <cp:revision>22</cp:revision>
  <dcterms:created xsi:type="dcterms:W3CDTF">2018-04-15T08:39:19Z</dcterms:created>
  <dcterms:modified xsi:type="dcterms:W3CDTF">2018-04-15T18:42:05Z</dcterms:modified>
</cp:coreProperties>
</file>