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295" r:id="rId4"/>
  </p:sldMasterIdLst>
  <p:notesMasterIdLst>
    <p:notesMasterId r:id="rId14"/>
  </p:notesMasterIdLst>
  <p:handoutMasterIdLst>
    <p:handoutMasterId r:id="rId15"/>
  </p:handoutMasterIdLst>
  <p:sldIdLst>
    <p:sldId id="395" r:id="rId5"/>
    <p:sldId id="389" r:id="rId6"/>
    <p:sldId id="396" r:id="rId7"/>
    <p:sldId id="400" r:id="rId8"/>
    <p:sldId id="416" r:id="rId9"/>
    <p:sldId id="418" r:id="rId10"/>
    <p:sldId id="420" r:id="rId11"/>
    <p:sldId id="421" r:id="rId12"/>
    <p:sldId id="415" r:id="rId13"/>
  </p:sldIdLst>
  <p:sldSz cx="9144000" cy="6858000" type="screen4x3"/>
  <p:notesSz cx="6934200" cy="92329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8">
          <p15:clr>
            <a:srgbClr val="A4A3A4"/>
          </p15:clr>
        </p15:guide>
        <p15:guide id="2" pos="2184">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74" autoAdjust="0"/>
    <p:restoredTop sz="88034" autoAdjust="0"/>
  </p:normalViewPr>
  <p:slideViewPr>
    <p:cSldViewPr>
      <p:cViewPr varScale="1">
        <p:scale>
          <a:sx n="127" d="100"/>
          <a:sy n="127" d="100"/>
        </p:scale>
        <p:origin x="1872"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616" y="-102"/>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b="1" dirty="0"/>
              <a:t>Loans Closed</a:t>
            </a:r>
          </a:p>
          <a:p>
            <a:pPr>
              <a:defRPr b="1"/>
            </a:pPr>
            <a:r>
              <a:rPr lang="en-US" sz="1000" b="0" i="1" dirty="0"/>
              <a:t>(5</a:t>
            </a:r>
            <a:r>
              <a:rPr lang="en-US" sz="1000" b="0" i="1" baseline="0" dirty="0"/>
              <a:t>-year aggregate ~US$640 million)</a:t>
            </a:r>
            <a:endParaRPr lang="en-US" sz="1000" b="0" i="1" dirty="0"/>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areaChart>
        <c:grouping val="standard"/>
        <c:varyColors val="0"/>
        <c:ser>
          <c:idx val="1"/>
          <c:order val="1"/>
          <c:tx>
            <c:strRef>
              <c:f>Sheet1!$C$1</c:f>
              <c:strCache>
                <c:ptCount val="1"/>
                <c:pt idx="0">
                  <c:v>US$ Aggregate</c:v>
                </c:pt>
              </c:strCache>
            </c:strRef>
          </c:tx>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a:effectLst/>
          </c:spPr>
          <c:cat>
            <c:strRef>
              <c:f>Sheet1!$A$2:$A$7</c:f>
              <c:strCache>
                <c:ptCount val="6"/>
                <c:pt idx="0">
                  <c:v>2019</c:v>
                </c:pt>
                <c:pt idx="1">
                  <c:v>2020</c:v>
                </c:pt>
                <c:pt idx="2">
                  <c:v>2021</c:v>
                </c:pt>
                <c:pt idx="3">
                  <c:v>2022</c:v>
                </c:pt>
                <c:pt idx="4">
                  <c:v>2023</c:v>
                </c:pt>
                <c:pt idx="5">
                  <c:v>2024Q3</c:v>
                </c:pt>
              </c:strCache>
            </c:strRef>
          </c:cat>
          <c:val>
            <c:numRef>
              <c:f>Sheet1!$C$2:$C$7</c:f>
              <c:numCache>
                <c:formatCode>#,##0.00_);\(#,##0.00\)</c:formatCode>
                <c:ptCount val="6"/>
                <c:pt idx="0">
                  <c:v>97.386314549249988</c:v>
                </c:pt>
                <c:pt idx="1">
                  <c:v>282.20161774924998</c:v>
                </c:pt>
                <c:pt idx="2">
                  <c:v>441.61382929284997</c:v>
                </c:pt>
                <c:pt idx="3">
                  <c:v>524.44188881784999</c:v>
                </c:pt>
                <c:pt idx="4">
                  <c:v>594.85739373380295</c:v>
                </c:pt>
                <c:pt idx="5">
                  <c:v>639.49558373380296</c:v>
                </c:pt>
              </c:numCache>
            </c:numRef>
          </c:val>
          <c:extLst>
            <c:ext xmlns:c16="http://schemas.microsoft.com/office/drawing/2014/chart" uri="{C3380CC4-5D6E-409C-BE32-E72D297353CC}">
              <c16:uniqueId val="{00000000-BF48-5C40-8758-68F876C3D451}"/>
            </c:ext>
          </c:extLst>
        </c:ser>
        <c:dLbls>
          <c:showLegendKey val="0"/>
          <c:showVal val="0"/>
          <c:showCatName val="0"/>
          <c:showSerName val="0"/>
          <c:showPercent val="0"/>
          <c:showBubbleSize val="0"/>
        </c:dLbls>
        <c:axId val="1467927296"/>
        <c:axId val="1467929008"/>
      </c:areaChart>
      <c:barChart>
        <c:barDir val="col"/>
        <c:grouping val="clustered"/>
        <c:varyColors val="0"/>
        <c:ser>
          <c:idx val="0"/>
          <c:order val="0"/>
          <c:tx>
            <c:strRef>
              <c:f>Sheet1!$B$1</c:f>
              <c:strCache>
                <c:ptCount val="1"/>
                <c:pt idx="0">
                  <c:v>Closings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2019</c:v>
                </c:pt>
                <c:pt idx="1">
                  <c:v>2020</c:v>
                </c:pt>
                <c:pt idx="2">
                  <c:v>2021</c:v>
                </c:pt>
                <c:pt idx="3">
                  <c:v>2022</c:v>
                </c:pt>
                <c:pt idx="4">
                  <c:v>2023</c:v>
                </c:pt>
                <c:pt idx="5">
                  <c:v>2024Q3</c:v>
                </c:pt>
              </c:strCache>
            </c:strRef>
          </c:cat>
          <c:val>
            <c:numRef>
              <c:f>Sheet1!$B$2:$B$7</c:f>
              <c:numCache>
                <c:formatCode>General</c:formatCode>
                <c:ptCount val="6"/>
                <c:pt idx="0">
                  <c:v>7</c:v>
                </c:pt>
                <c:pt idx="1">
                  <c:v>8</c:v>
                </c:pt>
                <c:pt idx="2">
                  <c:v>4</c:v>
                </c:pt>
                <c:pt idx="3">
                  <c:v>4</c:v>
                </c:pt>
                <c:pt idx="4">
                  <c:v>2</c:v>
                </c:pt>
                <c:pt idx="5">
                  <c:v>2</c:v>
                </c:pt>
              </c:numCache>
            </c:numRef>
          </c:val>
          <c:extLst>
            <c:ext xmlns:c16="http://schemas.microsoft.com/office/drawing/2014/chart" uri="{C3380CC4-5D6E-409C-BE32-E72D297353CC}">
              <c16:uniqueId val="{00000001-BF48-5C40-8758-68F876C3D451}"/>
            </c:ext>
          </c:extLst>
        </c:ser>
        <c:dLbls>
          <c:showLegendKey val="0"/>
          <c:showVal val="0"/>
          <c:showCatName val="0"/>
          <c:showSerName val="0"/>
          <c:showPercent val="0"/>
          <c:showBubbleSize val="0"/>
        </c:dLbls>
        <c:gapWidth val="200"/>
        <c:axId val="1444690944"/>
        <c:axId val="1444688368"/>
      </c:barChart>
      <c:catAx>
        <c:axId val="146792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467929008"/>
        <c:crosses val="autoZero"/>
        <c:auto val="1"/>
        <c:lblAlgn val="ctr"/>
        <c:lblOffset val="100"/>
        <c:noMultiLvlLbl val="0"/>
      </c:catAx>
      <c:valAx>
        <c:axId val="1467929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800" dirty="0"/>
                  <a:t>Loan</a:t>
                </a:r>
                <a:r>
                  <a:rPr lang="en-US" sz="800" baseline="0" dirty="0"/>
                  <a:t> Aggregate (US$)</a:t>
                </a:r>
                <a:endParaRPr lang="en-US" sz="800" dirty="0"/>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0.00_);\(#,##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467927296"/>
        <c:crosses val="autoZero"/>
        <c:crossBetween val="between"/>
      </c:valAx>
      <c:valAx>
        <c:axId val="1444688368"/>
        <c:scaling>
          <c:orientation val="minMax"/>
        </c:scaling>
        <c:delete val="0"/>
        <c:axPos val="r"/>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sz="800" dirty="0"/>
                  <a:t>Number</a:t>
                </a:r>
                <a:r>
                  <a:rPr lang="en-US" sz="800" baseline="0" dirty="0"/>
                  <a:t> of Loans Closed</a:t>
                </a:r>
                <a:endParaRPr lang="en-US" sz="800" dirty="0"/>
              </a:p>
            </c:rich>
          </c:tx>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444690944"/>
        <c:crosses val="max"/>
        <c:crossBetween val="between"/>
      </c:valAx>
      <c:catAx>
        <c:axId val="1444690944"/>
        <c:scaling>
          <c:orientation val="minMax"/>
        </c:scaling>
        <c:delete val="1"/>
        <c:axPos val="b"/>
        <c:numFmt formatCode="General" sourceLinked="1"/>
        <c:majorTickMark val="out"/>
        <c:minorTickMark val="none"/>
        <c:tickLblPos val="nextTo"/>
        <c:crossAx val="144468836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b="1" dirty="0"/>
              <a:t>Loans</a:t>
            </a:r>
            <a:r>
              <a:rPr lang="en-US" b="1" baseline="0" dirty="0"/>
              <a:t> by Origin</a:t>
            </a:r>
            <a:endParaRPr lang="en-US" b="1" dirty="0"/>
          </a:p>
          <a:p>
            <a:pPr>
              <a:defRPr/>
            </a:pPr>
            <a:r>
              <a:rPr lang="en-US" sz="1200" i="1" dirty="0"/>
              <a:t>(Total*: US$1.1 billion)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manualLayout>
          <c:layoutTarget val="inner"/>
          <c:xMode val="edge"/>
          <c:yMode val="edge"/>
          <c:x val="0.30368055555555556"/>
          <c:y val="0.37452380952380954"/>
          <c:w val="0.33476851851851852"/>
          <c:h val="0.57388888888888889"/>
        </c:manualLayout>
      </c:layout>
      <c:pieChart>
        <c:varyColors val="0"/>
        <c:ser>
          <c:idx val="0"/>
          <c:order val="0"/>
          <c:tx>
            <c:strRef>
              <c:f>Sheet1!$B$1</c:f>
              <c:strCache>
                <c:ptCount val="1"/>
                <c:pt idx="0">
                  <c:v>Loan Amount (US$mm)</c:v>
                </c:pt>
              </c:strCache>
            </c:strRef>
          </c:tx>
          <c:spPr>
            <a:noFill/>
            <a:ln w="6350">
              <a:solidFill>
                <a:schemeClr val="tx1"/>
              </a:solidFill>
            </a:ln>
            <a:effectLst/>
          </c:spPr>
          <c:dLbls>
            <c:dLbl>
              <c:idx val="0"/>
              <c:layout>
                <c:manualLayout>
                  <c:x val="2.9019940215806273E-2"/>
                  <c:y val="-0.12622547181602306"/>
                </c:manualLayout>
              </c:layout>
              <c:tx>
                <c:rich>
                  <a:bodyPr/>
                  <a:lstStyle/>
                  <a:p>
                    <a:r>
                      <a:rPr lang="en-US" b="1" baseline="0" dirty="0"/>
                      <a:t>Germany</a:t>
                    </a:r>
                  </a:p>
                  <a:p>
                    <a:fld id="{9AFE6403-C2D8-C14D-A487-3233E5A61CC6}" type="PERCENTAGE">
                      <a:rPr lang="en-US" baseline="0" smtClean="0"/>
                      <a:pPr/>
                      <a:t>[PERCENTAGE]</a:t>
                    </a:fld>
                    <a:endParaRPr lang="en-US"/>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BDB9-074B-BAC5-4D90588B5153}"/>
                </c:ext>
              </c:extLst>
            </c:dLbl>
            <c:dLbl>
              <c:idx val="1"/>
              <c:layout>
                <c:manualLayout>
                  <c:x val="-4.3497010790317876E-2"/>
                  <c:y val="4.4159480064991874E-2"/>
                </c:manualLayout>
              </c:layout>
              <c:tx>
                <c:rich>
                  <a:bodyPr/>
                  <a:lstStyle/>
                  <a:p>
                    <a:r>
                      <a:rPr lang="en-US" b="1" dirty="0"/>
                      <a:t>Sweden</a:t>
                    </a:r>
                  </a:p>
                  <a:p>
                    <a:fld id="{7DF47EA9-0BFC-294B-ACAB-0CC46D0DE341}" type="PERCENTAGE">
                      <a:rPr lang="en-US" baseline="0" smtClean="0"/>
                      <a:pPr/>
                      <a:t>[PERCENTAGE]</a:t>
                    </a:fld>
                    <a:endParaRPr lang="en-US"/>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BDB9-074B-BAC5-4D90588B5153}"/>
                </c:ext>
              </c:extLst>
            </c:dLbl>
            <c:dLbl>
              <c:idx val="2"/>
              <c:layout>
                <c:manualLayout>
                  <c:x val="-6.3910214348206471E-2"/>
                  <c:y val="6.1453880764904385E-2"/>
                </c:manualLayout>
              </c:layout>
              <c:tx>
                <c:rich>
                  <a:bodyPr/>
                  <a:lstStyle/>
                  <a:p>
                    <a:r>
                      <a:rPr lang="en-US" b="1" dirty="0"/>
                      <a:t>US</a:t>
                    </a:r>
                  </a:p>
                  <a:p>
                    <a:fld id="{0A5DDB0E-62AE-E343-B7E4-EDF1FC66F5A4}" type="PERCENTAGE">
                      <a:rPr lang="en-US" baseline="0" smtClean="0"/>
                      <a:pPr/>
                      <a:t>[PERCENTAGE]</a:t>
                    </a:fld>
                    <a:endParaRPr lang="en-US"/>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BDB9-074B-BAC5-4D90588B5153}"/>
                </c:ext>
              </c:extLst>
            </c:dLbl>
            <c:dLbl>
              <c:idx val="3"/>
              <c:layout>
                <c:manualLayout>
                  <c:x val="-6.7057633420822382E-2"/>
                  <c:y val="1.5120609923759458E-2"/>
                </c:manualLayout>
              </c:layout>
              <c:tx>
                <c:rich>
                  <a:bodyPr/>
                  <a:lstStyle/>
                  <a:p>
                    <a:r>
                      <a:rPr lang="en-US" b="1" baseline="0" dirty="0"/>
                      <a:t>Italy</a:t>
                    </a:r>
                  </a:p>
                  <a:p>
                    <a:fld id="{42DFC30E-331D-3548-83E7-08DDABCC3A76}" type="PERCENTAGE">
                      <a:rPr lang="en-US" baseline="0" smtClean="0"/>
                      <a:pPr/>
                      <a:t>[PERCENTAGE]</a:t>
                    </a:fld>
                    <a:endParaRPr lang="en-US"/>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BDB9-074B-BAC5-4D90588B5153}"/>
                </c:ext>
              </c:extLst>
            </c:dLbl>
            <c:dLbl>
              <c:idx val="4"/>
              <c:layout>
                <c:manualLayout>
                  <c:x val="-7.2881124234470684E-2"/>
                  <c:y val="2.7524684414448196E-3"/>
                </c:manualLayout>
              </c:layout>
              <c:tx>
                <c:rich>
                  <a:bodyPr/>
                  <a:lstStyle/>
                  <a:p>
                    <a:r>
                      <a:rPr lang="en-US" b="1" dirty="0"/>
                      <a:t>Finland</a:t>
                    </a:r>
                  </a:p>
                  <a:p>
                    <a:fld id="{A2408C62-52AA-E04C-B5A9-A6D8F66B3654}" type="PERCENTAGE">
                      <a:rPr lang="en-US" baseline="0" smtClean="0"/>
                      <a:pPr/>
                      <a:t>[PERCENTAGE]</a:t>
                    </a:fld>
                    <a:endParaRPr lang="en-US"/>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BDB9-074B-BAC5-4D90588B5153}"/>
                </c:ext>
              </c:extLst>
            </c:dLbl>
            <c:dLbl>
              <c:idx val="5"/>
              <c:layout>
                <c:manualLayout>
                  <c:x val="-0.122953302712161"/>
                  <c:y val="-7.1960067491563556E-2"/>
                </c:manualLayout>
              </c:layout>
              <c:tx>
                <c:rich>
                  <a:bodyPr/>
                  <a:lstStyle/>
                  <a:p>
                    <a:r>
                      <a:rPr lang="en-US" b="1" baseline="0" dirty="0"/>
                      <a:t>Austria</a:t>
                    </a:r>
                  </a:p>
                  <a:p>
                    <a:fld id="{90164ACB-091A-C44F-B21C-F2D3BB3C0733}" type="PERCENTAGE">
                      <a:rPr lang="en-US" baseline="0" smtClean="0"/>
                      <a:pPr/>
                      <a:t>[PERCENTAGE]</a:t>
                    </a:fld>
                    <a:endParaRPr lang="en-US"/>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BDB9-074B-BAC5-4D90588B5153}"/>
                </c:ext>
              </c:extLst>
            </c:dLbl>
            <c:dLbl>
              <c:idx val="6"/>
              <c:layout>
                <c:manualLayout>
                  <c:x val="7.8149059492563427E-2"/>
                  <c:y val="-5.5820522434695666E-2"/>
                </c:manualLayout>
              </c:layout>
              <c:tx>
                <c:rich>
                  <a:bodyPr/>
                  <a:lstStyle/>
                  <a:p>
                    <a:r>
                      <a:rPr lang="en-US" b="1" baseline="0" dirty="0"/>
                      <a:t>Other</a:t>
                    </a:r>
                  </a:p>
                  <a:p>
                    <a:fld id="{2535AD77-12F6-844A-818E-C0FAC7F63B79}" type="PERCENTAGE">
                      <a:rPr lang="en-US" baseline="0" smtClean="0"/>
                      <a:pPr/>
                      <a:t>[PERCENTAGE]</a:t>
                    </a:fld>
                    <a:endParaRPr lang="en-US"/>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BDB9-074B-BAC5-4D90588B5153}"/>
                </c:ext>
              </c:extLst>
            </c:dLbl>
            <c:dLbl>
              <c:idx val="7"/>
              <c:layout>
                <c:manualLayout>
                  <c:x val="0.16231572615923009"/>
                  <c:y val="2.2398137732783367E-2"/>
                </c:manualLayout>
              </c:layout>
              <c:tx>
                <c:rich>
                  <a:bodyPr/>
                  <a:lstStyle/>
                  <a:p>
                    <a:r>
                      <a:rPr lang="en-US" b="1" baseline="0" dirty="0"/>
                      <a:t>Other</a:t>
                    </a:r>
                    <a:endParaRPr lang="en-US" b="0" baseline="0" dirty="0"/>
                  </a:p>
                  <a:p>
                    <a:fld id="{8A761AE5-E5BD-D149-A0C5-A9861C290D84}" type="PERCENTAGE">
                      <a:rPr lang="en-US" baseline="0" smtClean="0"/>
                      <a:pPr/>
                      <a:t>[PERCENTAGE]</a:t>
                    </a:fld>
                    <a:endParaRPr lang="en-US"/>
                  </a:p>
                </c:rich>
              </c:tx>
              <c:dLblPos val="bestFit"/>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BDB9-074B-BAC5-4D90588B5153}"/>
                </c:ext>
              </c:extLst>
            </c:dLbl>
            <c:spPr>
              <a:noFill/>
              <a:ln w="6350">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dLblPos val="inEnd"/>
            <c:showLegendKey val="0"/>
            <c:showVal val="1"/>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Germany</c:v>
                </c:pt>
                <c:pt idx="1">
                  <c:v>Sweden</c:v>
                </c:pt>
                <c:pt idx="2">
                  <c:v>Finland</c:v>
                </c:pt>
                <c:pt idx="3">
                  <c:v>US</c:v>
                </c:pt>
                <c:pt idx="4">
                  <c:v>Italy</c:v>
                </c:pt>
                <c:pt idx="5">
                  <c:v>Austria</c:v>
                </c:pt>
                <c:pt idx="6">
                  <c:v>Other</c:v>
                </c:pt>
              </c:strCache>
            </c:strRef>
          </c:cat>
          <c:val>
            <c:numRef>
              <c:f>Sheet1!$B$2:$B$8</c:f>
              <c:numCache>
                <c:formatCode>0.0%</c:formatCode>
                <c:ptCount val="7"/>
                <c:pt idx="0">
                  <c:v>0.61599999999999999</c:v>
                </c:pt>
                <c:pt idx="1">
                  <c:v>9.5000000000000001E-2</c:v>
                </c:pt>
                <c:pt idx="2">
                  <c:v>7.2999999999999995E-2</c:v>
                </c:pt>
                <c:pt idx="3">
                  <c:v>6.0999999999999999E-2</c:v>
                </c:pt>
                <c:pt idx="4">
                  <c:v>0.06</c:v>
                </c:pt>
                <c:pt idx="5">
                  <c:v>0.05</c:v>
                </c:pt>
                <c:pt idx="6">
                  <c:v>4.4999999999999998E-2</c:v>
                </c:pt>
              </c:numCache>
            </c:numRef>
          </c:val>
          <c:extLst>
            <c:ext xmlns:c16="http://schemas.microsoft.com/office/drawing/2014/chart" uri="{C3380CC4-5D6E-409C-BE32-E72D297353CC}">
              <c16:uniqueId val="{00000008-BDB9-074B-BAC5-4D90588B5153}"/>
            </c:ext>
          </c:extLst>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r>
              <a:rPr lang="en-US" b="1" dirty="0">
                <a:latin typeface="Calibri" panose="020F0502020204030204" pitchFamily="34" charset="0"/>
                <a:cs typeface="Calibri" panose="020F0502020204030204" pitchFamily="34" charset="0"/>
              </a:rPr>
              <a:t>Loans Approved</a:t>
            </a:r>
          </a:p>
          <a:p>
            <a:pPr>
              <a:defRPr>
                <a:latin typeface="Calibri" panose="020F0502020204030204" pitchFamily="34" charset="0"/>
                <a:cs typeface="Calibri" panose="020F0502020204030204" pitchFamily="34" charset="0"/>
              </a:defRPr>
            </a:pPr>
            <a:r>
              <a:rPr lang="en-US" sz="1200" i="1" dirty="0">
                <a:latin typeface="Calibri" panose="020F0502020204030204" pitchFamily="34" charset="0"/>
                <a:cs typeface="Calibri" panose="020F0502020204030204" pitchFamily="34" charset="0"/>
              </a:rPr>
              <a:t>(Total*:</a:t>
            </a:r>
            <a:r>
              <a:rPr lang="en-US" sz="1200" i="1" baseline="0" dirty="0">
                <a:latin typeface="Calibri" panose="020F0502020204030204" pitchFamily="34" charset="0"/>
                <a:cs typeface="Calibri" panose="020F0502020204030204" pitchFamily="34" charset="0"/>
              </a:rPr>
              <a:t> </a:t>
            </a:r>
            <a:r>
              <a:rPr lang="en-US" sz="1200" i="1" dirty="0">
                <a:latin typeface="Calibri" panose="020F0502020204030204" pitchFamily="34" charset="0"/>
                <a:cs typeface="Calibri" panose="020F0502020204030204" pitchFamily="34" charset="0"/>
              </a:rPr>
              <a:t>US$1.1 billion)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title>
    <c:autoTitleDeleted val="0"/>
    <c:plotArea>
      <c:layout/>
      <c:barChart>
        <c:barDir val="bar"/>
        <c:grouping val="clustered"/>
        <c:varyColors val="0"/>
        <c:ser>
          <c:idx val="0"/>
          <c:order val="0"/>
          <c:tx>
            <c:strRef>
              <c:f>Sheet1!$B$1</c:f>
              <c:strCache>
                <c:ptCount val="1"/>
                <c:pt idx="0">
                  <c:v>Loan Amount (US$mm)</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Energy</c:v>
                </c:pt>
                <c:pt idx="1">
                  <c:v>Paper Products</c:v>
                </c:pt>
                <c:pt idx="2">
                  <c:v>Wood Processing</c:v>
                </c:pt>
                <c:pt idx="3">
                  <c:v>Textiles</c:v>
                </c:pt>
                <c:pt idx="4">
                  <c:v>Healthcare</c:v>
                </c:pt>
                <c:pt idx="5">
                  <c:v>Metal Processing</c:v>
                </c:pt>
                <c:pt idx="6">
                  <c:v>Financial Services</c:v>
                </c:pt>
                <c:pt idx="7">
                  <c:v>Other</c:v>
                </c:pt>
              </c:strCache>
            </c:strRef>
          </c:cat>
          <c:val>
            <c:numRef>
              <c:f>Sheet1!$B$2:$B$9</c:f>
              <c:numCache>
                <c:formatCode>"$"#,##0</c:formatCode>
                <c:ptCount val="8"/>
                <c:pt idx="0">
                  <c:v>304</c:v>
                </c:pt>
                <c:pt idx="1">
                  <c:v>247</c:v>
                </c:pt>
                <c:pt idx="2">
                  <c:v>127</c:v>
                </c:pt>
                <c:pt idx="3">
                  <c:v>112</c:v>
                </c:pt>
                <c:pt idx="4">
                  <c:v>86</c:v>
                </c:pt>
                <c:pt idx="5">
                  <c:v>65</c:v>
                </c:pt>
                <c:pt idx="6">
                  <c:v>57</c:v>
                </c:pt>
                <c:pt idx="7">
                  <c:v>102</c:v>
                </c:pt>
              </c:numCache>
            </c:numRef>
          </c:val>
          <c:extLst>
            <c:ext xmlns:c16="http://schemas.microsoft.com/office/drawing/2014/chart" uri="{C3380CC4-5D6E-409C-BE32-E72D297353CC}">
              <c16:uniqueId val="{00000000-AA33-944A-9419-9EFB44CF5E51}"/>
            </c:ext>
          </c:extLst>
        </c:ser>
        <c:dLbls>
          <c:showLegendKey val="0"/>
          <c:showVal val="0"/>
          <c:showCatName val="0"/>
          <c:showSerName val="0"/>
          <c:showPercent val="0"/>
          <c:showBubbleSize val="0"/>
        </c:dLbls>
        <c:gapWidth val="100"/>
        <c:axId val="1007829040"/>
        <c:axId val="1033475072"/>
      </c:barChart>
      <c:catAx>
        <c:axId val="10078290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1033475072"/>
        <c:crosses val="autoZero"/>
        <c:auto val="1"/>
        <c:lblAlgn val="ctr"/>
        <c:lblOffset val="100"/>
        <c:noMultiLvlLbl val="0"/>
      </c:catAx>
      <c:valAx>
        <c:axId val="1033475072"/>
        <c:scaling>
          <c:orientation val="minMax"/>
        </c:scaling>
        <c:delete val="0"/>
        <c:axPos val="b"/>
        <c:majorGridlines>
          <c:spPr>
            <a:ln w="9525" cap="flat" cmpd="sng" algn="ctr">
              <a:solidFill>
                <a:schemeClr val="tx1">
                  <a:lumMod val="15000"/>
                  <a:lumOff val="85000"/>
                </a:schemeClr>
              </a:solidFill>
              <a:round/>
            </a:ln>
            <a:effectLst/>
          </c:spPr>
        </c:majorGridlines>
        <c:numFmt formatCode="&quot;$&quot;#,##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007829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1"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1" y="1"/>
            <a:ext cx="3005038" cy="461943"/>
          </a:xfrm>
          <a:prstGeom prst="rect">
            <a:avLst/>
          </a:prstGeom>
        </p:spPr>
        <p:txBody>
          <a:bodyPr vert="horz" lIns="91433" tIns="45716" rIns="91433" bIns="45716"/>
          <a:lstStyle>
            <a:lvl1pPr fontAlgn="auto">
              <a:spcBef>
                <a:spcPts val="0"/>
              </a:spcBef>
              <a:spcAft>
                <a:spcPts val="0"/>
              </a:spcAft>
              <a:defRPr>
                <a:latin typeface="+mn-lt"/>
                <a:cs typeface="+mn-cs"/>
              </a:defRPr>
            </a:lvl1pPr>
            <a:extLst/>
          </a:lstStyle>
          <a:p>
            <a:pPr>
              <a:defRPr/>
            </a:pPr>
            <a:endParaRPr lang="en-US"/>
          </a:p>
        </p:txBody>
      </p:sp>
      <p:sp>
        <p:nvSpPr>
          <p:cNvPr id="3" name="Rectangle 3"/>
          <p:cNvSpPr>
            <a:spLocks noGrp="1"/>
          </p:cNvSpPr>
          <p:nvPr>
            <p:ph type="dt" sz="quarter" idx="1"/>
          </p:nvPr>
        </p:nvSpPr>
        <p:spPr>
          <a:xfrm>
            <a:off x="3927524" y="1"/>
            <a:ext cx="3005038" cy="461943"/>
          </a:xfrm>
          <a:prstGeom prst="rect">
            <a:avLst/>
          </a:prstGeom>
        </p:spPr>
        <p:txBody>
          <a:bodyPr vert="horz" lIns="91433" tIns="45716" rIns="91433" bIns="45716"/>
          <a:lstStyle>
            <a:lvl1pPr fontAlgn="auto">
              <a:spcBef>
                <a:spcPts val="0"/>
              </a:spcBef>
              <a:spcAft>
                <a:spcPts val="0"/>
              </a:spcAft>
              <a:defRPr>
                <a:latin typeface="+mn-lt"/>
                <a:cs typeface="+mn-cs"/>
              </a:defRPr>
            </a:lvl1pPr>
            <a:extLst/>
          </a:lstStyle>
          <a:p>
            <a:pPr>
              <a:defRPr/>
            </a:pPr>
            <a:fld id="{53023FF6-5832-45DD-8BCA-BE13868CE705}" type="datetimeFigureOut">
              <a:rPr lang="en-US"/>
              <a:pPr>
                <a:defRPr/>
              </a:pPr>
              <a:t>11/27/24</a:t>
            </a:fld>
            <a:endParaRPr lang="en-US"/>
          </a:p>
        </p:txBody>
      </p:sp>
      <p:sp>
        <p:nvSpPr>
          <p:cNvPr id="4" name="Rectangle 4"/>
          <p:cNvSpPr>
            <a:spLocks noGrp="1"/>
          </p:cNvSpPr>
          <p:nvPr>
            <p:ph type="ftr" sz="quarter" idx="2"/>
          </p:nvPr>
        </p:nvSpPr>
        <p:spPr>
          <a:xfrm>
            <a:off x="1" y="8769473"/>
            <a:ext cx="3005038" cy="461943"/>
          </a:xfrm>
          <a:prstGeom prst="rect">
            <a:avLst/>
          </a:prstGeom>
        </p:spPr>
        <p:txBody>
          <a:bodyPr vert="horz" lIns="91433" tIns="45716" rIns="91433" bIns="45716"/>
          <a:lstStyle>
            <a:lvl1pPr fontAlgn="auto">
              <a:spcBef>
                <a:spcPts val="0"/>
              </a:spcBef>
              <a:spcAft>
                <a:spcPts val="0"/>
              </a:spcAft>
              <a:defRPr>
                <a:latin typeface="+mn-lt"/>
                <a:cs typeface="+mn-cs"/>
              </a:defRPr>
            </a:lvl1pPr>
            <a:extLst/>
          </a:lstStyle>
          <a:p>
            <a:pPr>
              <a:defRPr/>
            </a:pPr>
            <a:endParaRPr lang="en-US"/>
          </a:p>
        </p:txBody>
      </p:sp>
      <p:sp>
        <p:nvSpPr>
          <p:cNvPr id="5" name="Rectangle 5"/>
          <p:cNvSpPr>
            <a:spLocks noGrp="1"/>
          </p:cNvSpPr>
          <p:nvPr>
            <p:ph type="sldNum" sz="quarter" idx="3"/>
          </p:nvPr>
        </p:nvSpPr>
        <p:spPr>
          <a:xfrm>
            <a:off x="3927524" y="8769473"/>
            <a:ext cx="3005038" cy="461943"/>
          </a:xfrm>
          <a:prstGeom prst="rect">
            <a:avLst/>
          </a:prstGeom>
        </p:spPr>
        <p:txBody>
          <a:bodyPr vert="horz" lIns="91433" tIns="45716" rIns="91433" bIns="45716"/>
          <a:lstStyle>
            <a:lvl1pPr fontAlgn="auto">
              <a:spcBef>
                <a:spcPts val="0"/>
              </a:spcBef>
              <a:spcAft>
                <a:spcPts val="0"/>
              </a:spcAft>
              <a:defRPr>
                <a:latin typeface="+mn-lt"/>
                <a:cs typeface="+mn-cs"/>
              </a:defRPr>
            </a:lvl1pPr>
            <a:extLst/>
          </a:lstStyle>
          <a:p>
            <a:pPr>
              <a:defRPr/>
            </a:pPr>
            <a:fld id="{34AE1E12-6AEB-4827-BD40-13F9104308FA}" type="slidenum">
              <a:rPr lang="en-US"/>
              <a:pPr>
                <a:defRPr/>
              </a:pPr>
              <a:t>‹#›</a:t>
            </a:fld>
            <a:endParaRPr lang="en-US"/>
          </a:p>
        </p:txBody>
      </p:sp>
    </p:spTree>
    <p:extLst>
      <p:ext uri="{BB962C8B-B14F-4D97-AF65-F5344CB8AC3E}">
        <p14:creationId xmlns:p14="http://schemas.microsoft.com/office/powerpoint/2010/main" val="1886201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1" y="1"/>
            <a:ext cx="3005038" cy="461943"/>
          </a:xfrm>
          <a:prstGeom prst="rect">
            <a:avLst/>
          </a:prstGeom>
        </p:spPr>
        <p:txBody>
          <a:bodyPr vert="horz" lIns="91433" tIns="45716" rIns="91433" bIns="45716"/>
          <a:lstStyle>
            <a:lvl1pPr fontAlgn="auto">
              <a:spcBef>
                <a:spcPts val="0"/>
              </a:spcBef>
              <a:spcAft>
                <a:spcPts val="0"/>
              </a:spcAft>
              <a:defRPr>
                <a:latin typeface="+mn-lt"/>
                <a:cs typeface="+mn-cs"/>
              </a:defRPr>
            </a:lvl1pPr>
            <a:extLst/>
          </a:lstStyle>
          <a:p>
            <a:pPr>
              <a:defRPr/>
            </a:pPr>
            <a:endParaRPr lang="en-US"/>
          </a:p>
        </p:txBody>
      </p:sp>
      <p:sp>
        <p:nvSpPr>
          <p:cNvPr id="3" name="Rectangle 3"/>
          <p:cNvSpPr>
            <a:spLocks noGrp="1"/>
          </p:cNvSpPr>
          <p:nvPr>
            <p:ph type="dt" idx="1"/>
          </p:nvPr>
        </p:nvSpPr>
        <p:spPr>
          <a:xfrm>
            <a:off x="3927524" y="1"/>
            <a:ext cx="3005038" cy="461943"/>
          </a:xfrm>
          <a:prstGeom prst="rect">
            <a:avLst/>
          </a:prstGeom>
        </p:spPr>
        <p:txBody>
          <a:bodyPr vert="horz" lIns="91433" tIns="45716" rIns="91433" bIns="45716"/>
          <a:lstStyle>
            <a:lvl1pPr fontAlgn="auto">
              <a:spcBef>
                <a:spcPts val="0"/>
              </a:spcBef>
              <a:spcAft>
                <a:spcPts val="0"/>
              </a:spcAft>
              <a:defRPr>
                <a:latin typeface="+mn-lt"/>
                <a:cs typeface="+mn-cs"/>
              </a:defRPr>
            </a:lvl1pPr>
            <a:extLst/>
          </a:lstStyle>
          <a:p>
            <a:pPr>
              <a:defRPr/>
            </a:pPr>
            <a:fld id="{63B19D94-6E55-4B13-A039-78BBDBB446B4}" type="datetimeFigureOut">
              <a:rPr lang="en-US"/>
              <a:pPr>
                <a:defRPr/>
              </a:pPr>
              <a:t>11/27/24</a:t>
            </a:fld>
            <a:endParaRPr lang="en-US"/>
          </a:p>
        </p:txBody>
      </p:sp>
      <p:sp>
        <p:nvSpPr>
          <p:cNvPr id="4" name="Rectangle 4"/>
          <p:cNvSpPr>
            <a:spLocks noGrp="1" noRot="1" noChangeAspect="1"/>
          </p:cNvSpPr>
          <p:nvPr>
            <p:ph type="sldImg" idx="2"/>
          </p:nvPr>
        </p:nvSpPr>
        <p:spPr>
          <a:xfrm>
            <a:off x="1158875" y="692150"/>
            <a:ext cx="4616450" cy="3462338"/>
          </a:xfrm>
          <a:prstGeom prst="rect">
            <a:avLst/>
          </a:prstGeom>
          <a:noFill/>
          <a:ln w="12700">
            <a:solidFill>
              <a:prstClr val="black"/>
            </a:solidFill>
          </a:ln>
        </p:spPr>
        <p:txBody>
          <a:bodyPr vert="horz" lIns="91433" tIns="45716" rIns="91433" bIns="45716" anchor="ctr"/>
          <a:lstStyle/>
          <a:p>
            <a:pPr lvl="0"/>
            <a:endParaRPr lang="en-US" noProof="0"/>
          </a:p>
        </p:txBody>
      </p:sp>
      <p:sp>
        <p:nvSpPr>
          <p:cNvPr id="5" name="Rectangle 5"/>
          <p:cNvSpPr>
            <a:spLocks noGrp="1"/>
          </p:cNvSpPr>
          <p:nvPr>
            <p:ph type="body" sz="quarter" idx="3"/>
          </p:nvPr>
        </p:nvSpPr>
        <p:spPr>
          <a:xfrm>
            <a:off x="693094" y="4386223"/>
            <a:ext cx="5548015" cy="4154507"/>
          </a:xfrm>
          <a:prstGeom prst="rect">
            <a:avLst/>
          </a:prstGeom>
        </p:spPr>
        <p:txBody>
          <a:bodyPr vert="horz" lIns="91433" tIns="45716" rIns="91433" bIns="45716">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Rectangle 6"/>
          <p:cNvSpPr>
            <a:spLocks noGrp="1"/>
          </p:cNvSpPr>
          <p:nvPr>
            <p:ph type="ftr" sz="quarter" idx="4"/>
          </p:nvPr>
        </p:nvSpPr>
        <p:spPr>
          <a:xfrm>
            <a:off x="1" y="8769473"/>
            <a:ext cx="3005038" cy="461943"/>
          </a:xfrm>
          <a:prstGeom prst="rect">
            <a:avLst/>
          </a:prstGeom>
        </p:spPr>
        <p:txBody>
          <a:bodyPr vert="horz" lIns="91433" tIns="45716" rIns="91433" bIns="45716"/>
          <a:lstStyle>
            <a:lvl1pPr fontAlgn="auto">
              <a:spcBef>
                <a:spcPts val="0"/>
              </a:spcBef>
              <a:spcAft>
                <a:spcPts val="0"/>
              </a:spcAft>
              <a:defRPr>
                <a:latin typeface="+mn-lt"/>
                <a:cs typeface="+mn-cs"/>
              </a:defRPr>
            </a:lvl1pPr>
            <a:extLst/>
          </a:lstStyle>
          <a:p>
            <a:pPr>
              <a:defRPr/>
            </a:pPr>
            <a:endParaRPr lang="en-US"/>
          </a:p>
        </p:txBody>
      </p:sp>
      <p:sp>
        <p:nvSpPr>
          <p:cNvPr id="7" name="Rectangle 7"/>
          <p:cNvSpPr>
            <a:spLocks noGrp="1"/>
          </p:cNvSpPr>
          <p:nvPr>
            <p:ph type="sldNum" sz="quarter" idx="5"/>
          </p:nvPr>
        </p:nvSpPr>
        <p:spPr>
          <a:xfrm>
            <a:off x="3927524" y="8769473"/>
            <a:ext cx="3005038" cy="461943"/>
          </a:xfrm>
          <a:prstGeom prst="rect">
            <a:avLst/>
          </a:prstGeom>
        </p:spPr>
        <p:txBody>
          <a:bodyPr vert="horz" lIns="91433" tIns="45716" rIns="91433" bIns="45716"/>
          <a:lstStyle>
            <a:lvl1pPr fontAlgn="auto">
              <a:spcBef>
                <a:spcPts val="0"/>
              </a:spcBef>
              <a:spcAft>
                <a:spcPts val="0"/>
              </a:spcAft>
              <a:defRPr>
                <a:latin typeface="+mn-lt"/>
                <a:cs typeface="+mn-cs"/>
              </a:defRPr>
            </a:lvl1pPr>
            <a:extLst/>
          </a:lstStyle>
          <a:p>
            <a:pPr>
              <a:defRPr/>
            </a:pPr>
            <a:fld id="{32B04B91-B7BB-41CC-8A4A-E4B96561F6C1}" type="slidenum">
              <a:rPr lang="en-US"/>
              <a:pPr>
                <a:defRPr/>
              </a:pPr>
              <a:t>‹#›</a:t>
            </a:fld>
            <a:endParaRPr lang="en-US"/>
          </a:p>
        </p:txBody>
      </p:sp>
    </p:spTree>
    <p:extLst>
      <p:ext uri="{BB962C8B-B14F-4D97-AF65-F5344CB8AC3E}">
        <p14:creationId xmlns:p14="http://schemas.microsoft.com/office/powerpoint/2010/main" val="23205134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458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a:defRPr/>
            </a:pPr>
            <a:endParaRPr lang="en-US"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DB5222E-DADE-4CEE-9D33-28D59F4BE440}" type="slidenum">
              <a:rPr lang="en-US" smtClean="0"/>
              <a:pPr>
                <a:defRPr/>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400">
                <a:solidFill>
                  <a:srgbClr val="002060"/>
                </a:solidFill>
                <a:latin typeface="Segoe UI" panose="020B0502040204020203" pitchFamily="34" charset="0"/>
                <a:cs typeface="Segoe UI" panose="020B0502040204020203" pitchFamily="34" charset="0"/>
              </a:defRPr>
            </a:lvl1p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Slide Number Placeholder 22">
            <a:extLst>
              <a:ext uri="{FF2B5EF4-FFF2-40B4-BE49-F238E27FC236}">
                <a16:creationId xmlns:a16="http://schemas.microsoft.com/office/drawing/2014/main" id="{BB9E7593-A188-5186-6031-90E41A35996A}"/>
              </a:ext>
            </a:extLst>
          </p:cNvPr>
          <p:cNvSpPr>
            <a:spLocks noGrp="1"/>
          </p:cNvSpPr>
          <p:nvPr>
            <p:ph type="sldNum" sz="quarter" idx="4"/>
          </p:nvPr>
        </p:nvSpPr>
        <p:spPr>
          <a:xfrm>
            <a:off x="454152" y="6356350"/>
            <a:ext cx="2286000" cy="228600"/>
          </a:xfrm>
          <a:prstGeom prst="rect">
            <a:avLst/>
          </a:prstGeom>
        </p:spPr>
        <p:txBody>
          <a:bodyPr vert="horz"/>
          <a:lstStyle>
            <a:lvl1pPr algn="l" eaLnBrk="1" latinLnBrk="0" hangingPunct="1">
              <a:defRPr kumimoji="0" sz="800" b="1">
                <a:solidFill>
                  <a:schemeClr val="tx2"/>
                </a:solidFill>
                <a:latin typeface="Segoe UI" panose="020B0502040204020203" pitchFamily="34" charset="0"/>
                <a:cs typeface="Segoe UI" panose="020B0502040204020203" pitchFamily="34" charset="0"/>
              </a:defRPr>
            </a:lvl1pPr>
          </a:lstStyle>
          <a:p>
            <a:pPr>
              <a:defRPr/>
            </a:pPr>
            <a:r>
              <a:rPr lang="en-US" dirty="0"/>
              <a:t>PFS Finance (USA), LLC</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7" name="Slide Number Placeholder 22">
            <a:extLst>
              <a:ext uri="{FF2B5EF4-FFF2-40B4-BE49-F238E27FC236}">
                <a16:creationId xmlns:a16="http://schemas.microsoft.com/office/drawing/2014/main" id="{F555FBF9-899C-397B-C280-96704B329031}"/>
              </a:ext>
            </a:extLst>
          </p:cNvPr>
          <p:cNvSpPr>
            <a:spLocks noGrp="1"/>
          </p:cNvSpPr>
          <p:nvPr>
            <p:ph type="sldNum" sz="quarter" idx="4"/>
          </p:nvPr>
        </p:nvSpPr>
        <p:spPr>
          <a:xfrm>
            <a:off x="454152" y="6356350"/>
            <a:ext cx="2286000" cy="228600"/>
          </a:xfrm>
          <a:prstGeom prst="rect">
            <a:avLst/>
          </a:prstGeom>
        </p:spPr>
        <p:txBody>
          <a:bodyPr vert="horz"/>
          <a:lstStyle>
            <a:lvl1pPr algn="l" eaLnBrk="1" latinLnBrk="0" hangingPunct="1">
              <a:defRPr kumimoji="0" sz="800" b="1">
                <a:solidFill>
                  <a:schemeClr val="tx2"/>
                </a:solidFill>
                <a:latin typeface="Segoe UI" panose="020B0502040204020203" pitchFamily="34" charset="0"/>
                <a:cs typeface="Segoe UI" panose="020B0502040204020203" pitchFamily="34" charset="0"/>
              </a:defRPr>
            </a:lvl1pPr>
          </a:lstStyle>
          <a:p>
            <a:pPr>
              <a:defRPr/>
            </a:pPr>
            <a:r>
              <a:rPr lang="en-US" dirty="0"/>
              <a:t>PFS Finance (USA), LLC</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841224" y="492474"/>
            <a:ext cx="719602" cy="386652"/>
          </a:xfrm>
          <a:prstGeom prst="rect">
            <a:avLst/>
          </a:prstGeom>
        </p:spPr>
      </p:pic>
      <p:sp>
        <p:nvSpPr>
          <p:cNvPr id="8" name="Slide Number Placeholder 22">
            <a:extLst>
              <a:ext uri="{FF2B5EF4-FFF2-40B4-BE49-F238E27FC236}">
                <a16:creationId xmlns:a16="http://schemas.microsoft.com/office/drawing/2014/main" id="{CE68FB54-6C12-8DBB-EE68-26EE5091CACE}"/>
              </a:ext>
            </a:extLst>
          </p:cNvPr>
          <p:cNvSpPr>
            <a:spLocks noGrp="1"/>
          </p:cNvSpPr>
          <p:nvPr>
            <p:ph type="sldNum" sz="quarter" idx="4"/>
          </p:nvPr>
        </p:nvSpPr>
        <p:spPr>
          <a:xfrm>
            <a:off x="454152" y="6356350"/>
            <a:ext cx="2286000" cy="228600"/>
          </a:xfrm>
          <a:prstGeom prst="rect">
            <a:avLst/>
          </a:prstGeom>
        </p:spPr>
        <p:txBody>
          <a:bodyPr vert="horz"/>
          <a:lstStyle>
            <a:lvl1pPr algn="l" eaLnBrk="1" latinLnBrk="0" hangingPunct="1">
              <a:defRPr kumimoji="0" sz="800" b="1">
                <a:solidFill>
                  <a:schemeClr val="tx2"/>
                </a:solidFill>
                <a:latin typeface="Segoe UI" panose="020B0502040204020203" pitchFamily="34" charset="0"/>
                <a:cs typeface="Segoe UI" panose="020B0502040204020203" pitchFamily="34" charset="0"/>
              </a:defRPr>
            </a:lvl1pPr>
          </a:lstStyle>
          <a:p>
            <a:pPr>
              <a:defRPr/>
            </a:pPr>
            <a:r>
              <a:rPr lang="en-US" dirty="0"/>
              <a:t>PFS Finance (USA), LLC</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454152" y="6356350"/>
            <a:ext cx="2286000" cy="228600"/>
          </a:xfrm>
          <a:prstGeom prst="rect">
            <a:avLst/>
          </a:prstGeom>
        </p:spPr>
        <p:txBody>
          <a:bodyPr vert="horz"/>
          <a:lstStyle>
            <a:lvl1pPr algn="l" eaLnBrk="1" latinLnBrk="0" hangingPunct="1">
              <a:defRPr kumimoji="0" sz="800" b="1">
                <a:solidFill>
                  <a:schemeClr val="tx2"/>
                </a:solidFill>
                <a:latin typeface="Segoe UI" panose="020B0502040204020203" pitchFamily="34" charset="0"/>
                <a:cs typeface="Segoe UI" panose="020B0502040204020203" pitchFamily="34" charset="0"/>
              </a:defRPr>
            </a:lvl1pPr>
          </a:lstStyle>
          <a:p>
            <a:pPr>
              <a:defRPr/>
            </a:pPr>
            <a:r>
              <a:rPr lang="en-US" dirty="0"/>
              <a:t>PFS Finance (USA), LLC</a:t>
            </a: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anchor="t" compatLnSpc="1"/>
          <a:lstStyle/>
          <a:p>
            <a:endParaRPr kumimoji="0" lang="en-US"/>
          </a:p>
        </p:txBody>
      </p:sp>
      <p:pic>
        <p:nvPicPr>
          <p:cNvPr id="2" name="Picture 1">
            <a:extLst>
              <a:ext uri="{FF2B5EF4-FFF2-40B4-BE49-F238E27FC236}">
                <a16:creationId xmlns:a16="http://schemas.microsoft.com/office/drawing/2014/main" id="{C1B35B36-2950-4780-5FF5-DE04A565F3AE}"/>
              </a:ext>
            </a:extLst>
          </p:cNvPr>
          <p:cNvPicPr>
            <a:picLocks noChangeAspect="1"/>
          </p:cNvPicPr>
          <p:nvPr userDrawn="1"/>
        </p:nvPicPr>
        <p:blipFill>
          <a:blip r:embed="rId7">
            <a:extLst>
              <a:ext uri="{28A0092B-C50C-407E-A947-70E740481C1C}">
                <a14:useLocalDpi xmlns:a14="http://schemas.microsoft.com/office/drawing/2010/main" val="0"/>
              </a:ext>
            </a:extLst>
          </a:blip>
          <a:srcRect/>
          <a:stretch/>
        </p:blipFill>
        <p:spPr>
          <a:xfrm>
            <a:off x="7841224" y="675354"/>
            <a:ext cx="719602" cy="386652"/>
          </a:xfrm>
          <a:prstGeom prst="rect">
            <a:avLst/>
          </a:prstGeom>
        </p:spPr>
      </p:pic>
    </p:spTree>
  </p:cSld>
  <p:clrMap bg1="lt1" tx1="dk1" bg2="lt2" tx2="dk2" accent1="accent1" accent2="accent2" accent3="accent3" accent4="accent4" accent5="accent5" accent6="accent6" hlink="hlink" folHlink="folHlink"/>
  <p:sldLayoutIdLst>
    <p:sldLayoutId id="2147484303" r:id="rId1"/>
    <p:sldLayoutId id="2147484296" r:id="rId2"/>
    <p:sldLayoutId id="2147484297" r:id="rId3"/>
    <p:sldLayoutId id="2147484301" r:id="rId4"/>
    <p:sldLayoutId id="2147484302" r:id="rId5"/>
  </p:sldLayoutIdLst>
  <p:hf sldNum="0" hdr="0" ftr="0" dt="0"/>
  <p:txStyles>
    <p:titleStyle>
      <a:lvl1pPr algn="l" rtl="0" eaLnBrk="1" latinLnBrk="0" hangingPunct="1">
        <a:spcBef>
          <a:spcPct val="0"/>
        </a:spcBef>
        <a:buNone/>
        <a:defRPr kumimoji="0" sz="2400" kern="1200">
          <a:solidFill>
            <a:srgbClr val="002060"/>
          </a:solidFill>
          <a:latin typeface="Segoe UI" panose="020B0502040204020203" pitchFamily="34" charset="0"/>
          <a:ea typeface="+mj-ea"/>
          <a:cs typeface="Segoe UI" panose="020B0502040204020203" pitchFamily="34" charset="0"/>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Segoe UI" panose="020B0502040204020203" pitchFamily="34" charset="0"/>
          <a:ea typeface="+mn-ea"/>
          <a:cs typeface="Segoe UI" panose="020B0502040204020203" pitchFamily="34" charset="0"/>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Segoe UI" panose="020B0502040204020203" pitchFamily="34" charset="0"/>
          <a:ea typeface="+mn-ea"/>
          <a:cs typeface="Segoe UI" panose="020B0502040204020203" pitchFamily="34" charset="0"/>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Segoe UI" panose="020B0502040204020203" pitchFamily="34" charset="0"/>
          <a:ea typeface="+mn-ea"/>
          <a:cs typeface="Segoe UI" panose="020B0502040204020203" pitchFamily="34" charset="0"/>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Segoe UI" panose="020B0502040204020203" pitchFamily="34" charset="0"/>
          <a:ea typeface="+mn-ea"/>
          <a:cs typeface="Segoe UI" panose="020B0502040204020203" pitchFamily="34" charset="0"/>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Segoe UI" panose="020B0502040204020203" pitchFamily="34" charset="0"/>
          <a:ea typeface="+mn-ea"/>
          <a:cs typeface="Segoe UI" panose="020B0502040204020203" pitchFamily="34" charset="0"/>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pfscap.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chart" Target="../charts/chart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emf"/><Relationship Id="rId10" Type="http://schemas.openxmlformats.org/officeDocument/2006/relationships/image" Target="../media/image17.svg"/><Relationship Id="rId4" Type="http://schemas.openxmlformats.org/officeDocument/2006/relationships/image" Target="../media/image11.jpe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8D9C4-1082-2846-318E-A41870A27CE4}"/>
              </a:ext>
            </a:extLst>
          </p:cNvPr>
          <p:cNvSpPr txBox="1">
            <a:spLocks/>
          </p:cNvSpPr>
          <p:nvPr/>
        </p:nvSpPr>
        <p:spPr>
          <a:xfrm>
            <a:off x="914400" y="2515290"/>
            <a:ext cx="4572000" cy="457200"/>
          </a:xfrm>
          <a:prstGeom prst="rect">
            <a:avLst/>
          </a:prstGeom>
        </p:spPr>
        <p:txBody>
          <a:bodyPr anchor="t" anchorCtr="0"/>
          <a:lstStyle>
            <a:lvl1pPr algn="l" rtl="0" eaLnBrk="1" latinLnBrk="0" hangingPunct="1">
              <a:spcBef>
                <a:spcPct val="0"/>
              </a:spcBef>
              <a:buNone/>
              <a:defRPr kumimoji="0" sz="3200" kern="1200">
                <a:solidFill>
                  <a:schemeClr val="tx2"/>
                </a:solidFill>
                <a:latin typeface="+mj-lt"/>
                <a:ea typeface="+mj-ea"/>
                <a:cs typeface="+mj-cs"/>
              </a:defRPr>
            </a:lvl1pPr>
          </a:lstStyle>
          <a:p>
            <a:pPr fontAlgn="auto">
              <a:spcAft>
                <a:spcPts val="0"/>
              </a:spcAft>
            </a:pPr>
            <a:r>
              <a:rPr lang="en-US" sz="2400" b="1" dirty="0">
                <a:solidFill>
                  <a:srgbClr val="002060"/>
                </a:solidFill>
                <a:latin typeface="Segoe UI" panose="020B0502040204020203" pitchFamily="34" charset="0"/>
                <a:cs typeface="Segoe UI" panose="020B0502040204020203" pitchFamily="34" charset="0"/>
              </a:rPr>
              <a:t>Business Overview</a:t>
            </a:r>
          </a:p>
        </p:txBody>
      </p:sp>
      <p:sp>
        <p:nvSpPr>
          <p:cNvPr id="4" name="Rectangle 23">
            <a:extLst>
              <a:ext uri="{FF2B5EF4-FFF2-40B4-BE49-F238E27FC236}">
                <a16:creationId xmlns:a16="http://schemas.microsoft.com/office/drawing/2014/main" id="{E5DFB7CA-5E3E-70FF-41A7-CCA21BD2AB14}"/>
              </a:ext>
            </a:extLst>
          </p:cNvPr>
          <p:cNvSpPr>
            <a:spLocks noChangeArrowheads="1"/>
          </p:cNvSpPr>
          <p:nvPr/>
        </p:nvSpPr>
        <p:spPr bwMode="auto">
          <a:xfrm>
            <a:off x="914400" y="6254978"/>
            <a:ext cx="5943600" cy="215444"/>
          </a:xfrm>
          <a:prstGeom prst="rect">
            <a:avLst/>
          </a:prstGeom>
          <a:noFill/>
          <a:ln w="9525">
            <a:noFill/>
            <a:miter lim="800000"/>
            <a:headEnd/>
            <a:tailEnd/>
          </a:ln>
          <a:effectLst/>
        </p:spPr>
        <p:txBody>
          <a:bodyPr lIns="0" tIns="0" rIns="0" bIns="0" anchor="ctr">
            <a:spAutoFit/>
          </a:bodyPr>
          <a:lstStyle/>
          <a:p>
            <a:pPr>
              <a:defRPr/>
            </a:pPr>
            <a:r>
              <a:rPr lang="en-US" sz="700" dirty="0">
                <a:solidFill>
                  <a:srgbClr val="000000"/>
                </a:solidFill>
                <a:latin typeface="Segoe UI" panose="020B0502040204020203" pitchFamily="34" charset="0"/>
                <a:cs typeface="Segoe UI" panose="020B0502040204020203" pitchFamily="34" charset="0"/>
              </a:rPr>
              <a:t>This document has been prepared by PFS Finance (USA), LLC for information purposes only. This document is an indicative summary and may be amended, superseded, or replaced by subsequent summaries. </a:t>
            </a:r>
            <a:endParaRPr lang="en-US" dirty="0">
              <a:solidFill>
                <a:srgbClr val="000000"/>
              </a:solidFill>
              <a:latin typeface="Segoe UI" panose="020B0502040204020203" pitchFamily="34" charset="0"/>
              <a:cs typeface="Segoe UI" panose="020B0502040204020203" pitchFamily="34" charset="0"/>
            </a:endParaRPr>
          </a:p>
        </p:txBody>
      </p:sp>
      <p:sp>
        <p:nvSpPr>
          <p:cNvPr id="5" name="Title 1">
            <a:extLst>
              <a:ext uri="{FF2B5EF4-FFF2-40B4-BE49-F238E27FC236}">
                <a16:creationId xmlns:a16="http://schemas.microsoft.com/office/drawing/2014/main" id="{2151F59F-6E0B-CC13-2AE1-7F75175ED062}"/>
              </a:ext>
            </a:extLst>
          </p:cNvPr>
          <p:cNvSpPr txBox="1">
            <a:spLocks/>
          </p:cNvSpPr>
          <p:nvPr/>
        </p:nvSpPr>
        <p:spPr>
          <a:xfrm>
            <a:off x="914400" y="3201090"/>
            <a:ext cx="4572000" cy="457200"/>
          </a:xfrm>
          <a:prstGeom prst="rect">
            <a:avLst/>
          </a:prstGeom>
        </p:spPr>
        <p:txBody>
          <a:bodyPr anchor="b" anchorCtr="0"/>
          <a:lstStyle>
            <a:lvl1pPr algn="l" rtl="0" eaLnBrk="1" latinLnBrk="0" hangingPunct="1">
              <a:spcBef>
                <a:spcPct val="0"/>
              </a:spcBef>
              <a:buNone/>
              <a:defRPr kumimoji="0" sz="3200" kern="1200">
                <a:solidFill>
                  <a:schemeClr val="tx2"/>
                </a:solidFill>
                <a:latin typeface="+mj-lt"/>
                <a:ea typeface="+mj-ea"/>
                <a:cs typeface="+mj-cs"/>
              </a:defRPr>
            </a:lvl1pPr>
          </a:lstStyle>
          <a:p>
            <a:pPr fontAlgn="auto">
              <a:spcAft>
                <a:spcPts val="0"/>
              </a:spcAft>
            </a:pPr>
            <a:r>
              <a:rPr lang="en-US" sz="1000" b="1" dirty="0">
                <a:solidFill>
                  <a:srgbClr val="002060"/>
                </a:solidFill>
                <a:latin typeface="Segoe UI" panose="020B0502040204020203" pitchFamily="34" charset="0"/>
                <a:cs typeface="Segoe UI" panose="020B0502040204020203" pitchFamily="34" charset="0"/>
              </a:rPr>
              <a:t>PFS Finance (USA), LLC</a:t>
            </a:r>
          </a:p>
          <a:p>
            <a:pPr fontAlgn="auto">
              <a:spcAft>
                <a:spcPts val="0"/>
              </a:spcAft>
            </a:pPr>
            <a:r>
              <a:rPr lang="en-US" sz="800" dirty="0">
                <a:solidFill>
                  <a:srgbClr val="002060"/>
                </a:solidFill>
                <a:latin typeface="Segoe UI" panose="020B0502040204020203" pitchFamily="34" charset="0"/>
                <a:cs typeface="Segoe UI" panose="020B0502040204020203" pitchFamily="34" charset="0"/>
              </a:rPr>
              <a:t>September 30</a:t>
            </a:r>
            <a:r>
              <a:rPr lang="en-US" sz="800" baseline="30000" dirty="0">
                <a:solidFill>
                  <a:srgbClr val="002060"/>
                </a:solidFill>
                <a:latin typeface="Segoe UI" panose="020B0502040204020203" pitchFamily="34" charset="0"/>
                <a:cs typeface="Segoe UI" panose="020B0502040204020203" pitchFamily="34" charset="0"/>
              </a:rPr>
              <a:t>th</a:t>
            </a:r>
            <a:r>
              <a:rPr lang="en-US" sz="800" dirty="0">
                <a:solidFill>
                  <a:srgbClr val="002060"/>
                </a:solidFill>
                <a:latin typeface="Segoe UI" panose="020B0502040204020203" pitchFamily="34" charset="0"/>
                <a:cs typeface="Segoe UI" panose="020B0502040204020203" pitchFamily="34" charset="0"/>
              </a:rPr>
              <a:t>, 2024</a:t>
            </a:r>
          </a:p>
        </p:txBody>
      </p:sp>
      <p:pic>
        <p:nvPicPr>
          <p:cNvPr id="7" name="Picture 6">
            <a:extLst>
              <a:ext uri="{FF2B5EF4-FFF2-40B4-BE49-F238E27FC236}">
                <a16:creationId xmlns:a16="http://schemas.microsoft.com/office/drawing/2014/main" id="{841AEAB8-7DAE-3B78-63BD-5B5A2673A51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00534" y="5836920"/>
            <a:ext cx="1191260" cy="640080"/>
          </a:xfrm>
          <a:prstGeom prst="rect">
            <a:avLst/>
          </a:prstGeom>
        </p:spPr>
      </p:pic>
    </p:spTree>
    <p:extLst>
      <p:ext uri="{BB962C8B-B14F-4D97-AF65-F5344CB8AC3E}">
        <p14:creationId xmlns:p14="http://schemas.microsoft.com/office/powerpoint/2010/main" val="3671688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B9F9A2-762F-6123-2468-0D99277602CF}"/>
              </a:ext>
            </a:extLst>
          </p:cNvPr>
          <p:cNvSpPr txBox="1">
            <a:spLocks/>
          </p:cNvSpPr>
          <p:nvPr/>
        </p:nvSpPr>
        <p:spPr>
          <a:xfrm>
            <a:off x="457200" y="228600"/>
            <a:ext cx="4572000" cy="914400"/>
          </a:xfrm>
          <a:prstGeom prst="rect">
            <a:avLst/>
          </a:prstGeom>
        </p:spPr>
        <p:txBody>
          <a:bodyPr anchor="b" anchorCtr="0"/>
          <a:lstStyle>
            <a:lvl1pPr algn="l" rtl="0" eaLnBrk="1" latinLnBrk="0" hangingPunct="1">
              <a:spcBef>
                <a:spcPct val="0"/>
              </a:spcBef>
              <a:buNone/>
              <a:defRPr kumimoji="0" sz="3200" kern="1200">
                <a:solidFill>
                  <a:schemeClr val="tx2"/>
                </a:solidFill>
                <a:latin typeface="+mj-lt"/>
                <a:ea typeface="+mj-ea"/>
                <a:cs typeface="+mj-cs"/>
              </a:defRPr>
            </a:lvl1pPr>
          </a:lstStyle>
          <a:p>
            <a:pPr fontAlgn="auto">
              <a:spcAft>
                <a:spcPts val="0"/>
              </a:spcAft>
            </a:pPr>
            <a:r>
              <a:rPr lang="en-US" sz="2400" dirty="0">
                <a:solidFill>
                  <a:srgbClr val="002060"/>
                </a:solidFill>
                <a:latin typeface="Segoe UI" panose="020B0502040204020203" pitchFamily="34" charset="0"/>
                <a:cs typeface="Segoe UI" panose="020B0502040204020203" pitchFamily="34" charset="0"/>
              </a:rPr>
              <a:t>Contents</a:t>
            </a:r>
          </a:p>
        </p:txBody>
      </p:sp>
      <p:sp>
        <p:nvSpPr>
          <p:cNvPr id="8" name="TextBox 7">
            <a:extLst>
              <a:ext uri="{FF2B5EF4-FFF2-40B4-BE49-F238E27FC236}">
                <a16:creationId xmlns:a16="http://schemas.microsoft.com/office/drawing/2014/main" id="{89C35151-26F2-DB6E-F3BB-A00C28E78089}"/>
              </a:ext>
            </a:extLst>
          </p:cNvPr>
          <p:cNvSpPr txBox="1"/>
          <p:nvPr/>
        </p:nvSpPr>
        <p:spPr>
          <a:xfrm>
            <a:off x="4114800" y="4053840"/>
            <a:ext cx="4114800" cy="1371600"/>
          </a:xfrm>
          <a:prstGeom prst="rect">
            <a:avLst/>
          </a:prstGeom>
          <a:noFill/>
        </p:spPr>
        <p:txBody>
          <a:bodyPr wrap="square">
            <a:sp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1000" b="1" kern="1200" dirty="0">
                <a:solidFill>
                  <a:schemeClr val="tx1"/>
                </a:solidFill>
                <a:latin typeface="Segoe UI" panose="020B0502040204020203" pitchFamily="34" charset="0"/>
                <a:cs typeface="Segoe UI" panose="020B0502040204020203" pitchFamily="34" charset="0"/>
              </a:rPr>
              <a:t>Important:</a:t>
            </a:r>
          </a:p>
          <a:p>
            <a:pPr marL="0" marR="0" indent="0" algn="just" defTabSz="914400" rtl="0" eaLnBrk="1" fontAlgn="auto" latinLnBrk="0" hangingPunct="1">
              <a:lnSpc>
                <a:spcPct val="100000"/>
              </a:lnSpc>
              <a:spcBef>
                <a:spcPts val="0"/>
              </a:spcBef>
              <a:spcAft>
                <a:spcPts val="0"/>
              </a:spcAft>
              <a:buClrTx/>
              <a:buSzTx/>
              <a:buFontTx/>
              <a:buNone/>
              <a:tabLst/>
              <a:defRPr/>
            </a:pPr>
            <a:r>
              <a:rPr kumimoji="0" lang="en-US" sz="800" b="0" kern="1200" dirty="0">
                <a:solidFill>
                  <a:schemeClr val="tx1"/>
                </a:solidFill>
                <a:latin typeface="Segoe UI" panose="020B0502040204020203" pitchFamily="34" charset="0"/>
                <a:cs typeface="Segoe UI" panose="020B0502040204020203" pitchFamily="34" charset="0"/>
              </a:rPr>
              <a:t>PFS Finance is not an "investment advisor" within the meaning of the Investment Advisors Act of 1940, as amended, or applicable state laws, or a "broker" or "dealer" under the Securities Exchange Act of 1934, as amended, or applicable state securities laws; (</a:t>
            </a:r>
            <a:r>
              <a:rPr kumimoji="0" lang="en-US" sz="800" b="0" kern="1200" dirty="0" err="1">
                <a:solidFill>
                  <a:schemeClr val="tx1"/>
                </a:solidFill>
                <a:latin typeface="Segoe UI" panose="020B0502040204020203" pitchFamily="34" charset="0"/>
                <a:cs typeface="Segoe UI" panose="020B0502040204020203" pitchFamily="34" charset="0"/>
              </a:rPr>
              <a:t>i</a:t>
            </a:r>
            <a:r>
              <a:rPr kumimoji="0" lang="en-US" sz="800" b="0" kern="1200" dirty="0">
                <a:solidFill>
                  <a:schemeClr val="tx1"/>
                </a:solidFill>
                <a:latin typeface="Segoe UI" panose="020B0502040204020203" pitchFamily="34" charset="0"/>
                <a:cs typeface="Segoe UI" panose="020B0502040204020203" pitchFamily="34" charset="0"/>
              </a:rPr>
              <a:t>) the services to be provided by PFS Finance does not include those of an "investment advisor" (i.e., providing advice as to the value of securities or the advisability of investing in, purchasing or selling securities), or those of a "broker" or "dealer" (i.e., effecting transactions in securities for the account of the Company or others); and (ii) it is specifically intended that PFS Finance's activities hereunder will not subject PFS Finance to any regulation or registration under federal or state laws.</a:t>
            </a:r>
            <a:endParaRPr lang="en-US" sz="800" b="0" dirty="0">
              <a:solidFill>
                <a:schemeClr val="tx1"/>
              </a:solidFill>
              <a:latin typeface="Segoe UI" panose="020B0502040204020203" pitchFamily="34" charset="0"/>
              <a:cs typeface="Segoe UI" panose="020B0502040204020203" pitchFamily="34" charset="0"/>
            </a:endParaRPr>
          </a:p>
        </p:txBody>
      </p:sp>
      <p:graphicFrame>
        <p:nvGraphicFramePr>
          <p:cNvPr id="3" name="Table 2">
            <a:extLst>
              <a:ext uri="{FF2B5EF4-FFF2-40B4-BE49-F238E27FC236}">
                <a16:creationId xmlns:a16="http://schemas.microsoft.com/office/drawing/2014/main" id="{0260761F-8F3E-F604-EB60-8ACDE7E7C23A}"/>
              </a:ext>
            </a:extLst>
          </p:cNvPr>
          <p:cNvGraphicFramePr>
            <a:graphicFrameLocks noGrp="1"/>
          </p:cNvGraphicFramePr>
          <p:nvPr>
            <p:extLst>
              <p:ext uri="{D42A27DB-BD31-4B8C-83A1-F6EECF244321}">
                <p14:modId xmlns:p14="http://schemas.microsoft.com/office/powerpoint/2010/main" val="552394485"/>
              </p:ext>
            </p:extLst>
          </p:nvPr>
        </p:nvGraphicFramePr>
        <p:xfrm>
          <a:off x="685800" y="3733800"/>
          <a:ext cx="2743200" cy="1981200"/>
        </p:xfrm>
        <a:graphic>
          <a:graphicData uri="http://schemas.openxmlformats.org/drawingml/2006/table">
            <a:tbl>
              <a:tblPr firstRow="1">
                <a:tableStyleId>{B301B821-A1FF-4177-AEE7-76D212191A09}</a:tableStyleId>
              </a:tblPr>
              <a:tblGrid>
                <a:gridCol w="2743200">
                  <a:extLst>
                    <a:ext uri="{9D8B030D-6E8A-4147-A177-3AD203B41FA5}">
                      <a16:colId xmlns:a16="http://schemas.microsoft.com/office/drawing/2014/main" val="20000"/>
                    </a:ext>
                  </a:extLst>
                </a:gridCol>
              </a:tblGrid>
              <a:tr h="1271631">
                <a:tc>
                  <a:txBody>
                    <a:bodyPr/>
                    <a:lstStyle/>
                    <a:p>
                      <a:endParaRPr lang="en-US" sz="800" b="0" u="sng" dirty="0">
                        <a:solidFill>
                          <a:schemeClr val="tx1"/>
                        </a:solidFill>
                        <a:latin typeface="Segoe UI" panose="020B0502040204020203" pitchFamily="34" charset="0"/>
                        <a:cs typeface="Segoe UI" panose="020B0502040204020203" pitchFamily="34" charset="0"/>
                      </a:endParaRPr>
                    </a:p>
                    <a:p>
                      <a:r>
                        <a:rPr lang="en-US" sz="800" b="0" u="sng" dirty="0">
                          <a:solidFill>
                            <a:schemeClr val="tx1"/>
                          </a:solidFill>
                          <a:latin typeface="Segoe UI" panose="020B0502040204020203" pitchFamily="34" charset="0"/>
                          <a:cs typeface="Segoe UI" panose="020B0502040204020203" pitchFamily="34" charset="0"/>
                        </a:rPr>
                        <a:t>Head Office:</a:t>
                      </a:r>
                    </a:p>
                    <a:p>
                      <a:r>
                        <a:rPr lang="en-US" sz="800" b="1" dirty="0">
                          <a:solidFill>
                            <a:schemeClr val="tx1"/>
                          </a:solidFill>
                          <a:latin typeface="Segoe UI" panose="020B0502040204020203" pitchFamily="34" charset="0"/>
                          <a:cs typeface="Segoe UI" panose="020B0502040204020203" pitchFamily="34" charset="0"/>
                        </a:rPr>
                        <a:t>PFS Finance (USA),</a:t>
                      </a:r>
                      <a:r>
                        <a:rPr lang="en-US" sz="800" b="1" baseline="0" dirty="0">
                          <a:solidFill>
                            <a:schemeClr val="tx1"/>
                          </a:solidFill>
                          <a:latin typeface="Segoe UI" panose="020B0502040204020203" pitchFamily="34" charset="0"/>
                          <a:cs typeface="Segoe UI" panose="020B0502040204020203" pitchFamily="34" charset="0"/>
                        </a:rPr>
                        <a:t> LLC</a:t>
                      </a:r>
                    </a:p>
                    <a:p>
                      <a:r>
                        <a:rPr lang="en-US" sz="800" b="0" baseline="0" dirty="0">
                          <a:solidFill>
                            <a:schemeClr val="tx1"/>
                          </a:solidFill>
                          <a:latin typeface="Segoe UI" panose="020B0502040204020203" pitchFamily="34" charset="0"/>
                          <a:cs typeface="Segoe UI" panose="020B0502040204020203" pitchFamily="34" charset="0"/>
                        </a:rPr>
                        <a:t>One World Trade Center</a:t>
                      </a:r>
                    </a:p>
                    <a:p>
                      <a:r>
                        <a:rPr lang="en-US" sz="800" b="0" baseline="0" dirty="0">
                          <a:solidFill>
                            <a:schemeClr val="tx1"/>
                          </a:solidFill>
                          <a:latin typeface="Segoe UI" panose="020B0502040204020203" pitchFamily="34" charset="0"/>
                          <a:cs typeface="Segoe UI" panose="020B0502040204020203" pitchFamily="34" charset="0"/>
                        </a:rPr>
                        <a:t>Suite 8500</a:t>
                      </a:r>
                    </a:p>
                    <a:p>
                      <a:r>
                        <a:rPr lang="en-US" sz="800" b="0" baseline="0" dirty="0">
                          <a:solidFill>
                            <a:schemeClr val="tx1"/>
                          </a:solidFill>
                          <a:latin typeface="Segoe UI" panose="020B0502040204020203" pitchFamily="34" charset="0"/>
                          <a:cs typeface="Segoe UI" panose="020B0502040204020203" pitchFamily="34" charset="0"/>
                        </a:rPr>
                        <a:t>New York, NY 10007</a:t>
                      </a:r>
                    </a:p>
                    <a:p>
                      <a:r>
                        <a:rPr lang="en-US" sz="800" b="0" dirty="0">
                          <a:solidFill>
                            <a:schemeClr val="tx1"/>
                          </a:solidFill>
                          <a:latin typeface="Segoe UI" panose="020B0502040204020203" pitchFamily="34" charset="0"/>
                          <a:cs typeface="Segoe UI" panose="020B0502040204020203" pitchFamily="34" charset="0"/>
                        </a:rPr>
                        <a:t>Phone: +1.212.220.6634</a:t>
                      </a:r>
                    </a:p>
                    <a:p>
                      <a:r>
                        <a:rPr lang="en-US" sz="800" b="0" dirty="0">
                          <a:solidFill>
                            <a:schemeClr val="tx1"/>
                          </a:solidFill>
                          <a:latin typeface="Segoe UI" panose="020B0502040204020203" pitchFamily="34" charset="0"/>
                          <a:cs typeface="Segoe UI" panose="020B0502040204020203" pitchFamily="34" charset="0"/>
                          <a:hlinkClick r:id="rId2">
                            <a:extLst>
                              <a:ext uri="{A12FA001-AC4F-418D-AE19-62706E023703}">
                                <ahyp:hlinkClr xmlns:ahyp="http://schemas.microsoft.com/office/drawing/2018/hyperlinkcolor" val="tx"/>
                              </a:ext>
                            </a:extLst>
                          </a:hlinkClick>
                        </a:rPr>
                        <a:t>www.pfsfinance.com</a:t>
                      </a:r>
                      <a:endParaRPr lang="en-US" sz="800" b="0" dirty="0">
                        <a:solidFill>
                          <a:schemeClr val="tx1"/>
                        </a:solidFill>
                        <a:latin typeface="Segoe UI" panose="020B0502040204020203" pitchFamily="34" charset="0"/>
                        <a:cs typeface="Segoe UI" panose="020B0502040204020203"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1"/>
                  </a:ext>
                </a:extLst>
              </a:tr>
              <a:tr h="709569">
                <a:tc>
                  <a:txBody>
                    <a:bodyPr/>
                    <a:lstStyle/>
                    <a:p>
                      <a:r>
                        <a:rPr lang="en-US" sz="800" u="sng" dirty="0">
                          <a:solidFill>
                            <a:schemeClr val="tx1"/>
                          </a:solidFill>
                          <a:latin typeface="Segoe UI" panose="020B0502040204020203" pitchFamily="34" charset="0"/>
                          <a:cs typeface="Segoe UI" panose="020B0502040204020203" pitchFamily="34" charset="0"/>
                        </a:rPr>
                        <a:t>Overseas Offices:</a:t>
                      </a:r>
                    </a:p>
                    <a:p>
                      <a:r>
                        <a:rPr lang="en-US" sz="800" b="1" u="none" dirty="0">
                          <a:solidFill>
                            <a:schemeClr val="tx1"/>
                          </a:solidFill>
                          <a:latin typeface="Segoe UI" panose="020B0502040204020203" pitchFamily="34" charset="0"/>
                          <a:cs typeface="Segoe UI" panose="020B0502040204020203" pitchFamily="34" charset="0"/>
                        </a:rPr>
                        <a:t>PFS Finance Turkey</a:t>
                      </a:r>
                    </a:p>
                    <a:p>
                      <a:r>
                        <a:rPr lang="en-US" sz="800" u="none" dirty="0" err="1">
                          <a:solidFill>
                            <a:schemeClr val="tx1"/>
                          </a:solidFill>
                          <a:latin typeface="Segoe UI" panose="020B0502040204020203" pitchFamily="34" charset="0"/>
                          <a:cs typeface="Segoe UI" panose="020B0502040204020203" pitchFamily="34" charset="0"/>
                        </a:rPr>
                        <a:t>Atasehir</a:t>
                      </a:r>
                      <a:r>
                        <a:rPr lang="en-US" sz="800" u="none" dirty="0">
                          <a:solidFill>
                            <a:schemeClr val="tx1"/>
                          </a:solidFill>
                          <a:latin typeface="Segoe UI" panose="020B0502040204020203" pitchFamily="34" charset="0"/>
                          <a:cs typeface="Segoe UI" panose="020B0502040204020203" pitchFamily="34" charset="0"/>
                        </a:rPr>
                        <a:t> Residence B41</a:t>
                      </a:r>
                    </a:p>
                    <a:p>
                      <a:r>
                        <a:rPr lang="en-US" sz="800" u="none" dirty="0">
                          <a:solidFill>
                            <a:schemeClr val="tx1"/>
                          </a:solidFill>
                          <a:latin typeface="Segoe UI" panose="020B0502040204020203" pitchFamily="34" charset="0"/>
                          <a:cs typeface="Segoe UI" panose="020B0502040204020203" pitchFamily="34" charset="0"/>
                        </a:rPr>
                        <a:t>34758 </a:t>
                      </a:r>
                      <a:r>
                        <a:rPr lang="en-US" sz="800" u="none" dirty="0" err="1">
                          <a:solidFill>
                            <a:schemeClr val="tx1"/>
                          </a:solidFill>
                          <a:latin typeface="Segoe UI" panose="020B0502040204020203" pitchFamily="34" charset="0"/>
                          <a:cs typeface="Segoe UI" panose="020B0502040204020203" pitchFamily="34" charset="0"/>
                        </a:rPr>
                        <a:t>Atasehir</a:t>
                      </a:r>
                      <a:r>
                        <a:rPr lang="en-US" sz="800" u="none" dirty="0">
                          <a:solidFill>
                            <a:schemeClr val="tx1"/>
                          </a:solidFill>
                          <a:latin typeface="Segoe UI" panose="020B0502040204020203" pitchFamily="34" charset="0"/>
                          <a:cs typeface="Segoe UI" panose="020B0502040204020203" pitchFamily="34" charset="0"/>
                        </a:rPr>
                        <a:t> Istanbul</a:t>
                      </a:r>
                    </a:p>
                    <a:p>
                      <a:r>
                        <a:rPr lang="en-US" sz="800" u="none" dirty="0">
                          <a:solidFill>
                            <a:schemeClr val="tx1"/>
                          </a:solidFill>
                          <a:latin typeface="Segoe UI" panose="020B0502040204020203" pitchFamily="34" charset="0"/>
                          <a:cs typeface="Segoe UI" panose="020B0502040204020203" pitchFamily="34" charset="0"/>
                        </a:rPr>
                        <a:t>Phone: +90.216.629.0001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BB5B451E-BA3B-03C2-BEB1-71B67ABEF603}"/>
              </a:ext>
            </a:extLst>
          </p:cNvPr>
          <p:cNvSpPr txBox="1"/>
          <p:nvPr/>
        </p:nvSpPr>
        <p:spPr>
          <a:xfrm>
            <a:off x="4114800" y="1783140"/>
            <a:ext cx="4114800" cy="1569660"/>
          </a:xfrm>
          <a:prstGeom prst="rect">
            <a:avLst/>
          </a:prstGeom>
          <a:solidFill>
            <a:schemeClr val="bg1">
              <a:lumMod val="95000"/>
            </a:schemeClr>
          </a:solidFill>
        </p:spPr>
        <p:txBody>
          <a:bodyPr wrap="square">
            <a:spAutoFit/>
          </a:bodyPr>
          <a:lstStyle/>
          <a:p>
            <a:r>
              <a:rPr lang="en-US" sz="1200" b="0" dirty="0">
                <a:solidFill>
                  <a:schemeClr val="tx1"/>
                </a:solidFill>
                <a:latin typeface="Segoe UI" panose="020B0502040204020203" pitchFamily="34" charset="0"/>
                <a:cs typeface="Segoe UI" panose="020B0502040204020203" pitchFamily="34" charset="0"/>
              </a:rPr>
              <a:t>Established in 2010, PFS Finance (USA), LLC is a boutique financial services company headquartered in New York, NY (“PFS Finance”). </a:t>
            </a:r>
          </a:p>
          <a:p>
            <a:endParaRPr lang="en-US" sz="1200" dirty="0">
              <a:latin typeface="Segoe UI" panose="020B0502040204020203" pitchFamily="34" charset="0"/>
              <a:cs typeface="Segoe UI" panose="020B0502040204020203" pitchFamily="34" charset="0"/>
            </a:endParaRPr>
          </a:p>
          <a:p>
            <a:pPr algn="just"/>
            <a:r>
              <a:rPr lang="en-US" sz="1200" b="0" dirty="0">
                <a:solidFill>
                  <a:schemeClr val="tx1"/>
                </a:solidFill>
                <a:latin typeface="Segoe UI" panose="020B0502040204020203" pitchFamily="34" charset="0"/>
                <a:cs typeface="Segoe UI" panose="020B0502040204020203" pitchFamily="34" charset="0"/>
              </a:rPr>
              <a:t>PFS Finance is a specialized financial advisory partnership that serves as a vehicle for medium- / long-term ECA / Agency-backed trade, corporate and project finance transactions.</a:t>
            </a:r>
          </a:p>
        </p:txBody>
      </p:sp>
      <p:graphicFrame>
        <p:nvGraphicFramePr>
          <p:cNvPr id="5" name="Table 6">
            <a:extLst>
              <a:ext uri="{FF2B5EF4-FFF2-40B4-BE49-F238E27FC236}">
                <a16:creationId xmlns:a16="http://schemas.microsoft.com/office/drawing/2014/main" id="{44D686E2-E0F8-85E5-FA47-ADEB5E4F9EB0}"/>
              </a:ext>
            </a:extLst>
          </p:cNvPr>
          <p:cNvGraphicFramePr>
            <a:graphicFrameLocks noGrp="1"/>
          </p:cNvGraphicFramePr>
          <p:nvPr>
            <p:extLst>
              <p:ext uri="{D42A27DB-BD31-4B8C-83A1-F6EECF244321}">
                <p14:modId xmlns:p14="http://schemas.microsoft.com/office/powerpoint/2010/main" val="1070142127"/>
              </p:ext>
            </p:extLst>
          </p:nvPr>
        </p:nvGraphicFramePr>
        <p:xfrm>
          <a:off x="685800" y="1828800"/>
          <a:ext cx="2743200" cy="822960"/>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1102386259"/>
                    </a:ext>
                  </a:extLst>
                </a:gridCol>
                <a:gridCol w="914400">
                  <a:extLst>
                    <a:ext uri="{9D8B030D-6E8A-4147-A177-3AD203B41FA5}">
                      <a16:colId xmlns:a16="http://schemas.microsoft.com/office/drawing/2014/main" val="1068137699"/>
                    </a:ext>
                  </a:extLst>
                </a:gridCol>
              </a:tblGrid>
              <a:tr h="133350">
                <a:tc>
                  <a:txBody>
                    <a:bodyPr/>
                    <a:lstStyle/>
                    <a:p>
                      <a:r>
                        <a:rPr lang="en-US" sz="900" dirty="0">
                          <a:latin typeface="Segoe UI" panose="020B0502040204020203" pitchFamily="34" charset="0"/>
                          <a:cs typeface="Segoe UI" panose="020B0502040204020203" pitchFamily="34" charset="0"/>
                        </a:rPr>
                        <a:t>Overview</a:t>
                      </a:r>
                    </a:p>
                  </a:txBody>
                  <a:tcPr marT="0" marB="0" anchor="ctr"/>
                </a:tc>
                <a:tc>
                  <a:txBody>
                    <a:bodyPr/>
                    <a:lstStyle/>
                    <a:p>
                      <a:r>
                        <a:rPr lang="en-US" sz="900" dirty="0">
                          <a:latin typeface="Segoe UI" panose="020B0502040204020203" pitchFamily="34" charset="0"/>
                          <a:cs typeface="Segoe UI" panose="020B0502040204020203" pitchFamily="34" charset="0"/>
                        </a:rPr>
                        <a:t>3</a:t>
                      </a:r>
                    </a:p>
                  </a:txBody>
                  <a:tcPr marT="0" marB="0" anchor="ctr"/>
                </a:tc>
                <a:extLst>
                  <a:ext uri="{0D108BD9-81ED-4DB2-BD59-A6C34878D82A}">
                    <a16:rowId xmlns:a16="http://schemas.microsoft.com/office/drawing/2014/main" val="1747895937"/>
                  </a:ext>
                </a:extLst>
              </a:tr>
              <a:tr h="133350">
                <a:tc>
                  <a:txBody>
                    <a:bodyPr/>
                    <a:lstStyle/>
                    <a:p>
                      <a:r>
                        <a:rPr lang="en-US" sz="900" dirty="0">
                          <a:latin typeface="Segoe UI" panose="020B0502040204020203" pitchFamily="34" charset="0"/>
                          <a:cs typeface="Segoe UI" panose="020B0502040204020203" pitchFamily="34" charset="0"/>
                        </a:rPr>
                        <a:t>Performance Summary</a:t>
                      </a:r>
                    </a:p>
                  </a:txBody>
                  <a:tcPr marT="0" marB="0" anchor="ctr"/>
                </a:tc>
                <a:tc>
                  <a:txBody>
                    <a:bodyPr/>
                    <a:lstStyle/>
                    <a:p>
                      <a:r>
                        <a:rPr lang="en-US" sz="900" dirty="0">
                          <a:latin typeface="Segoe UI" panose="020B0502040204020203" pitchFamily="34" charset="0"/>
                          <a:cs typeface="Segoe UI" panose="020B0502040204020203" pitchFamily="34" charset="0"/>
                        </a:rPr>
                        <a:t>4</a:t>
                      </a:r>
                    </a:p>
                  </a:txBody>
                  <a:tcPr marT="0" marB="0" anchor="ctr"/>
                </a:tc>
                <a:extLst>
                  <a:ext uri="{0D108BD9-81ED-4DB2-BD59-A6C34878D82A}">
                    <a16:rowId xmlns:a16="http://schemas.microsoft.com/office/drawing/2014/main" val="2009465798"/>
                  </a:ext>
                </a:extLst>
              </a:tr>
              <a:tr h="133350">
                <a:tc>
                  <a:txBody>
                    <a:bodyPr/>
                    <a:lstStyle/>
                    <a:p>
                      <a:r>
                        <a:rPr lang="en-US" sz="900" dirty="0">
                          <a:latin typeface="Segoe UI" panose="020B0502040204020203" pitchFamily="34" charset="0"/>
                          <a:cs typeface="Segoe UI" panose="020B0502040204020203" pitchFamily="34" charset="0"/>
                        </a:rPr>
                        <a:t>Industry Focus</a:t>
                      </a:r>
                    </a:p>
                  </a:txBody>
                  <a:tcPr marT="0" marB="0" anchor="ctr"/>
                </a:tc>
                <a:tc>
                  <a:txBody>
                    <a:bodyPr/>
                    <a:lstStyle/>
                    <a:p>
                      <a:r>
                        <a:rPr lang="en-US" sz="900" dirty="0">
                          <a:latin typeface="Segoe UI" panose="020B0502040204020203" pitchFamily="34" charset="0"/>
                          <a:cs typeface="Segoe UI" panose="020B0502040204020203" pitchFamily="34" charset="0"/>
                        </a:rPr>
                        <a:t>5</a:t>
                      </a:r>
                    </a:p>
                  </a:txBody>
                  <a:tcPr marT="0" marB="0" anchor="ctr"/>
                </a:tc>
                <a:extLst>
                  <a:ext uri="{0D108BD9-81ED-4DB2-BD59-A6C34878D82A}">
                    <a16:rowId xmlns:a16="http://schemas.microsoft.com/office/drawing/2014/main" val="2415688693"/>
                  </a:ext>
                </a:extLst>
              </a:tr>
              <a:tr h="133350">
                <a:tc>
                  <a:txBody>
                    <a:bodyPr/>
                    <a:lstStyle/>
                    <a:p>
                      <a:r>
                        <a:rPr lang="en-US" sz="900" dirty="0">
                          <a:latin typeface="Segoe UI" panose="020B0502040204020203" pitchFamily="34" charset="0"/>
                          <a:cs typeface="Segoe UI" panose="020B0502040204020203" pitchFamily="34" charset="0"/>
                        </a:rPr>
                        <a:t>Services and Responsibilities</a:t>
                      </a:r>
                    </a:p>
                  </a:txBody>
                  <a:tcPr marT="0" marB="0" anchor="ctr"/>
                </a:tc>
                <a:tc>
                  <a:txBody>
                    <a:bodyPr/>
                    <a:lstStyle/>
                    <a:p>
                      <a:r>
                        <a:rPr lang="en-US" sz="900" dirty="0">
                          <a:latin typeface="Segoe UI" panose="020B0502040204020203" pitchFamily="34" charset="0"/>
                          <a:cs typeface="Segoe UI" panose="020B0502040204020203" pitchFamily="34" charset="0"/>
                        </a:rPr>
                        <a:t>6</a:t>
                      </a:r>
                    </a:p>
                  </a:txBody>
                  <a:tcPr marT="0" marB="0" anchor="ctr"/>
                </a:tc>
                <a:extLst>
                  <a:ext uri="{0D108BD9-81ED-4DB2-BD59-A6C34878D82A}">
                    <a16:rowId xmlns:a16="http://schemas.microsoft.com/office/drawing/2014/main" val="3875645583"/>
                  </a:ext>
                </a:extLst>
              </a:tr>
              <a:tr h="133350">
                <a:tc>
                  <a:txBody>
                    <a:bodyPr/>
                    <a:lstStyle/>
                    <a:p>
                      <a:r>
                        <a:rPr lang="en-US" sz="900" dirty="0">
                          <a:latin typeface="Segoe UI" panose="020B0502040204020203" pitchFamily="34" charset="0"/>
                          <a:cs typeface="Segoe UI" panose="020B0502040204020203" pitchFamily="34" charset="0"/>
                        </a:rPr>
                        <a:t>Fees and Payment Terms</a:t>
                      </a:r>
                    </a:p>
                  </a:txBody>
                  <a:tcPr marT="0" marB="0" anchor="ctr"/>
                </a:tc>
                <a:tc>
                  <a:txBody>
                    <a:bodyPr/>
                    <a:lstStyle/>
                    <a:p>
                      <a:r>
                        <a:rPr lang="en-US" sz="900" dirty="0">
                          <a:latin typeface="Segoe UI" panose="020B0502040204020203" pitchFamily="34" charset="0"/>
                          <a:cs typeface="Segoe UI" panose="020B0502040204020203" pitchFamily="34" charset="0"/>
                        </a:rPr>
                        <a:t>7</a:t>
                      </a:r>
                    </a:p>
                  </a:txBody>
                  <a:tcPr marT="0" marB="0" anchor="ctr"/>
                </a:tc>
                <a:extLst>
                  <a:ext uri="{0D108BD9-81ED-4DB2-BD59-A6C34878D82A}">
                    <a16:rowId xmlns:a16="http://schemas.microsoft.com/office/drawing/2014/main" val="2478568689"/>
                  </a:ext>
                </a:extLst>
              </a:tr>
              <a:tr h="133350">
                <a:tc>
                  <a:txBody>
                    <a:bodyPr/>
                    <a:lstStyle/>
                    <a:p>
                      <a:r>
                        <a:rPr lang="en-US" sz="900" dirty="0">
                          <a:latin typeface="Segoe UI" panose="020B0502040204020203" pitchFamily="34" charset="0"/>
                          <a:cs typeface="Segoe UI" panose="020B0502040204020203" pitchFamily="34" charset="0"/>
                        </a:rPr>
                        <a:t>Disclaimer</a:t>
                      </a:r>
                    </a:p>
                  </a:txBody>
                  <a:tcPr marT="0" marB="0" anchor="ctr"/>
                </a:tc>
                <a:tc>
                  <a:txBody>
                    <a:bodyPr/>
                    <a:lstStyle/>
                    <a:p>
                      <a:r>
                        <a:rPr lang="en-US" sz="900" dirty="0">
                          <a:latin typeface="Segoe UI" panose="020B0502040204020203" pitchFamily="34" charset="0"/>
                          <a:cs typeface="Segoe UI" panose="020B0502040204020203" pitchFamily="34" charset="0"/>
                        </a:rPr>
                        <a:t>9</a:t>
                      </a:r>
                    </a:p>
                  </a:txBody>
                  <a:tcPr marT="0" marB="0" anchor="ctr"/>
                </a:tc>
                <a:extLst>
                  <a:ext uri="{0D108BD9-81ED-4DB2-BD59-A6C34878D82A}">
                    <a16:rowId xmlns:a16="http://schemas.microsoft.com/office/drawing/2014/main" val="2995838711"/>
                  </a:ext>
                </a:extLst>
              </a:tr>
            </a:tbl>
          </a:graphicData>
        </a:graphic>
      </p:graphicFrame>
      <p:graphicFrame>
        <p:nvGraphicFramePr>
          <p:cNvPr id="11" name="Table 10">
            <a:extLst>
              <a:ext uri="{FF2B5EF4-FFF2-40B4-BE49-F238E27FC236}">
                <a16:creationId xmlns:a16="http://schemas.microsoft.com/office/drawing/2014/main" id="{E897F0E7-EA3F-EA82-9C5A-655E86D07E26}"/>
              </a:ext>
            </a:extLst>
          </p:cNvPr>
          <p:cNvGraphicFramePr>
            <a:graphicFrameLocks noGrp="1"/>
          </p:cNvGraphicFramePr>
          <p:nvPr>
            <p:extLst>
              <p:ext uri="{D42A27DB-BD31-4B8C-83A1-F6EECF244321}">
                <p14:modId xmlns:p14="http://schemas.microsoft.com/office/powerpoint/2010/main" val="3784909240"/>
              </p:ext>
            </p:extLst>
          </p:nvPr>
        </p:nvGraphicFramePr>
        <p:xfrm>
          <a:off x="457200" y="6400800"/>
          <a:ext cx="8229600" cy="198120"/>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293949555"/>
                    </a:ext>
                  </a:extLst>
                </a:gridCol>
                <a:gridCol w="2743200">
                  <a:extLst>
                    <a:ext uri="{9D8B030D-6E8A-4147-A177-3AD203B41FA5}">
                      <a16:colId xmlns:a16="http://schemas.microsoft.com/office/drawing/2014/main" val="353290181"/>
                    </a:ext>
                  </a:extLst>
                </a:gridCol>
                <a:gridCol w="2743200">
                  <a:extLst>
                    <a:ext uri="{9D8B030D-6E8A-4147-A177-3AD203B41FA5}">
                      <a16:colId xmlns:a16="http://schemas.microsoft.com/office/drawing/2014/main" val="3879572424"/>
                    </a:ext>
                  </a:extLst>
                </a:gridCol>
              </a:tblGrid>
              <a:tr h="182880">
                <a:tc>
                  <a:txBody>
                    <a:bodyPr/>
                    <a:lstStyle/>
                    <a:p>
                      <a:r>
                        <a:rPr lang="en-US" sz="700" b="1" dirty="0">
                          <a:latin typeface="Segoe UI" panose="020B0502040204020203" pitchFamily="34" charset="0"/>
                          <a:cs typeface="Segoe UI" panose="020B0502040204020203" pitchFamily="34" charset="0"/>
                        </a:rPr>
                        <a:t>PFS Finance (USA), LLC</a:t>
                      </a:r>
                    </a:p>
                  </a:txBody>
                  <a:tcPr/>
                </a:tc>
                <a:tc>
                  <a:txBody>
                    <a:bodyPr/>
                    <a:lstStyle/>
                    <a:p>
                      <a:r>
                        <a:rPr lang="en-US" sz="700" b="1" i="1" dirty="0">
                          <a:solidFill>
                            <a:srgbClr val="C00000"/>
                          </a:solidFill>
                          <a:latin typeface="Segoe UI" panose="020B0502040204020203" pitchFamily="34" charset="0"/>
                          <a:cs typeface="Segoe UI" panose="020B0502040204020203" pitchFamily="34" charset="0"/>
                        </a:rPr>
                        <a:t>For Professional Use – Not for Distribution to the Public</a:t>
                      </a:r>
                    </a:p>
                  </a:txBody>
                  <a:tcPr/>
                </a:tc>
                <a:tc>
                  <a:txBody>
                    <a:bodyPr/>
                    <a:lstStyle/>
                    <a:p>
                      <a:pPr algn="r"/>
                      <a:r>
                        <a:rPr lang="en-US" sz="700" dirty="0">
                          <a:latin typeface="Segoe UI" panose="020B0502040204020203" pitchFamily="34" charset="0"/>
                          <a:cs typeface="Segoe UI" panose="020B0502040204020203" pitchFamily="34" charset="0"/>
                        </a:rPr>
                        <a:t>Page 2 of 9</a:t>
                      </a:r>
                    </a:p>
                  </a:txBody>
                  <a:tcPr/>
                </a:tc>
                <a:extLst>
                  <a:ext uri="{0D108BD9-81ED-4DB2-BD59-A6C34878D82A}">
                    <a16:rowId xmlns:a16="http://schemas.microsoft.com/office/drawing/2014/main" val="3483188209"/>
                  </a:ext>
                </a:extLst>
              </a:tr>
            </a:tbl>
          </a:graphicData>
        </a:graphic>
      </p:graphicFrame>
    </p:spTree>
    <p:extLst>
      <p:ext uri="{BB962C8B-B14F-4D97-AF65-F5344CB8AC3E}">
        <p14:creationId xmlns:p14="http://schemas.microsoft.com/office/powerpoint/2010/main" val="452264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B9F9A2-762F-6123-2468-0D99277602CF}"/>
              </a:ext>
            </a:extLst>
          </p:cNvPr>
          <p:cNvSpPr txBox="1">
            <a:spLocks/>
          </p:cNvSpPr>
          <p:nvPr/>
        </p:nvSpPr>
        <p:spPr>
          <a:xfrm>
            <a:off x="457200" y="228600"/>
            <a:ext cx="4572000" cy="914400"/>
          </a:xfrm>
          <a:prstGeom prst="rect">
            <a:avLst/>
          </a:prstGeom>
        </p:spPr>
        <p:txBody>
          <a:bodyPr anchor="b" anchorCtr="0"/>
          <a:lstStyle>
            <a:lvl1pPr algn="l" rtl="0" eaLnBrk="1" latinLnBrk="0" hangingPunct="1">
              <a:spcBef>
                <a:spcPct val="0"/>
              </a:spcBef>
              <a:buNone/>
              <a:defRPr kumimoji="0" sz="3200" kern="1200">
                <a:solidFill>
                  <a:schemeClr val="tx2"/>
                </a:solidFill>
                <a:latin typeface="+mj-lt"/>
                <a:ea typeface="+mj-ea"/>
                <a:cs typeface="+mj-cs"/>
              </a:defRPr>
            </a:lvl1pPr>
          </a:lstStyle>
          <a:p>
            <a:pPr fontAlgn="auto">
              <a:spcAft>
                <a:spcPts val="0"/>
              </a:spcAft>
            </a:pPr>
            <a:r>
              <a:rPr lang="en-US" sz="2400" dirty="0">
                <a:solidFill>
                  <a:srgbClr val="002060"/>
                </a:solidFill>
                <a:latin typeface="Segoe UI" panose="020B0502040204020203" pitchFamily="34" charset="0"/>
                <a:cs typeface="Segoe UI" panose="020B0502040204020203" pitchFamily="34" charset="0"/>
              </a:rPr>
              <a:t>Overview</a:t>
            </a:r>
          </a:p>
        </p:txBody>
      </p:sp>
      <p:sp>
        <p:nvSpPr>
          <p:cNvPr id="8" name="TextBox 7">
            <a:extLst>
              <a:ext uri="{FF2B5EF4-FFF2-40B4-BE49-F238E27FC236}">
                <a16:creationId xmlns:a16="http://schemas.microsoft.com/office/drawing/2014/main" id="{89C35151-26F2-DB6E-F3BB-A00C28E78089}"/>
              </a:ext>
            </a:extLst>
          </p:cNvPr>
          <p:cNvSpPr txBox="1"/>
          <p:nvPr/>
        </p:nvSpPr>
        <p:spPr>
          <a:xfrm>
            <a:off x="685800" y="1371600"/>
            <a:ext cx="3657600" cy="4555093"/>
          </a:xfrm>
          <a:prstGeom prst="rect">
            <a:avLst/>
          </a:prstGeom>
          <a:noFill/>
        </p:spPr>
        <p:txBody>
          <a:bodyPr wrap="square">
            <a:spAutoFit/>
          </a:bodyPr>
          <a:lstStyle/>
          <a:p>
            <a:pPr algn="just"/>
            <a:r>
              <a:rPr lang="en-US" sz="1000" dirty="0">
                <a:solidFill>
                  <a:srgbClr val="0E0E0E"/>
                </a:solidFill>
                <a:effectLst/>
                <a:latin typeface="Segoe UI" panose="020B0502040204020203" pitchFamily="34" charset="0"/>
                <a:cs typeface="Segoe UI" panose="020B0502040204020203" pitchFamily="34" charset="0"/>
              </a:rPr>
              <a:t>PFS Finance serves as an “Originator” under agreements with leading international Lenders and Agencies (“Principals”), offering financial solutions aligned with the Principal’s capabilities and tailored to the specific requirements of each transaction. </a:t>
            </a:r>
          </a:p>
          <a:p>
            <a:br>
              <a:rPr lang="en-US" sz="1000" dirty="0">
                <a:solidFill>
                  <a:srgbClr val="0E0E0E"/>
                </a:solidFill>
                <a:effectLst/>
                <a:latin typeface="Segoe UI" panose="020B0502040204020203" pitchFamily="34" charset="0"/>
                <a:cs typeface="Segoe UI" panose="020B0502040204020203" pitchFamily="34" charset="0"/>
              </a:rPr>
            </a:br>
            <a:r>
              <a:rPr lang="en-US" sz="1000" b="1" dirty="0">
                <a:effectLst/>
                <a:latin typeface="Segoe UI" panose="020B0502040204020203" pitchFamily="34" charset="0"/>
                <a:cs typeface="Segoe UI" panose="020B0502040204020203" pitchFamily="34" charset="0"/>
              </a:rPr>
              <a:t>Key Offerings:</a:t>
            </a:r>
          </a:p>
          <a:p>
            <a:pPr algn="just"/>
            <a:endParaRPr lang="en-US" sz="1000" dirty="0">
              <a:solidFill>
                <a:srgbClr val="0E0E0E"/>
              </a:solidFill>
              <a:latin typeface="Segoe UI" panose="020B0502040204020203" pitchFamily="34" charset="0"/>
              <a:cs typeface="Segoe UI" panose="020B0502040204020203" pitchFamily="34" charset="0"/>
            </a:endParaRPr>
          </a:p>
          <a:p>
            <a:pPr algn="just"/>
            <a:r>
              <a:rPr lang="en-US" sz="1000" dirty="0">
                <a:solidFill>
                  <a:srgbClr val="0E0E0E"/>
                </a:solidFill>
                <a:effectLst/>
                <a:latin typeface="Segoe UI" panose="020B0502040204020203" pitchFamily="34" charset="0"/>
                <a:cs typeface="Segoe UI" panose="020B0502040204020203" pitchFamily="34" charset="0"/>
              </a:rPr>
              <a:t>These solutions facilitate trade, project finance, and other structured financial arrangements in collaboration with the Principal.</a:t>
            </a:r>
          </a:p>
          <a:p>
            <a:pPr algn="just"/>
            <a:endParaRPr lang="en-US" sz="1000" dirty="0">
              <a:solidFill>
                <a:srgbClr val="0E0E0E"/>
              </a:solidFill>
              <a:latin typeface="Segoe UI" panose="020B0502040204020203" pitchFamily="34" charset="0"/>
              <a:cs typeface="Segoe UI" panose="020B0502040204020203" pitchFamily="34" charset="0"/>
            </a:endParaRPr>
          </a:p>
          <a:p>
            <a:pPr algn="just"/>
            <a:r>
              <a:rPr lang="en-US" sz="1000" b="1" i="1" dirty="0">
                <a:effectLst/>
                <a:latin typeface="Segoe UI" panose="020B0502040204020203" pitchFamily="34" charset="0"/>
                <a:cs typeface="Segoe UI" panose="020B0502040204020203" pitchFamily="34" charset="0"/>
              </a:rPr>
              <a:t>Trade and Structured Finance:</a:t>
            </a:r>
            <a:r>
              <a:rPr lang="en-US" sz="1000" dirty="0">
                <a:effectLst/>
                <a:latin typeface="Segoe UI" panose="020B0502040204020203" pitchFamily="34" charset="0"/>
                <a:cs typeface="Segoe UI" panose="020B0502040204020203" pitchFamily="34" charset="0"/>
              </a:rPr>
              <a:t> </a:t>
            </a:r>
            <a:r>
              <a:rPr lang="en-US" sz="1000" dirty="0">
                <a:solidFill>
                  <a:srgbClr val="0E0E0E"/>
                </a:solidFill>
                <a:effectLst/>
                <a:latin typeface="Segoe UI" panose="020B0502040204020203" pitchFamily="34" charset="0"/>
                <a:cs typeface="Segoe UI" panose="020B0502040204020203" pitchFamily="34" charset="0"/>
              </a:rPr>
              <a:t>Medium- to long-term ECA-Covered Credit Facilities in support of cross-border trade;</a:t>
            </a:r>
          </a:p>
          <a:p>
            <a:pPr algn="just"/>
            <a:endParaRPr lang="en-US" sz="1000" b="1" i="1" dirty="0">
              <a:solidFill>
                <a:srgbClr val="0E0E0E"/>
              </a:solidFill>
              <a:latin typeface="Segoe UI" panose="020B0502040204020203" pitchFamily="34" charset="0"/>
              <a:cs typeface="Segoe UI" panose="020B0502040204020203" pitchFamily="34" charset="0"/>
            </a:endParaRPr>
          </a:p>
          <a:p>
            <a:pPr marL="171450" indent="-171450" algn="just">
              <a:buFontTx/>
              <a:buChar char="-"/>
            </a:pPr>
            <a:r>
              <a:rPr lang="en-US" sz="1000" b="1" i="1" dirty="0">
                <a:latin typeface="Segoe UI" panose="020B0502040204020203" pitchFamily="34" charset="0"/>
                <a:cs typeface="Segoe UI" panose="020B0502040204020203" pitchFamily="34" charset="0"/>
              </a:rPr>
              <a:t>Buyer Credits:</a:t>
            </a:r>
            <a:r>
              <a:rPr lang="en-US" sz="1000" b="0" dirty="0">
                <a:latin typeface="Segoe UI" panose="020B0502040204020203" pitchFamily="34" charset="0"/>
                <a:cs typeface="Segoe UI" panose="020B0502040204020203" pitchFamily="34" charset="0"/>
              </a:rPr>
              <a:t> </a:t>
            </a:r>
            <a:r>
              <a:rPr lang="en-US" sz="1000" b="0" dirty="0">
                <a:solidFill>
                  <a:schemeClr val="tx1"/>
                </a:solidFill>
                <a:latin typeface="Segoe UI" panose="020B0502040204020203" pitchFamily="34" charset="0"/>
                <a:cs typeface="Segoe UI" panose="020B0502040204020203" pitchFamily="34" charset="0"/>
              </a:rPr>
              <a:t>Loans extended by Principals, independently or in collaboration with other lenders, to importers for eligible export contracts.</a:t>
            </a:r>
          </a:p>
          <a:p>
            <a:pPr marL="171450" indent="-171450" algn="just">
              <a:buFontTx/>
              <a:buChar char="-"/>
            </a:pPr>
            <a:endParaRPr lang="en-US" sz="1000" b="0" dirty="0">
              <a:solidFill>
                <a:schemeClr val="tx1"/>
              </a:solidFill>
              <a:latin typeface="Segoe UI" panose="020B0502040204020203" pitchFamily="34" charset="0"/>
              <a:cs typeface="Segoe UI" panose="020B0502040204020203" pitchFamily="34" charset="0"/>
            </a:endParaRPr>
          </a:p>
          <a:p>
            <a:pPr marL="171450" indent="-171450" algn="just">
              <a:buFontTx/>
              <a:buChar char="-"/>
            </a:pPr>
            <a:r>
              <a:rPr lang="en-US" sz="1000" b="1" i="1" dirty="0">
                <a:latin typeface="Segoe UI" panose="020B0502040204020203" pitchFamily="34" charset="0"/>
                <a:cs typeface="Segoe UI" panose="020B0502040204020203" pitchFamily="34" charset="0"/>
              </a:rPr>
              <a:t>Supplier Credits:</a:t>
            </a:r>
            <a:r>
              <a:rPr lang="en-US" sz="1000" b="0" dirty="0">
                <a:solidFill>
                  <a:schemeClr val="tx1"/>
                </a:solidFill>
                <a:latin typeface="Segoe UI" panose="020B0502040204020203" pitchFamily="34" charset="0"/>
                <a:cs typeface="Segoe UI" panose="020B0502040204020203" pitchFamily="34" charset="0"/>
              </a:rPr>
              <a:t> Deferred payment terms granted by exporters to importers under eligible export contracts.</a:t>
            </a:r>
          </a:p>
          <a:p>
            <a:pPr algn="just"/>
            <a:endParaRPr lang="en-US" sz="1000" i="1" dirty="0">
              <a:effectLst/>
              <a:latin typeface="Segoe UI" panose="020B0502040204020203" pitchFamily="34" charset="0"/>
              <a:cs typeface="Segoe UI" panose="020B0502040204020203" pitchFamily="34" charset="0"/>
            </a:endParaRPr>
          </a:p>
          <a:p>
            <a:pPr algn="just"/>
            <a:r>
              <a:rPr lang="en-US" sz="1000" b="1" i="1" dirty="0">
                <a:effectLst/>
                <a:latin typeface="Segoe UI" panose="020B0502040204020203" pitchFamily="34" charset="0"/>
                <a:cs typeface="Segoe UI" panose="020B0502040204020203" pitchFamily="34" charset="0"/>
              </a:rPr>
              <a:t>Project Finance:</a:t>
            </a:r>
            <a:r>
              <a:rPr lang="en-US" sz="1000" dirty="0">
                <a:effectLst/>
                <a:latin typeface="Segoe UI" panose="020B0502040204020203" pitchFamily="34" charset="0"/>
                <a:cs typeface="Segoe UI" panose="020B0502040204020203" pitchFamily="34" charset="0"/>
              </a:rPr>
              <a:t> </a:t>
            </a:r>
            <a:r>
              <a:rPr lang="en-US" sz="1000" dirty="0">
                <a:solidFill>
                  <a:srgbClr val="0E0E0E"/>
                </a:solidFill>
                <a:effectLst/>
                <a:latin typeface="Segoe UI" panose="020B0502040204020203" pitchFamily="34" charset="0"/>
                <a:cs typeface="Segoe UI" panose="020B0502040204020203" pitchFamily="34" charset="0"/>
              </a:rPr>
              <a:t>Funding for private sector investments with repayments sourced from project cash flows, backed by direct loans and guaranties.</a:t>
            </a:r>
          </a:p>
          <a:p>
            <a:pPr marL="171450" indent="-171450" algn="just">
              <a:buFontTx/>
              <a:buChar char="-"/>
            </a:pPr>
            <a:endParaRPr lang="en-US" sz="1000" dirty="0">
              <a:solidFill>
                <a:srgbClr val="0E0E0E"/>
              </a:solidFill>
              <a:latin typeface="Segoe UI" panose="020B0502040204020203" pitchFamily="34" charset="0"/>
              <a:cs typeface="Segoe UI" panose="020B0502040204020203" pitchFamily="34" charset="0"/>
            </a:endParaRPr>
          </a:p>
          <a:p>
            <a:pPr algn="just"/>
            <a:r>
              <a:rPr lang="en-US" sz="1000" b="1" i="1" dirty="0">
                <a:effectLst/>
                <a:latin typeface="Segoe UI" panose="020B0502040204020203" pitchFamily="34" charset="0"/>
                <a:cs typeface="Segoe UI" panose="020B0502040204020203" pitchFamily="34" charset="0"/>
              </a:rPr>
              <a:t>Export Credit and Risk Products:</a:t>
            </a:r>
            <a:r>
              <a:rPr lang="en-US" sz="1000" dirty="0">
                <a:effectLst/>
                <a:latin typeface="Segoe UI" panose="020B0502040204020203" pitchFamily="34" charset="0"/>
                <a:cs typeface="Segoe UI" panose="020B0502040204020203" pitchFamily="34" charset="0"/>
              </a:rPr>
              <a:t> </a:t>
            </a:r>
            <a:r>
              <a:rPr lang="en-US" sz="1000" dirty="0">
                <a:solidFill>
                  <a:srgbClr val="0E0E0E"/>
                </a:solidFill>
                <a:effectLst/>
                <a:latin typeface="Segoe UI" panose="020B0502040204020203" pitchFamily="34" charset="0"/>
                <a:cs typeface="Segoe UI" panose="020B0502040204020203" pitchFamily="34" charset="0"/>
              </a:rPr>
              <a:t>Financial Guarantees, Political Risk Insurance, and Export Credit Insurance aligned with OECD standards.</a:t>
            </a:r>
            <a:endParaRPr lang="en-US" sz="1000" b="0" dirty="0">
              <a:solidFill>
                <a:schemeClr val="tx1"/>
              </a:solidFill>
              <a:latin typeface="Segoe UI" panose="020B05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665EF77E-4605-AF0D-2ECC-2DF30C6EEAC7}"/>
              </a:ext>
            </a:extLst>
          </p:cNvPr>
          <p:cNvGraphicFramePr>
            <a:graphicFrameLocks noGrp="1"/>
          </p:cNvGraphicFramePr>
          <p:nvPr>
            <p:extLst>
              <p:ext uri="{D42A27DB-BD31-4B8C-83A1-F6EECF244321}">
                <p14:modId xmlns:p14="http://schemas.microsoft.com/office/powerpoint/2010/main" val="3042758105"/>
              </p:ext>
            </p:extLst>
          </p:nvPr>
        </p:nvGraphicFramePr>
        <p:xfrm>
          <a:off x="457200" y="6400800"/>
          <a:ext cx="8229600" cy="198120"/>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293949555"/>
                    </a:ext>
                  </a:extLst>
                </a:gridCol>
                <a:gridCol w="2743200">
                  <a:extLst>
                    <a:ext uri="{9D8B030D-6E8A-4147-A177-3AD203B41FA5}">
                      <a16:colId xmlns:a16="http://schemas.microsoft.com/office/drawing/2014/main" val="353290181"/>
                    </a:ext>
                  </a:extLst>
                </a:gridCol>
                <a:gridCol w="2743200">
                  <a:extLst>
                    <a:ext uri="{9D8B030D-6E8A-4147-A177-3AD203B41FA5}">
                      <a16:colId xmlns:a16="http://schemas.microsoft.com/office/drawing/2014/main" val="3879572424"/>
                    </a:ext>
                  </a:extLst>
                </a:gridCol>
              </a:tblGrid>
              <a:tr h="182880">
                <a:tc>
                  <a:txBody>
                    <a:bodyPr/>
                    <a:lstStyle/>
                    <a:p>
                      <a:r>
                        <a:rPr lang="en-US" sz="700" b="1" dirty="0">
                          <a:latin typeface="Segoe UI" panose="020B0502040204020203" pitchFamily="34" charset="0"/>
                          <a:cs typeface="Segoe UI" panose="020B0502040204020203" pitchFamily="34" charset="0"/>
                        </a:rPr>
                        <a:t>PFS Finance (USA), LLC</a:t>
                      </a:r>
                    </a:p>
                  </a:txBody>
                  <a:tcPr/>
                </a:tc>
                <a:tc>
                  <a:txBody>
                    <a:bodyPr/>
                    <a:lstStyle/>
                    <a:p>
                      <a:r>
                        <a:rPr lang="en-US" sz="700" b="1" i="1" dirty="0">
                          <a:solidFill>
                            <a:srgbClr val="C00000"/>
                          </a:solidFill>
                          <a:latin typeface="Segoe UI" panose="020B0502040204020203" pitchFamily="34" charset="0"/>
                          <a:cs typeface="Segoe UI" panose="020B0502040204020203" pitchFamily="34" charset="0"/>
                        </a:rPr>
                        <a:t>For Professional Use – Not for Distribution to the Public</a:t>
                      </a:r>
                    </a:p>
                  </a:txBody>
                  <a:tcPr/>
                </a:tc>
                <a:tc>
                  <a:txBody>
                    <a:bodyPr/>
                    <a:lstStyle/>
                    <a:p>
                      <a:pPr algn="r"/>
                      <a:r>
                        <a:rPr lang="en-US" sz="700" dirty="0">
                          <a:latin typeface="Segoe UI" panose="020B0502040204020203" pitchFamily="34" charset="0"/>
                          <a:cs typeface="Segoe UI" panose="020B0502040204020203" pitchFamily="34" charset="0"/>
                        </a:rPr>
                        <a:t>Page 3 of 9</a:t>
                      </a:r>
                    </a:p>
                  </a:txBody>
                  <a:tcPr/>
                </a:tc>
                <a:extLst>
                  <a:ext uri="{0D108BD9-81ED-4DB2-BD59-A6C34878D82A}">
                    <a16:rowId xmlns:a16="http://schemas.microsoft.com/office/drawing/2014/main" val="3483188209"/>
                  </a:ext>
                </a:extLst>
              </a:tr>
            </a:tbl>
          </a:graphicData>
        </a:graphic>
      </p:graphicFrame>
      <p:sp>
        <p:nvSpPr>
          <p:cNvPr id="7" name="TextBox 6">
            <a:extLst>
              <a:ext uri="{FF2B5EF4-FFF2-40B4-BE49-F238E27FC236}">
                <a16:creationId xmlns:a16="http://schemas.microsoft.com/office/drawing/2014/main" id="{996EC766-0505-97D7-EA79-9300F3BBBCB2}"/>
              </a:ext>
            </a:extLst>
          </p:cNvPr>
          <p:cNvSpPr txBox="1"/>
          <p:nvPr/>
        </p:nvSpPr>
        <p:spPr>
          <a:xfrm>
            <a:off x="4648200" y="5760660"/>
            <a:ext cx="3886200" cy="200055"/>
          </a:xfrm>
          <a:prstGeom prst="rect">
            <a:avLst/>
          </a:prstGeom>
          <a:noFill/>
        </p:spPr>
        <p:txBody>
          <a:bodyPr wrap="square" rtlCol="0">
            <a:spAutoFit/>
          </a:bodyPr>
          <a:lstStyle/>
          <a:p>
            <a:r>
              <a:rPr lang="en-US" sz="700" i="1" baseline="30000" dirty="0">
                <a:latin typeface="Segoe UI" panose="020B0502040204020203" pitchFamily="34" charset="0"/>
                <a:cs typeface="Segoe UI" panose="020B0502040204020203" pitchFamily="34" charset="0"/>
              </a:rPr>
              <a:t>(1)</a:t>
            </a:r>
            <a:r>
              <a:rPr lang="en-US" sz="700" i="1" dirty="0">
                <a:latin typeface="Segoe UI" panose="020B0502040204020203" pitchFamily="34" charset="0"/>
                <a:cs typeface="Segoe UI" panose="020B0502040204020203" pitchFamily="34" charset="0"/>
              </a:rPr>
              <a:t> Values represent total amount of loans approved for cover by respective Export Credit Agencies </a:t>
            </a:r>
          </a:p>
        </p:txBody>
      </p:sp>
      <p:sp>
        <p:nvSpPr>
          <p:cNvPr id="9" name="TextBox 8">
            <a:extLst>
              <a:ext uri="{FF2B5EF4-FFF2-40B4-BE49-F238E27FC236}">
                <a16:creationId xmlns:a16="http://schemas.microsoft.com/office/drawing/2014/main" id="{174B9473-3C67-0D7D-C3ED-EB3C8B907DCC}"/>
              </a:ext>
            </a:extLst>
          </p:cNvPr>
          <p:cNvSpPr txBox="1"/>
          <p:nvPr/>
        </p:nvSpPr>
        <p:spPr>
          <a:xfrm>
            <a:off x="4762500" y="4191000"/>
            <a:ext cx="3657600" cy="1569660"/>
          </a:xfrm>
          <a:prstGeom prst="rect">
            <a:avLst/>
          </a:prstGeom>
          <a:solidFill>
            <a:schemeClr val="bg1">
              <a:lumMod val="95000"/>
            </a:schemeClr>
          </a:solidFill>
        </p:spPr>
        <p:txBody>
          <a:bodyPr wrap="square">
            <a:spAutoFit/>
          </a:bodyPr>
          <a:lstStyle/>
          <a:p>
            <a:r>
              <a:rPr lang="en-US" sz="1200" i="1" dirty="0">
                <a:latin typeface="Segoe UI" panose="020B0502040204020203" pitchFamily="34" charset="0"/>
                <a:cs typeface="Segoe UI" panose="020B0502040204020203" pitchFamily="34" charset="0"/>
              </a:rPr>
              <a:t>Over the </a:t>
            </a:r>
            <a:r>
              <a:rPr lang="en-US" sz="1200" b="1" i="1" dirty="0">
                <a:latin typeface="Segoe UI" panose="020B0502040204020203" pitchFamily="34" charset="0"/>
                <a:cs typeface="Segoe UI" panose="020B0502040204020203" pitchFamily="34" charset="0"/>
              </a:rPr>
              <a:t>past ten years </a:t>
            </a:r>
            <a:r>
              <a:rPr lang="en-US" sz="1200" i="1" dirty="0">
                <a:latin typeface="Segoe UI" panose="020B0502040204020203" pitchFamily="34" charset="0"/>
                <a:cs typeface="Segoe UI" panose="020B0502040204020203" pitchFamily="34" charset="0"/>
              </a:rPr>
              <a:t>of consolidated operations, PFS Finance has facilitated approximately;</a:t>
            </a:r>
          </a:p>
          <a:p>
            <a:pPr marL="171450" indent="-171450">
              <a:buFontTx/>
              <a:buChar char="-"/>
            </a:pPr>
            <a:endParaRPr lang="en-US" sz="1200" b="1" i="1" dirty="0">
              <a:latin typeface="Segoe UI" panose="020B0502040204020203" pitchFamily="34" charset="0"/>
              <a:cs typeface="Segoe UI" panose="020B0502040204020203" pitchFamily="34" charset="0"/>
            </a:endParaRPr>
          </a:p>
          <a:p>
            <a:pPr marL="171450" indent="-171450">
              <a:buFontTx/>
              <a:buChar char="-"/>
            </a:pPr>
            <a:r>
              <a:rPr lang="en-US" sz="1200" b="1" i="1" dirty="0">
                <a:latin typeface="Segoe UI" panose="020B0502040204020203" pitchFamily="34" charset="0"/>
                <a:cs typeface="Segoe UI" panose="020B0502040204020203" pitchFamily="34" charset="0"/>
              </a:rPr>
              <a:t>US$1.1 billion</a:t>
            </a:r>
            <a:r>
              <a:rPr lang="en-US" sz="1200" i="1" dirty="0">
                <a:latin typeface="Segoe UI" panose="020B0502040204020203" pitchFamily="34" charset="0"/>
                <a:cs typeface="Segoe UI" panose="020B0502040204020203" pitchFamily="34" charset="0"/>
              </a:rPr>
              <a:t> in ECA-covered credit facilities,</a:t>
            </a:r>
          </a:p>
          <a:p>
            <a:pPr marL="171450" indent="-171450">
              <a:buFontTx/>
              <a:buChar char="-"/>
            </a:pPr>
            <a:r>
              <a:rPr lang="en-US" sz="1200" i="1" dirty="0">
                <a:latin typeface="Segoe UI" panose="020B0502040204020203" pitchFamily="34" charset="0"/>
                <a:cs typeface="Segoe UI" panose="020B0502040204020203" pitchFamily="34" charset="0"/>
              </a:rPr>
              <a:t>across</a:t>
            </a:r>
            <a:r>
              <a:rPr lang="en-US" sz="1200" b="1" i="1" dirty="0">
                <a:latin typeface="Segoe UI" panose="020B0502040204020203" pitchFamily="34" charset="0"/>
                <a:cs typeface="Segoe UI" panose="020B0502040204020203" pitchFamily="34" charset="0"/>
              </a:rPr>
              <a:t> 97 transactions</a:t>
            </a:r>
            <a:endParaRPr lang="en-US" sz="1200" i="1" dirty="0">
              <a:latin typeface="Segoe UI" panose="020B0502040204020203" pitchFamily="34" charset="0"/>
              <a:cs typeface="Segoe UI" panose="020B0502040204020203" pitchFamily="34" charset="0"/>
            </a:endParaRPr>
          </a:p>
          <a:p>
            <a:pPr marL="171450" indent="-171450">
              <a:buFontTx/>
              <a:buChar char="-"/>
            </a:pPr>
            <a:endParaRPr lang="en-US" sz="1200" i="1" dirty="0">
              <a:latin typeface="Segoe UI" panose="020B0502040204020203" pitchFamily="34" charset="0"/>
              <a:cs typeface="Segoe UI" panose="020B0502040204020203" pitchFamily="34" charset="0"/>
            </a:endParaRPr>
          </a:p>
          <a:p>
            <a:r>
              <a:rPr lang="en-US" sz="1200" i="1" dirty="0">
                <a:latin typeface="Segoe UI" panose="020B0502040204020203" pitchFamily="34" charset="0"/>
                <a:cs typeface="Segoe UI" panose="020B0502040204020203" pitchFamily="34" charset="0"/>
              </a:rPr>
              <a:t>with transaction sizes ranging from US$500 thousand to US$150 million</a:t>
            </a:r>
            <a:r>
              <a:rPr lang="en-US" sz="1200" i="1" baseline="30000" dirty="0">
                <a:latin typeface="Segoe UI" panose="020B0502040204020203" pitchFamily="34" charset="0"/>
                <a:cs typeface="Segoe UI" panose="020B0502040204020203" pitchFamily="34" charset="0"/>
              </a:rPr>
              <a:t>(1)</a:t>
            </a:r>
            <a:r>
              <a:rPr lang="en-US" sz="1200" i="1" dirty="0">
                <a:latin typeface="Segoe UI" panose="020B0502040204020203" pitchFamily="34" charset="0"/>
                <a:cs typeface="Segoe UI" panose="020B0502040204020203" pitchFamily="34" charset="0"/>
              </a:rPr>
              <a:t>.</a:t>
            </a:r>
          </a:p>
        </p:txBody>
      </p:sp>
      <p:graphicFrame>
        <p:nvGraphicFramePr>
          <p:cNvPr id="10" name="Chart 9">
            <a:extLst>
              <a:ext uri="{FF2B5EF4-FFF2-40B4-BE49-F238E27FC236}">
                <a16:creationId xmlns:a16="http://schemas.microsoft.com/office/drawing/2014/main" id="{481453DC-6C0B-7B23-4942-83186241D395}"/>
              </a:ext>
            </a:extLst>
          </p:cNvPr>
          <p:cNvGraphicFramePr>
            <a:graphicFrameLocks/>
          </p:cNvGraphicFramePr>
          <p:nvPr>
            <p:extLst>
              <p:ext uri="{D42A27DB-BD31-4B8C-83A1-F6EECF244321}">
                <p14:modId xmlns:p14="http://schemas.microsoft.com/office/powerpoint/2010/main" val="359468875"/>
              </p:ext>
            </p:extLst>
          </p:nvPr>
        </p:nvGraphicFramePr>
        <p:xfrm>
          <a:off x="4419600" y="1371600"/>
          <a:ext cx="41148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09520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B9F9A2-762F-6123-2468-0D99277602CF}"/>
              </a:ext>
            </a:extLst>
          </p:cNvPr>
          <p:cNvSpPr txBox="1">
            <a:spLocks/>
          </p:cNvSpPr>
          <p:nvPr/>
        </p:nvSpPr>
        <p:spPr>
          <a:xfrm>
            <a:off x="457200" y="228600"/>
            <a:ext cx="4572000" cy="914400"/>
          </a:xfrm>
          <a:prstGeom prst="rect">
            <a:avLst/>
          </a:prstGeom>
        </p:spPr>
        <p:txBody>
          <a:bodyPr anchor="b" anchorCtr="0"/>
          <a:lstStyle>
            <a:lvl1pPr algn="l" rtl="0" eaLnBrk="1" latinLnBrk="0" hangingPunct="1">
              <a:spcBef>
                <a:spcPct val="0"/>
              </a:spcBef>
              <a:buNone/>
              <a:defRPr kumimoji="0" sz="3200" kern="1200">
                <a:solidFill>
                  <a:schemeClr val="tx2"/>
                </a:solidFill>
                <a:latin typeface="+mj-lt"/>
                <a:ea typeface="+mj-ea"/>
                <a:cs typeface="+mj-cs"/>
              </a:defRPr>
            </a:lvl1pPr>
          </a:lstStyle>
          <a:p>
            <a:pPr fontAlgn="auto">
              <a:spcAft>
                <a:spcPts val="0"/>
              </a:spcAft>
            </a:pPr>
            <a:r>
              <a:rPr lang="en-US" sz="2400" dirty="0">
                <a:solidFill>
                  <a:srgbClr val="002060"/>
                </a:solidFill>
                <a:latin typeface="Segoe UI" panose="020B0502040204020203" pitchFamily="34" charset="0"/>
                <a:cs typeface="Segoe UI" panose="020B0502040204020203" pitchFamily="34" charset="0"/>
              </a:rPr>
              <a:t>Performance Summary</a:t>
            </a:r>
          </a:p>
        </p:txBody>
      </p:sp>
      <p:graphicFrame>
        <p:nvGraphicFramePr>
          <p:cNvPr id="12" name="Table 11">
            <a:extLst>
              <a:ext uri="{FF2B5EF4-FFF2-40B4-BE49-F238E27FC236}">
                <a16:creationId xmlns:a16="http://schemas.microsoft.com/office/drawing/2014/main" id="{2C3168EE-7504-013C-B30D-CE50C937B85D}"/>
              </a:ext>
            </a:extLst>
          </p:cNvPr>
          <p:cNvGraphicFramePr>
            <a:graphicFrameLocks noGrp="1"/>
          </p:cNvGraphicFramePr>
          <p:nvPr>
            <p:extLst>
              <p:ext uri="{D42A27DB-BD31-4B8C-83A1-F6EECF244321}">
                <p14:modId xmlns:p14="http://schemas.microsoft.com/office/powerpoint/2010/main" val="1766989472"/>
              </p:ext>
            </p:extLst>
          </p:nvPr>
        </p:nvGraphicFramePr>
        <p:xfrm>
          <a:off x="4862405" y="4480560"/>
          <a:ext cx="3657600" cy="1529189"/>
        </p:xfrm>
        <a:graphic>
          <a:graphicData uri="http://schemas.openxmlformats.org/drawingml/2006/table">
            <a:tbl>
              <a:tblPr firstRow="1" firstCol="1" bandRow="1">
                <a:tableStyleId>{2D5ABB26-0587-4C30-8999-92F81FD0307C}</a:tableStyleId>
              </a:tblPr>
              <a:tblGrid>
                <a:gridCol w="1974870">
                  <a:extLst>
                    <a:ext uri="{9D8B030D-6E8A-4147-A177-3AD203B41FA5}">
                      <a16:colId xmlns:a16="http://schemas.microsoft.com/office/drawing/2014/main" val="1694121298"/>
                    </a:ext>
                  </a:extLst>
                </a:gridCol>
                <a:gridCol w="1028335">
                  <a:extLst>
                    <a:ext uri="{9D8B030D-6E8A-4147-A177-3AD203B41FA5}">
                      <a16:colId xmlns:a16="http://schemas.microsoft.com/office/drawing/2014/main" val="2337491764"/>
                    </a:ext>
                  </a:extLst>
                </a:gridCol>
                <a:gridCol w="654395">
                  <a:extLst>
                    <a:ext uri="{9D8B030D-6E8A-4147-A177-3AD203B41FA5}">
                      <a16:colId xmlns:a16="http://schemas.microsoft.com/office/drawing/2014/main" val="3084377284"/>
                    </a:ext>
                  </a:extLst>
                </a:gridCol>
              </a:tblGrid>
              <a:tr h="146304">
                <a:tc>
                  <a:txBody>
                    <a:bodyPr/>
                    <a:lstStyle/>
                    <a:p>
                      <a:pPr marL="0" marR="0" algn="l">
                        <a:spcBef>
                          <a:spcPts val="0"/>
                        </a:spcBef>
                        <a:spcAft>
                          <a:spcPts val="0"/>
                        </a:spcAft>
                      </a:pPr>
                      <a:r>
                        <a:rPr lang="en-US" sz="900" b="1" dirty="0">
                          <a:effectLst/>
                          <a:latin typeface="Segoe UI" panose="020B0502040204020203" pitchFamily="34" charset="0"/>
                          <a:ea typeface="Lucida Sans Unicode" panose="020B0602030504020204" pitchFamily="34" charset="0"/>
                          <a:cs typeface="Segoe UI" panose="020B0502040204020203" pitchFamily="34" charset="0"/>
                        </a:rPr>
                        <a:t>Country of Origin</a:t>
                      </a:r>
                    </a:p>
                  </a:txBody>
                  <a:tcPr marL="68580" marR="68580" marT="0" marB="0" anchor="ctr">
                    <a:lnB w="31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800">
                        <a:effectLst/>
                        <a:latin typeface="Segoe UI" panose="020B0502040204020203" pitchFamily="34" charset="0"/>
                        <a:ea typeface="Lucida Sans Unicode" panose="020B0602030504020204" pitchFamily="34" charset="0"/>
                        <a:cs typeface="Segoe UI" panose="020B0502040204020203" pitchFamily="34" charset="0"/>
                      </a:endParaRPr>
                    </a:p>
                  </a:txBody>
                  <a:tcPr marL="68580" marR="68580" marT="0" marB="0" anchor="b">
                    <a:lnB w="31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800" dirty="0">
                        <a:effectLst/>
                        <a:latin typeface="Segoe UI" panose="020B0502040204020203" pitchFamily="34" charset="0"/>
                        <a:ea typeface="Lucida Sans Unicode" panose="020B0602030504020204" pitchFamily="34" charset="0"/>
                        <a:cs typeface="Segoe UI" panose="020B0502040204020203" pitchFamily="34" charset="0"/>
                      </a:endParaRPr>
                    </a:p>
                  </a:txBody>
                  <a:tcPr marL="68580" marR="68580" marT="0" marB="0" anchor="b">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166778"/>
                  </a:ext>
                </a:extLst>
              </a:tr>
              <a:tr h="256032">
                <a:tc>
                  <a:txBody>
                    <a:bodyPr/>
                    <a:lstStyle/>
                    <a:p>
                      <a:pPr marL="0" marR="0" algn="l">
                        <a:spcBef>
                          <a:spcPts val="0"/>
                        </a:spcBef>
                        <a:spcAft>
                          <a:spcPts val="0"/>
                        </a:spcAft>
                      </a:pPr>
                      <a:endParaRPr lang="en-US" sz="800" b="1" dirty="0">
                        <a:effectLst/>
                        <a:latin typeface="Segoe UI" panose="020B0502040204020203" pitchFamily="34" charset="0"/>
                        <a:ea typeface="Lucida Sans Unicode" panose="020B0602030504020204" pitchFamily="34" charset="0"/>
                        <a:cs typeface="Segoe UI" panose="020B0502040204020203" pitchFamily="34" charset="0"/>
                      </a:endParaRPr>
                    </a:p>
                  </a:txBody>
                  <a:tcPr marL="68580" marR="68580" marT="0" marB="0" anchor="b">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800" b="1" dirty="0">
                          <a:effectLst/>
                          <a:latin typeface="Segoe UI" panose="020B0502040204020203" pitchFamily="34" charset="0"/>
                          <a:cs typeface="Segoe UI" panose="020B0502040204020203" pitchFamily="34" charset="0"/>
                        </a:rPr>
                        <a:t>Volume </a:t>
                      </a:r>
                    </a:p>
                    <a:p>
                      <a:pPr marL="0" marR="0" algn="ctr">
                        <a:spcBef>
                          <a:spcPts val="0"/>
                        </a:spcBef>
                        <a:spcAft>
                          <a:spcPts val="0"/>
                        </a:spcAft>
                      </a:pPr>
                      <a:r>
                        <a:rPr lang="en-US" sz="800" b="1" dirty="0">
                          <a:effectLst/>
                          <a:latin typeface="Segoe UI" panose="020B0502040204020203" pitchFamily="34" charset="0"/>
                          <a:cs typeface="Segoe UI" panose="020B0502040204020203" pitchFamily="34" charset="0"/>
                        </a:rPr>
                        <a:t>(US$'000)</a:t>
                      </a:r>
                      <a:endParaRPr lang="en-US" sz="800" b="1" dirty="0">
                        <a:effectLst/>
                        <a:latin typeface="Segoe UI" panose="020B0502040204020203" pitchFamily="34" charset="0"/>
                        <a:ea typeface="Lucida Sans Unicode" panose="020B0602030504020204" pitchFamily="34" charset="0"/>
                        <a:cs typeface="Segoe UI" panose="020B0502040204020203" pitchFamily="34" charset="0"/>
                      </a:endParaRPr>
                    </a:p>
                  </a:txBody>
                  <a:tcPr marL="68580" marR="68580" marT="0" marB="0" anchor="b">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800" b="1" dirty="0">
                          <a:effectLst/>
                          <a:latin typeface="Segoe UI" panose="020B0502040204020203" pitchFamily="34" charset="0"/>
                          <a:cs typeface="Segoe UI" panose="020B0502040204020203" pitchFamily="34" charset="0"/>
                        </a:rPr>
                        <a:t>(%)</a:t>
                      </a:r>
                      <a:endParaRPr lang="en-US" sz="800" b="1" dirty="0">
                        <a:effectLst/>
                        <a:latin typeface="Segoe UI" panose="020B0502040204020203" pitchFamily="34" charset="0"/>
                        <a:ea typeface="Lucida Sans Unicode" panose="020B0602030504020204" pitchFamily="34" charset="0"/>
                        <a:cs typeface="Segoe UI" panose="020B0502040204020203" pitchFamily="34" charset="0"/>
                      </a:endParaRPr>
                    </a:p>
                  </a:txBody>
                  <a:tcPr marL="68580" marR="68580" marT="0" marB="0" anchor="b">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31246982"/>
                  </a:ext>
                </a:extLst>
              </a:tr>
              <a:tr h="140390">
                <a:tc>
                  <a:txBody>
                    <a:bodyPr/>
                    <a:lstStyle/>
                    <a:p>
                      <a:pPr marL="91440" algn="l" rtl="0" fontAlgn="ctr"/>
                      <a:r>
                        <a:rPr lang="en-US" sz="800" b="0" i="0" u="none" strike="noStrike" dirty="0">
                          <a:solidFill>
                            <a:srgbClr val="000000"/>
                          </a:solidFill>
                          <a:effectLst/>
                          <a:latin typeface="Segoe UI" panose="020B0502040204020203" pitchFamily="34" charset="0"/>
                        </a:rPr>
                        <a:t>Germany</a:t>
                      </a:r>
                    </a:p>
                  </a:txBody>
                  <a:tcPr marL="6350" marR="6350" marT="6350" marB="0" anchor="ctr">
                    <a:lnT w="3175"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$678,443</a:t>
                      </a:r>
                    </a:p>
                  </a:txBody>
                  <a:tcPr marL="6350" marR="6350" marT="6350" marB="0" anchor="ctr">
                    <a:lnT w="3175"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61.6%</a:t>
                      </a:r>
                    </a:p>
                  </a:txBody>
                  <a:tcPr marL="6350" marR="6350" marT="6350" marB="0" anchor="ctr">
                    <a:lnT w="3175"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725549411"/>
                  </a:ext>
                </a:extLst>
              </a:tr>
              <a:tr h="140390">
                <a:tc>
                  <a:txBody>
                    <a:bodyPr/>
                    <a:lstStyle/>
                    <a:p>
                      <a:pPr marL="91440" algn="l" rtl="0" fontAlgn="ctr"/>
                      <a:r>
                        <a:rPr lang="en-US" sz="800" b="0" i="0" u="none" strike="noStrike">
                          <a:solidFill>
                            <a:srgbClr val="000000"/>
                          </a:solidFill>
                          <a:effectLst/>
                          <a:latin typeface="Segoe UI" panose="020B0502040204020203" pitchFamily="34" charset="0"/>
                        </a:rPr>
                        <a:t>Sweden</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$104,536 </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9.5%</a:t>
                      </a:r>
                    </a:p>
                  </a:txBody>
                  <a:tcPr marL="6350" marR="6350" marT="6350" marB="0" anchor="ctr">
                    <a:solidFill>
                      <a:schemeClr val="bg1">
                        <a:lumMod val="95000"/>
                      </a:schemeClr>
                    </a:solidFill>
                  </a:tcPr>
                </a:tc>
                <a:extLst>
                  <a:ext uri="{0D108BD9-81ED-4DB2-BD59-A6C34878D82A}">
                    <a16:rowId xmlns:a16="http://schemas.microsoft.com/office/drawing/2014/main" val="2656257088"/>
                  </a:ext>
                </a:extLst>
              </a:tr>
              <a:tr h="140390">
                <a:tc>
                  <a:txBody>
                    <a:bodyPr/>
                    <a:lstStyle/>
                    <a:p>
                      <a:pPr marL="91440" algn="l" rtl="0" fontAlgn="ctr"/>
                      <a:r>
                        <a:rPr lang="en-US" sz="800" b="0" i="0" u="none" strike="noStrike" dirty="0">
                          <a:solidFill>
                            <a:srgbClr val="000000"/>
                          </a:solidFill>
                          <a:effectLst/>
                          <a:latin typeface="Segoe UI" panose="020B0502040204020203" pitchFamily="34" charset="0"/>
                        </a:rPr>
                        <a:t>Finland</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$80,529 </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7.3%</a:t>
                      </a:r>
                    </a:p>
                  </a:txBody>
                  <a:tcPr marL="6350" marR="6350" marT="6350" marB="0" anchor="ctr">
                    <a:solidFill>
                      <a:schemeClr val="bg1">
                        <a:lumMod val="95000"/>
                      </a:schemeClr>
                    </a:solidFill>
                  </a:tcPr>
                </a:tc>
                <a:extLst>
                  <a:ext uri="{0D108BD9-81ED-4DB2-BD59-A6C34878D82A}">
                    <a16:rowId xmlns:a16="http://schemas.microsoft.com/office/drawing/2014/main" val="3230418913"/>
                  </a:ext>
                </a:extLst>
              </a:tr>
              <a:tr h="140390">
                <a:tc>
                  <a:txBody>
                    <a:bodyPr/>
                    <a:lstStyle/>
                    <a:p>
                      <a:pPr marL="91440" algn="l" rtl="0" fontAlgn="ctr"/>
                      <a:r>
                        <a:rPr lang="en-US" sz="800" b="0" i="0" u="none" strike="noStrike">
                          <a:solidFill>
                            <a:srgbClr val="000000"/>
                          </a:solidFill>
                          <a:effectLst/>
                          <a:latin typeface="Segoe UI" panose="020B0502040204020203" pitchFamily="34" charset="0"/>
                        </a:rPr>
                        <a:t>US</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$66,832 </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6.1%</a:t>
                      </a:r>
                    </a:p>
                  </a:txBody>
                  <a:tcPr marL="6350" marR="6350" marT="6350" marB="0" anchor="ctr">
                    <a:solidFill>
                      <a:schemeClr val="bg1">
                        <a:lumMod val="95000"/>
                      </a:schemeClr>
                    </a:solidFill>
                  </a:tcPr>
                </a:tc>
                <a:extLst>
                  <a:ext uri="{0D108BD9-81ED-4DB2-BD59-A6C34878D82A}">
                    <a16:rowId xmlns:a16="http://schemas.microsoft.com/office/drawing/2014/main" val="3727725941"/>
                  </a:ext>
                </a:extLst>
              </a:tr>
              <a:tr h="140390">
                <a:tc>
                  <a:txBody>
                    <a:bodyPr/>
                    <a:lstStyle/>
                    <a:p>
                      <a:pPr marL="91440" algn="l" rtl="0" fontAlgn="ctr"/>
                      <a:r>
                        <a:rPr lang="en-US" sz="800" b="0" i="0" u="none" strike="noStrike">
                          <a:solidFill>
                            <a:srgbClr val="000000"/>
                          </a:solidFill>
                          <a:effectLst/>
                          <a:latin typeface="Segoe UI" panose="020B0502040204020203" pitchFamily="34" charset="0"/>
                        </a:rPr>
                        <a:t>Italy</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$66,489 </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6.0%</a:t>
                      </a:r>
                    </a:p>
                  </a:txBody>
                  <a:tcPr marL="6350" marR="6350" marT="6350" marB="0" anchor="ctr">
                    <a:solidFill>
                      <a:schemeClr val="bg1">
                        <a:lumMod val="95000"/>
                      </a:schemeClr>
                    </a:solidFill>
                  </a:tcPr>
                </a:tc>
                <a:extLst>
                  <a:ext uri="{0D108BD9-81ED-4DB2-BD59-A6C34878D82A}">
                    <a16:rowId xmlns:a16="http://schemas.microsoft.com/office/drawing/2014/main" val="2601950299"/>
                  </a:ext>
                </a:extLst>
              </a:tr>
              <a:tr h="140390">
                <a:tc>
                  <a:txBody>
                    <a:bodyPr/>
                    <a:lstStyle/>
                    <a:p>
                      <a:pPr marL="91440" algn="l" rtl="0" fontAlgn="ctr"/>
                      <a:r>
                        <a:rPr lang="en-US" sz="800" b="0" i="0" u="none" strike="noStrike" dirty="0">
                          <a:solidFill>
                            <a:srgbClr val="000000"/>
                          </a:solidFill>
                          <a:effectLst/>
                          <a:latin typeface="Segoe UI" panose="020B0502040204020203" pitchFamily="34" charset="0"/>
                        </a:rPr>
                        <a:t>Austria</a:t>
                      </a:r>
                    </a:p>
                  </a:txBody>
                  <a:tcPr marL="6350" marR="6350" marT="6350" marB="0" anchor="ctr">
                    <a:solidFill>
                      <a:schemeClr val="bg1">
                        <a:lumMod val="95000"/>
                      </a:schemeClr>
                    </a:solidFill>
                  </a:tcPr>
                </a:tc>
                <a:tc>
                  <a:txBody>
                    <a:bodyPr/>
                    <a:lstStyle/>
                    <a:p>
                      <a:pPr algn="ctr" rtl="0" fontAlgn="ctr"/>
                      <a:r>
                        <a:rPr lang="en-US" sz="800" b="0" i="0" u="none" strike="noStrike">
                          <a:solidFill>
                            <a:srgbClr val="000000"/>
                          </a:solidFill>
                          <a:effectLst/>
                          <a:latin typeface="Segoe UI" panose="020B0502040204020203" pitchFamily="34" charset="0"/>
                        </a:rPr>
                        <a:t>$55,510 </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5.0%</a:t>
                      </a:r>
                    </a:p>
                  </a:txBody>
                  <a:tcPr marL="6350" marR="6350" marT="6350" marB="0" anchor="ctr">
                    <a:solidFill>
                      <a:schemeClr val="bg1">
                        <a:lumMod val="95000"/>
                      </a:schemeClr>
                    </a:solidFill>
                  </a:tcPr>
                </a:tc>
                <a:extLst>
                  <a:ext uri="{0D108BD9-81ED-4DB2-BD59-A6C34878D82A}">
                    <a16:rowId xmlns:a16="http://schemas.microsoft.com/office/drawing/2014/main" val="444162384"/>
                  </a:ext>
                </a:extLst>
              </a:tr>
              <a:tr h="140390">
                <a:tc>
                  <a:txBody>
                    <a:bodyPr/>
                    <a:lstStyle/>
                    <a:p>
                      <a:pPr marL="91440" algn="l" rtl="0" fontAlgn="ctr"/>
                      <a:r>
                        <a:rPr lang="en-US" sz="800" b="0" i="0" u="none" strike="noStrike">
                          <a:solidFill>
                            <a:srgbClr val="000000"/>
                          </a:solidFill>
                          <a:effectLst/>
                          <a:latin typeface="Segoe UI" panose="020B0502040204020203" pitchFamily="34" charset="0"/>
                        </a:rPr>
                        <a:t>Other</a:t>
                      </a:r>
                    </a:p>
                  </a:txBody>
                  <a:tcPr marL="6350" marR="6350" marT="6350" marB="0" anchor="ctr">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$49,140 </a:t>
                      </a:r>
                    </a:p>
                  </a:txBody>
                  <a:tcPr marL="6350" marR="6350" marT="6350" marB="0" anchor="ctr">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4.5%</a:t>
                      </a:r>
                    </a:p>
                  </a:txBody>
                  <a:tcPr marL="6350" marR="6350" marT="6350" marB="0" anchor="ctr">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409407506"/>
                  </a:ext>
                </a:extLst>
              </a:tr>
              <a:tr h="144123">
                <a:tc>
                  <a:txBody>
                    <a:bodyPr/>
                    <a:lstStyle/>
                    <a:p>
                      <a:pPr marL="91440" algn="l" rtl="0" fontAlgn="ctr"/>
                      <a:r>
                        <a:rPr lang="en-US" sz="800" b="1" i="0" u="none" strike="noStrike" dirty="0">
                          <a:solidFill>
                            <a:srgbClr val="000000"/>
                          </a:solidFill>
                          <a:effectLst/>
                          <a:latin typeface="Segoe UI" panose="020B0502040204020203" pitchFamily="34" charset="0"/>
                        </a:rPr>
                        <a:t>Total</a:t>
                      </a:r>
                    </a:p>
                  </a:txBody>
                  <a:tcPr marL="6350" marR="6350" marT="635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n-US" sz="800" b="1" i="0" u="none" strike="noStrike" dirty="0">
                          <a:solidFill>
                            <a:srgbClr val="000000"/>
                          </a:solidFill>
                          <a:effectLst/>
                          <a:latin typeface="Segoe UI" panose="020B0502040204020203" pitchFamily="34" charset="0"/>
                        </a:rPr>
                        <a:t>$1,101,479 </a:t>
                      </a:r>
                    </a:p>
                  </a:txBody>
                  <a:tcPr marL="6350" marR="6350" marT="635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n-US" sz="800" b="1" i="0" u="none" strike="noStrike" dirty="0">
                          <a:solidFill>
                            <a:srgbClr val="000000"/>
                          </a:solidFill>
                          <a:effectLst/>
                          <a:latin typeface="Segoe UI" panose="020B0502040204020203" pitchFamily="34" charset="0"/>
                        </a:rPr>
                        <a:t>100.0%</a:t>
                      </a:r>
                    </a:p>
                  </a:txBody>
                  <a:tcPr marL="6350" marR="6350" marT="635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62109167"/>
                  </a:ext>
                </a:extLst>
              </a:tr>
            </a:tbl>
          </a:graphicData>
        </a:graphic>
      </p:graphicFrame>
      <p:sp>
        <p:nvSpPr>
          <p:cNvPr id="14" name="TextBox 13">
            <a:extLst>
              <a:ext uri="{FF2B5EF4-FFF2-40B4-BE49-F238E27FC236}">
                <a16:creationId xmlns:a16="http://schemas.microsoft.com/office/drawing/2014/main" id="{D6000904-2F0B-C06D-88BA-82A6C2D7DF26}"/>
              </a:ext>
            </a:extLst>
          </p:cNvPr>
          <p:cNvSpPr txBox="1"/>
          <p:nvPr/>
        </p:nvSpPr>
        <p:spPr>
          <a:xfrm>
            <a:off x="1074798" y="2785646"/>
            <a:ext cx="2819400" cy="1384995"/>
          </a:xfrm>
          <a:prstGeom prst="rect">
            <a:avLst/>
          </a:prstGeom>
          <a:solidFill>
            <a:schemeClr val="bg1">
              <a:lumMod val="95000"/>
            </a:schemeClr>
          </a:solidFill>
        </p:spPr>
        <p:txBody>
          <a:bodyPr wrap="square">
            <a:spAutoFit/>
          </a:bodyPr>
          <a:lstStyle/>
          <a:p>
            <a:r>
              <a:rPr lang="en-US" sz="1200" u="sng" dirty="0">
                <a:latin typeface="Segoe UI" panose="020B0502040204020203" pitchFamily="34" charset="0"/>
                <a:cs typeface="Segoe UI" panose="020B0502040204020203" pitchFamily="34" charset="0"/>
              </a:rPr>
              <a:t>Key Metrics:</a:t>
            </a:r>
          </a:p>
          <a:p>
            <a:r>
              <a:rPr lang="en-US" sz="1200" dirty="0">
                <a:latin typeface="Segoe UI" panose="020B0502040204020203" pitchFamily="34" charset="0"/>
                <a:cs typeface="Segoe UI" panose="020B0502040204020203" pitchFamily="34" charset="0"/>
              </a:rPr>
              <a:t>Client Contacts: ~ 200 </a:t>
            </a:r>
          </a:p>
          <a:p>
            <a:r>
              <a:rPr lang="en-US" sz="1200" dirty="0">
                <a:latin typeface="Segoe UI" panose="020B0502040204020203" pitchFamily="34" charset="0"/>
                <a:cs typeface="Segoe UI" panose="020B0502040204020203" pitchFamily="34" charset="0"/>
              </a:rPr>
              <a:t>Active Clients: ~100 </a:t>
            </a:r>
            <a:r>
              <a:rPr lang="en-US" sz="1000" i="1" dirty="0">
                <a:latin typeface="Segoe UI" panose="020B0502040204020203" pitchFamily="34" charset="0"/>
                <a:cs typeface="Segoe UI" panose="020B0502040204020203" pitchFamily="34" charset="0"/>
              </a:rPr>
              <a:t>(including recurrent)</a:t>
            </a:r>
            <a:endParaRPr lang="en-US" sz="1200" i="1" dirty="0">
              <a:latin typeface="Segoe UI" panose="020B0502040204020203" pitchFamily="34" charset="0"/>
              <a:cs typeface="Segoe UI" panose="020B0502040204020203" pitchFamily="34" charset="0"/>
            </a:endParaRPr>
          </a:p>
          <a:p>
            <a:r>
              <a:rPr lang="en-US" sz="1200" dirty="0">
                <a:latin typeface="Segoe UI" panose="020B0502040204020203" pitchFamily="34" charset="0"/>
                <a:cs typeface="Segoe UI" panose="020B0502040204020203" pitchFamily="34" charset="0"/>
              </a:rPr>
              <a:t>Borrowers</a:t>
            </a:r>
            <a:r>
              <a:rPr lang="en-US" sz="1200" baseline="30000" dirty="0">
                <a:latin typeface="Segoe UI" panose="020B0502040204020203" pitchFamily="34" charset="0"/>
                <a:cs typeface="Segoe UI" panose="020B0502040204020203" pitchFamily="34" charset="0"/>
              </a:rPr>
              <a:t>(*)</a:t>
            </a:r>
            <a:r>
              <a:rPr lang="en-US" sz="1200" dirty="0">
                <a:latin typeface="Segoe UI" panose="020B0502040204020203" pitchFamily="34" charset="0"/>
                <a:cs typeface="Segoe UI" panose="020B0502040204020203" pitchFamily="34" charset="0"/>
              </a:rPr>
              <a:t>: 43+</a:t>
            </a:r>
          </a:p>
          <a:p>
            <a:r>
              <a:rPr lang="en-US" sz="1200" dirty="0">
                <a:latin typeface="Segoe UI" panose="020B0502040204020203" pitchFamily="34" charset="0"/>
                <a:cs typeface="Segoe UI" panose="020B0502040204020203" pitchFamily="34" charset="0"/>
              </a:rPr>
              <a:t>Loan Portfolio: ~US$1.1 billion</a:t>
            </a:r>
          </a:p>
          <a:p>
            <a:r>
              <a:rPr lang="en-US" sz="1200" dirty="0">
                <a:latin typeface="Segoe UI" panose="020B0502040204020203" pitchFamily="34" charset="0"/>
                <a:cs typeface="Segoe UI" panose="020B0502040204020203" pitchFamily="34" charset="0"/>
              </a:rPr>
              <a:t>Avg. Tenor: 7.5years</a:t>
            </a:r>
          </a:p>
          <a:p>
            <a:r>
              <a:rPr lang="en-US" sz="1200" dirty="0">
                <a:latin typeface="Segoe UI" panose="020B0502040204020203" pitchFamily="34" charset="0"/>
                <a:cs typeface="Segoe UI" panose="020B0502040204020203" pitchFamily="34" charset="0"/>
              </a:rPr>
              <a:t>Defaults: 0</a:t>
            </a:r>
          </a:p>
        </p:txBody>
      </p:sp>
      <p:sp>
        <p:nvSpPr>
          <p:cNvPr id="3" name="TextBox 2">
            <a:extLst>
              <a:ext uri="{FF2B5EF4-FFF2-40B4-BE49-F238E27FC236}">
                <a16:creationId xmlns:a16="http://schemas.microsoft.com/office/drawing/2014/main" id="{E91164F3-963F-A503-9746-3D491BB6EF75}"/>
              </a:ext>
            </a:extLst>
          </p:cNvPr>
          <p:cNvSpPr txBox="1"/>
          <p:nvPr/>
        </p:nvSpPr>
        <p:spPr>
          <a:xfrm>
            <a:off x="681613" y="1371600"/>
            <a:ext cx="3657600" cy="1169551"/>
          </a:xfrm>
          <a:prstGeom prst="rect">
            <a:avLst/>
          </a:prstGeom>
          <a:noFill/>
        </p:spPr>
        <p:txBody>
          <a:bodyPr wrap="square">
            <a:spAutoFit/>
          </a:bodyPr>
          <a:lstStyle/>
          <a:p>
            <a:pPr algn="just" fontAlgn="auto">
              <a:spcBef>
                <a:spcPts val="0"/>
              </a:spcBef>
              <a:spcAft>
                <a:spcPts val="0"/>
              </a:spcAft>
              <a:defRPr/>
            </a:pPr>
            <a:r>
              <a:rPr lang="en-US" sz="1000" dirty="0">
                <a:latin typeface="Segoe UI" panose="020B0502040204020203" pitchFamily="34" charset="0"/>
                <a:cs typeface="Segoe UI" panose="020B0502040204020203" pitchFamily="34" charset="0"/>
              </a:rPr>
              <a:t>PFS Finance manages a portfolio of nearly 200 client contacts representing over US$2 billion in financing offers extended to date. This portfolio includes close to 100 active clients. Each client is regularly engaged through a structured relationship management process, with an average of two to four contacts or visits annually to address specific needs, align financial strategies, and strengthen long-term partnerships.</a:t>
            </a:r>
          </a:p>
        </p:txBody>
      </p:sp>
      <p:graphicFrame>
        <p:nvGraphicFramePr>
          <p:cNvPr id="6" name="Table 5">
            <a:extLst>
              <a:ext uri="{FF2B5EF4-FFF2-40B4-BE49-F238E27FC236}">
                <a16:creationId xmlns:a16="http://schemas.microsoft.com/office/drawing/2014/main" id="{8F2F431A-D431-16EC-5548-31B271DD5240}"/>
              </a:ext>
            </a:extLst>
          </p:cNvPr>
          <p:cNvGraphicFramePr>
            <a:graphicFrameLocks noGrp="1"/>
          </p:cNvGraphicFramePr>
          <p:nvPr>
            <p:extLst>
              <p:ext uri="{D42A27DB-BD31-4B8C-83A1-F6EECF244321}">
                <p14:modId xmlns:p14="http://schemas.microsoft.com/office/powerpoint/2010/main" val="2447646431"/>
              </p:ext>
            </p:extLst>
          </p:nvPr>
        </p:nvGraphicFramePr>
        <p:xfrm>
          <a:off x="457200" y="6400800"/>
          <a:ext cx="8229600" cy="198120"/>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293949555"/>
                    </a:ext>
                  </a:extLst>
                </a:gridCol>
                <a:gridCol w="2743200">
                  <a:extLst>
                    <a:ext uri="{9D8B030D-6E8A-4147-A177-3AD203B41FA5}">
                      <a16:colId xmlns:a16="http://schemas.microsoft.com/office/drawing/2014/main" val="353290181"/>
                    </a:ext>
                  </a:extLst>
                </a:gridCol>
                <a:gridCol w="2743200">
                  <a:extLst>
                    <a:ext uri="{9D8B030D-6E8A-4147-A177-3AD203B41FA5}">
                      <a16:colId xmlns:a16="http://schemas.microsoft.com/office/drawing/2014/main" val="3879572424"/>
                    </a:ext>
                  </a:extLst>
                </a:gridCol>
              </a:tblGrid>
              <a:tr h="182880">
                <a:tc>
                  <a:txBody>
                    <a:bodyPr/>
                    <a:lstStyle/>
                    <a:p>
                      <a:r>
                        <a:rPr lang="en-US" sz="700" b="1" dirty="0">
                          <a:latin typeface="Segoe UI" panose="020B0502040204020203" pitchFamily="34" charset="0"/>
                          <a:cs typeface="Segoe UI" panose="020B0502040204020203" pitchFamily="34" charset="0"/>
                        </a:rPr>
                        <a:t>PFS Finance (USA), LLC</a:t>
                      </a:r>
                    </a:p>
                  </a:txBody>
                  <a:tcPr/>
                </a:tc>
                <a:tc>
                  <a:txBody>
                    <a:bodyPr/>
                    <a:lstStyle/>
                    <a:p>
                      <a:r>
                        <a:rPr lang="en-US" sz="700" b="1" i="1" dirty="0">
                          <a:solidFill>
                            <a:srgbClr val="C00000"/>
                          </a:solidFill>
                          <a:latin typeface="Segoe UI" panose="020B0502040204020203" pitchFamily="34" charset="0"/>
                          <a:cs typeface="Segoe UI" panose="020B0502040204020203" pitchFamily="34" charset="0"/>
                        </a:rPr>
                        <a:t>For Professional Use – Not for Distribution to the Public</a:t>
                      </a:r>
                    </a:p>
                  </a:txBody>
                  <a:tcPr/>
                </a:tc>
                <a:tc>
                  <a:txBody>
                    <a:bodyPr/>
                    <a:lstStyle/>
                    <a:p>
                      <a:pPr algn="r"/>
                      <a:r>
                        <a:rPr lang="en-US" sz="700" dirty="0">
                          <a:latin typeface="Segoe UI" panose="020B0502040204020203" pitchFamily="34" charset="0"/>
                          <a:cs typeface="Segoe UI" panose="020B0502040204020203" pitchFamily="34" charset="0"/>
                        </a:rPr>
                        <a:t>Page 4 of 9</a:t>
                      </a:r>
                    </a:p>
                  </a:txBody>
                  <a:tcPr/>
                </a:tc>
                <a:extLst>
                  <a:ext uri="{0D108BD9-81ED-4DB2-BD59-A6C34878D82A}">
                    <a16:rowId xmlns:a16="http://schemas.microsoft.com/office/drawing/2014/main" val="3483188209"/>
                  </a:ext>
                </a:extLst>
              </a:tr>
            </a:tbl>
          </a:graphicData>
        </a:graphic>
      </p:graphicFrame>
      <p:grpSp>
        <p:nvGrpSpPr>
          <p:cNvPr id="7" name="Group 6">
            <a:extLst>
              <a:ext uri="{FF2B5EF4-FFF2-40B4-BE49-F238E27FC236}">
                <a16:creationId xmlns:a16="http://schemas.microsoft.com/office/drawing/2014/main" id="{B139B624-E83C-835D-AA86-600667D7FA8F}"/>
              </a:ext>
            </a:extLst>
          </p:cNvPr>
          <p:cNvGrpSpPr/>
          <p:nvPr/>
        </p:nvGrpSpPr>
        <p:grpSpPr>
          <a:xfrm>
            <a:off x="4913930" y="1303443"/>
            <a:ext cx="4114800" cy="2743200"/>
            <a:chOff x="1629473" y="2790518"/>
            <a:chExt cx="5609527" cy="3200400"/>
          </a:xfrm>
        </p:grpSpPr>
        <p:graphicFrame>
          <p:nvGraphicFramePr>
            <p:cNvPr id="8" name="Chart 7">
              <a:extLst>
                <a:ext uri="{FF2B5EF4-FFF2-40B4-BE49-F238E27FC236}">
                  <a16:creationId xmlns:a16="http://schemas.microsoft.com/office/drawing/2014/main" id="{BCB4B4E6-BEAB-A245-AFFA-A2D9BC0A173B}"/>
                </a:ext>
              </a:extLst>
            </p:cNvPr>
            <p:cNvGraphicFramePr/>
            <p:nvPr>
              <p:extLst>
                <p:ext uri="{D42A27DB-BD31-4B8C-83A1-F6EECF244321}">
                  <p14:modId xmlns:p14="http://schemas.microsoft.com/office/powerpoint/2010/main" val="1436123469"/>
                </p:ext>
              </p:extLst>
            </p:nvPr>
          </p:nvGraphicFramePr>
          <p:xfrm>
            <a:off x="1752600" y="2790518"/>
            <a:ext cx="5486400" cy="3200400"/>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a:extLst>
                <a:ext uri="{FF2B5EF4-FFF2-40B4-BE49-F238E27FC236}">
                  <a16:creationId xmlns:a16="http://schemas.microsoft.com/office/drawing/2014/main" id="{F660BD43-F707-B001-95EB-CCB2F60B0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9173" y="4310626"/>
              <a:ext cx="1447800" cy="381000"/>
            </a:xfrm>
            <a:prstGeom prst="rect">
              <a:avLst/>
            </a:prstGeom>
          </p:spPr>
        </p:pic>
        <p:pic>
          <p:nvPicPr>
            <p:cNvPr id="10" name="Picture 9">
              <a:extLst>
                <a:ext uri="{FF2B5EF4-FFF2-40B4-BE49-F238E27FC236}">
                  <a16:creationId xmlns:a16="http://schemas.microsoft.com/office/drawing/2014/main" id="{A0E36856-1A67-B77F-04EB-C6AB0B902C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9473" y="5633000"/>
              <a:ext cx="804602" cy="211737"/>
            </a:xfrm>
            <a:prstGeom prst="rect">
              <a:avLst/>
            </a:prstGeom>
          </p:spPr>
        </p:pic>
        <p:pic>
          <p:nvPicPr>
            <p:cNvPr id="13" name="Picture 12">
              <a:extLst>
                <a:ext uri="{FF2B5EF4-FFF2-40B4-BE49-F238E27FC236}">
                  <a16:creationId xmlns:a16="http://schemas.microsoft.com/office/drawing/2014/main" id="{B677CF42-CDD2-F83E-B161-7BB868F559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9473" y="4013193"/>
              <a:ext cx="714611" cy="105869"/>
            </a:xfrm>
            <a:prstGeom prst="rect">
              <a:avLst/>
            </a:prstGeom>
          </p:spPr>
        </p:pic>
        <p:pic>
          <p:nvPicPr>
            <p:cNvPr id="15" name="Picture 14" descr="A close up of a logo&#10;&#10;Description automatically generated">
              <a:extLst>
                <a:ext uri="{FF2B5EF4-FFF2-40B4-BE49-F238E27FC236}">
                  <a16:creationId xmlns:a16="http://schemas.microsoft.com/office/drawing/2014/main" id="{4F0E3F07-80B3-9C2B-6739-B9314D41D1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29473" y="4238553"/>
              <a:ext cx="846947" cy="529343"/>
            </a:xfrm>
            <a:prstGeom prst="rect">
              <a:avLst/>
            </a:prstGeom>
          </p:spPr>
        </p:pic>
        <p:pic>
          <p:nvPicPr>
            <p:cNvPr id="16" name="Picture 15" descr="A blue and green logo&#10;&#10;Description automatically generated">
              <a:extLst>
                <a:ext uri="{FF2B5EF4-FFF2-40B4-BE49-F238E27FC236}">
                  <a16:creationId xmlns:a16="http://schemas.microsoft.com/office/drawing/2014/main" id="{AC04A237-ADB9-2CE7-06C0-90F132E8B5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9473" y="4829104"/>
              <a:ext cx="674910" cy="635211"/>
            </a:xfrm>
            <a:prstGeom prst="rect">
              <a:avLst/>
            </a:prstGeom>
          </p:spPr>
        </p:pic>
        <p:pic>
          <p:nvPicPr>
            <p:cNvPr id="17" name="Picture 16" descr="A blue and black letter k&#10;&#10;Description automatically generated">
              <a:extLst>
                <a:ext uri="{FF2B5EF4-FFF2-40B4-BE49-F238E27FC236}">
                  <a16:creationId xmlns:a16="http://schemas.microsoft.com/office/drawing/2014/main" id="{CCCB68BF-F1BE-4784-6899-31C31AA206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29473" y="3502745"/>
              <a:ext cx="755606" cy="211737"/>
            </a:xfrm>
            <a:prstGeom prst="rect">
              <a:avLst/>
            </a:prstGeom>
          </p:spPr>
        </p:pic>
      </p:grpSp>
      <p:sp>
        <p:nvSpPr>
          <p:cNvPr id="18" name="TextBox 17">
            <a:extLst>
              <a:ext uri="{FF2B5EF4-FFF2-40B4-BE49-F238E27FC236}">
                <a16:creationId xmlns:a16="http://schemas.microsoft.com/office/drawing/2014/main" id="{F90896D6-EEC8-E065-A969-0B13D252330D}"/>
              </a:ext>
            </a:extLst>
          </p:cNvPr>
          <p:cNvSpPr txBox="1"/>
          <p:nvPr/>
        </p:nvSpPr>
        <p:spPr>
          <a:xfrm>
            <a:off x="681613" y="4572000"/>
            <a:ext cx="3657600" cy="1785104"/>
          </a:xfrm>
          <a:prstGeom prst="rect">
            <a:avLst/>
          </a:prstGeom>
          <a:noFill/>
        </p:spPr>
        <p:txBody>
          <a:bodyPr wrap="square">
            <a:spAutoFit/>
          </a:bodyPr>
          <a:lstStyle/>
          <a:p>
            <a:pPr algn="just" fontAlgn="auto">
              <a:spcBef>
                <a:spcPts val="0"/>
              </a:spcBef>
              <a:spcAft>
                <a:spcPts val="0"/>
              </a:spcAft>
              <a:defRPr/>
            </a:pPr>
            <a:r>
              <a:rPr lang="en-US" sz="1000" dirty="0">
                <a:latin typeface="Segoe UI" panose="020B0502040204020203" pitchFamily="34" charset="0"/>
                <a:cs typeface="Segoe UI" panose="020B0502040204020203" pitchFamily="34" charset="0"/>
              </a:rPr>
              <a:t>To date, none of the loans facilitated by PFS Finance have defaulted, highlighting its robust client selection process, unwavering support, and commitment to sustainable financing practices.</a:t>
            </a:r>
          </a:p>
          <a:p>
            <a:pPr fontAlgn="auto">
              <a:spcBef>
                <a:spcPts val="0"/>
              </a:spcBef>
              <a:spcAft>
                <a:spcPts val="0"/>
              </a:spcAft>
              <a:defRPr/>
            </a:pPr>
            <a:endParaRPr lang="en-US" sz="1000" dirty="0">
              <a:latin typeface="Segoe UI" panose="020B0502040204020203" pitchFamily="34" charset="0"/>
              <a:cs typeface="Segoe UI" panose="020B0502040204020203" pitchFamily="34" charset="0"/>
            </a:endParaRPr>
          </a:p>
          <a:p>
            <a:pPr algn="just" fontAlgn="auto">
              <a:spcBef>
                <a:spcPts val="0"/>
              </a:spcBef>
              <a:spcAft>
                <a:spcPts val="0"/>
              </a:spcAft>
              <a:defRPr/>
            </a:pPr>
            <a:r>
              <a:rPr lang="en-US" sz="1000" dirty="0">
                <a:latin typeface="Segoe UI" panose="020B0502040204020203" pitchFamily="34" charset="0"/>
                <a:cs typeface="Segoe UI" panose="020B0502040204020203" pitchFamily="34" charset="0"/>
              </a:rPr>
              <a:t>Beyond regular engagement, PFS Finance proactively identifies new opportunities, delivers ongoing advisory services, and ensures the seamless execution of transactions. This approach reflects its dedication to fostering trust and consistently delivering value as a dependable financial partner.</a:t>
            </a:r>
          </a:p>
        </p:txBody>
      </p:sp>
      <p:sp>
        <p:nvSpPr>
          <p:cNvPr id="19" name="TextBox 18">
            <a:extLst>
              <a:ext uri="{FF2B5EF4-FFF2-40B4-BE49-F238E27FC236}">
                <a16:creationId xmlns:a16="http://schemas.microsoft.com/office/drawing/2014/main" id="{6231B070-4F52-6CE8-A158-5022522F5161}"/>
              </a:ext>
            </a:extLst>
          </p:cNvPr>
          <p:cNvSpPr txBox="1"/>
          <p:nvPr/>
        </p:nvSpPr>
        <p:spPr>
          <a:xfrm>
            <a:off x="4841471" y="4105603"/>
            <a:ext cx="3829895" cy="215444"/>
          </a:xfrm>
          <a:prstGeom prst="rect">
            <a:avLst/>
          </a:prstGeom>
          <a:noFill/>
        </p:spPr>
        <p:txBody>
          <a:bodyPr wrap="none" rtlCol="0">
            <a:spAutoFit/>
          </a:bodyPr>
          <a:lstStyle/>
          <a:p>
            <a:r>
              <a:rPr lang="en-US" sz="800" i="1" baseline="30000" dirty="0">
                <a:latin typeface="Segoe UI" panose="020B0502040204020203" pitchFamily="34" charset="0"/>
                <a:cs typeface="Segoe UI" panose="020B0502040204020203" pitchFamily="34" charset="0"/>
              </a:rPr>
              <a:t>(*)</a:t>
            </a:r>
            <a:r>
              <a:rPr lang="en-US" sz="800" i="1" dirty="0">
                <a:latin typeface="Segoe UI" panose="020B0502040204020203" pitchFamily="34" charset="0"/>
                <a:cs typeface="Segoe UI" panose="020B0502040204020203" pitchFamily="34" charset="0"/>
              </a:rPr>
              <a:t> ECA Covered Buyer and Supplier Credit Transactions as of September 30</a:t>
            </a:r>
            <a:r>
              <a:rPr lang="en-US" sz="800" i="1" baseline="30000" dirty="0">
                <a:latin typeface="Segoe UI" panose="020B0502040204020203" pitchFamily="34" charset="0"/>
                <a:cs typeface="Segoe UI" panose="020B0502040204020203" pitchFamily="34" charset="0"/>
              </a:rPr>
              <a:t>th</a:t>
            </a:r>
            <a:r>
              <a:rPr lang="en-US" sz="800" i="1" dirty="0">
                <a:latin typeface="Segoe UI" panose="020B0502040204020203" pitchFamily="34" charset="0"/>
                <a:cs typeface="Segoe UI" panose="020B0502040204020203" pitchFamily="34" charset="0"/>
              </a:rPr>
              <a:t>, 2024</a:t>
            </a:r>
          </a:p>
        </p:txBody>
      </p:sp>
      <p:sp>
        <p:nvSpPr>
          <p:cNvPr id="5" name="TextBox 4">
            <a:extLst>
              <a:ext uri="{FF2B5EF4-FFF2-40B4-BE49-F238E27FC236}">
                <a16:creationId xmlns:a16="http://schemas.microsoft.com/office/drawing/2014/main" id="{1BA517A7-87C7-2776-01DF-3AE08148EF41}"/>
              </a:ext>
            </a:extLst>
          </p:cNvPr>
          <p:cNvSpPr txBox="1"/>
          <p:nvPr/>
        </p:nvSpPr>
        <p:spPr>
          <a:xfrm>
            <a:off x="1074798" y="4157246"/>
            <a:ext cx="2819400" cy="338554"/>
          </a:xfrm>
          <a:prstGeom prst="rect">
            <a:avLst/>
          </a:prstGeom>
          <a:noFill/>
        </p:spPr>
        <p:txBody>
          <a:bodyPr wrap="square" rtlCol="0">
            <a:spAutoFit/>
          </a:bodyPr>
          <a:lstStyle/>
          <a:p>
            <a:r>
              <a:rPr lang="en-US" sz="800" i="1" baseline="30000" dirty="0">
                <a:latin typeface="Segoe UI" panose="020B0502040204020203" pitchFamily="34" charset="0"/>
                <a:cs typeface="Segoe UI" panose="020B0502040204020203" pitchFamily="34" charset="0"/>
              </a:rPr>
              <a:t>(*)</a:t>
            </a:r>
            <a:r>
              <a:rPr lang="en-US" sz="800" i="1" dirty="0">
                <a:latin typeface="Segoe UI" panose="020B0502040204020203" pitchFamily="34" charset="0"/>
                <a:cs typeface="Segoe UI" panose="020B0502040204020203" pitchFamily="34" charset="0"/>
              </a:rPr>
              <a:t> The ”+” sign represents new clients with pending loan closings as of September 30</a:t>
            </a:r>
            <a:r>
              <a:rPr lang="en-US" sz="800" i="1" baseline="30000" dirty="0">
                <a:latin typeface="Segoe UI" panose="020B0502040204020203" pitchFamily="34" charset="0"/>
                <a:cs typeface="Segoe UI" panose="020B0502040204020203" pitchFamily="34" charset="0"/>
              </a:rPr>
              <a:t>th</a:t>
            </a:r>
            <a:r>
              <a:rPr lang="en-US" sz="800" i="1" dirty="0">
                <a:latin typeface="Segoe UI" panose="020B0502040204020203" pitchFamily="34" charset="0"/>
                <a:cs typeface="Segoe UI" panose="020B0502040204020203" pitchFamily="34" charset="0"/>
              </a:rPr>
              <a:t>, 2024</a:t>
            </a:r>
          </a:p>
        </p:txBody>
      </p:sp>
    </p:spTree>
    <p:extLst>
      <p:ext uri="{BB962C8B-B14F-4D97-AF65-F5344CB8AC3E}">
        <p14:creationId xmlns:p14="http://schemas.microsoft.com/office/powerpoint/2010/main" val="94177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4D662-A98B-FCDA-0B46-8889B90E65A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34C7496-2D98-E92F-5FA9-B3E007EE0E6C}"/>
              </a:ext>
            </a:extLst>
          </p:cNvPr>
          <p:cNvSpPr txBox="1">
            <a:spLocks/>
          </p:cNvSpPr>
          <p:nvPr/>
        </p:nvSpPr>
        <p:spPr>
          <a:xfrm>
            <a:off x="457200" y="228600"/>
            <a:ext cx="4572000" cy="914400"/>
          </a:xfrm>
          <a:prstGeom prst="rect">
            <a:avLst/>
          </a:prstGeom>
        </p:spPr>
        <p:txBody>
          <a:bodyPr anchor="b" anchorCtr="0"/>
          <a:lstStyle>
            <a:lvl1pPr algn="l" rtl="0" eaLnBrk="1" latinLnBrk="0" hangingPunct="1">
              <a:spcBef>
                <a:spcPct val="0"/>
              </a:spcBef>
              <a:buNone/>
              <a:defRPr kumimoji="0" sz="3200" kern="1200">
                <a:solidFill>
                  <a:schemeClr val="tx2"/>
                </a:solidFill>
                <a:latin typeface="+mj-lt"/>
                <a:ea typeface="+mj-ea"/>
                <a:cs typeface="+mj-cs"/>
              </a:defRPr>
            </a:lvl1pPr>
          </a:lstStyle>
          <a:p>
            <a:pPr fontAlgn="auto">
              <a:spcAft>
                <a:spcPts val="0"/>
              </a:spcAft>
            </a:pPr>
            <a:r>
              <a:rPr lang="en-US" sz="2400" dirty="0">
                <a:solidFill>
                  <a:srgbClr val="002060"/>
                </a:solidFill>
                <a:latin typeface="Segoe UI" panose="020B0502040204020203" pitchFamily="34" charset="0"/>
                <a:cs typeface="Segoe UI" panose="020B0502040204020203" pitchFamily="34" charset="0"/>
              </a:rPr>
              <a:t>Industry Focus</a:t>
            </a:r>
          </a:p>
        </p:txBody>
      </p:sp>
      <p:sp>
        <p:nvSpPr>
          <p:cNvPr id="2" name="TextBox 1">
            <a:extLst>
              <a:ext uri="{FF2B5EF4-FFF2-40B4-BE49-F238E27FC236}">
                <a16:creationId xmlns:a16="http://schemas.microsoft.com/office/drawing/2014/main" id="{67E90C24-91A5-B16C-277E-2F01F3F03ABC}"/>
              </a:ext>
            </a:extLst>
          </p:cNvPr>
          <p:cNvSpPr txBox="1"/>
          <p:nvPr/>
        </p:nvSpPr>
        <p:spPr>
          <a:xfrm>
            <a:off x="4724400" y="4038600"/>
            <a:ext cx="3829895" cy="215444"/>
          </a:xfrm>
          <a:prstGeom prst="rect">
            <a:avLst/>
          </a:prstGeom>
          <a:noFill/>
        </p:spPr>
        <p:txBody>
          <a:bodyPr wrap="none" rtlCol="0">
            <a:spAutoFit/>
          </a:bodyPr>
          <a:lstStyle/>
          <a:p>
            <a:r>
              <a:rPr lang="en-US" sz="800" i="1" baseline="30000" dirty="0">
                <a:latin typeface="Segoe UI" panose="020B0502040204020203" pitchFamily="34" charset="0"/>
                <a:cs typeface="Segoe UI" panose="020B0502040204020203" pitchFamily="34" charset="0"/>
              </a:rPr>
              <a:t>(*)</a:t>
            </a:r>
            <a:r>
              <a:rPr lang="en-US" sz="800" i="1" dirty="0">
                <a:latin typeface="Segoe UI" panose="020B0502040204020203" pitchFamily="34" charset="0"/>
                <a:cs typeface="Segoe UI" panose="020B0502040204020203" pitchFamily="34" charset="0"/>
              </a:rPr>
              <a:t> ECA Covered Buyer and Supplier Credit Transactions as of September 30</a:t>
            </a:r>
            <a:r>
              <a:rPr lang="en-US" sz="800" i="1" baseline="30000" dirty="0">
                <a:latin typeface="Segoe UI" panose="020B0502040204020203" pitchFamily="34" charset="0"/>
                <a:cs typeface="Segoe UI" panose="020B0502040204020203" pitchFamily="34" charset="0"/>
              </a:rPr>
              <a:t>th</a:t>
            </a:r>
            <a:r>
              <a:rPr lang="en-US" sz="800" i="1" dirty="0">
                <a:latin typeface="Segoe UI" panose="020B0502040204020203" pitchFamily="34" charset="0"/>
                <a:cs typeface="Segoe UI" panose="020B0502040204020203" pitchFamily="34" charset="0"/>
              </a:rPr>
              <a:t>, 2024</a:t>
            </a:r>
          </a:p>
        </p:txBody>
      </p:sp>
      <p:graphicFrame>
        <p:nvGraphicFramePr>
          <p:cNvPr id="6" name="Table 5">
            <a:extLst>
              <a:ext uri="{FF2B5EF4-FFF2-40B4-BE49-F238E27FC236}">
                <a16:creationId xmlns:a16="http://schemas.microsoft.com/office/drawing/2014/main" id="{65D996E5-D67E-798A-5136-9CC7D1B79B59}"/>
              </a:ext>
            </a:extLst>
          </p:cNvPr>
          <p:cNvGraphicFramePr>
            <a:graphicFrameLocks noGrp="1"/>
          </p:cNvGraphicFramePr>
          <p:nvPr>
            <p:extLst>
              <p:ext uri="{D42A27DB-BD31-4B8C-83A1-F6EECF244321}">
                <p14:modId xmlns:p14="http://schemas.microsoft.com/office/powerpoint/2010/main" val="2543624948"/>
              </p:ext>
            </p:extLst>
          </p:nvPr>
        </p:nvGraphicFramePr>
        <p:xfrm>
          <a:off x="457200" y="6400800"/>
          <a:ext cx="8229600" cy="198120"/>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293949555"/>
                    </a:ext>
                  </a:extLst>
                </a:gridCol>
                <a:gridCol w="2743200">
                  <a:extLst>
                    <a:ext uri="{9D8B030D-6E8A-4147-A177-3AD203B41FA5}">
                      <a16:colId xmlns:a16="http://schemas.microsoft.com/office/drawing/2014/main" val="353290181"/>
                    </a:ext>
                  </a:extLst>
                </a:gridCol>
                <a:gridCol w="2743200">
                  <a:extLst>
                    <a:ext uri="{9D8B030D-6E8A-4147-A177-3AD203B41FA5}">
                      <a16:colId xmlns:a16="http://schemas.microsoft.com/office/drawing/2014/main" val="3879572424"/>
                    </a:ext>
                  </a:extLst>
                </a:gridCol>
              </a:tblGrid>
              <a:tr h="182880">
                <a:tc>
                  <a:txBody>
                    <a:bodyPr/>
                    <a:lstStyle/>
                    <a:p>
                      <a:r>
                        <a:rPr lang="en-US" sz="700" b="1" dirty="0">
                          <a:latin typeface="Segoe UI" panose="020B0502040204020203" pitchFamily="34" charset="0"/>
                          <a:cs typeface="Segoe UI" panose="020B0502040204020203" pitchFamily="34" charset="0"/>
                        </a:rPr>
                        <a:t>PFS Finance (USA), LLC</a:t>
                      </a:r>
                    </a:p>
                  </a:txBody>
                  <a:tcPr/>
                </a:tc>
                <a:tc>
                  <a:txBody>
                    <a:bodyPr/>
                    <a:lstStyle/>
                    <a:p>
                      <a:r>
                        <a:rPr lang="en-US" sz="700" b="1" i="1" dirty="0">
                          <a:solidFill>
                            <a:srgbClr val="C00000"/>
                          </a:solidFill>
                          <a:latin typeface="Segoe UI" panose="020B0502040204020203" pitchFamily="34" charset="0"/>
                          <a:cs typeface="Segoe UI" panose="020B0502040204020203" pitchFamily="34" charset="0"/>
                        </a:rPr>
                        <a:t>For Professional Use – Not for Distribution to the Public</a:t>
                      </a:r>
                    </a:p>
                  </a:txBody>
                  <a:tcPr/>
                </a:tc>
                <a:tc>
                  <a:txBody>
                    <a:bodyPr/>
                    <a:lstStyle/>
                    <a:p>
                      <a:pPr algn="r"/>
                      <a:r>
                        <a:rPr lang="en-US" sz="700" dirty="0">
                          <a:latin typeface="Segoe UI" panose="020B0502040204020203" pitchFamily="34" charset="0"/>
                          <a:cs typeface="Segoe UI" panose="020B0502040204020203" pitchFamily="34" charset="0"/>
                        </a:rPr>
                        <a:t>Page 5 of 9</a:t>
                      </a:r>
                    </a:p>
                  </a:txBody>
                  <a:tcPr/>
                </a:tc>
                <a:extLst>
                  <a:ext uri="{0D108BD9-81ED-4DB2-BD59-A6C34878D82A}">
                    <a16:rowId xmlns:a16="http://schemas.microsoft.com/office/drawing/2014/main" val="3483188209"/>
                  </a:ext>
                </a:extLst>
              </a:tr>
            </a:tbl>
          </a:graphicData>
        </a:graphic>
      </p:graphicFrame>
      <p:graphicFrame>
        <p:nvGraphicFramePr>
          <p:cNvPr id="7" name="Chart 6">
            <a:extLst>
              <a:ext uri="{FF2B5EF4-FFF2-40B4-BE49-F238E27FC236}">
                <a16:creationId xmlns:a16="http://schemas.microsoft.com/office/drawing/2014/main" id="{5636A5D0-5061-2BD6-0761-0D8A10556BE3}"/>
              </a:ext>
            </a:extLst>
          </p:cNvPr>
          <p:cNvGraphicFramePr/>
          <p:nvPr>
            <p:extLst>
              <p:ext uri="{D42A27DB-BD31-4B8C-83A1-F6EECF244321}">
                <p14:modId xmlns:p14="http://schemas.microsoft.com/office/powerpoint/2010/main" val="3146477577"/>
              </p:ext>
            </p:extLst>
          </p:nvPr>
        </p:nvGraphicFramePr>
        <p:xfrm>
          <a:off x="4267200" y="12954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a:extLst>
              <a:ext uri="{FF2B5EF4-FFF2-40B4-BE49-F238E27FC236}">
                <a16:creationId xmlns:a16="http://schemas.microsoft.com/office/drawing/2014/main" id="{7B7F4545-0C7D-E8B3-B8D0-A340EDDF27FA}"/>
              </a:ext>
            </a:extLst>
          </p:cNvPr>
          <p:cNvGraphicFramePr>
            <a:graphicFrameLocks noGrp="1"/>
          </p:cNvGraphicFramePr>
          <p:nvPr>
            <p:extLst>
              <p:ext uri="{D42A27DB-BD31-4B8C-83A1-F6EECF244321}">
                <p14:modId xmlns:p14="http://schemas.microsoft.com/office/powerpoint/2010/main" val="2242857125"/>
              </p:ext>
            </p:extLst>
          </p:nvPr>
        </p:nvGraphicFramePr>
        <p:xfrm>
          <a:off x="4864608" y="4343400"/>
          <a:ext cx="3657600" cy="1700207"/>
        </p:xfrm>
        <a:graphic>
          <a:graphicData uri="http://schemas.openxmlformats.org/drawingml/2006/table">
            <a:tbl>
              <a:tblPr firstRow="1" firstCol="1" bandRow="1">
                <a:tableStyleId>{2D5ABB26-0587-4C30-8999-92F81FD0307C}</a:tableStyleId>
              </a:tblPr>
              <a:tblGrid>
                <a:gridCol w="1974870">
                  <a:extLst>
                    <a:ext uri="{9D8B030D-6E8A-4147-A177-3AD203B41FA5}">
                      <a16:colId xmlns:a16="http://schemas.microsoft.com/office/drawing/2014/main" val="2451149581"/>
                    </a:ext>
                  </a:extLst>
                </a:gridCol>
                <a:gridCol w="1028335">
                  <a:extLst>
                    <a:ext uri="{9D8B030D-6E8A-4147-A177-3AD203B41FA5}">
                      <a16:colId xmlns:a16="http://schemas.microsoft.com/office/drawing/2014/main" val="1284817994"/>
                    </a:ext>
                  </a:extLst>
                </a:gridCol>
                <a:gridCol w="654395">
                  <a:extLst>
                    <a:ext uri="{9D8B030D-6E8A-4147-A177-3AD203B41FA5}">
                      <a16:colId xmlns:a16="http://schemas.microsoft.com/office/drawing/2014/main" val="1439049956"/>
                    </a:ext>
                  </a:extLst>
                </a:gridCol>
              </a:tblGrid>
              <a:tr h="143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effectLst/>
                          <a:latin typeface="Segoe UI" panose="020B0502040204020203" pitchFamily="34" charset="0"/>
                          <a:cs typeface="Segoe UI" panose="020B0502040204020203" pitchFamily="34" charset="0"/>
                        </a:rPr>
                        <a:t>Industry Breakdown (*)</a:t>
                      </a:r>
                      <a:endParaRPr lang="en-US" sz="900" b="1" dirty="0">
                        <a:effectLst/>
                        <a:latin typeface="Segoe UI" panose="020B0502040204020203" pitchFamily="34" charset="0"/>
                        <a:ea typeface="Lucida Sans Unicode" panose="020B0602030504020204" pitchFamily="34" charset="0"/>
                        <a:cs typeface="Segoe UI" panose="020B0502040204020203" pitchFamily="34" charset="0"/>
                      </a:endParaRPr>
                    </a:p>
                  </a:txBody>
                  <a:tcPr marL="68580" marR="68580" marT="0" marB="0" anchor="ctr">
                    <a:lnB w="3175"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900" b="1" dirty="0">
                        <a:effectLst/>
                        <a:latin typeface="Segoe UI" panose="020B0502040204020203" pitchFamily="34" charset="0"/>
                        <a:ea typeface="Lucida Sans Unicode" panose="020B0602030504020204" pitchFamily="34" charset="0"/>
                        <a:cs typeface="Segoe UI" panose="020B0502040204020203" pitchFamily="34" charset="0"/>
                      </a:endParaRPr>
                    </a:p>
                  </a:txBody>
                  <a:tcPr marL="68580" marR="68580" marT="0" marB="0" anchor="b">
                    <a:lnB w="3175"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900" b="1" dirty="0">
                        <a:effectLst/>
                        <a:latin typeface="Segoe UI" panose="020B0502040204020203" pitchFamily="34" charset="0"/>
                        <a:ea typeface="Lucida Sans Unicode" panose="020B0602030504020204" pitchFamily="34" charset="0"/>
                        <a:cs typeface="Segoe UI" panose="020B0502040204020203" pitchFamily="34" charset="0"/>
                      </a:endParaRPr>
                    </a:p>
                  </a:txBody>
                  <a:tcPr marL="68580" marR="68580" marT="0" marB="0" anchor="b">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503140"/>
                  </a:ext>
                </a:extLst>
              </a:tr>
              <a:tr h="254394">
                <a:tc>
                  <a:txBody>
                    <a:bodyPr/>
                    <a:lstStyle/>
                    <a:p>
                      <a:pPr marL="0" marR="0" algn="l">
                        <a:spcBef>
                          <a:spcPts val="0"/>
                        </a:spcBef>
                        <a:spcAft>
                          <a:spcPts val="0"/>
                        </a:spcAft>
                      </a:pPr>
                      <a:endParaRPr lang="en-US" sz="800" b="1" dirty="0">
                        <a:effectLst/>
                        <a:latin typeface="Segoe UI" panose="020B0502040204020203" pitchFamily="34" charset="0"/>
                        <a:ea typeface="Lucida Sans Unicode" panose="020B0602030504020204" pitchFamily="34" charset="0"/>
                        <a:cs typeface="Segoe UI" panose="020B0502040204020203" pitchFamily="34" charset="0"/>
                      </a:endParaRPr>
                    </a:p>
                  </a:txBody>
                  <a:tcPr marL="68580" marR="68580" marT="0" marB="0" anchor="b">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800" b="1" dirty="0">
                          <a:effectLst/>
                          <a:latin typeface="Segoe UI" panose="020B0502040204020203" pitchFamily="34" charset="0"/>
                          <a:cs typeface="Segoe UI" panose="020B0502040204020203" pitchFamily="34" charset="0"/>
                        </a:rPr>
                        <a:t>Volume </a:t>
                      </a:r>
                    </a:p>
                    <a:p>
                      <a:pPr marL="0" marR="0" algn="ctr">
                        <a:spcBef>
                          <a:spcPts val="0"/>
                        </a:spcBef>
                        <a:spcAft>
                          <a:spcPts val="0"/>
                        </a:spcAft>
                      </a:pPr>
                      <a:r>
                        <a:rPr lang="en-US" sz="800" b="1" dirty="0">
                          <a:effectLst/>
                          <a:latin typeface="Segoe UI" panose="020B0502040204020203" pitchFamily="34" charset="0"/>
                          <a:cs typeface="Segoe UI" panose="020B0502040204020203" pitchFamily="34" charset="0"/>
                        </a:rPr>
                        <a:t>(US$'000)</a:t>
                      </a:r>
                      <a:endParaRPr lang="en-US" sz="800" b="1" dirty="0">
                        <a:effectLst/>
                        <a:latin typeface="Segoe UI" panose="020B0502040204020203" pitchFamily="34" charset="0"/>
                        <a:ea typeface="Lucida Sans Unicode" panose="020B0602030504020204" pitchFamily="34" charset="0"/>
                        <a:cs typeface="Segoe UI" panose="020B0502040204020203" pitchFamily="34" charset="0"/>
                      </a:endParaRPr>
                    </a:p>
                  </a:txBody>
                  <a:tcPr marL="68580" marR="68580" marT="0" marB="0" anchor="b">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800" b="1" dirty="0">
                          <a:effectLst/>
                          <a:latin typeface="Segoe UI" panose="020B0502040204020203" pitchFamily="34" charset="0"/>
                          <a:cs typeface="Segoe UI" panose="020B0502040204020203" pitchFamily="34" charset="0"/>
                        </a:rPr>
                        <a:t>(%)</a:t>
                      </a:r>
                      <a:endParaRPr lang="en-US" sz="800" b="1" dirty="0">
                        <a:effectLst/>
                        <a:latin typeface="Segoe UI" panose="020B0502040204020203" pitchFamily="34" charset="0"/>
                        <a:ea typeface="Lucida Sans Unicode" panose="020B0602030504020204" pitchFamily="34" charset="0"/>
                        <a:cs typeface="Segoe UI" panose="020B0502040204020203" pitchFamily="34" charset="0"/>
                      </a:endParaRPr>
                    </a:p>
                  </a:txBody>
                  <a:tcPr marL="68580" marR="68580" marT="0" marB="0" anchor="b">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68822224"/>
                  </a:ext>
                </a:extLst>
              </a:tr>
              <a:tr h="134186">
                <a:tc>
                  <a:txBody>
                    <a:bodyPr/>
                    <a:lstStyle/>
                    <a:p>
                      <a:pPr marL="91440" algn="l" rtl="0" fontAlgn="ctr"/>
                      <a:r>
                        <a:rPr lang="en-US" sz="800" b="0" i="0" u="none" strike="noStrike">
                          <a:solidFill>
                            <a:srgbClr val="000000"/>
                          </a:solidFill>
                          <a:effectLst/>
                          <a:latin typeface="Segoe UI" panose="020B0502040204020203" pitchFamily="34" charset="0"/>
                        </a:rPr>
                        <a:t>Energy</a:t>
                      </a:r>
                    </a:p>
                  </a:txBody>
                  <a:tcPr marL="6350" marR="6350" marT="6350" marB="0" anchor="ctr">
                    <a:lnT w="3175"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$304,397 </a:t>
                      </a:r>
                    </a:p>
                  </a:txBody>
                  <a:tcPr marL="6350" marR="6350" marT="6350" marB="0" anchor="ctr">
                    <a:lnT w="3175"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27.6%</a:t>
                      </a:r>
                    </a:p>
                  </a:txBody>
                  <a:tcPr marL="6350" marR="6350" marT="6350" marB="0" anchor="ctr">
                    <a:lnT w="3175"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160439056"/>
                  </a:ext>
                </a:extLst>
              </a:tr>
              <a:tr h="128594">
                <a:tc>
                  <a:txBody>
                    <a:bodyPr/>
                    <a:lstStyle/>
                    <a:p>
                      <a:pPr marL="91440" algn="l" rtl="0" fontAlgn="ctr"/>
                      <a:r>
                        <a:rPr lang="en-US" sz="800" b="0" i="0" u="none" strike="noStrike">
                          <a:solidFill>
                            <a:srgbClr val="000000"/>
                          </a:solidFill>
                          <a:effectLst/>
                          <a:latin typeface="Segoe UI" panose="020B0502040204020203" pitchFamily="34" charset="0"/>
                        </a:rPr>
                        <a:t>Paper Products</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$247,331 </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22.4%</a:t>
                      </a:r>
                    </a:p>
                  </a:txBody>
                  <a:tcPr marL="6350" marR="6350" marT="6350" marB="0" anchor="ctr">
                    <a:solidFill>
                      <a:schemeClr val="bg1">
                        <a:lumMod val="95000"/>
                      </a:schemeClr>
                    </a:solidFill>
                  </a:tcPr>
                </a:tc>
                <a:extLst>
                  <a:ext uri="{0D108BD9-81ED-4DB2-BD59-A6C34878D82A}">
                    <a16:rowId xmlns:a16="http://schemas.microsoft.com/office/drawing/2014/main" val="4193778397"/>
                  </a:ext>
                </a:extLst>
              </a:tr>
              <a:tr h="128594">
                <a:tc>
                  <a:txBody>
                    <a:bodyPr/>
                    <a:lstStyle/>
                    <a:p>
                      <a:pPr marL="91440" algn="l" rtl="0" fontAlgn="ctr"/>
                      <a:r>
                        <a:rPr lang="en-US" sz="800" b="0" i="0" u="none" strike="noStrike">
                          <a:solidFill>
                            <a:srgbClr val="000000"/>
                          </a:solidFill>
                          <a:effectLst/>
                          <a:latin typeface="Segoe UI" panose="020B0502040204020203" pitchFamily="34" charset="0"/>
                        </a:rPr>
                        <a:t>Wood Processing</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$127,627 </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11.6%</a:t>
                      </a:r>
                    </a:p>
                  </a:txBody>
                  <a:tcPr marL="6350" marR="6350" marT="6350" marB="0" anchor="ctr">
                    <a:solidFill>
                      <a:schemeClr val="bg1">
                        <a:lumMod val="95000"/>
                      </a:schemeClr>
                    </a:solidFill>
                  </a:tcPr>
                </a:tc>
                <a:extLst>
                  <a:ext uri="{0D108BD9-81ED-4DB2-BD59-A6C34878D82A}">
                    <a16:rowId xmlns:a16="http://schemas.microsoft.com/office/drawing/2014/main" val="613517719"/>
                  </a:ext>
                </a:extLst>
              </a:tr>
              <a:tr h="128594">
                <a:tc>
                  <a:txBody>
                    <a:bodyPr/>
                    <a:lstStyle/>
                    <a:p>
                      <a:pPr marL="91440" algn="l" rtl="0" fontAlgn="ctr"/>
                      <a:r>
                        <a:rPr lang="en-US" sz="800" b="0" i="0" u="none" strike="noStrike" dirty="0">
                          <a:solidFill>
                            <a:srgbClr val="000000"/>
                          </a:solidFill>
                          <a:effectLst/>
                          <a:latin typeface="Segoe UI" panose="020B0502040204020203" pitchFamily="34" charset="0"/>
                        </a:rPr>
                        <a:t>Textiles</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$111,694 </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10.1%</a:t>
                      </a:r>
                    </a:p>
                  </a:txBody>
                  <a:tcPr marL="6350" marR="6350" marT="6350" marB="0" anchor="ctr">
                    <a:solidFill>
                      <a:schemeClr val="bg1">
                        <a:lumMod val="95000"/>
                      </a:schemeClr>
                    </a:solidFill>
                  </a:tcPr>
                </a:tc>
                <a:extLst>
                  <a:ext uri="{0D108BD9-81ED-4DB2-BD59-A6C34878D82A}">
                    <a16:rowId xmlns:a16="http://schemas.microsoft.com/office/drawing/2014/main" val="630374032"/>
                  </a:ext>
                </a:extLst>
              </a:tr>
              <a:tr h="128594">
                <a:tc>
                  <a:txBody>
                    <a:bodyPr/>
                    <a:lstStyle/>
                    <a:p>
                      <a:pPr marL="91440" algn="l" rtl="0" fontAlgn="ctr"/>
                      <a:r>
                        <a:rPr lang="en-US" sz="800" b="0" i="0" u="none" strike="noStrike" dirty="0">
                          <a:solidFill>
                            <a:srgbClr val="000000"/>
                          </a:solidFill>
                          <a:effectLst/>
                          <a:latin typeface="Segoe UI" panose="020B0502040204020203" pitchFamily="34" charset="0"/>
                        </a:rPr>
                        <a:t>Healthcare</a:t>
                      </a:r>
                    </a:p>
                  </a:txBody>
                  <a:tcPr marL="6350" marR="6350" marT="6350" marB="0" anchor="ctr">
                    <a:solidFill>
                      <a:schemeClr val="bg1">
                        <a:lumMod val="95000"/>
                      </a:schemeClr>
                    </a:solidFill>
                  </a:tcPr>
                </a:tc>
                <a:tc>
                  <a:txBody>
                    <a:bodyPr/>
                    <a:lstStyle/>
                    <a:p>
                      <a:pPr algn="ctr" rtl="0" fontAlgn="ctr"/>
                      <a:r>
                        <a:rPr lang="en-US" sz="800" b="0" i="0" u="none" strike="noStrike">
                          <a:solidFill>
                            <a:srgbClr val="000000"/>
                          </a:solidFill>
                          <a:effectLst/>
                          <a:latin typeface="Segoe UI" panose="020B0502040204020203" pitchFamily="34" charset="0"/>
                        </a:rPr>
                        <a:t>$86,016 </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7.8%</a:t>
                      </a:r>
                    </a:p>
                  </a:txBody>
                  <a:tcPr marL="6350" marR="6350" marT="6350" marB="0" anchor="ctr">
                    <a:solidFill>
                      <a:schemeClr val="bg1">
                        <a:lumMod val="95000"/>
                      </a:schemeClr>
                    </a:solidFill>
                  </a:tcPr>
                </a:tc>
                <a:extLst>
                  <a:ext uri="{0D108BD9-81ED-4DB2-BD59-A6C34878D82A}">
                    <a16:rowId xmlns:a16="http://schemas.microsoft.com/office/drawing/2014/main" val="1588013862"/>
                  </a:ext>
                </a:extLst>
              </a:tr>
              <a:tr h="128594">
                <a:tc>
                  <a:txBody>
                    <a:bodyPr/>
                    <a:lstStyle/>
                    <a:p>
                      <a:pPr marL="91440" algn="l" rtl="0" fontAlgn="ctr"/>
                      <a:r>
                        <a:rPr lang="en-US" sz="800" b="0" i="0" u="none" strike="noStrike" dirty="0">
                          <a:solidFill>
                            <a:srgbClr val="000000"/>
                          </a:solidFill>
                          <a:effectLst/>
                          <a:latin typeface="Segoe UI" panose="020B0502040204020203" pitchFamily="34" charset="0"/>
                        </a:rPr>
                        <a:t>Metal Processing</a:t>
                      </a:r>
                    </a:p>
                  </a:txBody>
                  <a:tcPr marL="6350" marR="6350" marT="6350" marB="0" anchor="ctr">
                    <a:solidFill>
                      <a:schemeClr val="bg1">
                        <a:lumMod val="95000"/>
                      </a:schemeClr>
                    </a:solidFill>
                  </a:tcPr>
                </a:tc>
                <a:tc>
                  <a:txBody>
                    <a:bodyPr/>
                    <a:lstStyle/>
                    <a:p>
                      <a:pPr algn="ctr" rtl="0" fontAlgn="ctr"/>
                      <a:r>
                        <a:rPr lang="en-US" sz="800" b="0" i="0" u="none" strike="noStrike">
                          <a:solidFill>
                            <a:srgbClr val="000000"/>
                          </a:solidFill>
                          <a:effectLst/>
                          <a:latin typeface="Segoe UI" panose="020B0502040204020203" pitchFamily="34" charset="0"/>
                        </a:rPr>
                        <a:t>$65,083 </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6.2%</a:t>
                      </a:r>
                    </a:p>
                  </a:txBody>
                  <a:tcPr marL="6350" marR="6350" marT="6350" marB="0" anchor="ctr">
                    <a:solidFill>
                      <a:schemeClr val="bg1">
                        <a:lumMod val="95000"/>
                      </a:schemeClr>
                    </a:solidFill>
                  </a:tcPr>
                </a:tc>
                <a:extLst>
                  <a:ext uri="{0D108BD9-81ED-4DB2-BD59-A6C34878D82A}">
                    <a16:rowId xmlns:a16="http://schemas.microsoft.com/office/drawing/2014/main" val="2896176579"/>
                  </a:ext>
                </a:extLst>
              </a:tr>
              <a:tr h="128594">
                <a:tc>
                  <a:txBody>
                    <a:bodyPr/>
                    <a:lstStyle/>
                    <a:p>
                      <a:pPr marL="91440" algn="l" rtl="0" fontAlgn="ctr"/>
                      <a:r>
                        <a:rPr lang="en-US" sz="800" b="0" i="0" u="none" strike="noStrike" dirty="0">
                          <a:solidFill>
                            <a:srgbClr val="000000"/>
                          </a:solidFill>
                          <a:effectLst/>
                          <a:latin typeface="Segoe UI" panose="020B0502040204020203" pitchFamily="34" charset="0"/>
                        </a:rPr>
                        <a:t>Financial Services</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$56,774 </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5.1%</a:t>
                      </a:r>
                    </a:p>
                  </a:txBody>
                  <a:tcPr marL="6350" marR="6350" marT="6350" marB="0" anchor="ctr">
                    <a:solidFill>
                      <a:schemeClr val="bg1">
                        <a:lumMod val="95000"/>
                      </a:schemeClr>
                    </a:solidFill>
                  </a:tcPr>
                </a:tc>
                <a:extLst>
                  <a:ext uri="{0D108BD9-81ED-4DB2-BD59-A6C34878D82A}">
                    <a16:rowId xmlns:a16="http://schemas.microsoft.com/office/drawing/2014/main" val="4283600099"/>
                  </a:ext>
                </a:extLst>
              </a:tr>
              <a:tr h="128594">
                <a:tc>
                  <a:txBody>
                    <a:bodyPr/>
                    <a:lstStyle/>
                    <a:p>
                      <a:pPr marL="91440" algn="l" rtl="0" fontAlgn="ctr"/>
                      <a:r>
                        <a:rPr lang="en-US" sz="800" b="0" i="0" u="none" strike="noStrike" dirty="0">
                          <a:solidFill>
                            <a:srgbClr val="000000"/>
                          </a:solidFill>
                          <a:effectLst/>
                          <a:latin typeface="Segoe UI" panose="020B0502040204020203" pitchFamily="34" charset="0"/>
                        </a:rPr>
                        <a:t>Other</a:t>
                      </a:r>
                    </a:p>
                  </a:txBody>
                  <a:tcPr marL="6350" marR="6350" marT="6350" marB="0" anchor="ctr">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$102,557 </a:t>
                      </a:r>
                    </a:p>
                  </a:txBody>
                  <a:tcPr marL="6350" marR="6350" marT="6350" marB="0" anchor="ctr">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9.2%</a:t>
                      </a:r>
                    </a:p>
                  </a:txBody>
                  <a:tcPr marL="6350" marR="6350" marT="6350" marB="0" anchor="ctr">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19127072"/>
                  </a:ext>
                </a:extLst>
              </a:tr>
              <a:tr h="134186">
                <a:tc>
                  <a:txBody>
                    <a:bodyPr/>
                    <a:lstStyle/>
                    <a:p>
                      <a:pPr marL="91440" algn="l" rtl="0" fontAlgn="ctr"/>
                      <a:r>
                        <a:rPr lang="en-US" sz="800" b="1" i="0" u="none" strike="noStrike" dirty="0">
                          <a:solidFill>
                            <a:srgbClr val="000000"/>
                          </a:solidFill>
                          <a:effectLst/>
                          <a:latin typeface="Segoe UI" panose="020B0502040204020203" pitchFamily="34" charset="0"/>
                        </a:rPr>
                        <a:t>Total</a:t>
                      </a:r>
                    </a:p>
                  </a:txBody>
                  <a:tcPr marL="6350" marR="6350" marT="635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n-US" sz="800" b="1" i="0" u="none" strike="noStrike" dirty="0">
                          <a:solidFill>
                            <a:srgbClr val="000000"/>
                          </a:solidFill>
                          <a:effectLst/>
                          <a:latin typeface="Segoe UI" panose="020B0502040204020203" pitchFamily="34" charset="0"/>
                        </a:rPr>
                        <a:t>$1,101,479 </a:t>
                      </a:r>
                    </a:p>
                  </a:txBody>
                  <a:tcPr marL="6350" marR="6350" marT="635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n-US" sz="800" b="1" i="0" u="none" strike="noStrike" dirty="0">
                          <a:solidFill>
                            <a:srgbClr val="000000"/>
                          </a:solidFill>
                          <a:effectLst/>
                          <a:latin typeface="Segoe UI" panose="020B0502040204020203" pitchFamily="34" charset="0"/>
                        </a:rPr>
                        <a:t>100.0%</a:t>
                      </a:r>
                    </a:p>
                  </a:txBody>
                  <a:tcPr marL="6350" marR="6350" marT="6350" marB="0" anchor="ct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8671249"/>
                  </a:ext>
                </a:extLst>
              </a:tr>
              <a:tr h="134186">
                <a:tc gridSpan="3">
                  <a:txBody>
                    <a:bodyPr/>
                    <a:lstStyle/>
                    <a:p>
                      <a:pPr marL="0" marR="0" algn="l">
                        <a:spcBef>
                          <a:spcPts val="0"/>
                        </a:spcBef>
                        <a:spcAft>
                          <a:spcPts val="0"/>
                        </a:spcAft>
                      </a:pPr>
                      <a:r>
                        <a:rPr lang="en-US" sz="800" b="0" dirty="0">
                          <a:effectLst/>
                          <a:latin typeface="Segoe UI" panose="020B0502040204020203" pitchFamily="34" charset="0"/>
                          <a:cs typeface="Segoe UI" panose="020B0502040204020203" pitchFamily="34" charset="0"/>
                        </a:rPr>
                        <a:t>(*) Number of Transactions as of Sept 30</a:t>
                      </a:r>
                      <a:r>
                        <a:rPr lang="en-US" sz="800" b="0" baseline="30000" dirty="0">
                          <a:effectLst/>
                          <a:latin typeface="Segoe UI" panose="020B0502040204020203" pitchFamily="34" charset="0"/>
                          <a:cs typeface="Segoe UI" panose="020B0502040204020203" pitchFamily="34" charset="0"/>
                        </a:rPr>
                        <a:t>th</a:t>
                      </a:r>
                      <a:r>
                        <a:rPr lang="en-US" sz="800" b="0" dirty="0">
                          <a:effectLst/>
                          <a:latin typeface="Segoe UI" panose="020B0502040204020203" pitchFamily="34" charset="0"/>
                          <a:cs typeface="Segoe UI" panose="020B0502040204020203" pitchFamily="34" charset="0"/>
                        </a:rPr>
                        <a:t>, 2024: 97</a:t>
                      </a:r>
                      <a:endParaRPr lang="en-US" sz="800" b="0" dirty="0">
                        <a:effectLst/>
                        <a:latin typeface="Segoe UI" panose="020B0502040204020203" pitchFamily="34" charset="0"/>
                        <a:ea typeface="Lucida Sans Unicode" panose="020B0602030504020204" pitchFamily="34" charset="0"/>
                        <a:cs typeface="Segoe UI" panose="020B0502040204020203" pitchFamily="34" charset="0"/>
                      </a:endParaRPr>
                    </a:p>
                  </a:txBody>
                  <a:tcPr marL="68580" marR="68580" marT="0" marB="0" anchor="ctr">
                    <a:lnT w="3175" cap="flat" cmpd="sng" algn="ctr">
                      <a:solidFill>
                        <a:schemeClr val="tx1"/>
                      </a:solidFill>
                      <a:prstDash val="solid"/>
                      <a:round/>
                      <a:headEnd type="none" w="med" len="med"/>
                      <a:tailEnd type="none" w="med" len="med"/>
                    </a:lnT>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2716462"/>
                  </a:ext>
                </a:extLst>
              </a:tr>
            </a:tbl>
          </a:graphicData>
        </a:graphic>
      </p:graphicFrame>
      <p:sp>
        <p:nvSpPr>
          <p:cNvPr id="9" name="TextBox 8">
            <a:extLst>
              <a:ext uri="{FF2B5EF4-FFF2-40B4-BE49-F238E27FC236}">
                <a16:creationId xmlns:a16="http://schemas.microsoft.com/office/drawing/2014/main" id="{BD8F1F4E-0FA4-43B3-5C3A-E7B5A7F6055E}"/>
              </a:ext>
            </a:extLst>
          </p:cNvPr>
          <p:cNvSpPr txBox="1"/>
          <p:nvPr/>
        </p:nvSpPr>
        <p:spPr>
          <a:xfrm>
            <a:off x="685800" y="1554480"/>
            <a:ext cx="3200400" cy="4054956"/>
          </a:xfrm>
          <a:prstGeom prst="rect">
            <a:avLst/>
          </a:prstGeom>
          <a:noFill/>
        </p:spPr>
        <p:txBody>
          <a:bodyPr wrap="square">
            <a:spAutoFit/>
          </a:bodyPr>
          <a:lstStyle/>
          <a:p>
            <a:pPr algn="just"/>
            <a:r>
              <a:rPr lang="en-US" sz="1000" dirty="0">
                <a:solidFill>
                  <a:srgbClr val="0E0E0E"/>
                </a:solidFill>
                <a:effectLst/>
                <a:latin typeface="Segoe UI" panose="020B0502040204020203" pitchFamily="34" charset="0"/>
                <a:cs typeface="Segoe UI" panose="020B0502040204020203" pitchFamily="34" charset="0"/>
              </a:rPr>
              <a:t>PFS Finance supports financing opportunities in capital-intensive, high-tech industries, including:</a:t>
            </a:r>
          </a:p>
          <a:p>
            <a:pPr algn="just"/>
            <a:endParaRPr lang="en-US" sz="1000" dirty="0">
              <a:solidFill>
                <a:srgbClr val="0E0E0E"/>
              </a:solidFill>
              <a:effectLst/>
              <a:latin typeface="Segoe UI" panose="020B0502040204020203" pitchFamily="34" charset="0"/>
              <a:cs typeface="Segoe UI" panose="020B0502040204020203" pitchFamily="34" charset="0"/>
            </a:endParaRPr>
          </a:p>
          <a:p>
            <a:pPr marL="171450" indent="-171450" algn="just">
              <a:spcBef>
                <a:spcPts val="900"/>
              </a:spcBef>
              <a:buFontTx/>
              <a:buChar char="-"/>
            </a:pPr>
            <a:r>
              <a:rPr lang="en-US" sz="1000" b="1" dirty="0">
                <a:solidFill>
                  <a:srgbClr val="0E0E0E"/>
                </a:solidFill>
                <a:effectLst/>
                <a:latin typeface="Segoe UI" panose="020B0502040204020203" pitchFamily="34" charset="0"/>
                <a:cs typeface="Segoe UI" panose="020B0502040204020203" pitchFamily="34" charset="0"/>
              </a:rPr>
              <a:t>Energy Generation</a:t>
            </a:r>
            <a:r>
              <a:rPr lang="en-US" sz="1000" dirty="0">
                <a:solidFill>
                  <a:srgbClr val="0E0E0E"/>
                </a:solidFill>
                <a:effectLst/>
                <a:latin typeface="Segoe UI" panose="020B0502040204020203" pitchFamily="34" charset="0"/>
                <a:cs typeface="Segoe UI" panose="020B0502040204020203" pitchFamily="34" charset="0"/>
              </a:rPr>
              <a:t>: Renewable and conventional power projects requiring advanced technologies and significant investment.</a:t>
            </a:r>
          </a:p>
          <a:p>
            <a:pPr marL="171450" indent="-171450" algn="just">
              <a:spcBef>
                <a:spcPts val="900"/>
              </a:spcBef>
              <a:buFontTx/>
              <a:buChar char="-"/>
            </a:pPr>
            <a:r>
              <a:rPr lang="en-US" sz="1000" b="1" dirty="0">
                <a:solidFill>
                  <a:srgbClr val="0E0E0E"/>
                </a:solidFill>
                <a:effectLst/>
                <a:latin typeface="Segoe UI" panose="020B0502040204020203" pitchFamily="34" charset="0"/>
                <a:cs typeface="Segoe UI" panose="020B0502040204020203" pitchFamily="34" charset="0"/>
              </a:rPr>
              <a:t>Healthcare</a:t>
            </a:r>
            <a:r>
              <a:rPr lang="en-US" sz="1000" dirty="0">
                <a:solidFill>
                  <a:srgbClr val="0E0E0E"/>
                </a:solidFill>
                <a:effectLst/>
                <a:latin typeface="Segoe UI" panose="020B0502040204020203" pitchFamily="34" charset="0"/>
                <a:cs typeface="Segoe UI" panose="020B0502040204020203" pitchFamily="34" charset="0"/>
              </a:rPr>
              <a:t>: Cutting-edge medical equipment, infrastructure, and technology-driven projects.</a:t>
            </a:r>
          </a:p>
          <a:p>
            <a:pPr marL="171450" indent="-171450" algn="just">
              <a:spcBef>
                <a:spcPts val="900"/>
              </a:spcBef>
              <a:buFontTx/>
              <a:buChar char="-"/>
            </a:pPr>
            <a:r>
              <a:rPr lang="en-US" sz="1000" b="1" dirty="0">
                <a:solidFill>
                  <a:srgbClr val="0E0E0E"/>
                </a:solidFill>
                <a:effectLst/>
                <a:latin typeface="Segoe UI" panose="020B0502040204020203" pitchFamily="34" charset="0"/>
                <a:cs typeface="Segoe UI" panose="020B0502040204020203" pitchFamily="34" charset="0"/>
              </a:rPr>
              <a:t>Paper Products</a:t>
            </a:r>
            <a:r>
              <a:rPr lang="en-US" sz="1000" dirty="0">
                <a:solidFill>
                  <a:srgbClr val="0E0E0E"/>
                </a:solidFill>
                <a:effectLst/>
                <a:latin typeface="Segoe UI" panose="020B0502040204020203" pitchFamily="34" charset="0"/>
                <a:cs typeface="Segoe UI" panose="020B0502040204020203" pitchFamily="34" charset="0"/>
              </a:rPr>
              <a:t>: Modernized production facilities for sustainable paper products manufacturing.</a:t>
            </a:r>
          </a:p>
          <a:p>
            <a:pPr marL="171450" indent="-171450" algn="just">
              <a:spcBef>
                <a:spcPts val="900"/>
              </a:spcBef>
              <a:buFontTx/>
              <a:buChar char="-"/>
            </a:pPr>
            <a:r>
              <a:rPr lang="en-US" sz="1000" b="1" dirty="0">
                <a:solidFill>
                  <a:srgbClr val="0E0E0E"/>
                </a:solidFill>
                <a:effectLst/>
                <a:latin typeface="Segoe UI" panose="020B0502040204020203" pitchFamily="34" charset="0"/>
                <a:cs typeface="Segoe UI" panose="020B0502040204020203" pitchFamily="34" charset="0"/>
              </a:rPr>
              <a:t>Wood Processing</a:t>
            </a:r>
            <a:r>
              <a:rPr lang="en-US" sz="1000" dirty="0">
                <a:solidFill>
                  <a:srgbClr val="0E0E0E"/>
                </a:solidFill>
                <a:effectLst/>
                <a:latin typeface="Segoe UI" panose="020B0502040204020203" pitchFamily="34" charset="0"/>
                <a:cs typeface="Segoe UI" panose="020B0502040204020203" pitchFamily="34" charset="0"/>
              </a:rPr>
              <a:t>: Advanced facilities for sustainable wood processing and related technologies.</a:t>
            </a:r>
          </a:p>
          <a:p>
            <a:pPr marL="171450" indent="-171450" algn="just">
              <a:spcBef>
                <a:spcPts val="900"/>
              </a:spcBef>
              <a:buFontTx/>
              <a:buChar char="-"/>
            </a:pPr>
            <a:r>
              <a:rPr lang="en-US" sz="1000" b="1" dirty="0">
                <a:solidFill>
                  <a:srgbClr val="0E0E0E"/>
                </a:solidFill>
                <a:effectLst/>
                <a:latin typeface="Segoe UI" panose="020B0502040204020203" pitchFamily="34" charset="0"/>
                <a:cs typeface="Segoe UI" panose="020B0502040204020203" pitchFamily="34" charset="0"/>
              </a:rPr>
              <a:t>Textiles</a:t>
            </a:r>
            <a:r>
              <a:rPr lang="en-US" sz="1000" dirty="0">
                <a:solidFill>
                  <a:srgbClr val="0E0E0E"/>
                </a:solidFill>
                <a:effectLst/>
                <a:latin typeface="Segoe UI" panose="020B0502040204020203" pitchFamily="34" charset="0"/>
                <a:cs typeface="Segoe UI" panose="020B0502040204020203" pitchFamily="34" charset="0"/>
              </a:rPr>
              <a:t>: High-tech innovations in textile production, including automation, eco-friendly materials, and smart fabrics.</a:t>
            </a:r>
          </a:p>
          <a:p>
            <a:pPr algn="just"/>
            <a:br>
              <a:rPr lang="en-US" sz="1000" dirty="0">
                <a:solidFill>
                  <a:srgbClr val="0E0E0E"/>
                </a:solidFill>
                <a:effectLst/>
                <a:latin typeface="Segoe UI" panose="020B0502040204020203" pitchFamily="34" charset="0"/>
                <a:cs typeface="Segoe UI" panose="020B0502040204020203" pitchFamily="34" charset="0"/>
              </a:rPr>
            </a:br>
            <a:endParaRPr lang="en-US" sz="1000" dirty="0">
              <a:solidFill>
                <a:srgbClr val="0E0E0E"/>
              </a:solidFill>
              <a:effectLst/>
              <a:latin typeface="Segoe UI" panose="020B0502040204020203" pitchFamily="34" charset="0"/>
              <a:cs typeface="Segoe UI" panose="020B0502040204020203" pitchFamily="34" charset="0"/>
            </a:endParaRPr>
          </a:p>
          <a:p>
            <a:pPr algn="just"/>
            <a:r>
              <a:rPr lang="en-US" sz="1000" dirty="0">
                <a:solidFill>
                  <a:srgbClr val="0E0E0E"/>
                </a:solidFill>
                <a:effectLst/>
                <a:latin typeface="Segoe UI" panose="020B0502040204020203" pitchFamily="34" charset="0"/>
                <a:cs typeface="Segoe UI" panose="020B0502040204020203" pitchFamily="34" charset="0"/>
              </a:rPr>
              <a:t>PFS Finance actively explores opportunities with industries deploying advanced technologies and innovative solutions, fostering sustainable growth and competitiveness.</a:t>
            </a:r>
          </a:p>
        </p:txBody>
      </p:sp>
    </p:spTree>
    <p:extLst>
      <p:ext uri="{BB962C8B-B14F-4D97-AF65-F5344CB8AC3E}">
        <p14:creationId xmlns:p14="http://schemas.microsoft.com/office/powerpoint/2010/main" val="1141230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4BFCB-A397-E13A-E90E-94ED7C2F98A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07F2232-E342-6971-F464-9404668FFDB1}"/>
              </a:ext>
            </a:extLst>
          </p:cNvPr>
          <p:cNvSpPr txBox="1">
            <a:spLocks/>
          </p:cNvSpPr>
          <p:nvPr/>
        </p:nvSpPr>
        <p:spPr>
          <a:xfrm>
            <a:off x="457200" y="228600"/>
            <a:ext cx="4572000" cy="914400"/>
          </a:xfrm>
          <a:prstGeom prst="rect">
            <a:avLst/>
          </a:prstGeom>
        </p:spPr>
        <p:txBody>
          <a:bodyPr anchor="b" anchorCtr="0"/>
          <a:lstStyle>
            <a:lvl1pPr algn="l" rtl="0" eaLnBrk="1" latinLnBrk="0" hangingPunct="1">
              <a:spcBef>
                <a:spcPct val="0"/>
              </a:spcBef>
              <a:buNone/>
              <a:defRPr kumimoji="0" sz="3200" kern="1200">
                <a:solidFill>
                  <a:schemeClr val="tx2"/>
                </a:solidFill>
                <a:latin typeface="+mj-lt"/>
                <a:ea typeface="+mj-ea"/>
                <a:cs typeface="+mj-cs"/>
              </a:defRPr>
            </a:lvl1pPr>
          </a:lstStyle>
          <a:p>
            <a:pPr fontAlgn="auto">
              <a:spcAft>
                <a:spcPts val="0"/>
              </a:spcAft>
            </a:pPr>
            <a:r>
              <a:rPr lang="en-US" sz="2400" dirty="0">
                <a:solidFill>
                  <a:srgbClr val="002060"/>
                </a:solidFill>
                <a:latin typeface="Segoe UI" panose="020B0502040204020203" pitchFamily="34" charset="0"/>
                <a:cs typeface="Segoe UI" panose="020B0502040204020203" pitchFamily="34" charset="0"/>
              </a:rPr>
              <a:t>Services and Responsibilities</a:t>
            </a:r>
          </a:p>
        </p:txBody>
      </p:sp>
      <p:sp>
        <p:nvSpPr>
          <p:cNvPr id="3" name="TextBox 2">
            <a:extLst>
              <a:ext uri="{FF2B5EF4-FFF2-40B4-BE49-F238E27FC236}">
                <a16:creationId xmlns:a16="http://schemas.microsoft.com/office/drawing/2014/main" id="{CB556F9F-B86A-0262-EEEA-1F10BFB18301}"/>
              </a:ext>
            </a:extLst>
          </p:cNvPr>
          <p:cNvSpPr txBox="1"/>
          <p:nvPr/>
        </p:nvSpPr>
        <p:spPr>
          <a:xfrm>
            <a:off x="685798" y="1371599"/>
            <a:ext cx="3657600" cy="1785104"/>
          </a:xfrm>
          <a:prstGeom prst="rect">
            <a:avLst/>
          </a:prstGeom>
          <a:noFill/>
        </p:spPr>
        <p:txBody>
          <a:bodyPr wrap="square">
            <a:sp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Segoe UI" panose="020B0502040204020203" pitchFamily="34" charset="0"/>
                <a:ea typeface="Segoe UI Historic" panose="020B0502040204020203" pitchFamily="34" charset="0"/>
                <a:cs typeface="Segoe UI" panose="020B0502040204020203" pitchFamily="34" charset="0"/>
              </a:rPr>
              <a:t>Origination</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000" b="0" dirty="0">
              <a:solidFill>
                <a:schemeClr val="tx1"/>
              </a:solidFill>
              <a:latin typeface="Segoe UI" panose="020B0502040204020203" pitchFamily="34" charset="0"/>
              <a:ea typeface="Segoe UI Historic" panose="020B0502040204020203" pitchFamily="34" charset="0"/>
              <a:cs typeface="Segoe UI" panose="020B0502040204020203" pitchFamily="34" charset="0"/>
            </a:endParaRPr>
          </a:p>
          <a:p>
            <a:pPr algn="just"/>
            <a:r>
              <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PFS Finance’s success stems from its ability to maintain a boutique lender approach to its potential borrowers.</a:t>
            </a:r>
          </a:p>
          <a:p>
            <a:pPr algn="just"/>
            <a:endPar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endParaRPr>
          </a:p>
          <a:p>
            <a:pPr algn="just"/>
            <a:r>
              <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The PFS Finance origination process is established around a standard set of financial criteria for banks and non-banks, including profitability and leverage benchmarks as well as maximum exposure guidelines. Applications are analyzed using a simplified process based on established Medium Term Credit Standards.</a:t>
            </a:r>
          </a:p>
        </p:txBody>
      </p:sp>
      <p:graphicFrame>
        <p:nvGraphicFramePr>
          <p:cNvPr id="6" name="Table 5">
            <a:extLst>
              <a:ext uri="{FF2B5EF4-FFF2-40B4-BE49-F238E27FC236}">
                <a16:creationId xmlns:a16="http://schemas.microsoft.com/office/drawing/2014/main" id="{8AEEF68B-FADA-BD71-2F3D-4E010832565A}"/>
              </a:ext>
            </a:extLst>
          </p:cNvPr>
          <p:cNvGraphicFramePr>
            <a:graphicFrameLocks noGrp="1"/>
          </p:cNvGraphicFramePr>
          <p:nvPr>
            <p:extLst>
              <p:ext uri="{D42A27DB-BD31-4B8C-83A1-F6EECF244321}">
                <p14:modId xmlns:p14="http://schemas.microsoft.com/office/powerpoint/2010/main" val="4151058013"/>
              </p:ext>
            </p:extLst>
          </p:nvPr>
        </p:nvGraphicFramePr>
        <p:xfrm>
          <a:off x="457200" y="6400800"/>
          <a:ext cx="8229600" cy="198120"/>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293949555"/>
                    </a:ext>
                  </a:extLst>
                </a:gridCol>
                <a:gridCol w="2743200">
                  <a:extLst>
                    <a:ext uri="{9D8B030D-6E8A-4147-A177-3AD203B41FA5}">
                      <a16:colId xmlns:a16="http://schemas.microsoft.com/office/drawing/2014/main" val="353290181"/>
                    </a:ext>
                  </a:extLst>
                </a:gridCol>
                <a:gridCol w="2743200">
                  <a:extLst>
                    <a:ext uri="{9D8B030D-6E8A-4147-A177-3AD203B41FA5}">
                      <a16:colId xmlns:a16="http://schemas.microsoft.com/office/drawing/2014/main" val="3879572424"/>
                    </a:ext>
                  </a:extLst>
                </a:gridCol>
              </a:tblGrid>
              <a:tr h="182880">
                <a:tc>
                  <a:txBody>
                    <a:bodyPr/>
                    <a:lstStyle/>
                    <a:p>
                      <a:r>
                        <a:rPr lang="en-US" sz="700" b="1" dirty="0">
                          <a:latin typeface="Segoe UI" panose="020B0502040204020203" pitchFamily="34" charset="0"/>
                          <a:cs typeface="Segoe UI" panose="020B0502040204020203" pitchFamily="34" charset="0"/>
                        </a:rPr>
                        <a:t>PFS Finance (USA), LLC</a:t>
                      </a:r>
                    </a:p>
                  </a:txBody>
                  <a:tcPr/>
                </a:tc>
                <a:tc>
                  <a:txBody>
                    <a:bodyPr/>
                    <a:lstStyle/>
                    <a:p>
                      <a:r>
                        <a:rPr lang="en-US" sz="700" b="1" i="1" dirty="0">
                          <a:solidFill>
                            <a:srgbClr val="C00000"/>
                          </a:solidFill>
                          <a:latin typeface="Segoe UI" panose="020B0502040204020203" pitchFamily="34" charset="0"/>
                          <a:cs typeface="Segoe UI" panose="020B0502040204020203" pitchFamily="34" charset="0"/>
                        </a:rPr>
                        <a:t>For Professional Use – Not for Distribution to the Public</a:t>
                      </a:r>
                    </a:p>
                  </a:txBody>
                  <a:tcPr/>
                </a:tc>
                <a:tc>
                  <a:txBody>
                    <a:bodyPr/>
                    <a:lstStyle/>
                    <a:p>
                      <a:pPr algn="r"/>
                      <a:r>
                        <a:rPr lang="en-US" sz="700" dirty="0">
                          <a:latin typeface="Segoe UI" panose="020B0502040204020203" pitchFamily="34" charset="0"/>
                          <a:cs typeface="Segoe UI" panose="020B0502040204020203" pitchFamily="34" charset="0"/>
                        </a:rPr>
                        <a:t>Page 6 of 9</a:t>
                      </a:r>
                    </a:p>
                  </a:txBody>
                  <a:tcPr/>
                </a:tc>
                <a:extLst>
                  <a:ext uri="{0D108BD9-81ED-4DB2-BD59-A6C34878D82A}">
                    <a16:rowId xmlns:a16="http://schemas.microsoft.com/office/drawing/2014/main" val="3483188209"/>
                  </a:ext>
                </a:extLst>
              </a:tr>
            </a:tbl>
          </a:graphicData>
        </a:graphic>
      </p:graphicFrame>
      <p:sp>
        <p:nvSpPr>
          <p:cNvPr id="2" name="TextBox 1">
            <a:extLst>
              <a:ext uri="{FF2B5EF4-FFF2-40B4-BE49-F238E27FC236}">
                <a16:creationId xmlns:a16="http://schemas.microsoft.com/office/drawing/2014/main" id="{5BD21B71-421D-0D12-A66A-76DE74A0E7D4}"/>
              </a:ext>
            </a:extLst>
          </p:cNvPr>
          <p:cNvSpPr txBox="1"/>
          <p:nvPr/>
        </p:nvSpPr>
        <p:spPr>
          <a:xfrm>
            <a:off x="4800602" y="1371599"/>
            <a:ext cx="3657600" cy="3016210"/>
          </a:xfrm>
          <a:prstGeom prst="rect">
            <a:avLst/>
          </a:prstGeom>
          <a:noFill/>
        </p:spPr>
        <p:txBody>
          <a:bodyPr wrap="square">
            <a:sp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Segoe UI" panose="020B0502040204020203" pitchFamily="34" charset="0"/>
                <a:cs typeface="Segoe UI" panose="020B0502040204020203" pitchFamily="34" charset="0"/>
              </a:rPr>
              <a:t>Relationship between the Parties</a:t>
            </a:r>
            <a:endParaRPr lang="en-US" sz="800" b="0" dirty="0">
              <a:solidFill>
                <a:schemeClr val="tx1"/>
              </a:solidFill>
              <a:latin typeface="Segoe UI" panose="020B0502040204020203" pitchFamily="34" charset="0"/>
              <a:cs typeface="Segoe UI" panose="020B0502040204020203"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000" b="0" dirty="0">
              <a:solidFill>
                <a:schemeClr val="tx1"/>
              </a:solidFill>
              <a:latin typeface="Segoe UI" panose="020B0502040204020203" pitchFamily="34" charset="0"/>
              <a:cs typeface="Segoe UI" panose="020B0502040204020203"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n-US" sz="1000" dirty="0">
                <a:latin typeface="Segoe UI" panose="020B0502040204020203" pitchFamily="34" charset="0"/>
                <a:cs typeface="Segoe UI" panose="020B0502040204020203" pitchFamily="34" charset="0"/>
              </a:rPr>
              <a:t>The Principal engages PFS Finance as a consultant to assist the Principal in identifying and recommending potential opportunities and potential issuers, borrowers, investors, lenders and other potential counterparties to possible purchases or sales of securities, assets or other interests, loan transactions or other investment, financing or acquisition transactions or other raising or commitment of capital as may be agreed from time to time ( “Transaction”).</a:t>
            </a: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000" b="0" dirty="0">
              <a:solidFill>
                <a:schemeClr val="tx1"/>
              </a:solidFill>
              <a:latin typeface="Segoe UI" panose="020B0502040204020203" pitchFamily="34" charset="0"/>
              <a:cs typeface="Segoe UI" panose="020B0502040204020203" pitchFamily="34" charset="0"/>
            </a:endParaRPr>
          </a:p>
          <a:p>
            <a:pPr marL="171450" marR="0" indent="-171450" algn="just" defTabSz="914400" rtl="0" eaLnBrk="1" fontAlgn="auto" latinLnBrk="0" hangingPunct="1">
              <a:lnSpc>
                <a:spcPct val="100000"/>
              </a:lnSpc>
              <a:spcBef>
                <a:spcPts val="0"/>
              </a:spcBef>
              <a:spcAft>
                <a:spcPts val="0"/>
              </a:spcAft>
              <a:buClrTx/>
              <a:buSzTx/>
              <a:buFontTx/>
              <a:buChar char="-"/>
              <a:tabLst/>
              <a:defRPr/>
            </a:pPr>
            <a:r>
              <a:rPr lang="en-US" sz="1000" b="0" i="1" dirty="0">
                <a:solidFill>
                  <a:schemeClr val="tx1"/>
                </a:solidFill>
                <a:latin typeface="Segoe UI" panose="020B0502040204020203" pitchFamily="34" charset="0"/>
                <a:cs typeface="Segoe UI" panose="020B0502040204020203" pitchFamily="34" charset="0"/>
              </a:rPr>
              <a:t>PFS Finance acts as an independent contractor.</a:t>
            </a:r>
          </a:p>
          <a:p>
            <a:pPr marL="171450" marR="0" indent="-171450" algn="just" defTabSz="914400" rtl="0" eaLnBrk="1" fontAlgn="auto" latinLnBrk="0" hangingPunct="1">
              <a:lnSpc>
                <a:spcPct val="100000"/>
              </a:lnSpc>
              <a:spcBef>
                <a:spcPts val="0"/>
              </a:spcBef>
              <a:spcAft>
                <a:spcPts val="0"/>
              </a:spcAft>
              <a:buClrTx/>
              <a:buSzTx/>
              <a:buFontTx/>
              <a:buChar char="-"/>
              <a:tabLst/>
              <a:defRPr/>
            </a:pPr>
            <a:r>
              <a:rPr lang="en-US" sz="1000" b="0" i="1" dirty="0">
                <a:solidFill>
                  <a:schemeClr val="tx1"/>
                </a:solidFill>
                <a:latin typeface="Segoe UI" panose="020B0502040204020203" pitchFamily="34" charset="0"/>
                <a:cs typeface="Segoe UI" panose="020B0502040204020203" pitchFamily="34" charset="0"/>
              </a:rPr>
              <a:t>No joint venture, partnership, or employment relationship is created.</a:t>
            </a:r>
          </a:p>
          <a:p>
            <a:pPr marL="171450" marR="0" indent="-171450" algn="just" defTabSz="914400" rtl="0" eaLnBrk="1" fontAlgn="auto" latinLnBrk="0" hangingPunct="1">
              <a:lnSpc>
                <a:spcPct val="100000"/>
              </a:lnSpc>
              <a:spcBef>
                <a:spcPts val="0"/>
              </a:spcBef>
              <a:spcAft>
                <a:spcPts val="0"/>
              </a:spcAft>
              <a:buClrTx/>
              <a:buSzTx/>
              <a:buFontTx/>
              <a:buChar char="-"/>
              <a:tabLst/>
              <a:defRPr/>
            </a:pPr>
            <a:r>
              <a:rPr lang="en-US" sz="1000" b="0" i="1" dirty="0">
                <a:solidFill>
                  <a:schemeClr val="tx1"/>
                </a:solidFill>
                <a:latin typeface="Segoe UI" panose="020B0502040204020203" pitchFamily="34" charset="0"/>
                <a:cs typeface="Segoe UI" panose="020B0502040204020203" pitchFamily="34" charset="0"/>
              </a:rPr>
              <a:t>Non-exclusive agreement: Both parties can enter similar agreements with others.</a:t>
            </a:r>
          </a:p>
          <a:p>
            <a:pPr marL="171450" marR="0" indent="-171450" algn="just" defTabSz="914400" rtl="0" eaLnBrk="1" fontAlgn="auto" latinLnBrk="0" hangingPunct="1">
              <a:lnSpc>
                <a:spcPct val="100000"/>
              </a:lnSpc>
              <a:spcBef>
                <a:spcPts val="0"/>
              </a:spcBef>
              <a:spcAft>
                <a:spcPts val="0"/>
              </a:spcAft>
              <a:buClrTx/>
              <a:buSzTx/>
              <a:buFontTx/>
              <a:buChar char="-"/>
              <a:tabLst/>
              <a:defRPr/>
            </a:pPr>
            <a:endParaRPr lang="en-US" sz="1000" i="1" dirty="0">
              <a:latin typeface="Segoe UI" panose="020B0502040204020203" pitchFamily="34" charset="0"/>
              <a:cs typeface="Segoe UI" panose="020B0502040204020203" pitchFamily="34" charset="0"/>
            </a:endParaRPr>
          </a:p>
          <a:p>
            <a:pPr algn="just" fontAlgn="auto">
              <a:spcBef>
                <a:spcPts val="0"/>
              </a:spcBef>
              <a:spcAft>
                <a:spcPts val="0"/>
              </a:spcAft>
              <a:defRPr/>
            </a:pPr>
            <a:r>
              <a:rPr lang="en-US" sz="1000" b="0" dirty="0">
                <a:solidFill>
                  <a:schemeClr val="tx1"/>
                </a:solidFill>
                <a:latin typeface="Segoe UI" panose="020B0502040204020203" pitchFamily="34" charset="0"/>
                <a:cs typeface="Segoe UI" panose="020B0502040204020203" pitchFamily="34" charset="0"/>
              </a:rPr>
              <a:t>Loans are funded directly by Principals, who retain full control over servicing, documentation, guarantees, and claims.</a:t>
            </a:r>
          </a:p>
        </p:txBody>
      </p:sp>
      <p:sp>
        <p:nvSpPr>
          <p:cNvPr id="9" name="TextBox 8">
            <a:extLst>
              <a:ext uri="{FF2B5EF4-FFF2-40B4-BE49-F238E27FC236}">
                <a16:creationId xmlns:a16="http://schemas.microsoft.com/office/drawing/2014/main" id="{B44DFFA7-E44B-E1EA-11F6-1AFEEF07F686}"/>
              </a:ext>
            </a:extLst>
          </p:cNvPr>
          <p:cNvSpPr txBox="1"/>
          <p:nvPr/>
        </p:nvSpPr>
        <p:spPr>
          <a:xfrm>
            <a:off x="685798" y="3276600"/>
            <a:ext cx="3657600" cy="3016210"/>
          </a:xfrm>
          <a:prstGeom prst="rect">
            <a:avLst/>
          </a:prstGeom>
          <a:noFill/>
        </p:spPr>
        <p:txBody>
          <a:bodyPr wrap="square">
            <a:spAutoFit/>
          </a:bodyPr>
          <a:lstStyle/>
          <a:p>
            <a:pPr algn="just" fontAlgn="auto">
              <a:spcBef>
                <a:spcPts val="0"/>
              </a:spcBef>
              <a:spcAft>
                <a:spcPts val="0"/>
              </a:spcAft>
              <a:defRPr/>
            </a:pPr>
            <a:r>
              <a:rPr lang="en-US" sz="1000" b="1" dirty="0">
                <a:latin typeface="Segoe UI" panose="020B0502040204020203" pitchFamily="34" charset="0"/>
                <a:cs typeface="Segoe UI" panose="020B0502040204020203" pitchFamily="34" charset="0"/>
              </a:rPr>
              <a:t>PFS Finance’s Role as an Originator</a:t>
            </a:r>
          </a:p>
          <a:p>
            <a:pPr algn="just" fontAlgn="auto">
              <a:spcBef>
                <a:spcPts val="0"/>
              </a:spcBef>
              <a:spcAft>
                <a:spcPts val="0"/>
              </a:spcAft>
              <a:defRPr/>
            </a:pPr>
            <a:endParaRPr lang="en-US" sz="1000" b="0" dirty="0">
              <a:solidFill>
                <a:schemeClr val="tx1"/>
              </a:solidFill>
              <a:latin typeface="Segoe UI" panose="020B0502040204020203" pitchFamily="34" charset="0"/>
              <a:cs typeface="Segoe UI" panose="020B0502040204020203" pitchFamily="34" charset="0"/>
            </a:endParaRPr>
          </a:p>
          <a:p>
            <a:pPr algn="just" fontAlgn="auto">
              <a:spcBef>
                <a:spcPts val="0"/>
              </a:spcBef>
              <a:spcAft>
                <a:spcPts val="0"/>
              </a:spcAft>
              <a:defRPr/>
            </a:pPr>
            <a:r>
              <a:rPr lang="en-US" sz="1000" b="0" dirty="0">
                <a:solidFill>
                  <a:schemeClr val="tx1"/>
                </a:solidFill>
                <a:latin typeface="Segoe UI" panose="020B0502040204020203" pitchFamily="34" charset="0"/>
                <a:cs typeface="Segoe UI" panose="020B0502040204020203" pitchFamily="34" charset="0"/>
              </a:rPr>
              <a:t>PFS Finance identifies potential transactions and provides complementary value-added services, from financial due diligence to operational follow-up, supporting facilities through to full maturity.</a:t>
            </a:r>
          </a:p>
          <a:p>
            <a:pPr algn="just" fontAlgn="auto">
              <a:spcBef>
                <a:spcPts val="0"/>
              </a:spcBef>
              <a:spcAft>
                <a:spcPts val="0"/>
              </a:spcAft>
              <a:defRPr/>
            </a:pPr>
            <a:endParaRPr lang="en-US" sz="1000" b="0" dirty="0">
              <a:solidFill>
                <a:schemeClr val="tx1"/>
              </a:solidFill>
              <a:latin typeface="Segoe UI" panose="020B0502040204020203" pitchFamily="34" charset="0"/>
              <a:cs typeface="Segoe UI" panose="020B0502040204020203" pitchFamily="34" charset="0"/>
            </a:endParaRPr>
          </a:p>
          <a:p>
            <a:pPr algn="just" fontAlgn="auto">
              <a:spcBef>
                <a:spcPts val="0"/>
              </a:spcBef>
              <a:spcAft>
                <a:spcPts val="0"/>
              </a:spcAft>
              <a:defRPr/>
            </a:pPr>
            <a:r>
              <a:rPr lang="en-US" sz="1000" b="0" dirty="0">
                <a:solidFill>
                  <a:schemeClr val="tx1"/>
                </a:solidFill>
                <a:latin typeface="Segoe UI" panose="020B0502040204020203" pitchFamily="34" charset="0"/>
                <a:cs typeface="Segoe UI" panose="020B0502040204020203" pitchFamily="34" charset="0"/>
              </a:rPr>
              <a:t>This includes conducting eligibility assessments, Know Your Customer (KYC) checks, and meeting other regulatory requirements.</a:t>
            </a:r>
          </a:p>
          <a:p>
            <a:pPr algn="just" fontAlgn="auto">
              <a:spcBef>
                <a:spcPts val="0"/>
              </a:spcBef>
              <a:spcAft>
                <a:spcPts val="0"/>
              </a:spcAft>
              <a:defRPr/>
            </a:pPr>
            <a:endParaRPr lang="en-US" sz="1000" dirty="0">
              <a:latin typeface="Segoe UI" panose="020B0502040204020203" pitchFamily="34" charset="0"/>
              <a:cs typeface="Segoe UI" panose="020B0502040204020203" pitchFamily="34" charset="0"/>
            </a:endParaRPr>
          </a:p>
          <a:p>
            <a:pPr algn="just"/>
            <a:r>
              <a:rPr lang="en-US" sz="1000" b="1" dirty="0">
                <a:solidFill>
                  <a:srgbClr val="0E0E0E"/>
                </a:solidFill>
                <a:effectLst/>
                <a:latin typeface="Segoe UI" panose="020B0502040204020203" pitchFamily="34" charset="0"/>
                <a:cs typeface="Segoe UI" panose="020B0502040204020203" pitchFamily="34" charset="0"/>
              </a:rPr>
              <a:t>Reasonable Assurance of Repayment:</a:t>
            </a:r>
            <a:endParaRPr lang="en-US" sz="1000" dirty="0">
              <a:solidFill>
                <a:srgbClr val="0E0E0E"/>
              </a:solidFill>
              <a:effectLst/>
              <a:latin typeface="Segoe UI" panose="020B0502040204020203" pitchFamily="34" charset="0"/>
              <a:cs typeface="Segoe UI" panose="020B0502040204020203" pitchFamily="34" charset="0"/>
            </a:endParaRPr>
          </a:p>
          <a:p>
            <a:pPr>
              <a:spcBef>
                <a:spcPts val="0"/>
              </a:spcBef>
            </a:pPr>
            <a:endParaRPr lang="en-US" sz="1000" dirty="0">
              <a:solidFill>
                <a:srgbClr val="0E0E0E"/>
              </a:solidFill>
              <a:latin typeface="Segoe UI" panose="020B0502040204020203" pitchFamily="34" charset="0"/>
              <a:cs typeface="Segoe UI" panose="020B0502040204020203" pitchFamily="34" charset="0"/>
            </a:endParaRPr>
          </a:p>
          <a:p>
            <a:pPr marL="171450" indent="-171450">
              <a:spcBef>
                <a:spcPts val="0"/>
              </a:spcBef>
              <a:buFontTx/>
              <a:buChar char="-"/>
            </a:pPr>
            <a:r>
              <a:rPr lang="en-US" sz="1000" i="1" dirty="0">
                <a:solidFill>
                  <a:srgbClr val="0E0E0E"/>
                </a:solidFill>
                <a:effectLst/>
                <a:latin typeface="Segoe UI" panose="020B0502040204020203" pitchFamily="34" charset="0"/>
                <a:cs typeface="Segoe UI" panose="020B0502040204020203" pitchFamily="34" charset="0"/>
              </a:rPr>
              <a:t>Operates on an arm’s length basis.</a:t>
            </a:r>
          </a:p>
          <a:p>
            <a:pPr marL="171450" indent="-171450">
              <a:spcBef>
                <a:spcPts val="0"/>
              </a:spcBef>
              <a:buFontTx/>
              <a:buChar char="-"/>
            </a:pPr>
            <a:r>
              <a:rPr lang="en-US" sz="1000" i="1" dirty="0">
                <a:solidFill>
                  <a:srgbClr val="0E0E0E"/>
                </a:solidFill>
                <a:effectLst/>
                <a:latin typeface="Segoe UI" panose="020B0502040204020203" pitchFamily="34" charset="0"/>
                <a:cs typeface="Segoe UI" panose="020B0502040204020203" pitchFamily="34" charset="0"/>
              </a:rPr>
              <a:t>Conducts due diligence and risk assessments.</a:t>
            </a:r>
          </a:p>
          <a:p>
            <a:pPr marL="171450" indent="-171450">
              <a:spcBef>
                <a:spcPts val="0"/>
              </a:spcBef>
              <a:buFontTx/>
              <a:buChar char="-"/>
            </a:pPr>
            <a:r>
              <a:rPr lang="en-US" sz="1000" i="1" dirty="0">
                <a:solidFill>
                  <a:srgbClr val="0E0E0E"/>
                </a:solidFill>
                <a:effectLst/>
                <a:latin typeface="Segoe UI" panose="020B0502040204020203" pitchFamily="34" charset="0"/>
                <a:cs typeface="Segoe UI" panose="020B0502040204020203" pitchFamily="34" charset="0"/>
              </a:rPr>
              <a:t>Addresses commercial or legal concerns in relevant markets or sectors.</a:t>
            </a:r>
          </a:p>
          <a:p>
            <a:pPr marL="171450" indent="-171450">
              <a:spcBef>
                <a:spcPts val="0"/>
              </a:spcBef>
              <a:buFontTx/>
              <a:buChar char="-"/>
            </a:pPr>
            <a:r>
              <a:rPr lang="en-US" sz="1000" i="1" dirty="0">
                <a:solidFill>
                  <a:srgbClr val="0E0E0E"/>
                </a:solidFill>
                <a:effectLst/>
                <a:latin typeface="Segoe UI" panose="020B0502040204020203" pitchFamily="34" charset="0"/>
                <a:cs typeface="Segoe UI" panose="020B0502040204020203" pitchFamily="34" charset="0"/>
              </a:rPr>
              <a:t>Provides credible and reliable financial, organizational, and operational information.</a:t>
            </a:r>
          </a:p>
        </p:txBody>
      </p:sp>
      <p:sp>
        <p:nvSpPr>
          <p:cNvPr id="5" name="TextBox 4">
            <a:extLst>
              <a:ext uri="{FF2B5EF4-FFF2-40B4-BE49-F238E27FC236}">
                <a16:creationId xmlns:a16="http://schemas.microsoft.com/office/drawing/2014/main" id="{1C347D69-A036-C8AC-D1B2-3D0A93FBD0CF}"/>
              </a:ext>
            </a:extLst>
          </p:cNvPr>
          <p:cNvSpPr txBox="1"/>
          <p:nvPr/>
        </p:nvSpPr>
        <p:spPr>
          <a:xfrm>
            <a:off x="4800602" y="4724400"/>
            <a:ext cx="3657600" cy="1200329"/>
          </a:xfrm>
          <a:prstGeom prst="rect">
            <a:avLst/>
          </a:prstGeom>
          <a:solidFill>
            <a:schemeClr val="bg1">
              <a:lumMod val="95000"/>
            </a:schemeClr>
          </a:solidFill>
        </p:spPr>
        <p:txBody>
          <a:bodyPr wrap="square">
            <a:spAutoFit/>
          </a:bodyPr>
          <a:lstStyle/>
          <a:p>
            <a:pPr algn="just"/>
            <a:r>
              <a:rPr lang="en-US" sz="1200" i="1" dirty="0">
                <a:latin typeface="Segoe UI" panose="020B0502040204020203" pitchFamily="34" charset="0"/>
                <a:cs typeface="Segoe UI" panose="020B0502040204020203" pitchFamily="34" charset="0"/>
              </a:rPr>
              <a:t>PFS Finance vets all transaction participants or principals that are party to a proposed transaction on a U.S. Government prohibited parties list (for example, Office of Foreign Assets Control or Excluded Parties List System) before the transaction is submitted to its Principal for consideration.</a:t>
            </a:r>
          </a:p>
        </p:txBody>
      </p:sp>
    </p:spTree>
    <p:extLst>
      <p:ext uri="{BB962C8B-B14F-4D97-AF65-F5344CB8AC3E}">
        <p14:creationId xmlns:p14="http://schemas.microsoft.com/office/powerpoint/2010/main" val="34682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C5766-995E-9145-5F62-DB36EFB358B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281A52E-7785-035B-8E2C-8E96A2126CDF}"/>
              </a:ext>
            </a:extLst>
          </p:cNvPr>
          <p:cNvSpPr txBox="1">
            <a:spLocks/>
          </p:cNvSpPr>
          <p:nvPr/>
        </p:nvSpPr>
        <p:spPr>
          <a:xfrm>
            <a:off x="457200" y="228600"/>
            <a:ext cx="4572000" cy="914400"/>
          </a:xfrm>
          <a:prstGeom prst="rect">
            <a:avLst/>
          </a:prstGeom>
        </p:spPr>
        <p:txBody>
          <a:bodyPr anchor="b" anchorCtr="0"/>
          <a:lstStyle>
            <a:lvl1pPr algn="l" rtl="0" eaLnBrk="1" latinLnBrk="0" hangingPunct="1">
              <a:spcBef>
                <a:spcPct val="0"/>
              </a:spcBef>
              <a:buNone/>
              <a:defRPr kumimoji="0" sz="3200" kern="1200">
                <a:solidFill>
                  <a:schemeClr val="tx2"/>
                </a:solidFill>
                <a:latin typeface="+mj-lt"/>
                <a:ea typeface="+mj-ea"/>
                <a:cs typeface="+mj-cs"/>
              </a:defRPr>
            </a:lvl1pPr>
          </a:lstStyle>
          <a:p>
            <a:pPr fontAlgn="auto">
              <a:spcAft>
                <a:spcPts val="0"/>
              </a:spcAft>
            </a:pPr>
            <a:r>
              <a:rPr lang="en-US" sz="2400" dirty="0">
                <a:solidFill>
                  <a:srgbClr val="002060"/>
                </a:solidFill>
                <a:latin typeface="Segoe UI" panose="020B0502040204020203" pitchFamily="34" charset="0"/>
                <a:cs typeface="Segoe UI" panose="020B0502040204020203" pitchFamily="34" charset="0"/>
              </a:rPr>
              <a:t>Fees and Payment Terms</a:t>
            </a:r>
          </a:p>
        </p:txBody>
      </p:sp>
      <p:graphicFrame>
        <p:nvGraphicFramePr>
          <p:cNvPr id="6" name="Table 5">
            <a:extLst>
              <a:ext uri="{FF2B5EF4-FFF2-40B4-BE49-F238E27FC236}">
                <a16:creationId xmlns:a16="http://schemas.microsoft.com/office/drawing/2014/main" id="{1D840A36-8EEB-E51D-712D-59F2CD3B9B6A}"/>
              </a:ext>
            </a:extLst>
          </p:cNvPr>
          <p:cNvGraphicFramePr>
            <a:graphicFrameLocks noGrp="1"/>
          </p:cNvGraphicFramePr>
          <p:nvPr>
            <p:extLst>
              <p:ext uri="{D42A27DB-BD31-4B8C-83A1-F6EECF244321}">
                <p14:modId xmlns:p14="http://schemas.microsoft.com/office/powerpoint/2010/main" val="3339875038"/>
              </p:ext>
            </p:extLst>
          </p:nvPr>
        </p:nvGraphicFramePr>
        <p:xfrm>
          <a:off x="457200" y="6400800"/>
          <a:ext cx="8229600" cy="198120"/>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293949555"/>
                    </a:ext>
                  </a:extLst>
                </a:gridCol>
                <a:gridCol w="2743200">
                  <a:extLst>
                    <a:ext uri="{9D8B030D-6E8A-4147-A177-3AD203B41FA5}">
                      <a16:colId xmlns:a16="http://schemas.microsoft.com/office/drawing/2014/main" val="353290181"/>
                    </a:ext>
                  </a:extLst>
                </a:gridCol>
                <a:gridCol w="2743200">
                  <a:extLst>
                    <a:ext uri="{9D8B030D-6E8A-4147-A177-3AD203B41FA5}">
                      <a16:colId xmlns:a16="http://schemas.microsoft.com/office/drawing/2014/main" val="3879572424"/>
                    </a:ext>
                  </a:extLst>
                </a:gridCol>
              </a:tblGrid>
              <a:tr h="182880">
                <a:tc>
                  <a:txBody>
                    <a:bodyPr/>
                    <a:lstStyle/>
                    <a:p>
                      <a:r>
                        <a:rPr lang="en-US" sz="700" b="1" dirty="0">
                          <a:latin typeface="Segoe UI" panose="020B0502040204020203" pitchFamily="34" charset="0"/>
                          <a:cs typeface="Segoe UI" panose="020B0502040204020203" pitchFamily="34" charset="0"/>
                        </a:rPr>
                        <a:t>PFS Finance (USA), LLC</a:t>
                      </a:r>
                    </a:p>
                  </a:txBody>
                  <a:tcPr/>
                </a:tc>
                <a:tc>
                  <a:txBody>
                    <a:bodyPr/>
                    <a:lstStyle/>
                    <a:p>
                      <a:r>
                        <a:rPr lang="en-US" sz="700" b="1" i="1" dirty="0">
                          <a:solidFill>
                            <a:srgbClr val="C00000"/>
                          </a:solidFill>
                          <a:latin typeface="Segoe UI" panose="020B0502040204020203" pitchFamily="34" charset="0"/>
                          <a:cs typeface="Segoe UI" panose="020B0502040204020203" pitchFamily="34" charset="0"/>
                        </a:rPr>
                        <a:t>For Professional Use – Not for Distribution to the Public</a:t>
                      </a:r>
                    </a:p>
                  </a:txBody>
                  <a:tcPr/>
                </a:tc>
                <a:tc>
                  <a:txBody>
                    <a:bodyPr/>
                    <a:lstStyle/>
                    <a:p>
                      <a:pPr algn="r"/>
                      <a:r>
                        <a:rPr lang="en-US" sz="700" dirty="0">
                          <a:latin typeface="Segoe UI" panose="020B0502040204020203" pitchFamily="34" charset="0"/>
                          <a:cs typeface="Segoe UI" panose="020B0502040204020203" pitchFamily="34" charset="0"/>
                        </a:rPr>
                        <a:t>Page 7 of 9</a:t>
                      </a:r>
                    </a:p>
                  </a:txBody>
                  <a:tcPr/>
                </a:tc>
                <a:extLst>
                  <a:ext uri="{0D108BD9-81ED-4DB2-BD59-A6C34878D82A}">
                    <a16:rowId xmlns:a16="http://schemas.microsoft.com/office/drawing/2014/main" val="3483188209"/>
                  </a:ext>
                </a:extLst>
              </a:tr>
            </a:tbl>
          </a:graphicData>
        </a:graphic>
      </p:graphicFrame>
      <p:sp>
        <p:nvSpPr>
          <p:cNvPr id="11" name="TextBox 10">
            <a:extLst>
              <a:ext uri="{FF2B5EF4-FFF2-40B4-BE49-F238E27FC236}">
                <a16:creationId xmlns:a16="http://schemas.microsoft.com/office/drawing/2014/main" id="{AF99A9B2-9C33-2238-57EC-EC699E520DCD}"/>
              </a:ext>
            </a:extLst>
          </p:cNvPr>
          <p:cNvSpPr txBox="1"/>
          <p:nvPr/>
        </p:nvSpPr>
        <p:spPr>
          <a:xfrm>
            <a:off x="4724400" y="1447800"/>
            <a:ext cx="3657600" cy="3016210"/>
          </a:xfrm>
          <a:prstGeom prst="rect">
            <a:avLst/>
          </a:prstGeom>
          <a:noFill/>
        </p:spPr>
        <p:txBody>
          <a:bodyPr wrap="square">
            <a:sp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b="1" dirty="0">
                <a:latin typeface="Segoe UI" panose="020B0502040204020203" pitchFamily="34" charset="0"/>
                <a:ea typeface="Segoe UI Historic" panose="020B0502040204020203" pitchFamily="34" charset="0"/>
                <a:cs typeface="Segoe UI" panose="020B0502040204020203" pitchFamily="34" charset="0"/>
              </a:rPr>
              <a:t>Payment Mechanism</a:t>
            </a:r>
            <a:endParaRPr lang="en-US" sz="1000" b="1" dirty="0">
              <a:solidFill>
                <a:schemeClr val="tx1"/>
              </a:solidFill>
              <a:latin typeface="Segoe UI" panose="020B0502040204020203" pitchFamily="34" charset="0"/>
              <a:ea typeface="Segoe UI Historic" panose="020B0502040204020203" pitchFamily="34" charset="0"/>
              <a:cs typeface="Segoe UI" panose="020B0502040204020203" pitchFamily="34" charset="0"/>
            </a:endParaRPr>
          </a:p>
          <a:p>
            <a:pPr algn="just"/>
            <a:endPar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endParaRPr>
          </a:p>
          <a:p>
            <a:pPr algn="just"/>
            <a:r>
              <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PFS Finance’s compensation encompasses all fees received by the Principal in connection with </a:t>
            </a:r>
            <a:r>
              <a:rPr lang="en-US" sz="1000" dirty="0">
                <a:solidFill>
                  <a:srgbClr val="000000"/>
                </a:solidFill>
                <a:latin typeface="Segoe UI" panose="020B0502040204020203" pitchFamily="34" charset="0"/>
                <a:ea typeface="Segoe UI Historic" panose="020B0502040204020203" pitchFamily="34" charset="0"/>
                <a:cs typeface="Segoe UI" panose="020B0502040204020203" pitchFamily="34" charset="0"/>
              </a:rPr>
              <a:t>a</a:t>
            </a:r>
            <a:r>
              <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 Transaction.</a:t>
            </a:r>
          </a:p>
          <a:p>
            <a:pPr marL="171450" indent="-171450" algn="just">
              <a:buFont typeface="Arial" panose="020B0604020202020204" pitchFamily="34" charset="0"/>
              <a:buChar char="•"/>
            </a:pPr>
            <a:endParaRPr lang="en-US" sz="1000" dirty="0">
              <a:solidFill>
                <a:srgbClr val="000000"/>
              </a:solidFill>
              <a:latin typeface="Segoe UI" panose="020B0502040204020203" pitchFamily="34" charset="0"/>
              <a:ea typeface="Segoe UI Historic" panose="020B0502040204020203" pitchFamily="34" charset="0"/>
              <a:cs typeface="Segoe UI" panose="020B0502040204020203" pitchFamily="34" charset="0"/>
            </a:endParaRPr>
          </a:p>
          <a:p>
            <a:pPr algn="just"/>
            <a:r>
              <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Fees, and expenses are payable only after the Principal has received the arrangement/management fees and interest spread associated with the Transaction.</a:t>
            </a:r>
          </a:p>
          <a:p>
            <a:pPr marL="171450" indent="-171450" algn="just">
              <a:buFont typeface="Arial" panose="020B0604020202020204" pitchFamily="34" charset="0"/>
              <a:buChar char="•"/>
            </a:pPr>
            <a:endPar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endParaRPr>
          </a:p>
          <a:p>
            <a:pPr algn="just"/>
            <a:r>
              <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PFS Finance is compensated following the issuance of an invoice in accordance with fee payment schedules.</a:t>
            </a:r>
          </a:p>
          <a:p>
            <a:pPr marL="171450" indent="-171450" algn="just">
              <a:buFont typeface="Arial" panose="020B0604020202020204" pitchFamily="34" charset="0"/>
              <a:buChar char="•"/>
            </a:pPr>
            <a:endPar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endParaRPr>
          </a:p>
          <a:p>
            <a:pPr algn="just"/>
            <a:r>
              <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Payments to PFS Finance, including its Trailer Fee and Arrangement Fee, are typically made within 3 days of the Principal’s confirmation of receipt of funds.</a:t>
            </a:r>
          </a:p>
          <a:p>
            <a:pPr algn="just"/>
            <a:endPar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endParaRPr>
          </a:p>
          <a:p>
            <a:pPr algn="just"/>
            <a:r>
              <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The obligation to pay fees extends beyond the agreement’s termination for all relevant transactions completed during the agreement term or within 36 months thereafter.</a:t>
            </a:r>
          </a:p>
        </p:txBody>
      </p:sp>
      <p:sp>
        <p:nvSpPr>
          <p:cNvPr id="12" name="TextBox 11">
            <a:extLst>
              <a:ext uri="{FF2B5EF4-FFF2-40B4-BE49-F238E27FC236}">
                <a16:creationId xmlns:a16="http://schemas.microsoft.com/office/drawing/2014/main" id="{BCB93D90-0D09-E5CE-4A46-1BE1B9C5A9BC}"/>
              </a:ext>
            </a:extLst>
          </p:cNvPr>
          <p:cNvSpPr txBox="1"/>
          <p:nvPr/>
        </p:nvSpPr>
        <p:spPr>
          <a:xfrm>
            <a:off x="533400" y="1447800"/>
            <a:ext cx="3657600" cy="4401205"/>
          </a:xfrm>
          <a:prstGeom prst="rect">
            <a:avLst/>
          </a:prstGeom>
          <a:noFill/>
        </p:spPr>
        <p:txBody>
          <a:bodyPr wrap="square">
            <a:spAutoFi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000" b="1" dirty="0">
                <a:latin typeface="Segoe UI" panose="020B0502040204020203" pitchFamily="34" charset="0"/>
                <a:ea typeface="Segoe UI Historic" panose="020B0502040204020203" pitchFamily="34" charset="0"/>
                <a:cs typeface="Segoe UI" panose="020B0502040204020203" pitchFamily="34" charset="0"/>
              </a:rPr>
              <a:t>Fees and Expenses</a:t>
            </a:r>
            <a:endParaRPr lang="en-US" sz="1000" b="1" dirty="0">
              <a:solidFill>
                <a:schemeClr val="tx1"/>
              </a:solidFill>
              <a:latin typeface="Segoe UI" panose="020B0502040204020203" pitchFamily="34" charset="0"/>
              <a:ea typeface="Segoe UI Historic" panose="020B0502040204020203" pitchFamily="34" charset="0"/>
              <a:cs typeface="Segoe UI" panose="020B0502040204020203" pitchFamily="34"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000" b="0" dirty="0">
              <a:solidFill>
                <a:schemeClr val="tx1"/>
              </a:solidFill>
              <a:latin typeface="Segoe UI" panose="020B0502040204020203" pitchFamily="34" charset="0"/>
              <a:ea typeface="Segoe UI Historic" panose="020B0502040204020203" pitchFamily="34" charset="0"/>
              <a:cs typeface="Segoe UI" panose="020B0502040204020203" pitchFamily="34" charset="0"/>
            </a:endParaRPr>
          </a:p>
          <a:p>
            <a:pPr algn="just"/>
            <a:r>
              <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PFS Finance generates revenues primarily from the successful closing of relevant Transactions. Success fees are structured to reflect the substantial value PFS Finance provides, including identifying and structuring opportunities, managing compliance processes, and ensuring seamless execution to support partners’ success.</a:t>
            </a:r>
          </a:p>
          <a:p>
            <a:pPr algn="just"/>
            <a:endPar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endParaRPr>
          </a:p>
          <a:p>
            <a:pPr algn="just"/>
            <a:r>
              <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In return for its services, the Principal pays PFS Finance:</a:t>
            </a:r>
          </a:p>
          <a:p>
            <a:pPr algn="just"/>
            <a:endParaRPr lang="en-US" sz="1000" dirty="0">
              <a:solidFill>
                <a:srgbClr val="000000"/>
              </a:solidFill>
              <a:latin typeface="Segoe UI" panose="020B0502040204020203" pitchFamily="34" charset="0"/>
              <a:ea typeface="Segoe UI Historic" panose="020B0502040204020203" pitchFamily="34" charset="0"/>
              <a:cs typeface="Segoe UI" panose="020B0502040204020203" pitchFamily="34" charset="0"/>
            </a:endParaRPr>
          </a:p>
          <a:p>
            <a:pPr marL="171450" indent="-171450" algn="just">
              <a:buFontTx/>
              <a:buChar char="-"/>
            </a:pPr>
            <a:r>
              <a:rPr lang="en-US" sz="1000" dirty="0">
                <a:solidFill>
                  <a:srgbClr val="000000"/>
                </a:solidFill>
                <a:latin typeface="Segoe UI" panose="020B0502040204020203" pitchFamily="34" charset="0"/>
                <a:ea typeface="Segoe UI Historic" panose="020B0502040204020203" pitchFamily="34" charset="0"/>
                <a:cs typeface="Segoe UI" panose="020B0502040204020203" pitchFamily="34" charset="0"/>
              </a:rPr>
              <a:t>a</a:t>
            </a:r>
            <a:r>
              <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 </a:t>
            </a:r>
            <a:r>
              <a:rPr lang="en-US" sz="1000" b="1"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Trailer </a:t>
            </a:r>
            <a:r>
              <a:rPr lang="en-US" sz="1000" b="1" dirty="0">
                <a:solidFill>
                  <a:srgbClr val="000000"/>
                </a:solidFill>
                <a:latin typeface="Segoe UI" panose="020B0502040204020203" pitchFamily="34" charset="0"/>
                <a:ea typeface="Segoe UI Historic" panose="020B0502040204020203" pitchFamily="34" charset="0"/>
                <a:cs typeface="Segoe UI" panose="020B0502040204020203" pitchFamily="34" charset="0"/>
              </a:rPr>
              <a:t>F</a:t>
            </a:r>
            <a:r>
              <a:rPr lang="en-US" sz="1000" b="1"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ee:</a:t>
            </a:r>
            <a:r>
              <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 10% per annum of the interest spread from the Transaction, based on the outstanding loan balance.</a:t>
            </a:r>
          </a:p>
          <a:p>
            <a:pPr marL="171450" indent="-171450" algn="just">
              <a:buFontTx/>
              <a:buChar char="-"/>
            </a:pPr>
            <a:endPar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endParaRPr>
          </a:p>
          <a:p>
            <a:pPr marL="171450" indent="-171450" algn="just">
              <a:buFontTx/>
              <a:buChar char="-"/>
            </a:pPr>
            <a:r>
              <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an </a:t>
            </a:r>
            <a:r>
              <a:rPr lang="en-US" sz="1000" b="1"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Arrangement </a:t>
            </a:r>
            <a:r>
              <a:rPr lang="en-US" sz="1000" b="1" dirty="0">
                <a:solidFill>
                  <a:srgbClr val="000000"/>
                </a:solidFill>
                <a:latin typeface="Segoe UI" panose="020B0502040204020203" pitchFamily="34" charset="0"/>
                <a:ea typeface="Segoe UI Historic" panose="020B0502040204020203" pitchFamily="34" charset="0"/>
                <a:cs typeface="Segoe UI" panose="020B0502040204020203" pitchFamily="34" charset="0"/>
              </a:rPr>
              <a:t>F</a:t>
            </a:r>
            <a:r>
              <a:rPr lang="en-US" sz="1000" b="1"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ee</a:t>
            </a:r>
            <a:r>
              <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 A percentage share of arrangement/management fees, based on the loan size.</a:t>
            </a:r>
          </a:p>
          <a:p>
            <a:pPr algn="just"/>
            <a:endParaRPr lang="en-US" sz="1000" dirty="0">
              <a:solidFill>
                <a:srgbClr val="000000"/>
              </a:solidFill>
              <a:latin typeface="Segoe UI" panose="020B0502040204020203" pitchFamily="34" charset="0"/>
              <a:ea typeface="Segoe UI Historic" panose="020B0502040204020203" pitchFamily="34" charset="0"/>
              <a:cs typeface="Segoe UI" panose="020B0502040204020203" pitchFamily="34" charset="0"/>
            </a:endParaRPr>
          </a:p>
          <a:p>
            <a:pPr algn="just"/>
            <a:endParaRPr lang="en-US" sz="1000" dirty="0">
              <a:solidFill>
                <a:srgbClr val="000000"/>
              </a:solidFill>
              <a:latin typeface="Segoe UI" panose="020B0502040204020203" pitchFamily="34" charset="0"/>
              <a:ea typeface="Segoe UI Historic" panose="020B0502040204020203" pitchFamily="34" charset="0"/>
              <a:cs typeface="Segoe UI" panose="020B0502040204020203" pitchFamily="34" charset="0"/>
            </a:endParaRPr>
          </a:p>
          <a:p>
            <a:pPr algn="just"/>
            <a:endParaRPr lang="en-US" sz="1000" dirty="0">
              <a:solidFill>
                <a:srgbClr val="000000"/>
              </a:solidFill>
              <a:latin typeface="Segoe UI" panose="020B0502040204020203" pitchFamily="34" charset="0"/>
              <a:ea typeface="Segoe UI Historic" panose="020B0502040204020203" pitchFamily="34" charset="0"/>
              <a:cs typeface="Segoe UI" panose="020B0502040204020203" pitchFamily="34" charset="0"/>
            </a:endParaRPr>
          </a:p>
          <a:p>
            <a:pPr algn="just"/>
            <a:endParaRPr lang="en-US" sz="1000" dirty="0">
              <a:solidFill>
                <a:srgbClr val="000000"/>
              </a:solidFill>
              <a:latin typeface="Segoe UI" panose="020B0502040204020203" pitchFamily="34" charset="0"/>
              <a:ea typeface="Segoe UI Historic" panose="020B0502040204020203" pitchFamily="34" charset="0"/>
              <a:cs typeface="Segoe UI" panose="020B0502040204020203" pitchFamily="34" charset="0"/>
            </a:endParaRPr>
          </a:p>
          <a:p>
            <a:pPr algn="just"/>
            <a:endParaRPr lang="en-US" sz="1000" dirty="0">
              <a:solidFill>
                <a:srgbClr val="000000"/>
              </a:solidFill>
              <a:latin typeface="Segoe UI" panose="020B0502040204020203" pitchFamily="34" charset="0"/>
              <a:ea typeface="Segoe UI Historic" panose="020B0502040204020203" pitchFamily="34" charset="0"/>
              <a:cs typeface="Segoe UI" panose="020B0502040204020203" pitchFamily="34" charset="0"/>
            </a:endParaRPr>
          </a:p>
          <a:p>
            <a:pPr algn="just"/>
            <a:endParaRPr lang="en-US" sz="1000" dirty="0">
              <a:solidFill>
                <a:srgbClr val="000000"/>
              </a:solidFill>
              <a:latin typeface="Segoe UI" panose="020B0502040204020203" pitchFamily="34" charset="0"/>
              <a:ea typeface="Segoe UI Historic" panose="020B0502040204020203" pitchFamily="34" charset="0"/>
              <a:cs typeface="Segoe UI" panose="020B0502040204020203" pitchFamily="34" charset="0"/>
            </a:endParaRPr>
          </a:p>
          <a:p>
            <a:pPr algn="just"/>
            <a:endParaRPr lang="en-US" sz="1000" dirty="0">
              <a:solidFill>
                <a:srgbClr val="000000"/>
              </a:solidFill>
              <a:latin typeface="Segoe UI" panose="020B0502040204020203" pitchFamily="34" charset="0"/>
              <a:ea typeface="Segoe UI Historic" panose="020B0502040204020203" pitchFamily="34" charset="0"/>
              <a:cs typeface="Segoe UI" panose="020B0502040204020203" pitchFamily="34" charset="0"/>
            </a:endParaRPr>
          </a:p>
          <a:p>
            <a:pPr algn="just"/>
            <a:endParaRPr lang="en-US" sz="1000" b="1" dirty="0">
              <a:solidFill>
                <a:srgbClr val="000000"/>
              </a:solidFill>
              <a:latin typeface="Segoe UI" panose="020B0502040204020203" pitchFamily="34" charset="0"/>
              <a:ea typeface="Segoe UI Historic" panose="020B0502040204020203" pitchFamily="34" charset="0"/>
              <a:cs typeface="Segoe UI" panose="020B0502040204020203" pitchFamily="34" charset="0"/>
            </a:endParaRPr>
          </a:p>
          <a:p>
            <a:pPr algn="just"/>
            <a:endParaRPr lang="en-US" sz="1000" b="1"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endParaRPr>
          </a:p>
          <a:p>
            <a:pPr marL="171450" indent="-171450" algn="just">
              <a:buFontTx/>
              <a:buChar char="-"/>
            </a:pPr>
            <a:r>
              <a:rPr lang="en-US" sz="1000" b="1"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Out-of-Pocket Expenses:</a:t>
            </a:r>
            <a:r>
              <a:rPr lang="en-US" sz="1000" dirty="0">
                <a:solidFill>
                  <a:srgbClr val="000000"/>
                </a:solidFill>
                <a:effectLst/>
                <a:latin typeface="Segoe UI" panose="020B0502040204020203" pitchFamily="34" charset="0"/>
                <a:ea typeface="Segoe UI Historic" panose="020B0502040204020203" pitchFamily="34" charset="0"/>
                <a:cs typeface="Segoe UI" panose="020B0502040204020203" pitchFamily="34" charset="0"/>
              </a:rPr>
              <a:t> Reimbursement for out-of-pocket expenses, if agreed in advance.</a:t>
            </a:r>
          </a:p>
          <a:p>
            <a:pPr marL="171450" indent="-171450" algn="just">
              <a:buFontTx/>
              <a:buChar char="-"/>
            </a:pPr>
            <a:endParaRPr lang="en-US" sz="1000" dirty="0">
              <a:solidFill>
                <a:srgbClr val="000000"/>
              </a:solidFill>
              <a:latin typeface="Segoe UI" panose="020B0502040204020203" pitchFamily="34" charset="0"/>
              <a:ea typeface="Segoe UI Historic" panose="020B05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87B501BE-6DF9-4AFB-15E3-4F97F5F16AE6}"/>
              </a:ext>
            </a:extLst>
          </p:cNvPr>
          <p:cNvGraphicFramePr>
            <a:graphicFrameLocks noGrp="1"/>
          </p:cNvGraphicFramePr>
          <p:nvPr>
            <p:extLst>
              <p:ext uri="{D42A27DB-BD31-4B8C-83A1-F6EECF244321}">
                <p14:modId xmlns:p14="http://schemas.microsoft.com/office/powerpoint/2010/main" val="2808305316"/>
              </p:ext>
            </p:extLst>
          </p:nvPr>
        </p:nvGraphicFramePr>
        <p:xfrm>
          <a:off x="1047567" y="4114800"/>
          <a:ext cx="2629265" cy="917459"/>
        </p:xfrm>
        <a:graphic>
          <a:graphicData uri="http://schemas.openxmlformats.org/drawingml/2006/table">
            <a:tbl>
              <a:tblPr firstRow="1" firstCol="1" bandRow="1">
                <a:tableStyleId>{2D5ABB26-0587-4C30-8999-92F81FD0307C}</a:tableStyleId>
              </a:tblPr>
              <a:tblGrid>
                <a:gridCol w="1695633">
                  <a:extLst>
                    <a:ext uri="{9D8B030D-6E8A-4147-A177-3AD203B41FA5}">
                      <a16:colId xmlns:a16="http://schemas.microsoft.com/office/drawing/2014/main" val="2451149581"/>
                    </a:ext>
                  </a:extLst>
                </a:gridCol>
                <a:gridCol w="933632">
                  <a:extLst>
                    <a:ext uri="{9D8B030D-6E8A-4147-A177-3AD203B41FA5}">
                      <a16:colId xmlns:a16="http://schemas.microsoft.com/office/drawing/2014/main" val="1439049956"/>
                    </a:ext>
                  </a:extLst>
                </a:gridCol>
              </a:tblGrid>
              <a:tr h="143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dirty="0">
                          <a:effectLst/>
                          <a:latin typeface="Segoe UI" panose="020B0502040204020203" pitchFamily="34" charset="0"/>
                          <a:cs typeface="Segoe UI" panose="020B0502040204020203" pitchFamily="34" charset="0"/>
                        </a:rPr>
                        <a:t>Arrangement Fee Schedule</a:t>
                      </a:r>
                      <a:endParaRPr lang="en-US" sz="900" b="1" dirty="0">
                        <a:effectLst/>
                        <a:latin typeface="Segoe UI" panose="020B0502040204020203" pitchFamily="34" charset="0"/>
                        <a:ea typeface="Lucida Sans Unicode" panose="020B0602030504020204" pitchFamily="34" charset="0"/>
                        <a:cs typeface="Segoe UI" panose="020B0502040204020203" pitchFamily="34" charset="0"/>
                      </a:endParaRPr>
                    </a:p>
                  </a:txBody>
                  <a:tcPr marL="68580" marR="68580" marT="0" marB="0" anchor="ctr">
                    <a:lnB w="3175"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900" b="1" dirty="0">
                        <a:effectLst/>
                        <a:latin typeface="Segoe UI" panose="020B0502040204020203" pitchFamily="34" charset="0"/>
                        <a:ea typeface="Lucida Sans Unicode" panose="020B0602030504020204" pitchFamily="34" charset="0"/>
                        <a:cs typeface="Segoe UI" panose="020B0502040204020203" pitchFamily="34" charset="0"/>
                      </a:endParaRPr>
                    </a:p>
                  </a:txBody>
                  <a:tcPr marL="68580" marR="68580" marT="0" marB="0" anchor="b">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503140"/>
                  </a:ext>
                </a:extLst>
              </a:tr>
              <a:tr h="254394">
                <a:tc>
                  <a:txBody>
                    <a:bodyPr/>
                    <a:lstStyle/>
                    <a:p>
                      <a:pPr marL="0" marR="0" algn="l">
                        <a:spcBef>
                          <a:spcPts val="0"/>
                        </a:spcBef>
                        <a:spcAft>
                          <a:spcPts val="0"/>
                        </a:spcAft>
                      </a:pPr>
                      <a:r>
                        <a:rPr lang="en-US" sz="800" b="1" dirty="0">
                          <a:effectLst/>
                          <a:latin typeface="Segoe UI" panose="020B0502040204020203" pitchFamily="34" charset="0"/>
                          <a:ea typeface="Lucida Sans Unicode" panose="020B0602030504020204" pitchFamily="34" charset="0"/>
                          <a:cs typeface="Segoe UI" panose="020B0502040204020203" pitchFamily="34" charset="0"/>
                        </a:rPr>
                        <a:t>Loan Size</a:t>
                      </a:r>
                    </a:p>
                  </a:txBody>
                  <a:tcPr marL="68580" marR="68580" marT="0" marB="0" anchor="b">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0"/>
                        </a:spcAft>
                      </a:pPr>
                      <a:r>
                        <a:rPr lang="en-US" sz="800" b="1" dirty="0">
                          <a:effectLst/>
                          <a:latin typeface="Segoe UI" panose="020B0502040204020203" pitchFamily="34" charset="0"/>
                          <a:cs typeface="Segoe UI" panose="020B0502040204020203" pitchFamily="34" charset="0"/>
                        </a:rPr>
                        <a:t>PFS Finance (%)</a:t>
                      </a:r>
                      <a:endParaRPr lang="en-US" sz="800" b="1" dirty="0">
                        <a:effectLst/>
                        <a:latin typeface="Segoe UI" panose="020B0502040204020203" pitchFamily="34" charset="0"/>
                        <a:ea typeface="Lucida Sans Unicode" panose="020B0602030504020204" pitchFamily="34" charset="0"/>
                        <a:cs typeface="Segoe UI" panose="020B0502040204020203" pitchFamily="34" charset="0"/>
                      </a:endParaRPr>
                    </a:p>
                  </a:txBody>
                  <a:tcPr marL="68580" marR="68580" marT="0" marB="0" anchor="b">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68822224"/>
                  </a:ext>
                </a:extLst>
              </a:tr>
              <a:tr h="134186">
                <a:tc>
                  <a:txBody>
                    <a:bodyPr/>
                    <a:lstStyle/>
                    <a:p>
                      <a:pPr marL="91440" algn="l" rtl="0" fontAlgn="ctr"/>
                      <a:r>
                        <a:rPr lang="en-US" sz="800" b="0" i="0" u="none" strike="noStrike" dirty="0">
                          <a:solidFill>
                            <a:srgbClr val="000000"/>
                          </a:solidFill>
                          <a:effectLst/>
                          <a:latin typeface="Segoe UI" panose="020B0502040204020203" pitchFamily="34" charset="0"/>
                        </a:rPr>
                        <a:t>Up to €20 million</a:t>
                      </a:r>
                    </a:p>
                  </a:txBody>
                  <a:tcPr marL="6350" marR="6350" marT="6350" marB="0" anchor="ctr">
                    <a:lnT w="3175" cap="flat" cmpd="sng" algn="ctr">
                      <a:solidFill>
                        <a:schemeClr val="tx1"/>
                      </a:solidFill>
                      <a:prstDash val="solid"/>
                      <a:round/>
                      <a:headEnd type="none" w="med" len="med"/>
                      <a:tailEnd type="none" w="med" len="med"/>
                    </a:lnT>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50.0%</a:t>
                      </a:r>
                    </a:p>
                  </a:txBody>
                  <a:tcPr marL="6350" marR="6350" marT="6350" marB="0" anchor="ctr">
                    <a:lnT w="3175"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160439056"/>
                  </a:ext>
                </a:extLst>
              </a:tr>
              <a:tr h="128594">
                <a:tc>
                  <a:txBody>
                    <a:bodyPr/>
                    <a:lstStyle/>
                    <a:p>
                      <a:pPr marL="91440" algn="l" rtl="0" fontAlgn="ctr"/>
                      <a:r>
                        <a:rPr lang="en-US" sz="800" b="0" i="0" u="none" strike="noStrike" dirty="0">
                          <a:solidFill>
                            <a:srgbClr val="000000"/>
                          </a:solidFill>
                          <a:effectLst/>
                          <a:latin typeface="Segoe UI" panose="020B0502040204020203" pitchFamily="34" charset="0"/>
                        </a:rPr>
                        <a:t>€20 - €50 million</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45.0%</a:t>
                      </a:r>
                    </a:p>
                  </a:txBody>
                  <a:tcPr marL="6350" marR="6350" marT="6350" marB="0" anchor="ctr">
                    <a:solidFill>
                      <a:schemeClr val="bg1">
                        <a:lumMod val="95000"/>
                      </a:schemeClr>
                    </a:solidFill>
                  </a:tcPr>
                </a:tc>
                <a:extLst>
                  <a:ext uri="{0D108BD9-81ED-4DB2-BD59-A6C34878D82A}">
                    <a16:rowId xmlns:a16="http://schemas.microsoft.com/office/drawing/2014/main" val="4193778397"/>
                  </a:ext>
                </a:extLst>
              </a:tr>
              <a:tr h="128594">
                <a:tc>
                  <a:txBody>
                    <a:bodyPr/>
                    <a:lstStyle/>
                    <a:p>
                      <a:pPr marL="91440" algn="l" rtl="0" fontAlgn="ctr"/>
                      <a:r>
                        <a:rPr lang="en-US" sz="800" b="0" i="0" u="none" strike="noStrike" dirty="0">
                          <a:solidFill>
                            <a:srgbClr val="000000"/>
                          </a:solidFill>
                          <a:effectLst/>
                          <a:latin typeface="Segoe UI" panose="020B0502040204020203" pitchFamily="34" charset="0"/>
                        </a:rPr>
                        <a:t>€50 - €100 million</a:t>
                      </a:r>
                    </a:p>
                  </a:txBody>
                  <a:tcPr marL="6350" marR="6350" marT="6350" marB="0" anchor="ctr">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40.0%</a:t>
                      </a:r>
                    </a:p>
                  </a:txBody>
                  <a:tcPr marL="6350" marR="6350" marT="6350" marB="0" anchor="ctr">
                    <a:solidFill>
                      <a:schemeClr val="bg1">
                        <a:lumMod val="95000"/>
                      </a:schemeClr>
                    </a:solidFill>
                  </a:tcPr>
                </a:tc>
                <a:extLst>
                  <a:ext uri="{0D108BD9-81ED-4DB2-BD59-A6C34878D82A}">
                    <a16:rowId xmlns:a16="http://schemas.microsoft.com/office/drawing/2014/main" val="613517719"/>
                  </a:ext>
                </a:extLst>
              </a:tr>
              <a:tr h="128594">
                <a:tc>
                  <a:txBody>
                    <a:bodyPr/>
                    <a:lstStyle/>
                    <a:p>
                      <a:pPr marL="91440" algn="l" rtl="0" fontAlgn="ctr"/>
                      <a:r>
                        <a:rPr lang="en-US" sz="800" b="0" i="0" u="none" strike="noStrike" dirty="0">
                          <a:solidFill>
                            <a:srgbClr val="000000"/>
                          </a:solidFill>
                          <a:effectLst/>
                          <a:latin typeface="Segoe UI" panose="020B0502040204020203" pitchFamily="34" charset="0"/>
                        </a:rPr>
                        <a:t>Over €100 million</a:t>
                      </a:r>
                    </a:p>
                  </a:txBody>
                  <a:tcPr marL="6350" marR="6350" marT="6350" marB="0" anchor="ctr">
                    <a:lnB w="3175"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rtl="0" fontAlgn="ctr"/>
                      <a:r>
                        <a:rPr lang="en-US" sz="800" b="0" i="0" u="none" strike="noStrike" dirty="0">
                          <a:solidFill>
                            <a:srgbClr val="000000"/>
                          </a:solidFill>
                          <a:effectLst/>
                          <a:latin typeface="Segoe UI" panose="020B0502040204020203" pitchFamily="34" charset="0"/>
                        </a:rPr>
                        <a:t>35.0%</a:t>
                      </a:r>
                    </a:p>
                  </a:txBody>
                  <a:tcPr marL="6350" marR="6350" marT="6350" marB="0" anchor="ctr">
                    <a:lnB w="317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30374032"/>
                  </a:ext>
                </a:extLst>
              </a:tr>
            </a:tbl>
          </a:graphicData>
        </a:graphic>
      </p:graphicFrame>
    </p:spTree>
    <p:extLst>
      <p:ext uri="{BB962C8B-B14F-4D97-AF65-F5344CB8AC3E}">
        <p14:creationId xmlns:p14="http://schemas.microsoft.com/office/powerpoint/2010/main" val="575912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245E2-97A5-6579-9F29-23B0FA7C6AE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E8DCD25-0C37-07DA-A52E-A70816B8C2D9}"/>
              </a:ext>
            </a:extLst>
          </p:cNvPr>
          <p:cNvSpPr txBox="1">
            <a:spLocks/>
          </p:cNvSpPr>
          <p:nvPr/>
        </p:nvSpPr>
        <p:spPr>
          <a:xfrm>
            <a:off x="457200" y="228600"/>
            <a:ext cx="4572000" cy="914400"/>
          </a:xfrm>
          <a:prstGeom prst="rect">
            <a:avLst/>
          </a:prstGeom>
        </p:spPr>
        <p:txBody>
          <a:bodyPr anchor="b" anchorCtr="0"/>
          <a:lstStyle>
            <a:lvl1pPr algn="l" rtl="0" eaLnBrk="1" latinLnBrk="0" hangingPunct="1">
              <a:spcBef>
                <a:spcPct val="0"/>
              </a:spcBef>
              <a:buNone/>
              <a:defRPr kumimoji="0" sz="3200" kern="1200">
                <a:solidFill>
                  <a:schemeClr val="tx2"/>
                </a:solidFill>
                <a:latin typeface="+mj-lt"/>
                <a:ea typeface="+mj-ea"/>
                <a:cs typeface="+mj-cs"/>
              </a:defRPr>
            </a:lvl1pPr>
          </a:lstStyle>
          <a:p>
            <a:pPr fontAlgn="auto">
              <a:spcAft>
                <a:spcPts val="0"/>
              </a:spcAft>
            </a:pPr>
            <a:r>
              <a:rPr lang="en-US" sz="2400" dirty="0">
                <a:solidFill>
                  <a:srgbClr val="002060"/>
                </a:solidFill>
                <a:latin typeface="Segoe UI" panose="020B0502040204020203" pitchFamily="34" charset="0"/>
                <a:cs typeface="Segoe UI" panose="020B0502040204020203" pitchFamily="34" charset="0"/>
              </a:rPr>
              <a:t>PFS Finance: Job Done</a:t>
            </a:r>
          </a:p>
        </p:txBody>
      </p:sp>
      <p:graphicFrame>
        <p:nvGraphicFramePr>
          <p:cNvPr id="6" name="Table 5">
            <a:extLst>
              <a:ext uri="{FF2B5EF4-FFF2-40B4-BE49-F238E27FC236}">
                <a16:creationId xmlns:a16="http://schemas.microsoft.com/office/drawing/2014/main" id="{16D38EF0-1A0B-1FBE-4304-C4D47E93756B}"/>
              </a:ext>
            </a:extLst>
          </p:cNvPr>
          <p:cNvGraphicFramePr>
            <a:graphicFrameLocks noGrp="1"/>
          </p:cNvGraphicFramePr>
          <p:nvPr>
            <p:extLst>
              <p:ext uri="{D42A27DB-BD31-4B8C-83A1-F6EECF244321}">
                <p14:modId xmlns:p14="http://schemas.microsoft.com/office/powerpoint/2010/main" val="44364146"/>
              </p:ext>
            </p:extLst>
          </p:nvPr>
        </p:nvGraphicFramePr>
        <p:xfrm>
          <a:off x="457200" y="6400800"/>
          <a:ext cx="8229600" cy="198120"/>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293949555"/>
                    </a:ext>
                  </a:extLst>
                </a:gridCol>
                <a:gridCol w="2743200">
                  <a:extLst>
                    <a:ext uri="{9D8B030D-6E8A-4147-A177-3AD203B41FA5}">
                      <a16:colId xmlns:a16="http://schemas.microsoft.com/office/drawing/2014/main" val="353290181"/>
                    </a:ext>
                  </a:extLst>
                </a:gridCol>
                <a:gridCol w="2743200">
                  <a:extLst>
                    <a:ext uri="{9D8B030D-6E8A-4147-A177-3AD203B41FA5}">
                      <a16:colId xmlns:a16="http://schemas.microsoft.com/office/drawing/2014/main" val="3879572424"/>
                    </a:ext>
                  </a:extLst>
                </a:gridCol>
              </a:tblGrid>
              <a:tr h="182880">
                <a:tc>
                  <a:txBody>
                    <a:bodyPr/>
                    <a:lstStyle/>
                    <a:p>
                      <a:r>
                        <a:rPr lang="en-US" sz="700" b="1" dirty="0">
                          <a:latin typeface="Segoe UI" panose="020B0502040204020203" pitchFamily="34" charset="0"/>
                          <a:cs typeface="Segoe UI" panose="020B0502040204020203" pitchFamily="34" charset="0"/>
                        </a:rPr>
                        <a:t>PFS Finance (USA), LLC</a:t>
                      </a:r>
                    </a:p>
                  </a:txBody>
                  <a:tcPr/>
                </a:tc>
                <a:tc>
                  <a:txBody>
                    <a:bodyPr/>
                    <a:lstStyle/>
                    <a:p>
                      <a:r>
                        <a:rPr lang="en-US" sz="700" b="1" i="1" dirty="0">
                          <a:solidFill>
                            <a:srgbClr val="C00000"/>
                          </a:solidFill>
                          <a:latin typeface="Segoe UI" panose="020B0502040204020203" pitchFamily="34" charset="0"/>
                          <a:cs typeface="Segoe UI" panose="020B0502040204020203" pitchFamily="34" charset="0"/>
                        </a:rPr>
                        <a:t>For Professional Use – Not for Distribution to the Public</a:t>
                      </a:r>
                    </a:p>
                  </a:txBody>
                  <a:tcPr/>
                </a:tc>
                <a:tc>
                  <a:txBody>
                    <a:bodyPr/>
                    <a:lstStyle/>
                    <a:p>
                      <a:pPr algn="r"/>
                      <a:r>
                        <a:rPr lang="en-US" sz="700" dirty="0">
                          <a:latin typeface="Segoe UI" panose="020B0502040204020203" pitchFamily="34" charset="0"/>
                          <a:cs typeface="Segoe UI" panose="020B0502040204020203" pitchFamily="34" charset="0"/>
                        </a:rPr>
                        <a:t>Page 8 of 9</a:t>
                      </a:r>
                    </a:p>
                  </a:txBody>
                  <a:tcPr/>
                </a:tc>
                <a:extLst>
                  <a:ext uri="{0D108BD9-81ED-4DB2-BD59-A6C34878D82A}">
                    <a16:rowId xmlns:a16="http://schemas.microsoft.com/office/drawing/2014/main" val="3483188209"/>
                  </a:ext>
                </a:extLst>
              </a:tr>
            </a:tbl>
          </a:graphicData>
        </a:graphic>
      </p:graphicFrame>
      <p:graphicFrame>
        <p:nvGraphicFramePr>
          <p:cNvPr id="2" name="Table 1">
            <a:extLst>
              <a:ext uri="{FF2B5EF4-FFF2-40B4-BE49-F238E27FC236}">
                <a16:creationId xmlns:a16="http://schemas.microsoft.com/office/drawing/2014/main" id="{86428B59-7A92-7A96-4990-65D0A779A416}"/>
              </a:ext>
            </a:extLst>
          </p:cNvPr>
          <p:cNvGraphicFramePr>
            <a:graphicFrameLocks noGrp="1"/>
          </p:cNvGraphicFramePr>
          <p:nvPr>
            <p:extLst>
              <p:ext uri="{D42A27DB-BD31-4B8C-83A1-F6EECF244321}">
                <p14:modId xmlns:p14="http://schemas.microsoft.com/office/powerpoint/2010/main" val="449654905"/>
              </p:ext>
            </p:extLst>
          </p:nvPr>
        </p:nvGraphicFramePr>
        <p:xfrm>
          <a:off x="685800" y="1396999"/>
          <a:ext cx="3657600" cy="4572000"/>
        </p:xfrm>
        <a:graphic>
          <a:graphicData uri="http://schemas.openxmlformats.org/drawingml/2006/table">
            <a:tbl>
              <a:tblPr firstRow="1" bandRow="1">
                <a:tableStyleId>{B301B821-A1FF-4177-AEE7-76D212191A09}</a:tableStyleId>
              </a:tblPr>
              <a:tblGrid>
                <a:gridCol w="1371600">
                  <a:extLst>
                    <a:ext uri="{9D8B030D-6E8A-4147-A177-3AD203B41FA5}">
                      <a16:colId xmlns:a16="http://schemas.microsoft.com/office/drawing/2014/main" val="2669781892"/>
                    </a:ext>
                  </a:extLst>
                </a:gridCol>
                <a:gridCol w="2286000">
                  <a:extLst>
                    <a:ext uri="{9D8B030D-6E8A-4147-A177-3AD203B41FA5}">
                      <a16:colId xmlns:a16="http://schemas.microsoft.com/office/drawing/2014/main" val="3489945396"/>
                    </a:ext>
                  </a:extLst>
                </a:gridCol>
              </a:tblGrid>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egoe UI" panose="020B0502040204020203" pitchFamily="34" charset="0"/>
                          <a:ea typeface="Segoe UI Historic" panose="020B0502040204020203" pitchFamily="34" charset="0"/>
                          <a:cs typeface="Segoe UI" panose="020B0502040204020203" pitchFamily="34" charset="0"/>
                        </a:rPr>
                        <a:t>Structure Agnostic</a:t>
                      </a:r>
                    </a:p>
                  </a:txBody>
                  <a:tcPr anchor="ctr">
                    <a:lnL w="3175" cap="flat" cmpd="sng" algn="ctr">
                      <a:no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a:solidFill>
                            <a:schemeClr val="tx1"/>
                          </a:solidFill>
                          <a:latin typeface="Segoe UI" panose="020B0502040204020203" pitchFamily="34" charset="0"/>
                          <a:ea typeface="Segoe UI Historic" panose="020B0502040204020203" pitchFamily="34" charset="0"/>
                          <a:cs typeface="Segoe UI" panose="020B0502040204020203" pitchFamily="34" charset="0"/>
                        </a:rPr>
                        <a:t>Flexible designs tailored to the opportunity</a:t>
                      </a:r>
                    </a:p>
                  </a:txBody>
                  <a:tcPr anchor="ctr">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6345057"/>
                  </a:ext>
                </a:extLst>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egoe UI" panose="020B0502040204020203" pitchFamily="34" charset="0"/>
                          <a:ea typeface="Segoe UI Historic" panose="020B0502040204020203" pitchFamily="34" charset="0"/>
                          <a:cs typeface="Segoe UI" panose="020B0502040204020203" pitchFamily="34" charset="0"/>
                        </a:rPr>
                        <a:t>Our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egoe UI" panose="020B0502040204020203" pitchFamily="34" charset="0"/>
                          <a:ea typeface="Segoe UI Historic" panose="020B0502040204020203" pitchFamily="34" charset="0"/>
                          <a:cs typeface="Segoe UI" panose="020B0502040204020203" pitchFamily="34" charset="0"/>
                        </a:rPr>
                        <a:t>Commitment</a:t>
                      </a:r>
                    </a:p>
                  </a:txBody>
                  <a:tcPr anchor="ctr">
                    <a:lnL w="3175" cap="flat" cmpd="sng" algn="ctr">
                      <a:no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200" dirty="0">
                          <a:latin typeface="Segoe UI" panose="020B0502040204020203" pitchFamily="34" charset="0"/>
                          <a:cs typeface="Segoe UI" panose="020B0502040204020203" pitchFamily="34" charset="0"/>
                        </a:rPr>
                        <a:t>Investing time, resources, and expertise to deliver value</a:t>
                      </a:r>
                    </a:p>
                  </a:txBody>
                  <a:tcPr anchor="ctr">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1214877"/>
                  </a:ext>
                </a:extLst>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egoe UI" panose="020B0502040204020203" pitchFamily="34" charset="0"/>
                          <a:ea typeface="Segoe UI Historic" panose="020B0502040204020203" pitchFamily="34" charset="0"/>
                          <a:cs typeface="Segoe UI" panose="020B0502040204020203" pitchFamily="34" charset="0"/>
                        </a:rPr>
                        <a:t>Deep Due Diligence</a:t>
                      </a:r>
                    </a:p>
                  </a:txBody>
                  <a:tcPr anchor="ctr">
                    <a:lnL w="3175" cap="flat" cmpd="sng" algn="ctr">
                      <a:no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200" dirty="0">
                          <a:latin typeface="Segoe UI" panose="020B0502040204020203" pitchFamily="34" charset="0"/>
                          <a:cs typeface="Segoe UI" panose="020B0502040204020203" pitchFamily="34" charset="0"/>
                        </a:rPr>
                        <a:t>Beyond standard credit analysis</a:t>
                      </a:r>
                    </a:p>
                  </a:txBody>
                  <a:tcPr anchor="ctr">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5118330"/>
                  </a:ext>
                </a:extLst>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egoe UI" panose="020B0502040204020203" pitchFamily="34" charset="0"/>
                          <a:ea typeface="Segoe UI Historic" panose="020B0502040204020203" pitchFamily="34" charset="0"/>
                          <a:cs typeface="Segoe UI" panose="020B0502040204020203" pitchFamily="34" charset="0"/>
                        </a:rPr>
                        <a:t>Sector &amp; Market Expertise</a:t>
                      </a:r>
                    </a:p>
                  </a:txBody>
                  <a:tcPr anchor="ctr">
                    <a:lnL w="3175" cap="flat" cmpd="sng" algn="ctr">
                      <a:no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200" dirty="0">
                          <a:latin typeface="Segoe UI" panose="020B0502040204020203" pitchFamily="34" charset="0"/>
                          <a:cs typeface="Segoe UI" panose="020B0502040204020203" pitchFamily="34" charset="0"/>
                        </a:rPr>
                        <a:t>Combining investor and operator perspectives</a:t>
                      </a:r>
                    </a:p>
                  </a:txBody>
                  <a:tcPr anchor="ctr">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612551"/>
                  </a:ext>
                </a:extLst>
              </a:tr>
              <a:tr h="914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latin typeface="Segoe UI" panose="020B0502040204020203" pitchFamily="34" charset="0"/>
                          <a:ea typeface="Segoe UI Historic" panose="020B0502040204020203" pitchFamily="34" charset="0"/>
                          <a:cs typeface="Segoe UI" panose="020B0502040204020203" pitchFamily="34" charset="0"/>
                        </a:rPr>
                        <a:t>Long-Term Focus</a:t>
                      </a:r>
                    </a:p>
                  </a:txBody>
                  <a:tcPr anchor="ctr">
                    <a:lnL w="3175" cap="flat" cmpd="sng" algn="ctr">
                      <a:no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200" dirty="0">
                          <a:latin typeface="Segoe UI" panose="020B0502040204020203" pitchFamily="34" charset="0"/>
                          <a:cs typeface="Segoe UI" panose="020B0502040204020203" pitchFamily="34" charset="0"/>
                        </a:rPr>
                        <a:t>Partnering for sustained liquidity and growth</a:t>
                      </a:r>
                    </a:p>
                  </a:txBody>
                  <a:tcPr anchor="ctr">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715327"/>
                  </a:ext>
                </a:extLst>
              </a:tr>
            </a:tbl>
          </a:graphicData>
        </a:graphic>
      </p:graphicFrame>
      <p:graphicFrame>
        <p:nvGraphicFramePr>
          <p:cNvPr id="3" name="Table 2">
            <a:extLst>
              <a:ext uri="{FF2B5EF4-FFF2-40B4-BE49-F238E27FC236}">
                <a16:creationId xmlns:a16="http://schemas.microsoft.com/office/drawing/2014/main" id="{6632C056-8381-41AD-10DB-9DD600F7E8C8}"/>
              </a:ext>
            </a:extLst>
          </p:cNvPr>
          <p:cNvGraphicFramePr>
            <a:graphicFrameLocks noGrp="1"/>
          </p:cNvGraphicFramePr>
          <p:nvPr>
            <p:extLst>
              <p:ext uri="{D42A27DB-BD31-4B8C-83A1-F6EECF244321}">
                <p14:modId xmlns:p14="http://schemas.microsoft.com/office/powerpoint/2010/main" val="2881977840"/>
              </p:ext>
            </p:extLst>
          </p:nvPr>
        </p:nvGraphicFramePr>
        <p:xfrm>
          <a:off x="4820699" y="1396999"/>
          <a:ext cx="3657600" cy="4572000"/>
        </p:xfrm>
        <a:graphic>
          <a:graphicData uri="http://schemas.openxmlformats.org/drawingml/2006/table">
            <a:tbl>
              <a:tblPr firstRow="1" bandRow="1">
                <a:tableStyleId>{B301B821-A1FF-4177-AEE7-76D212191A09}</a:tableStyleId>
              </a:tblPr>
              <a:tblGrid>
                <a:gridCol w="1828800">
                  <a:extLst>
                    <a:ext uri="{9D8B030D-6E8A-4147-A177-3AD203B41FA5}">
                      <a16:colId xmlns:a16="http://schemas.microsoft.com/office/drawing/2014/main" val="2669781892"/>
                    </a:ext>
                  </a:extLst>
                </a:gridCol>
                <a:gridCol w="1828800">
                  <a:extLst>
                    <a:ext uri="{9D8B030D-6E8A-4147-A177-3AD203B41FA5}">
                      <a16:colId xmlns:a16="http://schemas.microsoft.com/office/drawing/2014/main" val="3489945396"/>
                    </a:ext>
                  </a:extLst>
                </a:gridCol>
              </a:tblGrid>
              <a:tr h="914400">
                <a:tc>
                  <a:txBody>
                    <a:bodyPr/>
                    <a:lstStyle/>
                    <a:p>
                      <a:pPr algn="ctr"/>
                      <a:endParaRPr lang="en-US" dirty="0"/>
                    </a:p>
                  </a:txBody>
                  <a:tcPr anchor="ctr">
                    <a:lnL w="3175" cap="flat" cmpd="sng" algn="ctr">
                      <a:noFill/>
                      <a:prstDash val="solid"/>
                      <a:round/>
                      <a:headEnd type="none" w="med" len="med"/>
                      <a:tailEnd type="none" w="med" len="med"/>
                    </a:lnL>
                    <a:lnR>
                      <a:noFill/>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dirty="0"/>
                    </a:p>
                  </a:txBody>
                  <a:tcPr anchor="ctr">
                    <a:lnL>
                      <a:noFill/>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6345057"/>
                  </a:ext>
                </a:extLst>
              </a:tr>
              <a:tr h="914400">
                <a:tc>
                  <a:txBody>
                    <a:bodyPr/>
                    <a:lstStyle/>
                    <a:p>
                      <a:pPr algn="ctr"/>
                      <a:endParaRPr lang="en-US" dirty="0"/>
                    </a:p>
                  </a:txBody>
                  <a:tcPr anchor="ctr">
                    <a:lnL w="3175" cap="flat" cmpd="sng" algn="ctr">
                      <a:no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US" dirty="0"/>
                    </a:p>
                  </a:txBody>
                  <a:tcPr anchor="ctr">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1214877"/>
                  </a:ext>
                </a:extLst>
              </a:tr>
              <a:tr h="914400">
                <a:tc>
                  <a:txBody>
                    <a:bodyPr/>
                    <a:lstStyle/>
                    <a:p>
                      <a:pPr algn="ctr"/>
                      <a:endParaRPr lang="en-US" dirty="0"/>
                    </a:p>
                  </a:txBody>
                  <a:tcPr anchor="ctr">
                    <a:lnL w="3175" cap="flat" cmpd="sng" algn="ctr">
                      <a:no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US" dirty="0"/>
                    </a:p>
                  </a:txBody>
                  <a:tcPr anchor="ctr">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5118330"/>
                  </a:ext>
                </a:extLst>
              </a:tr>
              <a:tr h="914400">
                <a:tc>
                  <a:txBody>
                    <a:bodyPr/>
                    <a:lstStyle/>
                    <a:p>
                      <a:pPr algn="ctr"/>
                      <a:endParaRPr lang="en-US" dirty="0"/>
                    </a:p>
                  </a:txBody>
                  <a:tcPr anchor="ctr">
                    <a:lnL w="3175" cap="flat" cmpd="sng" algn="ctr">
                      <a:no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US" dirty="0"/>
                    </a:p>
                  </a:txBody>
                  <a:tcPr anchor="ctr">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612551"/>
                  </a:ext>
                </a:extLst>
              </a:tr>
              <a:tr h="914400">
                <a:tc>
                  <a:txBody>
                    <a:bodyPr/>
                    <a:lstStyle/>
                    <a:p>
                      <a:pPr algn="ctr"/>
                      <a:endParaRPr lang="en-US" dirty="0"/>
                    </a:p>
                  </a:txBody>
                  <a:tcPr anchor="ctr">
                    <a:lnL w="3175" cap="flat" cmpd="sng" algn="ctr">
                      <a:no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ctr"/>
                      <a:endParaRPr lang="en-US" dirty="0"/>
                    </a:p>
                  </a:txBody>
                  <a:tcPr anchor="ctr">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715327"/>
                  </a:ext>
                </a:extLst>
              </a:tr>
            </a:tbl>
          </a:graphicData>
        </a:graphic>
      </p:graphicFrame>
      <p:pic>
        <p:nvPicPr>
          <p:cNvPr id="7" name="Picture 6" descr="A black background with purple letters&#10;&#10;Description automatically generated">
            <a:extLst>
              <a:ext uri="{FF2B5EF4-FFF2-40B4-BE49-F238E27FC236}">
                <a16:creationId xmlns:a16="http://schemas.microsoft.com/office/drawing/2014/main" id="{3EA7B58B-AE63-8381-D36B-1A583D7FBD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1" y="1690700"/>
            <a:ext cx="1828800" cy="318930"/>
          </a:xfrm>
          <a:prstGeom prst="rect">
            <a:avLst/>
          </a:prstGeom>
        </p:spPr>
      </p:pic>
      <p:pic>
        <p:nvPicPr>
          <p:cNvPr id="9" name="Picture 8">
            <a:extLst>
              <a:ext uri="{FF2B5EF4-FFF2-40B4-BE49-F238E27FC236}">
                <a16:creationId xmlns:a16="http://schemas.microsoft.com/office/drawing/2014/main" id="{B61539A8-8D35-49D0-4EE7-3FAB38B515C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66814" y="5163151"/>
            <a:ext cx="696374" cy="696374"/>
          </a:xfrm>
          <a:prstGeom prst="rect">
            <a:avLst/>
          </a:prstGeom>
        </p:spPr>
      </p:pic>
      <p:pic>
        <p:nvPicPr>
          <p:cNvPr id="13" name="Picture 12" descr="A blue and black logo&#10;&#10;Description automatically generated">
            <a:extLst>
              <a:ext uri="{FF2B5EF4-FFF2-40B4-BE49-F238E27FC236}">
                <a16:creationId xmlns:a16="http://schemas.microsoft.com/office/drawing/2014/main" id="{3564E3D3-B4FC-ADA6-A33B-E8852D283F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2280" y="5079076"/>
            <a:ext cx="1463040" cy="864524"/>
          </a:xfrm>
          <a:prstGeom prst="rect">
            <a:avLst/>
          </a:prstGeom>
        </p:spPr>
      </p:pic>
      <p:pic>
        <p:nvPicPr>
          <p:cNvPr id="15" name="Picture 14">
            <a:extLst>
              <a:ext uri="{FF2B5EF4-FFF2-40B4-BE49-F238E27FC236}">
                <a16:creationId xmlns:a16="http://schemas.microsoft.com/office/drawing/2014/main" id="{FC9E9987-418C-6771-D4CA-E439B3591797}"/>
              </a:ext>
            </a:extLst>
          </p:cNvPr>
          <p:cNvPicPr>
            <a:picLocks noChangeAspect="1"/>
          </p:cNvPicPr>
          <p:nvPr/>
        </p:nvPicPr>
        <p:blipFill>
          <a:blip r:embed="rId5"/>
          <a:stretch>
            <a:fillRect/>
          </a:stretch>
        </p:blipFill>
        <p:spPr>
          <a:xfrm>
            <a:off x="7008619" y="3225799"/>
            <a:ext cx="1070362" cy="914400"/>
          </a:xfrm>
          <a:prstGeom prst="rect">
            <a:avLst/>
          </a:prstGeom>
        </p:spPr>
      </p:pic>
      <p:pic>
        <p:nvPicPr>
          <p:cNvPr id="17" name="Graphic 16">
            <a:extLst>
              <a:ext uri="{FF2B5EF4-FFF2-40B4-BE49-F238E27FC236}">
                <a16:creationId xmlns:a16="http://schemas.microsoft.com/office/drawing/2014/main" id="{9FDA8266-1212-D0EA-CC2A-585C0204AA5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00601" y="3509264"/>
            <a:ext cx="1828800" cy="347470"/>
          </a:xfrm>
          <a:prstGeom prst="rect">
            <a:avLst/>
          </a:prstGeom>
        </p:spPr>
      </p:pic>
      <p:pic>
        <p:nvPicPr>
          <p:cNvPr id="19" name="Picture 18" descr="A black and yellow logo&#10;&#10;Description automatically generated">
            <a:extLst>
              <a:ext uri="{FF2B5EF4-FFF2-40B4-BE49-F238E27FC236}">
                <a16:creationId xmlns:a16="http://schemas.microsoft.com/office/drawing/2014/main" id="{9D70464A-6DA4-53AB-FCAF-7EE0B9E838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9201" y="2503331"/>
            <a:ext cx="1371600" cy="539124"/>
          </a:xfrm>
          <a:prstGeom prst="rect">
            <a:avLst/>
          </a:prstGeom>
        </p:spPr>
      </p:pic>
      <p:pic>
        <p:nvPicPr>
          <p:cNvPr id="21" name="Graphic 20">
            <a:extLst>
              <a:ext uri="{FF2B5EF4-FFF2-40B4-BE49-F238E27FC236}">
                <a16:creationId xmlns:a16="http://schemas.microsoft.com/office/drawing/2014/main" id="{1FE206A9-AB89-74EA-2371-838CB0C342D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629400" y="4394198"/>
            <a:ext cx="1828800" cy="425750"/>
          </a:xfrm>
          <a:prstGeom prst="rect">
            <a:avLst/>
          </a:prstGeom>
        </p:spPr>
      </p:pic>
      <p:pic>
        <p:nvPicPr>
          <p:cNvPr id="23" name="Picture 22">
            <a:extLst>
              <a:ext uri="{FF2B5EF4-FFF2-40B4-BE49-F238E27FC236}">
                <a16:creationId xmlns:a16="http://schemas.microsoft.com/office/drawing/2014/main" id="{38CD86F8-F276-E14D-78CF-D249762BA1E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91101" y="4486423"/>
            <a:ext cx="1447800" cy="241300"/>
          </a:xfrm>
          <a:prstGeom prst="rect">
            <a:avLst/>
          </a:prstGeom>
        </p:spPr>
      </p:pic>
      <p:pic>
        <p:nvPicPr>
          <p:cNvPr id="25" name="Picture 24">
            <a:extLst>
              <a:ext uri="{FF2B5EF4-FFF2-40B4-BE49-F238E27FC236}">
                <a16:creationId xmlns:a16="http://schemas.microsoft.com/office/drawing/2014/main" id="{177EB89C-C3F4-2F50-E689-9E4ED4DADC6A}"/>
              </a:ext>
            </a:extLst>
          </p:cNvPr>
          <p:cNvPicPr>
            <a:picLocks noChangeAspect="1"/>
          </p:cNvPicPr>
          <p:nvPr/>
        </p:nvPicPr>
        <p:blipFill>
          <a:blip r:embed="rId12">
            <a:extLst>
              <a:ext uri="{28A0092B-C50C-407E-A947-70E740481C1C}">
                <a14:useLocalDpi xmlns:a14="http://schemas.microsoft.com/office/drawing/2010/main" val="0"/>
              </a:ext>
            </a:extLst>
          </a:blip>
          <a:srcRect/>
          <a:stretch/>
        </p:blipFill>
        <p:spPr>
          <a:xfrm>
            <a:off x="6720840" y="2650764"/>
            <a:ext cx="1645920" cy="293109"/>
          </a:xfrm>
          <a:prstGeom prst="rect">
            <a:avLst/>
          </a:prstGeom>
        </p:spPr>
      </p:pic>
      <p:pic>
        <p:nvPicPr>
          <p:cNvPr id="27" name="Picture 26" descr="A black circle with a letter and a letter on it&#10;&#10;Description automatically generated">
            <a:extLst>
              <a:ext uri="{FF2B5EF4-FFF2-40B4-BE49-F238E27FC236}">
                <a16:creationId xmlns:a16="http://schemas.microsoft.com/office/drawing/2014/main" id="{AF894135-E06D-B1ED-5A72-8D3DB181AB5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086600" y="1503801"/>
            <a:ext cx="914400" cy="692728"/>
          </a:xfrm>
          <a:prstGeom prst="rect">
            <a:avLst/>
          </a:prstGeom>
        </p:spPr>
      </p:pic>
    </p:spTree>
    <p:extLst>
      <p:ext uri="{BB962C8B-B14F-4D97-AF65-F5344CB8AC3E}">
        <p14:creationId xmlns:p14="http://schemas.microsoft.com/office/powerpoint/2010/main" val="399362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457200" y="152400"/>
            <a:ext cx="8229600" cy="990600"/>
          </a:xfrm>
        </p:spPr>
        <p:txBody>
          <a:bodyPr/>
          <a:lstStyle/>
          <a:p>
            <a:r>
              <a:rPr lang="en-US" dirty="0"/>
              <a:t>Disclaimer</a:t>
            </a:r>
          </a:p>
        </p:txBody>
      </p:sp>
      <p:sp>
        <p:nvSpPr>
          <p:cNvPr id="11" name="Content Placeholder 2"/>
          <p:cNvSpPr txBox="1">
            <a:spLocks/>
          </p:cNvSpPr>
          <p:nvPr/>
        </p:nvSpPr>
        <p:spPr>
          <a:xfrm>
            <a:off x="457200" y="1295400"/>
            <a:ext cx="8229600" cy="4572000"/>
          </a:xfrm>
          <a:prstGeom prst="rect">
            <a:avLst/>
          </a:prstGeom>
        </p:spPr>
        <p:txBody>
          <a:bodyPr>
            <a:no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r>
              <a:rPr lang="en-US" sz="1000" dirty="0">
                <a:latin typeface="Segoe UI" panose="020B0502040204020203" pitchFamily="34" charset="0"/>
                <a:cs typeface="Segoe UI" panose="020B0502040204020203" pitchFamily="34" charset="0"/>
              </a:rPr>
              <a:t>This document (the “Presentation”) is provided exclusively for discussion purposes to the intended recipient (“the Recipient”) by PFS Finance (USA), LLC (“PFS Finance”). Redistribution or reproduction of this Presentation is not permitted without prior written consent from PFS Finance.</a:t>
            </a:r>
          </a:p>
          <a:p>
            <a:pPr marL="0" indent="0">
              <a:spcBef>
                <a:spcPts val="0"/>
              </a:spcBef>
              <a:buFont typeface="Wingdings 3"/>
              <a:buNone/>
            </a:pPr>
            <a:endParaRPr lang="en-US" sz="1000" dirty="0">
              <a:latin typeface="Segoe UI" panose="020B0502040204020203" pitchFamily="34" charset="0"/>
              <a:cs typeface="Segoe UI" panose="020B0502040204020203" pitchFamily="34" charset="0"/>
            </a:endParaRPr>
          </a:p>
          <a:p>
            <a:pPr marL="0" indent="0">
              <a:spcBef>
                <a:spcPts val="0"/>
              </a:spcBef>
              <a:buFont typeface="Wingdings 3"/>
              <a:buNone/>
            </a:pPr>
            <a:r>
              <a:rPr lang="en-US" sz="1000" dirty="0">
                <a:latin typeface="Segoe UI" panose="020B0502040204020203" pitchFamily="34" charset="0"/>
                <a:cs typeface="Segoe UI" panose="020B0502040204020203" pitchFamily="34" charset="0"/>
              </a:rPr>
              <a:t>This Presentation reflects economic, market, and other conditions as of the date indicated. It does not account for developments or events occurring after that date, and PFS Finance assumes no obligation to update, revise, or reaffirm the information herein.</a:t>
            </a:r>
          </a:p>
          <a:p>
            <a:pPr marL="0" indent="0">
              <a:spcBef>
                <a:spcPts val="0"/>
              </a:spcBef>
              <a:buFont typeface="Wingdings 3"/>
              <a:buNone/>
            </a:pPr>
            <a:endParaRPr lang="en-US" sz="1000" dirty="0">
              <a:latin typeface="Segoe UI" panose="020B0502040204020203" pitchFamily="34" charset="0"/>
              <a:cs typeface="Segoe UI" panose="020B0502040204020203" pitchFamily="34" charset="0"/>
            </a:endParaRPr>
          </a:p>
          <a:p>
            <a:pPr marL="0" indent="0">
              <a:spcBef>
                <a:spcPts val="0"/>
              </a:spcBef>
              <a:buFont typeface="Wingdings 3"/>
              <a:buNone/>
            </a:pPr>
            <a:r>
              <a:rPr lang="en-US" sz="1000" dirty="0">
                <a:latin typeface="Segoe UI" panose="020B0502040204020203" pitchFamily="34" charset="0"/>
                <a:cs typeface="Segoe UI" panose="020B0502040204020203" pitchFamily="34" charset="0"/>
              </a:rPr>
              <a:t>The Presentation does not constitute an opinion or recommendation by PFS Finance to the Recipient or its stakeholders regarding business strategies, valuations, regulatory considerations, or competitive positioning.</a:t>
            </a: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a:p>
            <a:pPr marL="0" indent="0">
              <a:spcBef>
                <a:spcPts val="0"/>
              </a:spcBef>
              <a:buFont typeface="Wingdings 3"/>
              <a:buNone/>
            </a:pPr>
            <a:r>
              <a:rPr lang="en-US" sz="800" b="1" dirty="0">
                <a:latin typeface="Segoe UI" panose="020B0502040204020203" pitchFamily="34" charset="0"/>
                <a:cs typeface="Segoe UI" panose="020B0502040204020203" pitchFamily="34" charset="0"/>
              </a:rPr>
              <a:t>© 2023 PFS Finance (USA), LLC. Head Office: One World Trade Center, Suite 8500, New York, New York, 10007, U.S.A. </a:t>
            </a:r>
          </a:p>
          <a:p>
            <a:pPr marL="0" indent="0">
              <a:spcBef>
                <a:spcPts val="0"/>
              </a:spcBef>
              <a:buFont typeface="Wingdings 3"/>
              <a:buNone/>
            </a:pPr>
            <a:endParaRPr lang="en-US" sz="800" dirty="0">
              <a:latin typeface="Segoe UI" panose="020B0502040204020203" pitchFamily="34"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88662CE0-ABAE-B266-0A37-3B30924475B2}"/>
              </a:ext>
            </a:extLst>
          </p:cNvPr>
          <p:cNvGraphicFramePr>
            <a:graphicFrameLocks noGrp="1"/>
          </p:cNvGraphicFramePr>
          <p:nvPr>
            <p:extLst>
              <p:ext uri="{D42A27DB-BD31-4B8C-83A1-F6EECF244321}">
                <p14:modId xmlns:p14="http://schemas.microsoft.com/office/powerpoint/2010/main" val="1418795733"/>
              </p:ext>
            </p:extLst>
          </p:nvPr>
        </p:nvGraphicFramePr>
        <p:xfrm>
          <a:off x="457200" y="6400800"/>
          <a:ext cx="8229600" cy="198120"/>
        </p:xfrm>
        <a:graphic>
          <a:graphicData uri="http://schemas.openxmlformats.org/drawingml/2006/table">
            <a:tbl>
              <a:tblPr firstRow="1" bandRow="1">
                <a:tableStyleId>{2D5ABB26-0587-4C30-8999-92F81FD0307C}</a:tableStyleId>
              </a:tblPr>
              <a:tblGrid>
                <a:gridCol w="2743200">
                  <a:extLst>
                    <a:ext uri="{9D8B030D-6E8A-4147-A177-3AD203B41FA5}">
                      <a16:colId xmlns:a16="http://schemas.microsoft.com/office/drawing/2014/main" val="2293949555"/>
                    </a:ext>
                  </a:extLst>
                </a:gridCol>
                <a:gridCol w="2743200">
                  <a:extLst>
                    <a:ext uri="{9D8B030D-6E8A-4147-A177-3AD203B41FA5}">
                      <a16:colId xmlns:a16="http://schemas.microsoft.com/office/drawing/2014/main" val="353290181"/>
                    </a:ext>
                  </a:extLst>
                </a:gridCol>
                <a:gridCol w="2743200">
                  <a:extLst>
                    <a:ext uri="{9D8B030D-6E8A-4147-A177-3AD203B41FA5}">
                      <a16:colId xmlns:a16="http://schemas.microsoft.com/office/drawing/2014/main" val="3879572424"/>
                    </a:ext>
                  </a:extLst>
                </a:gridCol>
              </a:tblGrid>
              <a:tr h="182880">
                <a:tc>
                  <a:txBody>
                    <a:bodyPr/>
                    <a:lstStyle/>
                    <a:p>
                      <a:r>
                        <a:rPr lang="en-US" sz="700" b="1" dirty="0">
                          <a:latin typeface="Segoe UI" panose="020B0502040204020203" pitchFamily="34" charset="0"/>
                          <a:cs typeface="Segoe UI" panose="020B0502040204020203" pitchFamily="34" charset="0"/>
                        </a:rPr>
                        <a:t>PFS Finance (USA), LLC</a:t>
                      </a:r>
                    </a:p>
                  </a:txBody>
                  <a:tcPr/>
                </a:tc>
                <a:tc>
                  <a:txBody>
                    <a:bodyPr/>
                    <a:lstStyle/>
                    <a:p>
                      <a:r>
                        <a:rPr lang="en-US" sz="700" b="1" i="1" dirty="0">
                          <a:solidFill>
                            <a:srgbClr val="C00000"/>
                          </a:solidFill>
                          <a:latin typeface="Segoe UI" panose="020B0502040204020203" pitchFamily="34" charset="0"/>
                          <a:cs typeface="Segoe UI" panose="020B0502040204020203" pitchFamily="34" charset="0"/>
                        </a:rPr>
                        <a:t>For Professional Use – Not for Distribution to the Public</a:t>
                      </a:r>
                    </a:p>
                  </a:txBody>
                  <a:tcPr/>
                </a:tc>
                <a:tc>
                  <a:txBody>
                    <a:bodyPr/>
                    <a:lstStyle/>
                    <a:p>
                      <a:pPr algn="r"/>
                      <a:r>
                        <a:rPr lang="en-US" sz="700" dirty="0">
                          <a:latin typeface="Segoe UI" panose="020B0502040204020203" pitchFamily="34" charset="0"/>
                          <a:cs typeface="Segoe UI" panose="020B0502040204020203" pitchFamily="34" charset="0"/>
                        </a:rPr>
                        <a:t>Page 9 of 9</a:t>
                      </a:r>
                    </a:p>
                  </a:txBody>
                  <a:tcPr/>
                </a:tc>
                <a:extLst>
                  <a:ext uri="{0D108BD9-81ED-4DB2-BD59-A6C34878D82A}">
                    <a16:rowId xmlns:a16="http://schemas.microsoft.com/office/drawing/2014/main" val="3483188209"/>
                  </a:ext>
                </a:extLst>
              </a:tr>
            </a:tbl>
          </a:graphicData>
        </a:graphic>
      </p:graphicFrame>
    </p:spTree>
    <p:extLst>
      <p:ext uri="{BB962C8B-B14F-4D97-AF65-F5344CB8AC3E}">
        <p14:creationId xmlns:p14="http://schemas.microsoft.com/office/powerpoint/2010/main" val="36859966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c832c0c-27db-48c2-b184-c8adcaef1664">
      <Terms xmlns="http://schemas.microsoft.com/office/infopath/2007/PartnerControls"/>
    </lcf76f155ced4ddcb4097134ff3c332f>
    <TaxCatchAll xmlns="7b3bde3f-c7db-4fad-8956-94ba929e8e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8530D97AD1C964FBC52A240A38C889C" ma:contentTypeVersion="15" ma:contentTypeDescription="Create a new document." ma:contentTypeScope="" ma:versionID="1e869f2d68780eefd97d9544db08f229">
  <xsd:schema xmlns:xsd="http://www.w3.org/2001/XMLSchema" xmlns:xs="http://www.w3.org/2001/XMLSchema" xmlns:p="http://schemas.microsoft.com/office/2006/metadata/properties" xmlns:ns2="8c832c0c-27db-48c2-b184-c8adcaef1664" xmlns:ns3="7b3bde3f-c7db-4fad-8956-94ba929e8ea5" targetNamespace="http://schemas.microsoft.com/office/2006/metadata/properties" ma:root="true" ma:fieldsID="9214acfd3ef6418c260681df153e12a8" ns2:_="" ns3:_="">
    <xsd:import namespace="8c832c0c-27db-48c2-b184-c8adcaef1664"/>
    <xsd:import namespace="7b3bde3f-c7db-4fad-8956-94ba929e8e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832c0c-27db-48c2-b184-c8adcaef16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395a2901-5e3a-4206-9cee-76adc1f8c7e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b3bde3f-c7db-4fad-8956-94ba929e8ea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12e3e297-adcc-4be8-bb01-00e27c11bd11}" ma:internalName="TaxCatchAll" ma:showField="CatchAllData" ma:web="7b3bde3f-c7db-4fad-8956-94ba929e8e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A7D28C-90D7-45AC-83A6-71169F4C6AF5}">
  <ds:schemaRefs>
    <ds:schemaRef ds:uri="8c832c0c-27db-48c2-b184-c8adcaef1664"/>
    <ds:schemaRef ds:uri="http://purl.org/dc/elements/1.1/"/>
    <ds:schemaRef ds:uri="http://schemas.microsoft.com/office/2006/documentManagement/types"/>
    <ds:schemaRef ds:uri="7b3bde3f-c7db-4fad-8956-94ba929e8ea5"/>
    <ds:schemaRef ds:uri="http://schemas.microsoft.com/office/2006/metadata/properties"/>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24FCC015-BBE5-45BA-B423-308A5A6B470E}">
  <ds:schemaRefs>
    <ds:schemaRef ds:uri="http://schemas.microsoft.com/sharepoint/v3/contenttype/forms"/>
  </ds:schemaRefs>
</ds:datastoreItem>
</file>

<file path=customXml/itemProps3.xml><?xml version="1.0" encoding="utf-8"?>
<ds:datastoreItem xmlns:ds="http://schemas.openxmlformats.org/officeDocument/2006/customXml" ds:itemID="{A515E95F-CBDF-478E-B47C-07EB455B66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832c0c-27db-48c2-b184-c8adcaef1664"/>
    <ds:schemaRef ds:uri="7b3bde3f-c7db-4fad-8956-94ba929e8e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Origin</Template>
  <TotalTime>0</TotalTime>
  <Words>2043</Words>
  <Application>Microsoft Macintosh PowerPoint</Application>
  <PresentationFormat>On-screen Show (4:3)</PresentationFormat>
  <Paragraphs>297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Disclaimer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cp:lastPrinted>2024-11-26T13:38:45Z</cp:lastPrinted>
  <dcterms:created xsi:type="dcterms:W3CDTF">2008-01-16T04:55:45Z</dcterms:created>
  <dcterms:modified xsi:type="dcterms:W3CDTF">2024-11-27T06:00:24Z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ContentTypeId">
    <vt:lpwstr>0x01010098530D97AD1C964FBC52A240A38C889C</vt:lpwstr>
  </property>
  <property fmtid="{D5CDD505-2E9C-101B-9397-08002B2CF9AE}" pid="5" name="MediaServiceImageTags">
    <vt:lpwstr/>
  </property>
</Properties>
</file>