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3" r:id="rId4"/>
    <p:sldId id="261" r:id="rId5"/>
    <p:sldId id="262" r:id="rId6"/>
    <p:sldId id="264" r:id="rId7"/>
    <p:sldId id="265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9EB205-C6ED-45E1-9B0D-8F9FF06A73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D59A15-E7E9-474B-B7E4-1AA4829F0D0B}">
      <dgm:prSet custT="1"/>
      <dgm:spPr/>
      <dgm:t>
        <a:bodyPr/>
        <a:lstStyle/>
        <a:p>
          <a:r>
            <a:rPr lang="en-US" sz="1400" b="0" i="1" dirty="0"/>
            <a:t>Advertisements attempting to sell a product or service</a:t>
          </a:r>
          <a:endParaRPr lang="en-US" sz="1400" dirty="0"/>
        </a:p>
      </dgm:t>
    </dgm:pt>
    <dgm:pt modelId="{80AD5280-5616-47A8-95A3-EA9EDF09755A}" type="parTrans" cxnId="{E80CA171-D78E-4C13-902C-D7B814D698CF}">
      <dgm:prSet/>
      <dgm:spPr/>
      <dgm:t>
        <a:bodyPr/>
        <a:lstStyle/>
        <a:p>
          <a:endParaRPr lang="en-US" sz="1400"/>
        </a:p>
      </dgm:t>
    </dgm:pt>
    <dgm:pt modelId="{8B9496DC-7701-4FE5-BAD7-F8D822873A52}" type="sibTrans" cxnId="{E80CA171-D78E-4C13-902C-D7B814D698CF}">
      <dgm:prSet/>
      <dgm:spPr/>
      <dgm:t>
        <a:bodyPr/>
        <a:lstStyle/>
        <a:p>
          <a:endParaRPr lang="en-US" sz="1400"/>
        </a:p>
      </dgm:t>
    </dgm:pt>
    <dgm:pt modelId="{D711120C-3331-4D10-804E-4221BACA7B52}">
      <dgm:prSet custT="1"/>
      <dgm:spPr/>
      <dgm:t>
        <a:bodyPr/>
        <a:lstStyle/>
        <a:p>
          <a:r>
            <a:rPr lang="en-US" sz="1400" b="0" i="1" dirty="0"/>
            <a:t>Money scams, like the infamous "Nigerian Prince" or "foreign money exchange" schemes (someone overseas who claims to be royalty)</a:t>
          </a:r>
          <a:endParaRPr lang="en-US" sz="1400" dirty="0"/>
        </a:p>
      </dgm:t>
    </dgm:pt>
    <dgm:pt modelId="{BC658B45-42AC-46DF-9C2C-D488B841B411}" type="parTrans" cxnId="{B145E453-7D75-4399-90F2-D64D8469A6E7}">
      <dgm:prSet/>
      <dgm:spPr/>
      <dgm:t>
        <a:bodyPr/>
        <a:lstStyle/>
        <a:p>
          <a:endParaRPr lang="en-US" sz="1400"/>
        </a:p>
      </dgm:t>
    </dgm:pt>
    <dgm:pt modelId="{2E22255B-9053-4932-AF2E-4C865501BFA2}" type="sibTrans" cxnId="{B145E453-7D75-4399-90F2-D64D8469A6E7}">
      <dgm:prSet/>
      <dgm:spPr/>
      <dgm:t>
        <a:bodyPr/>
        <a:lstStyle/>
        <a:p>
          <a:endParaRPr lang="en-US" sz="1400"/>
        </a:p>
      </dgm:t>
    </dgm:pt>
    <dgm:pt modelId="{385AC049-8F89-4B6E-9FFA-6455BCE96588}">
      <dgm:prSet custT="1"/>
      <dgm:spPr/>
      <dgm:t>
        <a:bodyPr/>
        <a:lstStyle/>
        <a:p>
          <a:r>
            <a:rPr lang="en-US" sz="1400" b="0" i="1" dirty="0"/>
            <a:t>Malware alerts claiming the detection of malware on your devices</a:t>
          </a:r>
          <a:endParaRPr lang="en-US" sz="1400" dirty="0"/>
        </a:p>
      </dgm:t>
    </dgm:pt>
    <dgm:pt modelId="{5EAFAAF6-493E-4B76-B078-6CF7A8AD7D35}" type="parTrans" cxnId="{B15A1750-E118-4CB7-9E70-DA3F3BD5E1BF}">
      <dgm:prSet/>
      <dgm:spPr/>
      <dgm:t>
        <a:bodyPr/>
        <a:lstStyle/>
        <a:p>
          <a:endParaRPr lang="en-US" sz="1400"/>
        </a:p>
      </dgm:t>
    </dgm:pt>
    <dgm:pt modelId="{DDDE9C3F-170F-4ED2-8D23-899B0BFE6489}" type="sibTrans" cxnId="{B15A1750-E118-4CB7-9E70-DA3F3BD5E1BF}">
      <dgm:prSet/>
      <dgm:spPr/>
      <dgm:t>
        <a:bodyPr/>
        <a:lstStyle/>
        <a:p>
          <a:endParaRPr lang="en-US" sz="1400"/>
        </a:p>
      </dgm:t>
    </dgm:pt>
    <dgm:pt modelId="{34FDF636-166D-47FC-A8CD-74C314183BE2}">
      <dgm:prSet custT="1"/>
      <dgm:spPr/>
      <dgm:t>
        <a:bodyPr/>
        <a:lstStyle/>
        <a:p>
          <a:r>
            <a:rPr lang="en-US" sz="1400" b="0" i="1" dirty="0"/>
            <a:t>Unrealistic promises, such as get-rich-quick schemes, miracle diets, and incredible discounts ("Black Friday deals")</a:t>
          </a:r>
          <a:endParaRPr lang="en-US" sz="1400" dirty="0"/>
        </a:p>
      </dgm:t>
    </dgm:pt>
    <dgm:pt modelId="{61516CEB-A5BD-4439-9DF2-44D05F24EC08}" type="parTrans" cxnId="{C58747D1-992A-4AF0-B646-F2A979395A19}">
      <dgm:prSet/>
      <dgm:spPr/>
      <dgm:t>
        <a:bodyPr/>
        <a:lstStyle/>
        <a:p>
          <a:endParaRPr lang="en-US" sz="1400"/>
        </a:p>
      </dgm:t>
    </dgm:pt>
    <dgm:pt modelId="{624C1EE2-0DFD-42A9-AB2B-654D53B74C30}" type="sibTrans" cxnId="{C58747D1-992A-4AF0-B646-F2A979395A19}">
      <dgm:prSet/>
      <dgm:spPr/>
      <dgm:t>
        <a:bodyPr/>
        <a:lstStyle/>
        <a:p>
          <a:endParaRPr lang="en-US" sz="1400"/>
        </a:p>
      </dgm:t>
    </dgm:pt>
    <dgm:pt modelId="{BDE4EBEE-E0DD-4123-A93B-91D97E8EBACC}">
      <dgm:prSet custT="1"/>
      <dgm:spPr/>
      <dgm:t>
        <a:bodyPr/>
        <a:lstStyle/>
        <a:p>
          <a:r>
            <a:rPr lang="en-US" sz="1400" b="0" i="1" dirty="0"/>
            <a:t>Lottery winnings and other enticing offers</a:t>
          </a:r>
          <a:endParaRPr lang="en-US" sz="1400" dirty="0"/>
        </a:p>
      </dgm:t>
    </dgm:pt>
    <dgm:pt modelId="{12176022-1D54-4E27-8BE1-BFA5EFFD54F9}" type="parTrans" cxnId="{A620AE5E-E9A4-472E-8B35-79A7D69256E0}">
      <dgm:prSet/>
      <dgm:spPr/>
      <dgm:t>
        <a:bodyPr/>
        <a:lstStyle/>
        <a:p>
          <a:endParaRPr lang="en-US" sz="1400"/>
        </a:p>
      </dgm:t>
    </dgm:pt>
    <dgm:pt modelId="{B157A7A0-D592-49DA-8AAC-8A0394EDB91A}" type="sibTrans" cxnId="{A620AE5E-E9A4-472E-8B35-79A7D69256E0}">
      <dgm:prSet/>
      <dgm:spPr/>
      <dgm:t>
        <a:bodyPr/>
        <a:lstStyle/>
        <a:p>
          <a:endParaRPr lang="en-US" sz="1400"/>
        </a:p>
      </dgm:t>
    </dgm:pt>
    <dgm:pt modelId="{8090BE92-3F74-4DC8-960E-3B2840919397}" type="pres">
      <dgm:prSet presAssocID="{109EB205-C6ED-45E1-9B0D-8F9FF06A73EB}" presName="root" presStyleCnt="0">
        <dgm:presLayoutVars>
          <dgm:dir/>
          <dgm:resizeHandles val="exact"/>
        </dgm:presLayoutVars>
      </dgm:prSet>
      <dgm:spPr/>
    </dgm:pt>
    <dgm:pt modelId="{D0983182-D2D2-47A4-B4B5-42A3D7F3E0D4}" type="pres">
      <dgm:prSet presAssocID="{71D59A15-E7E9-474B-B7E4-1AA4829F0D0B}" presName="compNode" presStyleCnt="0"/>
      <dgm:spPr/>
    </dgm:pt>
    <dgm:pt modelId="{279E8FAF-E812-4AA5-83A2-37C8222E5A43}" type="pres">
      <dgm:prSet presAssocID="{71D59A15-E7E9-474B-B7E4-1AA4829F0D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16EF4850-DCF9-4EBC-AC0D-916F1728D0EA}" type="pres">
      <dgm:prSet presAssocID="{71D59A15-E7E9-474B-B7E4-1AA4829F0D0B}" presName="spaceRect" presStyleCnt="0"/>
      <dgm:spPr/>
    </dgm:pt>
    <dgm:pt modelId="{D75CD0B1-6254-492B-BBA7-2F18A8EF7427}" type="pres">
      <dgm:prSet presAssocID="{71D59A15-E7E9-474B-B7E4-1AA4829F0D0B}" presName="textRect" presStyleLbl="revTx" presStyleIdx="0" presStyleCnt="5">
        <dgm:presLayoutVars>
          <dgm:chMax val="1"/>
          <dgm:chPref val="1"/>
        </dgm:presLayoutVars>
      </dgm:prSet>
      <dgm:spPr/>
    </dgm:pt>
    <dgm:pt modelId="{0D670F66-CF01-4CE4-8566-05C83D28668F}" type="pres">
      <dgm:prSet presAssocID="{8B9496DC-7701-4FE5-BAD7-F8D822873A52}" presName="sibTrans" presStyleCnt="0"/>
      <dgm:spPr/>
    </dgm:pt>
    <dgm:pt modelId="{06A884C6-B570-4F19-B087-F994AB64E256}" type="pres">
      <dgm:prSet presAssocID="{D711120C-3331-4D10-804E-4221BACA7B52}" presName="compNode" presStyleCnt="0"/>
      <dgm:spPr/>
    </dgm:pt>
    <dgm:pt modelId="{53CA0B98-0A54-440F-A7B5-77C6513DD88A}" type="pres">
      <dgm:prSet presAssocID="{D711120C-3331-4D10-804E-4221BACA7B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38EAD23-F854-4A05-A146-34DA991E6C82}" type="pres">
      <dgm:prSet presAssocID="{D711120C-3331-4D10-804E-4221BACA7B52}" presName="spaceRect" presStyleCnt="0"/>
      <dgm:spPr/>
    </dgm:pt>
    <dgm:pt modelId="{D7E1A560-94C9-4E6B-B396-97EAB77E2365}" type="pres">
      <dgm:prSet presAssocID="{D711120C-3331-4D10-804E-4221BACA7B52}" presName="textRect" presStyleLbl="revTx" presStyleIdx="1" presStyleCnt="5">
        <dgm:presLayoutVars>
          <dgm:chMax val="1"/>
          <dgm:chPref val="1"/>
        </dgm:presLayoutVars>
      </dgm:prSet>
      <dgm:spPr/>
    </dgm:pt>
    <dgm:pt modelId="{E117C19C-868A-4578-9160-3E8147CF18BB}" type="pres">
      <dgm:prSet presAssocID="{2E22255B-9053-4932-AF2E-4C865501BFA2}" presName="sibTrans" presStyleCnt="0"/>
      <dgm:spPr/>
    </dgm:pt>
    <dgm:pt modelId="{6DC27DD0-BB3A-4565-B74B-A23B27D55AB3}" type="pres">
      <dgm:prSet presAssocID="{385AC049-8F89-4B6E-9FFA-6455BCE96588}" presName="compNode" presStyleCnt="0"/>
      <dgm:spPr/>
    </dgm:pt>
    <dgm:pt modelId="{EF600F6C-9CE2-49DB-BBFD-BDD20F5515AA}" type="pres">
      <dgm:prSet presAssocID="{385AC049-8F89-4B6E-9FFA-6455BCE965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DC4E8AC6-6D69-4A76-8205-2F0C5A67176F}" type="pres">
      <dgm:prSet presAssocID="{385AC049-8F89-4B6E-9FFA-6455BCE96588}" presName="spaceRect" presStyleCnt="0"/>
      <dgm:spPr/>
    </dgm:pt>
    <dgm:pt modelId="{8141CDD0-21F2-4DF5-A3F9-F1E3125B7819}" type="pres">
      <dgm:prSet presAssocID="{385AC049-8F89-4B6E-9FFA-6455BCE96588}" presName="textRect" presStyleLbl="revTx" presStyleIdx="2" presStyleCnt="5">
        <dgm:presLayoutVars>
          <dgm:chMax val="1"/>
          <dgm:chPref val="1"/>
        </dgm:presLayoutVars>
      </dgm:prSet>
      <dgm:spPr/>
    </dgm:pt>
    <dgm:pt modelId="{6716D065-34DD-4F45-9B67-A059752E95FF}" type="pres">
      <dgm:prSet presAssocID="{DDDE9C3F-170F-4ED2-8D23-899B0BFE6489}" presName="sibTrans" presStyleCnt="0"/>
      <dgm:spPr/>
    </dgm:pt>
    <dgm:pt modelId="{243C6A9E-0ABD-4DEF-98FD-3D29BA30A881}" type="pres">
      <dgm:prSet presAssocID="{34FDF636-166D-47FC-A8CD-74C314183BE2}" presName="compNode" presStyleCnt="0"/>
      <dgm:spPr/>
    </dgm:pt>
    <dgm:pt modelId="{D6FAF829-978E-4669-A9D0-222D2B6129DE}" type="pres">
      <dgm:prSet presAssocID="{34FDF636-166D-47FC-A8CD-74C314183BE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06CBB694-E757-4027-BB89-8DBD7DD713C1}" type="pres">
      <dgm:prSet presAssocID="{34FDF636-166D-47FC-A8CD-74C314183BE2}" presName="spaceRect" presStyleCnt="0"/>
      <dgm:spPr/>
    </dgm:pt>
    <dgm:pt modelId="{90BA699A-6818-4CC5-9ED1-BE02FF7B76AB}" type="pres">
      <dgm:prSet presAssocID="{34FDF636-166D-47FC-A8CD-74C314183BE2}" presName="textRect" presStyleLbl="revTx" presStyleIdx="3" presStyleCnt="5">
        <dgm:presLayoutVars>
          <dgm:chMax val="1"/>
          <dgm:chPref val="1"/>
        </dgm:presLayoutVars>
      </dgm:prSet>
      <dgm:spPr/>
    </dgm:pt>
    <dgm:pt modelId="{E75702A1-56F4-49BA-8FB1-02B6CE952D99}" type="pres">
      <dgm:prSet presAssocID="{624C1EE2-0DFD-42A9-AB2B-654D53B74C30}" presName="sibTrans" presStyleCnt="0"/>
      <dgm:spPr/>
    </dgm:pt>
    <dgm:pt modelId="{603439D5-DCD4-48CA-8AAF-EAB57BC63DEA}" type="pres">
      <dgm:prSet presAssocID="{BDE4EBEE-E0DD-4123-A93B-91D97E8EBACC}" presName="compNode" presStyleCnt="0"/>
      <dgm:spPr/>
    </dgm:pt>
    <dgm:pt modelId="{BAA9DDC7-B841-444F-B048-6E8C2379BCAC}" type="pres">
      <dgm:prSet presAssocID="{BDE4EBEE-E0DD-4123-A93B-91D97E8EBA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7177A1D-06C5-4501-B20B-2C741EE30FE6}" type="pres">
      <dgm:prSet presAssocID="{BDE4EBEE-E0DD-4123-A93B-91D97E8EBACC}" presName="spaceRect" presStyleCnt="0"/>
      <dgm:spPr/>
    </dgm:pt>
    <dgm:pt modelId="{F5ADAE95-C188-4A14-8797-FB1E5A2F6768}" type="pres">
      <dgm:prSet presAssocID="{BDE4EBEE-E0DD-4123-A93B-91D97E8EBAC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620AE5E-E9A4-472E-8B35-79A7D69256E0}" srcId="{109EB205-C6ED-45E1-9B0D-8F9FF06A73EB}" destId="{BDE4EBEE-E0DD-4123-A93B-91D97E8EBACC}" srcOrd="4" destOrd="0" parTransId="{12176022-1D54-4E27-8BE1-BFA5EFFD54F9}" sibTransId="{B157A7A0-D592-49DA-8AAC-8A0394EDB91A}"/>
    <dgm:cxn modelId="{B15A1750-E118-4CB7-9E70-DA3F3BD5E1BF}" srcId="{109EB205-C6ED-45E1-9B0D-8F9FF06A73EB}" destId="{385AC049-8F89-4B6E-9FFA-6455BCE96588}" srcOrd="2" destOrd="0" parTransId="{5EAFAAF6-493E-4B76-B078-6CF7A8AD7D35}" sibTransId="{DDDE9C3F-170F-4ED2-8D23-899B0BFE6489}"/>
    <dgm:cxn modelId="{E80CA171-D78E-4C13-902C-D7B814D698CF}" srcId="{109EB205-C6ED-45E1-9B0D-8F9FF06A73EB}" destId="{71D59A15-E7E9-474B-B7E4-1AA4829F0D0B}" srcOrd="0" destOrd="0" parTransId="{80AD5280-5616-47A8-95A3-EA9EDF09755A}" sibTransId="{8B9496DC-7701-4FE5-BAD7-F8D822873A52}"/>
    <dgm:cxn modelId="{638C6A53-BE3C-4962-955D-B7D1124ACEA2}" type="presOf" srcId="{BDE4EBEE-E0DD-4123-A93B-91D97E8EBACC}" destId="{F5ADAE95-C188-4A14-8797-FB1E5A2F6768}" srcOrd="0" destOrd="0" presId="urn:microsoft.com/office/officeart/2018/2/layout/IconLabelList"/>
    <dgm:cxn modelId="{B145E453-7D75-4399-90F2-D64D8469A6E7}" srcId="{109EB205-C6ED-45E1-9B0D-8F9FF06A73EB}" destId="{D711120C-3331-4D10-804E-4221BACA7B52}" srcOrd="1" destOrd="0" parTransId="{BC658B45-42AC-46DF-9C2C-D488B841B411}" sibTransId="{2E22255B-9053-4932-AF2E-4C865501BFA2}"/>
    <dgm:cxn modelId="{4537B07A-531D-4C7D-B2D7-86E05ED09690}" type="presOf" srcId="{D711120C-3331-4D10-804E-4221BACA7B52}" destId="{D7E1A560-94C9-4E6B-B396-97EAB77E2365}" srcOrd="0" destOrd="0" presId="urn:microsoft.com/office/officeart/2018/2/layout/IconLabelList"/>
    <dgm:cxn modelId="{0BCBD299-996D-403A-B328-F0386249E6B7}" type="presOf" srcId="{34FDF636-166D-47FC-A8CD-74C314183BE2}" destId="{90BA699A-6818-4CC5-9ED1-BE02FF7B76AB}" srcOrd="0" destOrd="0" presId="urn:microsoft.com/office/officeart/2018/2/layout/IconLabelList"/>
    <dgm:cxn modelId="{A0F9F29C-FB91-48E2-B9CE-943E274BDF24}" type="presOf" srcId="{71D59A15-E7E9-474B-B7E4-1AA4829F0D0B}" destId="{D75CD0B1-6254-492B-BBA7-2F18A8EF7427}" srcOrd="0" destOrd="0" presId="urn:microsoft.com/office/officeart/2018/2/layout/IconLabelList"/>
    <dgm:cxn modelId="{A31CE8A3-269F-4946-B47D-2BBFF9617376}" type="presOf" srcId="{385AC049-8F89-4B6E-9FFA-6455BCE96588}" destId="{8141CDD0-21F2-4DF5-A3F9-F1E3125B7819}" srcOrd="0" destOrd="0" presId="urn:microsoft.com/office/officeart/2018/2/layout/IconLabelList"/>
    <dgm:cxn modelId="{68788FB6-F124-4FA7-B861-3101AC260FF8}" type="presOf" srcId="{109EB205-C6ED-45E1-9B0D-8F9FF06A73EB}" destId="{8090BE92-3F74-4DC8-960E-3B2840919397}" srcOrd="0" destOrd="0" presId="urn:microsoft.com/office/officeart/2018/2/layout/IconLabelList"/>
    <dgm:cxn modelId="{C58747D1-992A-4AF0-B646-F2A979395A19}" srcId="{109EB205-C6ED-45E1-9B0D-8F9FF06A73EB}" destId="{34FDF636-166D-47FC-A8CD-74C314183BE2}" srcOrd="3" destOrd="0" parTransId="{61516CEB-A5BD-4439-9DF2-44D05F24EC08}" sibTransId="{624C1EE2-0DFD-42A9-AB2B-654D53B74C30}"/>
    <dgm:cxn modelId="{985B416E-DA6F-4E36-B858-24EFC2953E6E}" type="presParOf" srcId="{8090BE92-3F74-4DC8-960E-3B2840919397}" destId="{D0983182-D2D2-47A4-B4B5-42A3D7F3E0D4}" srcOrd="0" destOrd="0" presId="urn:microsoft.com/office/officeart/2018/2/layout/IconLabelList"/>
    <dgm:cxn modelId="{1743825C-3711-4A77-920C-158E88A93B18}" type="presParOf" srcId="{D0983182-D2D2-47A4-B4B5-42A3D7F3E0D4}" destId="{279E8FAF-E812-4AA5-83A2-37C8222E5A43}" srcOrd="0" destOrd="0" presId="urn:microsoft.com/office/officeart/2018/2/layout/IconLabelList"/>
    <dgm:cxn modelId="{623557F6-CC33-483D-B698-AB4B538132DC}" type="presParOf" srcId="{D0983182-D2D2-47A4-B4B5-42A3D7F3E0D4}" destId="{16EF4850-DCF9-4EBC-AC0D-916F1728D0EA}" srcOrd="1" destOrd="0" presId="urn:microsoft.com/office/officeart/2018/2/layout/IconLabelList"/>
    <dgm:cxn modelId="{64852454-0DF2-4C7F-9AD9-15F4BB2DE907}" type="presParOf" srcId="{D0983182-D2D2-47A4-B4B5-42A3D7F3E0D4}" destId="{D75CD0B1-6254-492B-BBA7-2F18A8EF7427}" srcOrd="2" destOrd="0" presId="urn:microsoft.com/office/officeart/2018/2/layout/IconLabelList"/>
    <dgm:cxn modelId="{5760834A-B2A0-4982-B8BA-63315CCA660D}" type="presParOf" srcId="{8090BE92-3F74-4DC8-960E-3B2840919397}" destId="{0D670F66-CF01-4CE4-8566-05C83D28668F}" srcOrd="1" destOrd="0" presId="urn:microsoft.com/office/officeart/2018/2/layout/IconLabelList"/>
    <dgm:cxn modelId="{EE4309AC-D630-4B68-9F07-ECC3D2B64335}" type="presParOf" srcId="{8090BE92-3F74-4DC8-960E-3B2840919397}" destId="{06A884C6-B570-4F19-B087-F994AB64E256}" srcOrd="2" destOrd="0" presId="urn:microsoft.com/office/officeart/2018/2/layout/IconLabelList"/>
    <dgm:cxn modelId="{ED2112D5-3BFD-493B-A6B5-D7D519AB174F}" type="presParOf" srcId="{06A884C6-B570-4F19-B087-F994AB64E256}" destId="{53CA0B98-0A54-440F-A7B5-77C6513DD88A}" srcOrd="0" destOrd="0" presId="urn:microsoft.com/office/officeart/2018/2/layout/IconLabelList"/>
    <dgm:cxn modelId="{89D5A8E7-93F6-4444-B02A-A3F9419DAF1B}" type="presParOf" srcId="{06A884C6-B570-4F19-B087-F994AB64E256}" destId="{338EAD23-F854-4A05-A146-34DA991E6C82}" srcOrd="1" destOrd="0" presId="urn:microsoft.com/office/officeart/2018/2/layout/IconLabelList"/>
    <dgm:cxn modelId="{C864DAD3-1FA4-498D-8FAB-E160DE8194FB}" type="presParOf" srcId="{06A884C6-B570-4F19-B087-F994AB64E256}" destId="{D7E1A560-94C9-4E6B-B396-97EAB77E2365}" srcOrd="2" destOrd="0" presId="urn:microsoft.com/office/officeart/2018/2/layout/IconLabelList"/>
    <dgm:cxn modelId="{E8B78475-3A3B-44BF-AA08-81F5A221B7D0}" type="presParOf" srcId="{8090BE92-3F74-4DC8-960E-3B2840919397}" destId="{E117C19C-868A-4578-9160-3E8147CF18BB}" srcOrd="3" destOrd="0" presId="urn:microsoft.com/office/officeart/2018/2/layout/IconLabelList"/>
    <dgm:cxn modelId="{0A2D652B-A005-4E7D-81CC-02C4507DC6B9}" type="presParOf" srcId="{8090BE92-3F74-4DC8-960E-3B2840919397}" destId="{6DC27DD0-BB3A-4565-B74B-A23B27D55AB3}" srcOrd="4" destOrd="0" presId="urn:microsoft.com/office/officeart/2018/2/layout/IconLabelList"/>
    <dgm:cxn modelId="{AF8D1717-5352-4B2F-921D-64DE2C64FFB2}" type="presParOf" srcId="{6DC27DD0-BB3A-4565-B74B-A23B27D55AB3}" destId="{EF600F6C-9CE2-49DB-BBFD-BDD20F5515AA}" srcOrd="0" destOrd="0" presId="urn:microsoft.com/office/officeart/2018/2/layout/IconLabelList"/>
    <dgm:cxn modelId="{DEFC37E4-7880-410B-8BFE-A9E0A0353993}" type="presParOf" srcId="{6DC27DD0-BB3A-4565-B74B-A23B27D55AB3}" destId="{DC4E8AC6-6D69-4A76-8205-2F0C5A67176F}" srcOrd="1" destOrd="0" presId="urn:microsoft.com/office/officeart/2018/2/layout/IconLabelList"/>
    <dgm:cxn modelId="{942B6A22-EC7D-4293-B7D5-4C03798CD02C}" type="presParOf" srcId="{6DC27DD0-BB3A-4565-B74B-A23B27D55AB3}" destId="{8141CDD0-21F2-4DF5-A3F9-F1E3125B7819}" srcOrd="2" destOrd="0" presId="urn:microsoft.com/office/officeart/2018/2/layout/IconLabelList"/>
    <dgm:cxn modelId="{78A4B866-828E-4993-902F-2E00EC295396}" type="presParOf" srcId="{8090BE92-3F74-4DC8-960E-3B2840919397}" destId="{6716D065-34DD-4F45-9B67-A059752E95FF}" srcOrd="5" destOrd="0" presId="urn:microsoft.com/office/officeart/2018/2/layout/IconLabelList"/>
    <dgm:cxn modelId="{BA533920-BF50-4B38-92B4-BA9297C221A3}" type="presParOf" srcId="{8090BE92-3F74-4DC8-960E-3B2840919397}" destId="{243C6A9E-0ABD-4DEF-98FD-3D29BA30A881}" srcOrd="6" destOrd="0" presId="urn:microsoft.com/office/officeart/2018/2/layout/IconLabelList"/>
    <dgm:cxn modelId="{21971C14-C6E5-4011-A87E-E5BE87F8BDAE}" type="presParOf" srcId="{243C6A9E-0ABD-4DEF-98FD-3D29BA30A881}" destId="{D6FAF829-978E-4669-A9D0-222D2B6129DE}" srcOrd="0" destOrd="0" presId="urn:microsoft.com/office/officeart/2018/2/layout/IconLabelList"/>
    <dgm:cxn modelId="{B9166E5F-EA9A-4B07-BBF7-1363C39CC996}" type="presParOf" srcId="{243C6A9E-0ABD-4DEF-98FD-3D29BA30A881}" destId="{06CBB694-E757-4027-BB89-8DBD7DD713C1}" srcOrd="1" destOrd="0" presId="urn:microsoft.com/office/officeart/2018/2/layout/IconLabelList"/>
    <dgm:cxn modelId="{6647067B-9B82-41B7-AB21-A3A0C8C59CCD}" type="presParOf" srcId="{243C6A9E-0ABD-4DEF-98FD-3D29BA30A881}" destId="{90BA699A-6818-4CC5-9ED1-BE02FF7B76AB}" srcOrd="2" destOrd="0" presId="urn:microsoft.com/office/officeart/2018/2/layout/IconLabelList"/>
    <dgm:cxn modelId="{F01C7C40-A192-4C5D-9420-FDD1B65A5741}" type="presParOf" srcId="{8090BE92-3F74-4DC8-960E-3B2840919397}" destId="{E75702A1-56F4-49BA-8FB1-02B6CE952D99}" srcOrd="7" destOrd="0" presId="urn:microsoft.com/office/officeart/2018/2/layout/IconLabelList"/>
    <dgm:cxn modelId="{BB0281CE-00C8-4A79-928A-18AC017B3E59}" type="presParOf" srcId="{8090BE92-3F74-4DC8-960E-3B2840919397}" destId="{603439D5-DCD4-48CA-8AAF-EAB57BC63DEA}" srcOrd="8" destOrd="0" presId="urn:microsoft.com/office/officeart/2018/2/layout/IconLabelList"/>
    <dgm:cxn modelId="{73F5B5E9-6336-4C58-B2DB-7FCAD5F32018}" type="presParOf" srcId="{603439D5-DCD4-48CA-8AAF-EAB57BC63DEA}" destId="{BAA9DDC7-B841-444F-B048-6E8C2379BCAC}" srcOrd="0" destOrd="0" presId="urn:microsoft.com/office/officeart/2018/2/layout/IconLabelList"/>
    <dgm:cxn modelId="{1A1257C4-D3BE-4BDB-BE29-42739B8F3CDF}" type="presParOf" srcId="{603439D5-DCD4-48CA-8AAF-EAB57BC63DEA}" destId="{37177A1D-06C5-4501-B20B-2C741EE30FE6}" srcOrd="1" destOrd="0" presId="urn:microsoft.com/office/officeart/2018/2/layout/IconLabelList"/>
    <dgm:cxn modelId="{16F69396-1776-430B-8C06-D007A57CE5A2}" type="presParOf" srcId="{603439D5-DCD4-48CA-8AAF-EAB57BC63DEA}" destId="{F5ADAE95-C188-4A14-8797-FB1E5A2F67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84AE5-1B7D-4022-A08E-F892B3AC123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08DC060-6FA7-4C65-98B8-956963BED66E}">
      <dgm:prSet/>
      <dgm:spPr/>
      <dgm:t>
        <a:bodyPr/>
        <a:lstStyle/>
        <a:p>
          <a:r>
            <a:rPr lang="en-US" b="0" i="0" dirty="0"/>
            <a:t>1. Data Cleaning</a:t>
          </a:r>
          <a:endParaRPr lang="en-US" b="0" dirty="0"/>
        </a:p>
      </dgm:t>
    </dgm:pt>
    <dgm:pt modelId="{0F90DEF7-4C27-4F56-BB1B-F7F54AE7744F}" type="parTrans" cxnId="{4BC562A5-4A51-4BDB-9D68-0CB01830C40A}">
      <dgm:prSet/>
      <dgm:spPr/>
      <dgm:t>
        <a:bodyPr/>
        <a:lstStyle/>
        <a:p>
          <a:endParaRPr lang="en-US"/>
        </a:p>
      </dgm:t>
    </dgm:pt>
    <dgm:pt modelId="{539F6757-D06D-44EA-A2EE-C3B2EEBA2353}" type="sibTrans" cxnId="{4BC562A5-4A51-4BDB-9D68-0CB01830C40A}">
      <dgm:prSet/>
      <dgm:spPr/>
      <dgm:t>
        <a:bodyPr/>
        <a:lstStyle/>
        <a:p>
          <a:endParaRPr lang="en-US"/>
        </a:p>
      </dgm:t>
    </dgm:pt>
    <dgm:pt modelId="{3C556722-A20D-4AC0-8EFF-B825E2B950E6}">
      <dgm:prSet/>
      <dgm:spPr/>
      <dgm:t>
        <a:bodyPr/>
        <a:lstStyle/>
        <a:p>
          <a:r>
            <a:rPr lang="en-US" b="0" i="0" dirty="0"/>
            <a:t>2. Exploratory Data Analysis (EDA)</a:t>
          </a:r>
          <a:endParaRPr lang="en-US" dirty="0"/>
        </a:p>
      </dgm:t>
    </dgm:pt>
    <dgm:pt modelId="{B46C401B-FB81-48F7-9DA6-256926C0DC9A}" type="parTrans" cxnId="{83879736-2F45-4FFC-ACB7-D4BDFC274387}">
      <dgm:prSet/>
      <dgm:spPr/>
      <dgm:t>
        <a:bodyPr/>
        <a:lstStyle/>
        <a:p>
          <a:endParaRPr lang="en-US"/>
        </a:p>
      </dgm:t>
    </dgm:pt>
    <dgm:pt modelId="{E17D6495-DB0A-4820-ADEF-C333EE871555}" type="sibTrans" cxnId="{83879736-2F45-4FFC-ACB7-D4BDFC274387}">
      <dgm:prSet/>
      <dgm:spPr/>
      <dgm:t>
        <a:bodyPr/>
        <a:lstStyle/>
        <a:p>
          <a:endParaRPr lang="en-US"/>
        </a:p>
      </dgm:t>
    </dgm:pt>
    <dgm:pt modelId="{03EA12C1-ADE5-4852-AE86-EDEC8DCA70D1}">
      <dgm:prSet/>
      <dgm:spPr/>
      <dgm:t>
        <a:bodyPr/>
        <a:lstStyle/>
        <a:p>
          <a:r>
            <a:rPr lang="en-US" b="0" i="0" dirty="0"/>
            <a:t>3. Data preprocessing</a:t>
          </a:r>
          <a:endParaRPr lang="en-US" b="0" dirty="0"/>
        </a:p>
      </dgm:t>
    </dgm:pt>
    <dgm:pt modelId="{CABA2282-3B58-4D98-A1CE-BD4E3B4F3BC6}" type="parTrans" cxnId="{B32961DE-83C3-47A8-B6E7-3FDBFD683913}">
      <dgm:prSet/>
      <dgm:spPr/>
      <dgm:t>
        <a:bodyPr/>
        <a:lstStyle/>
        <a:p>
          <a:endParaRPr lang="en-US"/>
        </a:p>
      </dgm:t>
    </dgm:pt>
    <dgm:pt modelId="{2CDCB2D1-E910-4C10-BD47-6B4437FC885E}" type="sibTrans" cxnId="{B32961DE-83C3-47A8-B6E7-3FDBFD683913}">
      <dgm:prSet/>
      <dgm:spPr/>
      <dgm:t>
        <a:bodyPr/>
        <a:lstStyle/>
        <a:p>
          <a:endParaRPr lang="en-US"/>
        </a:p>
      </dgm:t>
    </dgm:pt>
    <dgm:pt modelId="{293785F6-59B6-4315-933C-69A4F88F1049}">
      <dgm:prSet/>
      <dgm:spPr/>
      <dgm:t>
        <a:bodyPr/>
        <a:lstStyle/>
        <a:p>
          <a:r>
            <a:rPr lang="en-US" b="0" i="0" dirty="0"/>
            <a:t>4. Model Building and Evaluation</a:t>
          </a:r>
          <a:endParaRPr lang="en-US" b="0" dirty="0"/>
        </a:p>
      </dgm:t>
    </dgm:pt>
    <dgm:pt modelId="{F09A900D-63BF-4BE5-83B9-9FC930CB40F2}" type="parTrans" cxnId="{F4F61BC5-744B-4952-99CD-D52F6CFEDEE6}">
      <dgm:prSet/>
      <dgm:spPr/>
      <dgm:t>
        <a:bodyPr/>
        <a:lstStyle/>
        <a:p>
          <a:endParaRPr lang="en-US"/>
        </a:p>
      </dgm:t>
    </dgm:pt>
    <dgm:pt modelId="{117213C5-C6E4-47B5-B9D9-C8C2144540C6}" type="sibTrans" cxnId="{F4F61BC5-744B-4952-99CD-D52F6CFEDEE6}">
      <dgm:prSet/>
      <dgm:spPr/>
      <dgm:t>
        <a:bodyPr/>
        <a:lstStyle/>
        <a:p>
          <a:endParaRPr lang="en-US"/>
        </a:p>
      </dgm:t>
    </dgm:pt>
    <dgm:pt modelId="{10CE9288-86A1-4450-A0C5-FAFF0A271ED3}">
      <dgm:prSet/>
      <dgm:spPr/>
      <dgm:t>
        <a:bodyPr/>
        <a:lstStyle/>
        <a:p>
          <a:r>
            <a:rPr lang="en-US" b="0" i="0" dirty="0"/>
            <a:t>5. Improvement</a:t>
          </a:r>
          <a:endParaRPr lang="en-US" b="0" dirty="0"/>
        </a:p>
      </dgm:t>
    </dgm:pt>
    <dgm:pt modelId="{F564E6B4-A845-4670-9024-BE3866A479EB}" type="parTrans" cxnId="{25E6A593-F123-4765-BF64-7CEAB06F21A6}">
      <dgm:prSet/>
      <dgm:spPr/>
      <dgm:t>
        <a:bodyPr/>
        <a:lstStyle/>
        <a:p>
          <a:endParaRPr lang="en-US"/>
        </a:p>
      </dgm:t>
    </dgm:pt>
    <dgm:pt modelId="{2577CD2F-65B8-43A5-B8CA-E4AB48D0DE7F}" type="sibTrans" cxnId="{25E6A593-F123-4765-BF64-7CEAB06F21A6}">
      <dgm:prSet/>
      <dgm:spPr/>
      <dgm:t>
        <a:bodyPr/>
        <a:lstStyle/>
        <a:p>
          <a:endParaRPr lang="en-US"/>
        </a:p>
      </dgm:t>
    </dgm:pt>
    <dgm:pt modelId="{5CB54629-DEF2-4C75-A304-9833FA2E1A7F}" type="pres">
      <dgm:prSet presAssocID="{F7184AE5-1B7D-4022-A08E-F892B3AC1236}" presName="Name0" presStyleCnt="0">
        <dgm:presLayoutVars>
          <dgm:dir/>
          <dgm:resizeHandles val="exact"/>
        </dgm:presLayoutVars>
      </dgm:prSet>
      <dgm:spPr/>
    </dgm:pt>
    <dgm:pt modelId="{2A93CE00-B480-45A7-B223-2E17D08975F0}" type="pres">
      <dgm:prSet presAssocID="{B08DC060-6FA7-4C65-98B8-956963BED66E}" presName="node" presStyleLbl="node1" presStyleIdx="0" presStyleCnt="5">
        <dgm:presLayoutVars>
          <dgm:bulletEnabled val="1"/>
        </dgm:presLayoutVars>
      </dgm:prSet>
      <dgm:spPr/>
    </dgm:pt>
    <dgm:pt modelId="{841F3832-4837-446E-9923-0867639EE2F3}" type="pres">
      <dgm:prSet presAssocID="{539F6757-D06D-44EA-A2EE-C3B2EEBA2353}" presName="sibTrans" presStyleLbl="sibTrans1D1" presStyleIdx="0" presStyleCnt="4"/>
      <dgm:spPr/>
    </dgm:pt>
    <dgm:pt modelId="{938560F8-05BF-4A22-96D4-E917BBCFE636}" type="pres">
      <dgm:prSet presAssocID="{539F6757-D06D-44EA-A2EE-C3B2EEBA2353}" presName="connectorText" presStyleLbl="sibTrans1D1" presStyleIdx="0" presStyleCnt="4"/>
      <dgm:spPr/>
    </dgm:pt>
    <dgm:pt modelId="{D84BD500-13AC-4B6C-9E1E-8B14585D9B8A}" type="pres">
      <dgm:prSet presAssocID="{3C556722-A20D-4AC0-8EFF-B825E2B950E6}" presName="node" presStyleLbl="node1" presStyleIdx="1" presStyleCnt="5">
        <dgm:presLayoutVars>
          <dgm:bulletEnabled val="1"/>
        </dgm:presLayoutVars>
      </dgm:prSet>
      <dgm:spPr/>
    </dgm:pt>
    <dgm:pt modelId="{D97AB23A-8320-4D65-A187-21E1D62F25B5}" type="pres">
      <dgm:prSet presAssocID="{E17D6495-DB0A-4820-ADEF-C333EE871555}" presName="sibTrans" presStyleLbl="sibTrans1D1" presStyleIdx="1" presStyleCnt="4"/>
      <dgm:spPr/>
    </dgm:pt>
    <dgm:pt modelId="{86D1A0D2-D4AB-4603-94C3-26184FA82971}" type="pres">
      <dgm:prSet presAssocID="{E17D6495-DB0A-4820-ADEF-C333EE871555}" presName="connectorText" presStyleLbl="sibTrans1D1" presStyleIdx="1" presStyleCnt="4"/>
      <dgm:spPr/>
    </dgm:pt>
    <dgm:pt modelId="{56151F92-7960-4F69-A51C-2D903DF78CEA}" type="pres">
      <dgm:prSet presAssocID="{03EA12C1-ADE5-4852-AE86-EDEC8DCA70D1}" presName="node" presStyleLbl="node1" presStyleIdx="2" presStyleCnt="5">
        <dgm:presLayoutVars>
          <dgm:bulletEnabled val="1"/>
        </dgm:presLayoutVars>
      </dgm:prSet>
      <dgm:spPr/>
    </dgm:pt>
    <dgm:pt modelId="{B140339C-0318-42E8-B527-41DA10246B59}" type="pres">
      <dgm:prSet presAssocID="{2CDCB2D1-E910-4C10-BD47-6B4437FC885E}" presName="sibTrans" presStyleLbl="sibTrans1D1" presStyleIdx="2" presStyleCnt="4"/>
      <dgm:spPr/>
    </dgm:pt>
    <dgm:pt modelId="{1D4FDB29-1348-4DAB-B2A6-CF16026C2476}" type="pres">
      <dgm:prSet presAssocID="{2CDCB2D1-E910-4C10-BD47-6B4437FC885E}" presName="connectorText" presStyleLbl="sibTrans1D1" presStyleIdx="2" presStyleCnt="4"/>
      <dgm:spPr/>
    </dgm:pt>
    <dgm:pt modelId="{33FC42FE-9646-43B2-9389-EA58B10D0077}" type="pres">
      <dgm:prSet presAssocID="{293785F6-59B6-4315-933C-69A4F88F1049}" presName="node" presStyleLbl="node1" presStyleIdx="3" presStyleCnt="5" custLinFactNeighborX="53420" custLinFactNeighborY="-1544">
        <dgm:presLayoutVars>
          <dgm:bulletEnabled val="1"/>
        </dgm:presLayoutVars>
      </dgm:prSet>
      <dgm:spPr/>
    </dgm:pt>
    <dgm:pt modelId="{58A3E3F2-1F9A-4BE8-B405-327C222E66F2}" type="pres">
      <dgm:prSet presAssocID="{117213C5-C6E4-47B5-B9D9-C8C2144540C6}" presName="sibTrans" presStyleLbl="sibTrans1D1" presStyleIdx="3" presStyleCnt="4"/>
      <dgm:spPr/>
    </dgm:pt>
    <dgm:pt modelId="{56493833-3FAC-4A0C-BB65-55598500919F}" type="pres">
      <dgm:prSet presAssocID="{117213C5-C6E4-47B5-B9D9-C8C2144540C6}" presName="connectorText" presStyleLbl="sibTrans1D1" presStyleIdx="3" presStyleCnt="4"/>
      <dgm:spPr/>
    </dgm:pt>
    <dgm:pt modelId="{908E6B78-20A9-4253-ADFF-9A4B1FD67519}" type="pres">
      <dgm:prSet presAssocID="{10CE9288-86A1-4450-A0C5-FAFF0A271ED3}" presName="node" presStyleLbl="node1" presStyleIdx="4" presStyleCnt="5" custLinFactNeighborX="76412" custLinFactNeighborY="-1544">
        <dgm:presLayoutVars>
          <dgm:bulletEnabled val="1"/>
        </dgm:presLayoutVars>
      </dgm:prSet>
      <dgm:spPr/>
    </dgm:pt>
  </dgm:ptLst>
  <dgm:cxnLst>
    <dgm:cxn modelId="{DB0FD431-2CDA-4DC7-AAAC-40EB7C7BF3ED}" type="presOf" srcId="{539F6757-D06D-44EA-A2EE-C3B2EEBA2353}" destId="{841F3832-4837-446E-9923-0867639EE2F3}" srcOrd="0" destOrd="0" presId="urn:microsoft.com/office/officeart/2016/7/layout/RepeatingBendingProcessNew"/>
    <dgm:cxn modelId="{83879736-2F45-4FFC-ACB7-D4BDFC274387}" srcId="{F7184AE5-1B7D-4022-A08E-F892B3AC1236}" destId="{3C556722-A20D-4AC0-8EFF-B825E2B950E6}" srcOrd="1" destOrd="0" parTransId="{B46C401B-FB81-48F7-9DA6-256926C0DC9A}" sibTransId="{E17D6495-DB0A-4820-ADEF-C333EE871555}"/>
    <dgm:cxn modelId="{C2DFCA42-7709-474F-AF5D-FF933C189336}" type="presOf" srcId="{2CDCB2D1-E910-4C10-BD47-6B4437FC885E}" destId="{B140339C-0318-42E8-B527-41DA10246B59}" srcOrd="0" destOrd="0" presId="urn:microsoft.com/office/officeart/2016/7/layout/RepeatingBendingProcessNew"/>
    <dgm:cxn modelId="{A7E30269-5EFA-4A75-BCF6-9F00F4E7DCA7}" type="presOf" srcId="{539F6757-D06D-44EA-A2EE-C3B2EEBA2353}" destId="{938560F8-05BF-4A22-96D4-E917BBCFE636}" srcOrd="1" destOrd="0" presId="urn:microsoft.com/office/officeart/2016/7/layout/RepeatingBendingProcessNew"/>
    <dgm:cxn modelId="{3ED0ED6B-29F4-4B90-B85D-BFCD883BC6F4}" type="presOf" srcId="{117213C5-C6E4-47B5-B9D9-C8C2144540C6}" destId="{58A3E3F2-1F9A-4BE8-B405-327C222E66F2}" srcOrd="0" destOrd="0" presId="urn:microsoft.com/office/officeart/2016/7/layout/RepeatingBendingProcessNew"/>
    <dgm:cxn modelId="{73BC7E4F-E68D-492C-877A-22187E3FF051}" type="presOf" srcId="{117213C5-C6E4-47B5-B9D9-C8C2144540C6}" destId="{56493833-3FAC-4A0C-BB65-55598500919F}" srcOrd="1" destOrd="0" presId="urn:microsoft.com/office/officeart/2016/7/layout/RepeatingBendingProcessNew"/>
    <dgm:cxn modelId="{53A45A7A-CA06-4107-A25C-10DD6D07DB8C}" type="presOf" srcId="{E17D6495-DB0A-4820-ADEF-C333EE871555}" destId="{86D1A0D2-D4AB-4603-94C3-26184FA82971}" srcOrd="1" destOrd="0" presId="urn:microsoft.com/office/officeart/2016/7/layout/RepeatingBendingProcessNew"/>
    <dgm:cxn modelId="{25E6A593-F123-4765-BF64-7CEAB06F21A6}" srcId="{F7184AE5-1B7D-4022-A08E-F892B3AC1236}" destId="{10CE9288-86A1-4450-A0C5-FAFF0A271ED3}" srcOrd="4" destOrd="0" parTransId="{F564E6B4-A845-4670-9024-BE3866A479EB}" sibTransId="{2577CD2F-65B8-43A5-B8CA-E4AB48D0DE7F}"/>
    <dgm:cxn modelId="{CC356395-E03E-41BC-981B-5BDD28E6233E}" type="presOf" srcId="{E17D6495-DB0A-4820-ADEF-C333EE871555}" destId="{D97AB23A-8320-4D65-A187-21E1D62F25B5}" srcOrd="0" destOrd="0" presId="urn:microsoft.com/office/officeart/2016/7/layout/RepeatingBendingProcessNew"/>
    <dgm:cxn modelId="{35B40C9E-3989-4A4D-B034-264E54EC4D14}" type="presOf" srcId="{10CE9288-86A1-4450-A0C5-FAFF0A271ED3}" destId="{908E6B78-20A9-4253-ADFF-9A4B1FD67519}" srcOrd="0" destOrd="0" presId="urn:microsoft.com/office/officeart/2016/7/layout/RepeatingBendingProcessNew"/>
    <dgm:cxn modelId="{4BC562A5-4A51-4BDB-9D68-0CB01830C40A}" srcId="{F7184AE5-1B7D-4022-A08E-F892B3AC1236}" destId="{B08DC060-6FA7-4C65-98B8-956963BED66E}" srcOrd="0" destOrd="0" parTransId="{0F90DEF7-4C27-4F56-BB1B-F7F54AE7744F}" sibTransId="{539F6757-D06D-44EA-A2EE-C3B2EEBA2353}"/>
    <dgm:cxn modelId="{44A2C7B8-7EC4-47E1-B410-E11F0AFBF70A}" type="presOf" srcId="{2CDCB2D1-E910-4C10-BD47-6B4437FC885E}" destId="{1D4FDB29-1348-4DAB-B2A6-CF16026C2476}" srcOrd="1" destOrd="0" presId="urn:microsoft.com/office/officeart/2016/7/layout/RepeatingBendingProcessNew"/>
    <dgm:cxn modelId="{F4F61BC5-744B-4952-99CD-D52F6CFEDEE6}" srcId="{F7184AE5-1B7D-4022-A08E-F892B3AC1236}" destId="{293785F6-59B6-4315-933C-69A4F88F1049}" srcOrd="3" destOrd="0" parTransId="{F09A900D-63BF-4BE5-83B9-9FC930CB40F2}" sibTransId="{117213C5-C6E4-47B5-B9D9-C8C2144540C6}"/>
    <dgm:cxn modelId="{01B564D4-18EC-42D1-B7F1-0FD99E4E7E03}" type="presOf" srcId="{3C556722-A20D-4AC0-8EFF-B825E2B950E6}" destId="{D84BD500-13AC-4B6C-9E1E-8B14585D9B8A}" srcOrd="0" destOrd="0" presId="urn:microsoft.com/office/officeart/2016/7/layout/RepeatingBendingProcessNew"/>
    <dgm:cxn modelId="{B32961DE-83C3-47A8-B6E7-3FDBFD683913}" srcId="{F7184AE5-1B7D-4022-A08E-F892B3AC1236}" destId="{03EA12C1-ADE5-4852-AE86-EDEC8DCA70D1}" srcOrd="2" destOrd="0" parTransId="{CABA2282-3B58-4D98-A1CE-BD4E3B4F3BC6}" sibTransId="{2CDCB2D1-E910-4C10-BD47-6B4437FC885E}"/>
    <dgm:cxn modelId="{A6DDABE0-B690-433A-842C-F07F9C5A0348}" type="presOf" srcId="{F7184AE5-1B7D-4022-A08E-F892B3AC1236}" destId="{5CB54629-DEF2-4C75-A304-9833FA2E1A7F}" srcOrd="0" destOrd="0" presId="urn:microsoft.com/office/officeart/2016/7/layout/RepeatingBendingProcessNew"/>
    <dgm:cxn modelId="{D77950E6-1209-475A-BEBC-3EF7ADB56DFB}" type="presOf" srcId="{B08DC060-6FA7-4C65-98B8-956963BED66E}" destId="{2A93CE00-B480-45A7-B223-2E17D08975F0}" srcOrd="0" destOrd="0" presId="urn:microsoft.com/office/officeart/2016/7/layout/RepeatingBendingProcessNew"/>
    <dgm:cxn modelId="{32DBC8EC-56E8-4D89-9F0C-DB6948D7FAF9}" type="presOf" srcId="{03EA12C1-ADE5-4852-AE86-EDEC8DCA70D1}" destId="{56151F92-7960-4F69-A51C-2D903DF78CEA}" srcOrd="0" destOrd="0" presId="urn:microsoft.com/office/officeart/2016/7/layout/RepeatingBendingProcessNew"/>
    <dgm:cxn modelId="{6F8504FF-3147-4D27-88CF-A19E0F8CA5D0}" type="presOf" srcId="{293785F6-59B6-4315-933C-69A4F88F1049}" destId="{33FC42FE-9646-43B2-9389-EA58B10D0077}" srcOrd="0" destOrd="0" presId="urn:microsoft.com/office/officeart/2016/7/layout/RepeatingBendingProcessNew"/>
    <dgm:cxn modelId="{9D137E0B-1FA6-46BA-876C-3CBA51E80E92}" type="presParOf" srcId="{5CB54629-DEF2-4C75-A304-9833FA2E1A7F}" destId="{2A93CE00-B480-45A7-B223-2E17D08975F0}" srcOrd="0" destOrd="0" presId="urn:microsoft.com/office/officeart/2016/7/layout/RepeatingBendingProcessNew"/>
    <dgm:cxn modelId="{C5AAC0C1-1C23-4061-BAF3-5390DFEF6B63}" type="presParOf" srcId="{5CB54629-DEF2-4C75-A304-9833FA2E1A7F}" destId="{841F3832-4837-446E-9923-0867639EE2F3}" srcOrd="1" destOrd="0" presId="urn:microsoft.com/office/officeart/2016/7/layout/RepeatingBendingProcessNew"/>
    <dgm:cxn modelId="{C5BC2D83-ADD2-483D-BA56-C721A9A6536D}" type="presParOf" srcId="{841F3832-4837-446E-9923-0867639EE2F3}" destId="{938560F8-05BF-4A22-96D4-E917BBCFE636}" srcOrd="0" destOrd="0" presId="urn:microsoft.com/office/officeart/2016/7/layout/RepeatingBendingProcessNew"/>
    <dgm:cxn modelId="{004A4340-84FC-4D91-9A58-B3000DB0FD67}" type="presParOf" srcId="{5CB54629-DEF2-4C75-A304-9833FA2E1A7F}" destId="{D84BD500-13AC-4B6C-9E1E-8B14585D9B8A}" srcOrd="2" destOrd="0" presId="urn:microsoft.com/office/officeart/2016/7/layout/RepeatingBendingProcessNew"/>
    <dgm:cxn modelId="{D78F9FEE-C313-46A4-9195-1C0BB0C9690E}" type="presParOf" srcId="{5CB54629-DEF2-4C75-A304-9833FA2E1A7F}" destId="{D97AB23A-8320-4D65-A187-21E1D62F25B5}" srcOrd="3" destOrd="0" presId="urn:microsoft.com/office/officeart/2016/7/layout/RepeatingBendingProcessNew"/>
    <dgm:cxn modelId="{7C456CAC-0C94-4E1E-BE6F-2DCBC8B77EAD}" type="presParOf" srcId="{D97AB23A-8320-4D65-A187-21E1D62F25B5}" destId="{86D1A0D2-D4AB-4603-94C3-26184FA82971}" srcOrd="0" destOrd="0" presId="urn:microsoft.com/office/officeart/2016/7/layout/RepeatingBendingProcessNew"/>
    <dgm:cxn modelId="{2BB9BBB7-BC8F-4DC5-8108-B1881F9213F2}" type="presParOf" srcId="{5CB54629-DEF2-4C75-A304-9833FA2E1A7F}" destId="{56151F92-7960-4F69-A51C-2D903DF78CEA}" srcOrd="4" destOrd="0" presId="urn:microsoft.com/office/officeart/2016/7/layout/RepeatingBendingProcessNew"/>
    <dgm:cxn modelId="{D6D1529F-B0D7-4ECA-B171-AE231A907E69}" type="presParOf" srcId="{5CB54629-DEF2-4C75-A304-9833FA2E1A7F}" destId="{B140339C-0318-42E8-B527-41DA10246B59}" srcOrd="5" destOrd="0" presId="urn:microsoft.com/office/officeart/2016/7/layout/RepeatingBendingProcessNew"/>
    <dgm:cxn modelId="{F520CDD0-952F-45FE-9519-AE1B835F5045}" type="presParOf" srcId="{B140339C-0318-42E8-B527-41DA10246B59}" destId="{1D4FDB29-1348-4DAB-B2A6-CF16026C2476}" srcOrd="0" destOrd="0" presId="urn:microsoft.com/office/officeart/2016/7/layout/RepeatingBendingProcessNew"/>
    <dgm:cxn modelId="{CFA24C1A-F607-4305-BFA9-090A27CBE4B8}" type="presParOf" srcId="{5CB54629-DEF2-4C75-A304-9833FA2E1A7F}" destId="{33FC42FE-9646-43B2-9389-EA58B10D0077}" srcOrd="6" destOrd="0" presId="urn:microsoft.com/office/officeart/2016/7/layout/RepeatingBendingProcessNew"/>
    <dgm:cxn modelId="{F83A8CD1-E2FC-45E1-AA6C-A7C21BDF8760}" type="presParOf" srcId="{5CB54629-DEF2-4C75-A304-9833FA2E1A7F}" destId="{58A3E3F2-1F9A-4BE8-B405-327C222E66F2}" srcOrd="7" destOrd="0" presId="urn:microsoft.com/office/officeart/2016/7/layout/RepeatingBendingProcessNew"/>
    <dgm:cxn modelId="{32C356C3-2C48-40DB-BC38-03450AEBD060}" type="presParOf" srcId="{58A3E3F2-1F9A-4BE8-B405-327C222E66F2}" destId="{56493833-3FAC-4A0C-BB65-55598500919F}" srcOrd="0" destOrd="0" presId="urn:microsoft.com/office/officeart/2016/7/layout/RepeatingBendingProcessNew"/>
    <dgm:cxn modelId="{848819C2-3050-4812-ABB4-39DEE83C1CF3}" type="presParOf" srcId="{5CB54629-DEF2-4C75-A304-9833FA2E1A7F}" destId="{908E6B78-20A9-4253-ADFF-9A4B1FD67519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2FCC8-0413-41D7-8C64-98A57DD7F5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9320F-80D2-4D54-B23C-90B094147B8F}">
      <dgm:prSet/>
      <dgm:spPr/>
      <dgm:t>
        <a:bodyPr/>
        <a:lstStyle/>
        <a:p>
          <a:r>
            <a:rPr lang="en-US" i="0"/>
            <a:t>We observe that the combination of Naive Bayes, Random Forest and Extra Trees Classifier gave fairly good results.</a:t>
          </a:r>
          <a:endParaRPr lang="en-US"/>
        </a:p>
      </dgm:t>
    </dgm:pt>
    <dgm:pt modelId="{B3F58E34-1602-4D99-840D-FDEAAF22037A}" type="parTrans" cxnId="{D2728A47-D7F1-4F0C-9516-4EA66C598772}">
      <dgm:prSet/>
      <dgm:spPr/>
      <dgm:t>
        <a:bodyPr/>
        <a:lstStyle/>
        <a:p>
          <a:endParaRPr lang="en-US"/>
        </a:p>
      </dgm:t>
    </dgm:pt>
    <dgm:pt modelId="{8148A19B-423C-4DE5-BA19-9CDED91D56BB}" type="sibTrans" cxnId="{D2728A47-D7F1-4F0C-9516-4EA66C598772}">
      <dgm:prSet/>
      <dgm:spPr/>
      <dgm:t>
        <a:bodyPr/>
        <a:lstStyle/>
        <a:p>
          <a:endParaRPr lang="en-US"/>
        </a:p>
      </dgm:t>
    </dgm:pt>
    <dgm:pt modelId="{5229F552-3D91-4F73-99DB-F982A89CBC05}">
      <dgm:prSet/>
      <dgm:spPr/>
      <dgm:t>
        <a:bodyPr/>
        <a:lstStyle/>
        <a:p>
          <a:r>
            <a:rPr lang="en-US" i="0"/>
            <a:t>The Stacking Classifier did not give good results, so it can be concluded that we can use the combination of these classifiers in equal weightage.</a:t>
          </a:r>
          <a:endParaRPr lang="en-US"/>
        </a:p>
      </dgm:t>
    </dgm:pt>
    <dgm:pt modelId="{69E3C64B-5D61-477F-A116-77A31523C59E}" type="parTrans" cxnId="{6DA6E785-F234-4FB9-9759-B4777F6125E2}">
      <dgm:prSet/>
      <dgm:spPr/>
      <dgm:t>
        <a:bodyPr/>
        <a:lstStyle/>
        <a:p>
          <a:endParaRPr lang="en-US"/>
        </a:p>
      </dgm:t>
    </dgm:pt>
    <dgm:pt modelId="{40E6505B-59A7-4D83-8CD6-94C9C6F10484}" type="sibTrans" cxnId="{6DA6E785-F234-4FB9-9759-B4777F6125E2}">
      <dgm:prSet/>
      <dgm:spPr/>
      <dgm:t>
        <a:bodyPr/>
        <a:lstStyle/>
        <a:p>
          <a:endParaRPr lang="en-US"/>
        </a:p>
      </dgm:t>
    </dgm:pt>
    <dgm:pt modelId="{64C83FDA-22A7-4860-A8F8-E8FBD5F7DB7C}" type="pres">
      <dgm:prSet presAssocID="{7D72FCC8-0413-41D7-8C64-98A57DD7F5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32E5FE7-7D19-498A-84C5-8C40DF45100C}" type="pres">
      <dgm:prSet presAssocID="{30C9320F-80D2-4D54-B23C-90B094147B8F}" presName="hierRoot1" presStyleCnt="0"/>
      <dgm:spPr/>
    </dgm:pt>
    <dgm:pt modelId="{B4B64C4D-4500-4C8D-8BD5-A1BA94038C1D}" type="pres">
      <dgm:prSet presAssocID="{30C9320F-80D2-4D54-B23C-90B094147B8F}" presName="composite" presStyleCnt="0"/>
      <dgm:spPr/>
    </dgm:pt>
    <dgm:pt modelId="{56284ACF-6BBF-4EF5-A25F-C1F07C126764}" type="pres">
      <dgm:prSet presAssocID="{30C9320F-80D2-4D54-B23C-90B094147B8F}" presName="background" presStyleLbl="node0" presStyleIdx="0" presStyleCnt="2"/>
      <dgm:spPr/>
    </dgm:pt>
    <dgm:pt modelId="{CBD7E41D-2C84-4749-BC51-4C1748DB71AD}" type="pres">
      <dgm:prSet presAssocID="{30C9320F-80D2-4D54-B23C-90B094147B8F}" presName="text" presStyleLbl="fgAcc0" presStyleIdx="0" presStyleCnt="2">
        <dgm:presLayoutVars>
          <dgm:chPref val="3"/>
        </dgm:presLayoutVars>
      </dgm:prSet>
      <dgm:spPr/>
    </dgm:pt>
    <dgm:pt modelId="{73A3D08C-F6A6-4C80-9894-AE6EF3F43B33}" type="pres">
      <dgm:prSet presAssocID="{30C9320F-80D2-4D54-B23C-90B094147B8F}" presName="hierChild2" presStyleCnt="0"/>
      <dgm:spPr/>
    </dgm:pt>
    <dgm:pt modelId="{926DFC0E-5DA2-42AC-A100-D4B23128DD22}" type="pres">
      <dgm:prSet presAssocID="{5229F552-3D91-4F73-99DB-F982A89CBC05}" presName="hierRoot1" presStyleCnt="0"/>
      <dgm:spPr/>
    </dgm:pt>
    <dgm:pt modelId="{2C00F1D3-003A-4DC0-827D-80DCA94C3FA2}" type="pres">
      <dgm:prSet presAssocID="{5229F552-3D91-4F73-99DB-F982A89CBC05}" presName="composite" presStyleCnt="0"/>
      <dgm:spPr/>
    </dgm:pt>
    <dgm:pt modelId="{9D0D67FB-F58E-4BCE-A9AC-9E8B672796D3}" type="pres">
      <dgm:prSet presAssocID="{5229F552-3D91-4F73-99DB-F982A89CBC05}" presName="background" presStyleLbl="node0" presStyleIdx="1" presStyleCnt="2"/>
      <dgm:spPr/>
    </dgm:pt>
    <dgm:pt modelId="{D24279FF-790F-494C-A54B-1EB213BFA666}" type="pres">
      <dgm:prSet presAssocID="{5229F552-3D91-4F73-99DB-F982A89CBC05}" presName="text" presStyleLbl="fgAcc0" presStyleIdx="1" presStyleCnt="2">
        <dgm:presLayoutVars>
          <dgm:chPref val="3"/>
        </dgm:presLayoutVars>
      </dgm:prSet>
      <dgm:spPr/>
    </dgm:pt>
    <dgm:pt modelId="{89503835-9FE2-43A8-A12E-9CCFBA8E6A1A}" type="pres">
      <dgm:prSet presAssocID="{5229F552-3D91-4F73-99DB-F982A89CBC05}" presName="hierChild2" presStyleCnt="0"/>
      <dgm:spPr/>
    </dgm:pt>
  </dgm:ptLst>
  <dgm:cxnLst>
    <dgm:cxn modelId="{D2728A47-D7F1-4F0C-9516-4EA66C598772}" srcId="{7D72FCC8-0413-41D7-8C64-98A57DD7F59A}" destId="{30C9320F-80D2-4D54-B23C-90B094147B8F}" srcOrd="0" destOrd="0" parTransId="{B3F58E34-1602-4D99-840D-FDEAAF22037A}" sibTransId="{8148A19B-423C-4DE5-BA19-9CDED91D56BB}"/>
    <dgm:cxn modelId="{6DA6E785-F234-4FB9-9759-B4777F6125E2}" srcId="{7D72FCC8-0413-41D7-8C64-98A57DD7F59A}" destId="{5229F552-3D91-4F73-99DB-F982A89CBC05}" srcOrd="1" destOrd="0" parTransId="{69E3C64B-5D61-477F-A116-77A31523C59E}" sibTransId="{40E6505B-59A7-4D83-8CD6-94C9C6F10484}"/>
    <dgm:cxn modelId="{52888690-D654-41B4-9C38-858C274BCE80}" type="presOf" srcId="{7D72FCC8-0413-41D7-8C64-98A57DD7F59A}" destId="{64C83FDA-22A7-4860-A8F8-E8FBD5F7DB7C}" srcOrd="0" destOrd="0" presId="urn:microsoft.com/office/officeart/2005/8/layout/hierarchy1"/>
    <dgm:cxn modelId="{4ABE13AE-2C92-4F41-AB55-53F4ED986C74}" type="presOf" srcId="{30C9320F-80D2-4D54-B23C-90B094147B8F}" destId="{CBD7E41D-2C84-4749-BC51-4C1748DB71AD}" srcOrd="0" destOrd="0" presId="urn:microsoft.com/office/officeart/2005/8/layout/hierarchy1"/>
    <dgm:cxn modelId="{B0CD7CCD-29D8-4376-B452-E62C5EA7BB71}" type="presOf" srcId="{5229F552-3D91-4F73-99DB-F982A89CBC05}" destId="{D24279FF-790F-494C-A54B-1EB213BFA666}" srcOrd="0" destOrd="0" presId="urn:microsoft.com/office/officeart/2005/8/layout/hierarchy1"/>
    <dgm:cxn modelId="{21B8EA16-00F0-4ACD-BA22-08DD87797C9A}" type="presParOf" srcId="{64C83FDA-22A7-4860-A8F8-E8FBD5F7DB7C}" destId="{C32E5FE7-7D19-498A-84C5-8C40DF45100C}" srcOrd="0" destOrd="0" presId="urn:microsoft.com/office/officeart/2005/8/layout/hierarchy1"/>
    <dgm:cxn modelId="{80B56B9A-73A7-4299-A4B0-61A5F7BFA792}" type="presParOf" srcId="{C32E5FE7-7D19-498A-84C5-8C40DF45100C}" destId="{B4B64C4D-4500-4C8D-8BD5-A1BA94038C1D}" srcOrd="0" destOrd="0" presId="urn:microsoft.com/office/officeart/2005/8/layout/hierarchy1"/>
    <dgm:cxn modelId="{A46D0094-2B82-434A-9293-7FF77F4942B5}" type="presParOf" srcId="{B4B64C4D-4500-4C8D-8BD5-A1BA94038C1D}" destId="{56284ACF-6BBF-4EF5-A25F-C1F07C126764}" srcOrd="0" destOrd="0" presId="urn:microsoft.com/office/officeart/2005/8/layout/hierarchy1"/>
    <dgm:cxn modelId="{AB4D3187-860D-4FF6-B5B4-343B0139944A}" type="presParOf" srcId="{B4B64C4D-4500-4C8D-8BD5-A1BA94038C1D}" destId="{CBD7E41D-2C84-4749-BC51-4C1748DB71AD}" srcOrd="1" destOrd="0" presId="urn:microsoft.com/office/officeart/2005/8/layout/hierarchy1"/>
    <dgm:cxn modelId="{69C74DE1-6117-4A18-9FC8-F950666581D5}" type="presParOf" srcId="{C32E5FE7-7D19-498A-84C5-8C40DF45100C}" destId="{73A3D08C-F6A6-4C80-9894-AE6EF3F43B33}" srcOrd="1" destOrd="0" presId="urn:microsoft.com/office/officeart/2005/8/layout/hierarchy1"/>
    <dgm:cxn modelId="{43960E97-86C0-4AAE-B084-6B63351E3D56}" type="presParOf" srcId="{64C83FDA-22A7-4860-A8F8-E8FBD5F7DB7C}" destId="{926DFC0E-5DA2-42AC-A100-D4B23128DD22}" srcOrd="1" destOrd="0" presId="urn:microsoft.com/office/officeart/2005/8/layout/hierarchy1"/>
    <dgm:cxn modelId="{BB807B9D-014F-4D5A-B1EB-974916C65472}" type="presParOf" srcId="{926DFC0E-5DA2-42AC-A100-D4B23128DD22}" destId="{2C00F1D3-003A-4DC0-827D-80DCA94C3FA2}" srcOrd="0" destOrd="0" presId="urn:microsoft.com/office/officeart/2005/8/layout/hierarchy1"/>
    <dgm:cxn modelId="{7F7FA02A-E998-4BAF-9B4F-57647DF92ECE}" type="presParOf" srcId="{2C00F1D3-003A-4DC0-827D-80DCA94C3FA2}" destId="{9D0D67FB-F58E-4BCE-A9AC-9E8B672796D3}" srcOrd="0" destOrd="0" presId="urn:microsoft.com/office/officeart/2005/8/layout/hierarchy1"/>
    <dgm:cxn modelId="{9E8BB1A2-6BC4-485A-A270-D49A555D0684}" type="presParOf" srcId="{2C00F1D3-003A-4DC0-827D-80DCA94C3FA2}" destId="{D24279FF-790F-494C-A54B-1EB213BFA666}" srcOrd="1" destOrd="0" presId="urn:microsoft.com/office/officeart/2005/8/layout/hierarchy1"/>
    <dgm:cxn modelId="{9FD941C2-376E-41CF-AAC2-6931939C7ECD}" type="presParOf" srcId="{926DFC0E-5DA2-42AC-A100-D4B23128DD22}" destId="{89503835-9FE2-43A8-A12E-9CCFBA8E6A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E8FAF-E812-4AA5-83A2-37C8222E5A43}">
      <dsp:nvSpPr>
        <dsp:cNvPr id="0" name=""/>
        <dsp:cNvSpPr/>
      </dsp:nvSpPr>
      <dsp:spPr>
        <a:xfrm>
          <a:off x="812684" y="29910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CD0B1-6254-492B-BBA7-2F18A8EF7427}">
      <dsp:nvSpPr>
        <dsp:cNvPr id="0" name=""/>
        <dsp:cNvSpPr/>
      </dsp:nvSpPr>
      <dsp:spPr>
        <a:xfrm>
          <a:off x="317684" y="1530172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/>
            <a:t>Advertisements attempting to sell a product or service</a:t>
          </a:r>
          <a:endParaRPr lang="en-US" sz="1400" kern="1200" dirty="0"/>
        </a:p>
      </dsp:txBody>
      <dsp:txXfrm>
        <a:off x="317684" y="1530172"/>
        <a:ext cx="1800000" cy="1575000"/>
      </dsp:txXfrm>
    </dsp:sp>
    <dsp:sp modelId="{53CA0B98-0A54-440F-A7B5-77C6513DD88A}">
      <dsp:nvSpPr>
        <dsp:cNvPr id="0" name=""/>
        <dsp:cNvSpPr/>
      </dsp:nvSpPr>
      <dsp:spPr>
        <a:xfrm>
          <a:off x="2927684" y="29910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1A560-94C9-4E6B-B396-97EAB77E2365}">
      <dsp:nvSpPr>
        <dsp:cNvPr id="0" name=""/>
        <dsp:cNvSpPr/>
      </dsp:nvSpPr>
      <dsp:spPr>
        <a:xfrm>
          <a:off x="2432684" y="1530172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/>
            <a:t>Money scams, like the infamous "Nigerian Prince" or "foreign money exchange" schemes (someone overseas who claims to be royalty)</a:t>
          </a:r>
          <a:endParaRPr lang="en-US" sz="1400" kern="1200" dirty="0"/>
        </a:p>
      </dsp:txBody>
      <dsp:txXfrm>
        <a:off x="2432684" y="1530172"/>
        <a:ext cx="1800000" cy="1575000"/>
      </dsp:txXfrm>
    </dsp:sp>
    <dsp:sp modelId="{EF600F6C-9CE2-49DB-BBFD-BDD20F5515AA}">
      <dsp:nvSpPr>
        <dsp:cNvPr id="0" name=""/>
        <dsp:cNvSpPr/>
      </dsp:nvSpPr>
      <dsp:spPr>
        <a:xfrm>
          <a:off x="5042684" y="29910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1CDD0-21F2-4DF5-A3F9-F1E3125B7819}">
      <dsp:nvSpPr>
        <dsp:cNvPr id="0" name=""/>
        <dsp:cNvSpPr/>
      </dsp:nvSpPr>
      <dsp:spPr>
        <a:xfrm>
          <a:off x="4547684" y="1530172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/>
            <a:t>Malware alerts claiming the detection of malware on your devices</a:t>
          </a:r>
          <a:endParaRPr lang="en-US" sz="1400" kern="1200" dirty="0"/>
        </a:p>
      </dsp:txBody>
      <dsp:txXfrm>
        <a:off x="4547684" y="1530172"/>
        <a:ext cx="1800000" cy="1575000"/>
      </dsp:txXfrm>
    </dsp:sp>
    <dsp:sp modelId="{D6FAF829-978E-4669-A9D0-222D2B6129DE}">
      <dsp:nvSpPr>
        <dsp:cNvPr id="0" name=""/>
        <dsp:cNvSpPr/>
      </dsp:nvSpPr>
      <dsp:spPr>
        <a:xfrm>
          <a:off x="7157685" y="29910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A699A-6818-4CC5-9ED1-BE02FF7B76AB}">
      <dsp:nvSpPr>
        <dsp:cNvPr id="0" name=""/>
        <dsp:cNvSpPr/>
      </dsp:nvSpPr>
      <dsp:spPr>
        <a:xfrm>
          <a:off x="6662684" y="1530172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/>
            <a:t>Unrealistic promises, such as get-rich-quick schemes, miracle diets, and incredible discounts ("Black Friday deals")</a:t>
          </a:r>
          <a:endParaRPr lang="en-US" sz="1400" kern="1200" dirty="0"/>
        </a:p>
      </dsp:txBody>
      <dsp:txXfrm>
        <a:off x="6662684" y="1530172"/>
        <a:ext cx="1800000" cy="1575000"/>
      </dsp:txXfrm>
    </dsp:sp>
    <dsp:sp modelId="{BAA9DDC7-B841-444F-B048-6E8C2379BCAC}">
      <dsp:nvSpPr>
        <dsp:cNvPr id="0" name=""/>
        <dsp:cNvSpPr/>
      </dsp:nvSpPr>
      <dsp:spPr>
        <a:xfrm>
          <a:off x="9272684" y="29910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DAE95-C188-4A14-8797-FB1E5A2F6768}">
      <dsp:nvSpPr>
        <dsp:cNvPr id="0" name=""/>
        <dsp:cNvSpPr/>
      </dsp:nvSpPr>
      <dsp:spPr>
        <a:xfrm>
          <a:off x="8777685" y="1530172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dirty="0"/>
            <a:t>Lottery winnings and other enticing offers</a:t>
          </a:r>
          <a:endParaRPr lang="en-US" sz="1400" kern="1200" dirty="0"/>
        </a:p>
      </dsp:txBody>
      <dsp:txXfrm>
        <a:off x="8777685" y="1530172"/>
        <a:ext cx="1800000" cy="157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F3832-4837-446E-9923-0867639EE2F3}">
      <dsp:nvSpPr>
        <dsp:cNvPr id="0" name=""/>
        <dsp:cNvSpPr/>
      </dsp:nvSpPr>
      <dsp:spPr>
        <a:xfrm>
          <a:off x="3709914" y="669530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415" y="712516"/>
        <a:ext cx="27347" cy="5469"/>
      </dsp:txXfrm>
    </dsp:sp>
    <dsp:sp modelId="{2A93CE00-B480-45A7-B223-2E17D08975F0}">
      <dsp:nvSpPr>
        <dsp:cNvPr id="0" name=""/>
        <dsp:cNvSpPr/>
      </dsp:nvSpPr>
      <dsp:spPr>
        <a:xfrm>
          <a:off x="1333672" y="1838"/>
          <a:ext cx="2378042" cy="14268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1. Data Cleaning</a:t>
          </a:r>
          <a:endParaRPr lang="en-US" sz="2400" b="0" kern="1200" dirty="0"/>
        </a:p>
      </dsp:txBody>
      <dsp:txXfrm>
        <a:off x="1333672" y="1838"/>
        <a:ext cx="2378042" cy="1426825"/>
      </dsp:txXfrm>
    </dsp:sp>
    <dsp:sp modelId="{D97AB23A-8320-4D65-A187-21E1D62F25B5}">
      <dsp:nvSpPr>
        <dsp:cNvPr id="0" name=""/>
        <dsp:cNvSpPr/>
      </dsp:nvSpPr>
      <dsp:spPr>
        <a:xfrm>
          <a:off x="6634906" y="669530"/>
          <a:ext cx="51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6349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79407" y="712516"/>
        <a:ext cx="27347" cy="5469"/>
      </dsp:txXfrm>
    </dsp:sp>
    <dsp:sp modelId="{D84BD500-13AC-4B6C-9E1E-8B14585D9B8A}">
      <dsp:nvSpPr>
        <dsp:cNvPr id="0" name=""/>
        <dsp:cNvSpPr/>
      </dsp:nvSpPr>
      <dsp:spPr>
        <a:xfrm>
          <a:off x="4258663" y="1838"/>
          <a:ext cx="2378042" cy="14268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2. Exploratory Data Analysis (EDA)</a:t>
          </a:r>
          <a:endParaRPr lang="en-US" sz="2400" kern="1200" dirty="0"/>
        </a:p>
      </dsp:txBody>
      <dsp:txXfrm>
        <a:off x="4258663" y="1838"/>
        <a:ext cx="2378042" cy="1426825"/>
      </dsp:txXfrm>
    </dsp:sp>
    <dsp:sp modelId="{B140339C-0318-42E8-B527-41DA10246B59}">
      <dsp:nvSpPr>
        <dsp:cNvPr id="0" name=""/>
        <dsp:cNvSpPr/>
      </dsp:nvSpPr>
      <dsp:spPr>
        <a:xfrm>
          <a:off x="3793043" y="1426863"/>
          <a:ext cx="4579633" cy="494319"/>
        </a:xfrm>
        <a:custGeom>
          <a:avLst/>
          <a:gdLst/>
          <a:ahLst/>
          <a:cxnLst/>
          <a:rect l="0" t="0" r="0" b="0"/>
          <a:pathLst>
            <a:path>
              <a:moveTo>
                <a:pt x="4579633" y="0"/>
              </a:moveTo>
              <a:lnTo>
                <a:pt x="4579633" y="264259"/>
              </a:lnTo>
              <a:lnTo>
                <a:pt x="0" y="264259"/>
              </a:lnTo>
              <a:lnTo>
                <a:pt x="0" y="494319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67619" y="1671288"/>
        <a:ext cx="230480" cy="5469"/>
      </dsp:txXfrm>
    </dsp:sp>
    <dsp:sp modelId="{56151F92-7960-4F69-A51C-2D903DF78CEA}">
      <dsp:nvSpPr>
        <dsp:cNvPr id="0" name=""/>
        <dsp:cNvSpPr/>
      </dsp:nvSpPr>
      <dsp:spPr>
        <a:xfrm>
          <a:off x="7183655" y="1838"/>
          <a:ext cx="2378042" cy="14268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3. Data preprocessing</a:t>
          </a:r>
          <a:endParaRPr lang="en-US" sz="2400" b="0" kern="1200" dirty="0"/>
        </a:p>
      </dsp:txBody>
      <dsp:txXfrm>
        <a:off x="7183655" y="1838"/>
        <a:ext cx="2378042" cy="1426825"/>
      </dsp:txXfrm>
    </dsp:sp>
    <dsp:sp modelId="{58A3E3F2-1F9A-4BE8-B405-327C222E66F2}">
      <dsp:nvSpPr>
        <dsp:cNvPr id="0" name=""/>
        <dsp:cNvSpPr/>
      </dsp:nvSpPr>
      <dsp:spPr>
        <a:xfrm>
          <a:off x="4980264" y="2621275"/>
          <a:ext cx="10631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63109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4476" y="2664261"/>
        <a:ext cx="54685" cy="5469"/>
      </dsp:txXfrm>
    </dsp:sp>
    <dsp:sp modelId="{33FC42FE-9646-43B2-9389-EA58B10D0077}">
      <dsp:nvSpPr>
        <dsp:cNvPr id="0" name=""/>
        <dsp:cNvSpPr/>
      </dsp:nvSpPr>
      <dsp:spPr>
        <a:xfrm>
          <a:off x="2604022" y="1953583"/>
          <a:ext cx="2378042" cy="14268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4. Model Building and Evaluation</a:t>
          </a:r>
          <a:endParaRPr lang="en-US" sz="2400" b="0" kern="1200" dirty="0"/>
        </a:p>
      </dsp:txBody>
      <dsp:txXfrm>
        <a:off x="2604022" y="1953583"/>
        <a:ext cx="2378042" cy="1426825"/>
      </dsp:txXfrm>
    </dsp:sp>
    <dsp:sp modelId="{908E6B78-20A9-4253-ADFF-9A4B1FD67519}">
      <dsp:nvSpPr>
        <dsp:cNvPr id="0" name=""/>
        <dsp:cNvSpPr/>
      </dsp:nvSpPr>
      <dsp:spPr>
        <a:xfrm>
          <a:off x="6075773" y="1953583"/>
          <a:ext cx="2378042" cy="14268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526" tIns="122315" rIns="116526" bIns="12231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5. Improvement</a:t>
          </a:r>
          <a:endParaRPr lang="en-US" sz="2400" b="0" kern="1200" dirty="0"/>
        </a:p>
      </dsp:txBody>
      <dsp:txXfrm>
        <a:off x="6075773" y="1953583"/>
        <a:ext cx="2378042" cy="14268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4ACF-6BBF-4EF5-A25F-C1F07C126764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7E41D-2C84-4749-BC51-4C1748DB71AD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/>
            <a:t>We observe that the combination of Naive Bayes, Random Forest and Extra Trees Classifier gave fairly good results.</a:t>
          </a:r>
          <a:endParaRPr lang="en-US" sz="2500" kern="1200"/>
        </a:p>
      </dsp:txBody>
      <dsp:txXfrm>
        <a:off x="681328" y="570834"/>
        <a:ext cx="4425508" cy="2747791"/>
      </dsp:txXfrm>
    </dsp:sp>
    <dsp:sp modelId="{9D0D67FB-F58E-4BCE-A9AC-9E8B672796D3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279FF-790F-494C-A54B-1EB213BFA666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i="0" kern="1200"/>
            <a:t>The Stacking Classifier did not give good results, so it can be concluded that we can use the combination of these classifiers in equal weightage.</a:t>
          </a:r>
          <a:endParaRPr lang="en-US" sz="2500" kern="1200"/>
        </a:p>
      </dsp:txBody>
      <dsp:txXfrm>
        <a:off x="6299253" y="570834"/>
        <a:ext cx="4425508" cy="2747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503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03950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2664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7452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8575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0731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7051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401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4652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531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528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6880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130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2817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28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349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6415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9670B1-4032-4F1C-B53A-2938C4C8F420}" type="datetimeFigureOut">
              <a:rPr lang="en-150" smtClean="0"/>
              <a:t>01/20/2024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AFB2F-5443-4D01-A646-9A10F4B271F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6425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3.xml"/><Relationship Id="rId5" Type="http://schemas.openxmlformats.org/officeDocument/2006/relationships/image" Target="../media/image5.png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2A33F-0703-7C48-161D-1E9E20C36501}"/>
              </a:ext>
            </a:extLst>
          </p:cNvPr>
          <p:cNvSpPr txBox="1"/>
          <p:nvPr/>
        </p:nvSpPr>
        <p:spPr>
          <a:xfrm>
            <a:off x="648929" y="1555435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u="sng" dirty="0">
                <a:latin typeface="SimSun" panose="02010600030101010101" pitchFamily="2" charset="-122"/>
                <a:ea typeface="SimSun" panose="02010600030101010101" pitchFamily="2" charset="-122"/>
                <a:cs typeface="+mj-cs"/>
              </a:rPr>
              <a:t>Email Spam Detector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100" dirty="0">
                <a:latin typeface="SimSun" panose="02010600030101010101" pitchFamily="2" charset="-122"/>
                <a:ea typeface="SimSun" panose="02010600030101010101" pitchFamily="2" charset="-122"/>
                <a:cs typeface="+mj-cs"/>
              </a:rPr>
              <a:t>Machine Learning Project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2911A-2871-A7EB-52AE-5D942CE3135E}"/>
              </a:ext>
            </a:extLst>
          </p:cNvPr>
          <p:cNvSpPr txBox="1"/>
          <p:nvPr/>
        </p:nvSpPr>
        <p:spPr>
          <a:xfrm>
            <a:off x="648930" y="3000777"/>
            <a:ext cx="6188189" cy="3223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Members: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Emre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Beray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Boztepe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Valery Tarasenko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Anuj Jhunjhunwala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24/01/2024</a:t>
            </a:r>
          </a:p>
        </p:txBody>
      </p:sp>
      <p:sp>
        <p:nvSpPr>
          <p:cNvPr id="114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omputer with a glowing envelope inside">
            <a:extLst>
              <a:ext uri="{FF2B5EF4-FFF2-40B4-BE49-F238E27FC236}">
                <a16:creationId xmlns:a16="http://schemas.microsoft.com/office/drawing/2014/main" id="{E1121E5D-BE67-B6CA-E939-85D8FCB54D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3" r="10515"/>
          <a:stretch/>
        </p:blipFill>
        <p:spPr>
          <a:xfrm>
            <a:off x="7486048" y="-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pic>
        <p:nvPicPr>
          <p:cNvPr id="10" name="Picture 9" descr="A magnifying glass with a blue background&#10;&#10;Description automatically generated">
            <a:extLst>
              <a:ext uri="{FF2B5EF4-FFF2-40B4-BE49-F238E27FC236}">
                <a16:creationId xmlns:a16="http://schemas.microsoft.com/office/drawing/2014/main" id="{716C1078-3BD8-EDD4-AED9-CB2FCB16CE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9141" b="98828" l="17969" r="76172">
                        <a14:foregroundMark x1="35156" y1="21094" x2="54688" y2="19141"/>
                        <a14:foregroundMark x1="54688" y1="19141" x2="62891" y2="24219"/>
                        <a14:foregroundMark x1="23047" y1="34766" x2="23047" y2="32813"/>
                        <a14:foregroundMark x1="20703" y1="48047" x2="21875" y2="33984"/>
                        <a14:foregroundMark x1="75000" y1="41406" x2="75000" y2="41406"/>
                        <a14:foregroundMark x1="28516" y1="86328" x2="28516" y2="86328"/>
                        <a14:foregroundMark x1="25781" y1="94922" x2="31250" y2="84375"/>
                        <a14:foregroundMark x1="21484" y1="98828" x2="21875" y2="95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992" t="12616" r="16340" b="-263"/>
          <a:stretch/>
        </p:blipFill>
        <p:spPr>
          <a:xfrm rot="21056893" flipH="1">
            <a:off x="10565145" y="4223816"/>
            <a:ext cx="2090456" cy="2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8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870A9-D66E-3308-180D-CF782C6A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68" y="1586738"/>
            <a:ext cx="8155411" cy="10166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i="1" u="sng" dirty="0">
                <a:solidFill>
                  <a:srgbClr val="EBEBEB"/>
                </a:solidFill>
              </a:rPr>
              <a:t>Model </a:t>
            </a:r>
            <a:r>
              <a:rPr lang="en-US" sz="2800" b="1" i="1" u="sng" dirty="0" err="1">
                <a:solidFill>
                  <a:srgbClr val="EBEBEB"/>
                </a:solidFill>
              </a:rPr>
              <a:t>Emprovement</a:t>
            </a:r>
            <a:endParaRPr lang="en-BB" sz="2800" b="1" i="1" u="sng" dirty="0">
              <a:solidFill>
                <a:srgbClr val="EBEBEB"/>
              </a:solidFill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BB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555569F-3EF0-C4E1-F80A-77BFCDCF4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1" y="2617502"/>
            <a:ext cx="6673038" cy="193518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EF9-39AC-4E67-B1F5-09A5B4EE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442" y="2470341"/>
            <a:ext cx="5122606" cy="365868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Changing </a:t>
            </a:r>
            <a:r>
              <a:rPr lang="en-US" sz="1700" i="0" dirty="0" err="1">
                <a:effectLst/>
                <a:latin typeface="Söhne"/>
              </a:rPr>
              <a:t>max_features</a:t>
            </a:r>
            <a:r>
              <a:rPr lang="en-US" sz="1700" i="0" dirty="0">
                <a:effectLst/>
                <a:latin typeface="Söhne"/>
              </a:rPr>
              <a:t> parameter of </a:t>
            </a:r>
            <a:r>
              <a:rPr lang="en-US" sz="1700" i="0" dirty="0" err="1">
                <a:effectLst/>
                <a:latin typeface="Söhne"/>
              </a:rPr>
              <a:t>TfIdf</a:t>
            </a:r>
            <a:r>
              <a:rPr lang="en-US" sz="1700" i="0" dirty="0">
                <a:effectLst/>
                <a:latin typeface="Söhne"/>
              </a:rPr>
              <a:t>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Scaling Features with </a:t>
            </a:r>
            <a:r>
              <a:rPr lang="en-US" sz="1700" i="0" dirty="0" err="1">
                <a:effectLst/>
                <a:latin typeface="Söhne"/>
              </a:rPr>
              <a:t>MinMaxScaler</a:t>
            </a:r>
            <a:r>
              <a:rPr lang="en-US" sz="1700" i="0" dirty="0">
                <a:effectLst/>
                <a:latin typeface="Söhne"/>
              </a:rPr>
              <a:t>;</a:t>
            </a:r>
          </a:p>
          <a:p>
            <a:pPr marL="285750" indent="-285750">
              <a:spcBef>
                <a:spcPts val="6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Comparison and Ranking;</a:t>
            </a:r>
          </a:p>
          <a:p>
            <a:pPr marL="285750" indent="-285750">
              <a:spcBef>
                <a:spcPts val="6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Voting Classifier (checking if combination of the top 3 models perform better);</a:t>
            </a:r>
          </a:p>
          <a:p>
            <a:pPr marL="285750" indent="-285750">
              <a:spcBef>
                <a:spcPts val="6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Stacking </a:t>
            </a:r>
            <a:r>
              <a:rPr lang="en-US" sz="1700" dirty="0">
                <a:latin typeface="Söhne"/>
              </a:rPr>
              <a:t>Classifier (obtaining weightage to the combination of the classifiers according to the final estimator):</a:t>
            </a:r>
          </a:p>
          <a:p>
            <a:pPr marL="685800" lvl="1">
              <a:spcBef>
                <a:spcPts val="600"/>
              </a:spcBef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The </a:t>
            </a:r>
            <a:r>
              <a:rPr lang="en-US" sz="1500" dirty="0" err="1">
                <a:latin typeface="Söhne"/>
              </a:rPr>
              <a:t>StackingClassifier</a:t>
            </a:r>
            <a:r>
              <a:rPr lang="en-US" sz="1500" dirty="0">
                <a:latin typeface="Söhne"/>
              </a:rPr>
              <a:t> combines the predictions of Naive Bayes, Random Forest, and Extra Trees classifiers with a final estimator (Random Forest in our case).</a:t>
            </a:r>
          </a:p>
          <a:p>
            <a:pPr marL="400050" lvl="1" indent="0">
              <a:spcBef>
                <a:spcPts val="600"/>
              </a:spcBef>
              <a:buClr>
                <a:srgbClr val="00B050"/>
              </a:buClr>
              <a:buNone/>
            </a:pPr>
            <a:r>
              <a:rPr lang="en-US" sz="1500" i="1" dirty="0" err="1">
                <a:latin typeface="Söhne"/>
              </a:rPr>
              <a:t>clf</a:t>
            </a:r>
            <a:r>
              <a:rPr lang="en-US" sz="1500" i="1" dirty="0">
                <a:latin typeface="Söhne"/>
              </a:rPr>
              <a:t> = </a:t>
            </a:r>
            <a:r>
              <a:rPr lang="en-US" sz="1500" i="1" dirty="0" err="1">
                <a:latin typeface="Söhne"/>
              </a:rPr>
              <a:t>StackingClassifier</a:t>
            </a:r>
            <a:r>
              <a:rPr lang="en-US" sz="1500" i="1" dirty="0">
                <a:latin typeface="Söhne"/>
              </a:rPr>
              <a:t>(estimators=estimators, </a:t>
            </a:r>
            <a:r>
              <a:rPr lang="en-US" sz="1500" i="1" dirty="0" err="1">
                <a:latin typeface="Söhne"/>
              </a:rPr>
              <a:t>final_estimator</a:t>
            </a:r>
            <a:r>
              <a:rPr lang="en-US" sz="1500" i="1" dirty="0">
                <a:latin typeface="Söhne"/>
              </a:rPr>
              <a:t>=</a:t>
            </a:r>
            <a:r>
              <a:rPr lang="en-US" sz="1500" i="1" dirty="0" err="1">
                <a:latin typeface="Söhne"/>
              </a:rPr>
              <a:t>final_estimator</a:t>
            </a:r>
            <a:r>
              <a:rPr lang="en-US" sz="1500" i="1" dirty="0">
                <a:latin typeface="Söhne"/>
              </a:rPr>
              <a:t>)</a:t>
            </a:r>
          </a:p>
          <a:p>
            <a:pPr marL="400050" lvl="1" indent="0">
              <a:spcBef>
                <a:spcPts val="600"/>
              </a:spcBef>
              <a:buClr>
                <a:srgbClr val="00B050"/>
              </a:buClr>
              <a:buNone/>
            </a:pPr>
            <a:r>
              <a:rPr lang="en-US" sz="1500" b="1" i="0" dirty="0">
                <a:effectLst/>
                <a:latin typeface="Söhne"/>
              </a:rPr>
              <a:t>Accuracy:  0.9825918762088974</a:t>
            </a:r>
          </a:p>
          <a:p>
            <a:pPr marL="400050" lvl="1" indent="0">
              <a:spcBef>
                <a:spcPts val="0"/>
              </a:spcBef>
              <a:buClr>
                <a:srgbClr val="00B050"/>
              </a:buClr>
              <a:buNone/>
            </a:pPr>
            <a:r>
              <a:rPr lang="en-US" sz="1500" b="1" i="0" dirty="0">
                <a:effectLst/>
                <a:latin typeface="Söhne"/>
              </a:rPr>
              <a:t>Precision:  0.96875</a:t>
            </a:r>
          </a:p>
        </p:txBody>
      </p:sp>
    </p:spTree>
    <p:extLst>
      <p:ext uri="{BB962C8B-B14F-4D97-AF65-F5344CB8AC3E}">
        <p14:creationId xmlns:p14="http://schemas.microsoft.com/office/powerpoint/2010/main" val="1912852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41B3E-1E9E-2BDA-1FA2-378FD519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938" y="1460230"/>
            <a:ext cx="3176823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u="sng" dirty="0">
                <a:solidFill>
                  <a:srgbClr val="EBEBEB"/>
                </a:solidFill>
              </a:rPr>
              <a:t>Conclusion</a:t>
            </a:r>
            <a:endParaRPr lang="en-US" sz="2800" b="1" u="sng" dirty="0">
              <a:solidFill>
                <a:srgbClr val="EBEBEB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BB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90D1596-4674-FAE2-5ED8-B6EEA86B4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09453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018753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386B0-8A3D-F08A-E310-8200B51B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3490" y="764498"/>
            <a:ext cx="5020205" cy="164198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100" b="1" i="1" u="sng" dirty="0">
                <a:solidFill>
                  <a:schemeClr val="tx1"/>
                </a:solidFill>
                <a:effectLst/>
              </a:rPr>
              <a:t>Objective </a:t>
            </a:r>
            <a:br>
              <a:rPr lang="en-US" sz="2600" i="1" dirty="0">
                <a:solidFill>
                  <a:schemeClr val="tx1"/>
                </a:solidFill>
                <a:effectLst/>
              </a:rPr>
            </a:br>
            <a:br>
              <a:rPr lang="en-US" sz="2600" i="1" dirty="0">
                <a:solidFill>
                  <a:schemeClr val="tx1"/>
                </a:solidFill>
                <a:effectLst/>
              </a:rPr>
            </a:br>
            <a:r>
              <a:rPr lang="en-US" sz="2600" i="1" dirty="0">
                <a:solidFill>
                  <a:schemeClr val="tx1"/>
                </a:solidFill>
                <a:effectLst/>
              </a:rPr>
              <a:t>Email Spam Detection (classify emails as “spam” or “not spam”)</a:t>
            </a:r>
            <a:endParaRPr lang="en-US" sz="2600" i="1" dirty="0">
              <a:solidFill>
                <a:schemeClr val="tx1"/>
              </a:solidFill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A385C4D4-06FF-5BA4-8BE1-C8D4841B365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558" r="47331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CFA7-3406-E444-D0D4-E9549AA5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82381" y="2438401"/>
            <a:ext cx="5242424" cy="28557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goal of the project is to develop a system that can classify emails into two categories: “spam” and “not spam.” This task is important for email filtering and management because it helps users identify unwanted or potentially dangerous messages.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To train our Machine Learning Model, we used a prepared Excel file “spam.csv” consisting of two classes: “spam” and “ham”. </a:t>
            </a:r>
          </a:p>
          <a:p>
            <a:pPr>
              <a:buFont typeface="Wingdings 3" charset="2"/>
              <a:buChar char=""/>
            </a:pPr>
            <a:endParaRPr lang="en-US" dirty="0">
              <a:effectLst/>
            </a:endParaRP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0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95A34-0039-F19D-E52C-4BCA4E2E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262" y="896772"/>
            <a:ext cx="4509795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2800" b="1" i="1" dirty="0">
                <a:solidFill>
                  <a:schemeClr val="tx1"/>
                </a:solidFill>
                <a:effectLst/>
              </a:rPr>
            </a:br>
            <a:r>
              <a:rPr lang="en-US" sz="2800" b="1" i="1" u="sng" dirty="0">
                <a:solidFill>
                  <a:schemeClr val="tx1"/>
                </a:solidFill>
                <a:effectLst/>
              </a:rPr>
              <a:t>Why is Email Classification Important?</a:t>
            </a:r>
            <a:br>
              <a:rPr lang="en-US" sz="2800" b="1" i="1" u="sng" dirty="0">
                <a:solidFill>
                  <a:schemeClr val="tx1"/>
                </a:solidFill>
                <a:effectLst/>
              </a:rPr>
            </a:br>
            <a:endParaRPr lang="en-US" sz="2800" b="1" i="1" u="sng" dirty="0">
              <a:solidFill>
                <a:schemeClr val="tx1"/>
              </a:solidFill>
            </a:endParaRP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D3AD09C-1C68-CBB4-D7D3-29DB15B4FD3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64" r="32017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5FE0-FF39-38D0-AF73-329046F69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1932710"/>
            <a:ext cx="4087622" cy="431569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effectLst/>
              </a:rPr>
              <a:t>Phishing Prevention - reduce the risk of falling victim to phishing attacks;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ffectLst/>
              </a:rPr>
              <a:t>Inbox Organization - maintain a clutter-free inbox;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ffectLst/>
              </a:rPr>
              <a:t>Security Enhancement - </a:t>
            </a:r>
            <a:r>
              <a:rPr lang="en-US" sz="1700" dirty="0"/>
              <a:t>a</a:t>
            </a:r>
            <a:r>
              <a:rPr lang="en-US" sz="1700" dirty="0">
                <a:effectLst/>
              </a:rPr>
              <a:t>void engaging with potentially dangerous content;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effectLst/>
              </a:rPr>
              <a:t>Privacy Protection</a:t>
            </a:r>
            <a:r>
              <a:rPr lang="en-US" sz="1700" dirty="0"/>
              <a:t> - </a:t>
            </a:r>
            <a:r>
              <a:rPr lang="en-US" sz="1700" dirty="0">
                <a:effectLst/>
              </a:rPr>
              <a:t>users can maintain a higher level of personal and organizational privacy.</a:t>
            </a: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032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59000-75D8-56D8-2A07-7A4C2D49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943410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i="1" u="sng" dirty="0">
                <a:solidFill>
                  <a:srgbClr val="EBEBEB"/>
                </a:solidFill>
                <a:effectLst/>
              </a:rPr>
              <a:t>Examples of Scam Emails: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B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4C3C8-1C5D-8D38-2CA0-CFA9F442A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94517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042607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2F4C9-CED1-7241-DD7D-FF15692D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950310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1" i="1" u="sng" dirty="0">
                <a:solidFill>
                  <a:schemeClr val="bg1"/>
                </a:solidFill>
                <a:effectLst/>
              </a:rPr>
              <a:t>Our Approach</a:t>
            </a:r>
            <a:endParaRPr lang="en-US" sz="4200" b="1" i="1" u="sng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BB"/>
          </a:p>
        </p:txBody>
      </p:sp>
      <p:graphicFrame>
        <p:nvGraphicFramePr>
          <p:cNvPr id="7" name="Text Placeholder 3">
            <a:extLst>
              <a:ext uri="{FF2B5EF4-FFF2-40B4-BE49-F238E27FC236}">
                <a16:creationId xmlns:a16="http://schemas.microsoft.com/office/drawing/2014/main" id="{575372C1-1590-BEBB-D001-8A37FA3395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11433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16860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870A9-D66E-3308-180D-CF782C6A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51" y="725423"/>
            <a:ext cx="3174805" cy="1444752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i="1" u="sng" dirty="0">
                <a:solidFill>
                  <a:schemeClr val="bg1"/>
                </a:solidFill>
              </a:rPr>
              <a:t>Data Cleaning</a:t>
            </a:r>
            <a:br>
              <a:rPr lang="en-US" sz="2800" b="1" i="1" u="sng" dirty="0">
                <a:solidFill>
                  <a:schemeClr val="bg1"/>
                </a:solidFill>
              </a:rPr>
            </a:br>
            <a:endParaRPr lang="en-BB" sz="2800" b="1" i="1" u="sng" dirty="0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B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EF9-39AC-4E67-B1F5-09A5B4EE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51" y="1943868"/>
            <a:ext cx="3683959" cy="3437659"/>
          </a:xfrm>
        </p:spPr>
        <p:txBody>
          <a:bodyPr>
            <a:no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FFFFFF"/>
                </a:solidFill>
                <a:effectLst/>
                <a:latin typeface="Söhne"/>
              </a:rPr>
              <a:t>Checking the shape and information of the dataset to identify the number of rows, columns, data types;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FFFFFF"/>
                </a:solidFill>
                <a:effectLst/>
                <a:latin typeface="Söhne"/>
              </a:rPr>
              <a:t>Renaming columns for better readability, converting 'v1' to 'target' and 'v2' to 'text’;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FFFFFF"/>
                </a:solidFill>
                <a:effectLst/>
                <a:latin typeface="Söhne"/>
              </a:rPr>
              <a:t>Encoding the target variable ('spam' or 'ham') using </a:t>
            </a:r>
            <a:r>
              <a:rPr lang="en-US" sz="1700" i="0" dirty="0" err="1">
                <a:solidFill>
                  <a:srgbClr val="FFFFFF"/>
                </a:solidFill>
                <a:effectLst/>
                <a:latin typeface="Söhne"/>
              </a:rPr>
              <a:t>LabelEncoder</a:t>
            </a:r>
            <a:r>
              <a:rPr lang="en-US" sz="1700" i="0" dirty="0">
                <a:solidFill>
                  <a:srgbClr val="FFFFFF"/>
                </a:solidFill>
                <a:effectLst/>
                <a:latin typeface="Söhne"/>
              </a:rPr>
              <a:t>;</a:t>
            </a:r>
            <a:r>
              <a:rPr lang="en-US" sz="1700" dirty="0">
                <a:solidFill>
                  <a:srgbClr val="FFFFFF"/>
                </a:solidFill>
                <a:latin typeface="Söhne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 dirty="0">
                <a:solidFill>
                  <a:srgbClr val="FFFFFF"/>
                </a:solidFill>
                <a:latin typeface="Söhne"/>
              </a:rPr>
              <a:t>- </a:t>
            </a:r>
            <a:r>
              <a:rPr lang="en-US" sz="1700" b="1" i="1" dirty="0">
                <a:solidFill>
                  <a:srgbClr val="FFFFFF"/>
                </a:solidFill>
                <a:latin typeface="Söhne"/>
              </a:rPr>
              <a:t>encoder = </a:t>
            </a:r>
            <a:r>
              <a:rPr lang="en-US" sz="1700" b="1" i="1" dirty="0" err="1">
                <a:solidFill>
                  <a:srgbClr val="FFFFFF"/>
                </a:solidFill>
                <a:latin typeface="Söhne"/>
              </a:rPr>
              <a:t>LabelEncoder</a:t>
            </a:r>
            <a:r>
              <a:rPr lang="en-US" sz="1700" b="1" i="1" dirty="0">
                <a:solidFill>
                  <a:srgbClr val="FFFFFF"/>
                </a:solidFill>
                <a:latin typeface="Söhne"/>
              </a:rPr>
              <a:t>()</a:t>
            </a:r>
            <a:endParaRPr lang="en-US" sz="1700" b="1" i="0" dirty="0">
              <a:solidFill>
                <a:srgbClr val="FFFFFF"/>
              </a:solidFill>
              <a:effectLst/>
              <a:latin typeface="Söhne"/>
            </a:endParaRP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FFFFFF"/>
                </a:solidFill>
                <a:effectLst/>
                <a:latin typeface="Söhne"/>
              </a:rPr>
              <a:t>Handling Missing Values;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FFFFFF"/>
                </a:solidFill>
                <a:effectLst/>
                <a:latin typeface="Söhne"/>
              </a:rPr>
              <a:t>Removing Duplicates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i="0" dirty="0">
                <a:solidFill>
                  <a:srgbClr val="FFFFFF"/>
                </a:solidFill>
                <a:effectLst/>
                <a:latin typeface="Söhne"/>
              </a:rPr>
              <a:t>- </a:t>
            </a:r>
            <a:r>
              <a:rPr lang="en-US" sz="1700" b="1" i="1" dirty="0" err="1">
                <a:solidFill>
                  <a:srgbClr val="FFFFFF"/>
                </a:solidFill>
                <a:effectLst/>
                <a:latin typeface="Söhne"/>
              </a:rPr>
              <a:t>df</a:t>
            </a:r>
            <a:r>
              <a:rPr lang="en-US" sz="1700" b="1" i="1" dirty="0">
                <a:solidFill>
                  <a:srgbClr val="FFFFFF"/>
                </a:solidFill>
                <a:effectLst/>
                <a:latin typeface="Söhne"/>
              </a:rPr>
              <a:t> = </a:t>
            </a:r>
            <a:r>
              <a:rPr lang="en-US" sz="1700" b="1" i="1" dirty="0" err="1">
                <a:solidFill>
                  <a:srgbClr val="FFFFFF"/>
                </a:solidFill>
                <a:effectLst/>
                <a:latin typeface="Söhne"/>
              </a:rPr>
              <a:t>df.drop_duplicates</a:t>
            </a:r>
            <a:r>
              <a:rPr lang="en-US" sz="1700" b="1" i="1" dirty="0">
                <a:solidFill>
                  <a:srgbClr val="FFFFFF"/>
                </a:solidFill>
                <a:effectLst/>
                <a:latin typeface="Söhne"/>
              </a:rPr>
              <a:t>(keep='first’)</a:t>
            </a:r>
            <a:r>
              <a:rPr lang="en-US" sz="1700" b="1" i="0" dirty="0">
                <a:solidFill>
                  <a:srgbClr val="FFFFFF"/>
                </a:solidFill>
                <a:effectLst/>
                <a:latin typeface="Söhne"/>
              </a:rPr>
              <a:t>.</a:t>
            </a:r>
            <a:endParaRPr lang="en-US" sz="1700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EC91042-FABD-C0EB-F13D-0B16D2AC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029" y="1447799"/>
            <a:ext cx="539469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27274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3218-84AA-1E1F-C0E8-E995600A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57" y="919595"/>
            <a:ext cx="5928786" cy="446809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i="1" u="sng" dirty="0"/>
              <a:t>Exploratory Data Analysis (EDA)</a:t>
            </a:r>
            <a:br>
              <a:rPr lang="en-BB" sz="2800" b="1" i="1" u="sng" dirty="0"/>
            </a:br>
            <a:endParaRPr lang="en-BB" sz="2800" b="1" i="1" u="sng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DF1A5A8-1F9D-41FB-9968-E8E141CC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BB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2FF8A507-56A2-4FE4-8B7E-C1BC9DD8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blue and orange dots&#10;&#10;Description automatically generated">
            <a:extLst>
              <a:ext uri="{FF2B5EF4-FFF2-40B4-BE49-F238E27FC236}">
                <a16:creationId xmlns:a16="http://schemas.microsoft.com/office/drawing/2014/main" id="{62C95125-0720-07F4-F416-EB1BF04C6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15" y="303532"/>
            <a:ext cx="3803011" cy="3498771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CC54B50-93BD-4243-9020-11486472E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F596F4-7404-BCBD-2B84-1017258D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57" y="1673651"/>
            <a:ext cx="5628635" cy="419548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Creating pie chart to visualize the distribution of spam and non-spam classes;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Söhne"/>
              </a:rPr>
              <a:t>- </a:t>
            </a:r>
            <a:r>
              <a:rPr lang="en-US" sz="1700" b="1" i="1" dirty="0" err="1">
                <a:effectLst/>
                <a:latin typeface="Söhne"/>
              </a:rPr>
              <a:t>plt.pie</a:t>
            </a:r>
            <a:r>
              <a:rPr lang="en-US" sz="1700" b="1" i="1" dirty="0">
                <a:effectLst/>
                <a:latin typeface="Söhne"/>
              </a:rPr>
              <a:t>(</a:t>
            </a:r>
            <a:r>
              <a:rPr lang="en-US" sz="1700" b="1" i="1" dirty="0" err="1">
                <a:effectLst/>
                <a:latin typeface="Söhne"/>
              </a:rPr>
              <a:t>df</a:t>
            </a:r>
            <a:r>
              <a:rPr lang="en-US" sz="1700" b="1" i="1" dirty="0">
                <a:effectLst/>
                <a:latin typeface="Söhne"/>
              </a:rPr>
              <a:t>['target'].</a:t>
            </a:r>
            <a:r>
              <a:rPr lang="en-US" sz="1700" b="1" i="1" dirty="0" err="1">
                <a:effectLst/>
                <a:latin typeface="Söhne"/>
              </a:rPr>
              <a:t>value_counts</a:t>
            </a:r>
            <a:r>
              <a:rPr lang="en-US" sz="1700" b="1" i="1" dirty="0">
                <a:effectLst/>
                <a:latin typeface="Söhne"/>
              </a:rPr>
              <a:t>(), labels=['not </a:t>
            </a:r>
            <a:r>
              <a:rPr lang="en-US" sz="1700" b="1" i="1" dirty="0" err="1">
                <a:effectLst/>
                <a:latin typeface="Söhne"/>
              </a:rPr>
              <a:t>spam','spam</a:t>
            </a:r>
            <a:r>
              <a:rPr lang="en-US" sz="1700" b="1" i="1" dirty="0">
                <a:effectLst/>
                <a:latin typeface="Söhne"/>
              </a:rPr>
              <a:t>'], </a:t>
            </a:r>
            <a:r>
              <a:rPr lang="en-US" sz="1700" b="1" i="1" dirty="0" err="1">
                <a:effectLst/>
                <a:latin typeface="Söhne"/>
              </a:rPr>
              <a:t>autopct</a:t>
            </a:r>
            <a:r>
              <a:rPr lang="en-US" sz="1700" b="1" i="1" dirty="0">
                <a:effectLst/>
                <a:latin typeface="Söhne"/>
              </a:rPr>
              <a:t>="%0.2f")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 i="1" dirty="0" err="1">
                <a:effectLst/>
                <a:latin typeface="Söhne"/>
              </a:rPr>
              <a:t>plt.show</a:t>
            </a:r>
            <a:r>
              <a:rPr lang="en-US" sz="1700" b="1" i="1" dirty="0">
                <a:effectLst/>
                <a:latin typeface="Söhne"/>
              </a:rPr>
              <a:t>()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Analyzing the distribution of the number of characters, words, and sentences in the text data;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Söhne"/>
              </a:rPr>
              <a:t> - </a:t>
            </a:r>
            <a:r>
              <a:rPr lang="en-US" sz="1700" b="1" i="1" dirty="0">
                <a:effectLst/>
                <a:latin typeface="Söhne"/>
              </a:rPr>
              <a:t>round(</a:t>
            </a:r>
            <a:r>
              <a:rPr lang="en-US" sz="1700" b="1" i="1" dirty="0" err="1">
                <a:effectLst/>
                <a:latin typeface="Söhne"/>
              </a:rPr>
              <a:t>df</a:t>
            </a:r>
            <a:r>
              <a:rPr lang="en-US" sz="1700" b="1" i="1" dirty="0">
                <a:effectLst/>
                <a:latin typeface="Söhne"/>
              </a:rPr>
              <a:t>[['num_characters','</a:t>
            </a:r>
            <a:r>
              <a:rPr lang="en-US" sz="1700" b="1" i="1" dirty="0" err="1">
                <a:effectLst/>
                <a:latin typeface="Söhne"/>
              </a:rPr>
              <a:t>num_of_words</a:t>
            </a:r>
            <a:r>
              <a:rPr lang="en-US" sz="1700" b="1" i="1" dirty="0">
                <a:effectLst/>
                <a:latin typeface="Söhne"/>
              </a:rPr>
              <a:t>’, '</a:t>
            </a:r>
            <a:r>
              <a:rPr lang="en-US" sz="1700" b="1" i="1" dirty="0" err="1">
                <a:effectLst/>
                <a:latin typeface="Söhne"/>
              </a:rPr>
              <a:t>num_of_sentences</a:t>
            </a:r>
            <a:r>
              <a:rPr lang="en-US" sz="1700" b="1" i="1" dirty="0">
                <a:effectLst/>
                <a:latin typeface="Söhne"/>
              </a:rPr>
              <a:t>']].describe(), 2)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Plotting histograms to explore the distribution of the number of characters and words in spam and non-spam emails;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Plotting pair plots and a heatmap to see correlations between numeric features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BC1F388-52B9-300A-F471-53A6A7D6F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71" y="3802303"/>
            <a:ext cx="3523177" cy="288019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171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70A9-D66E-3308-180D-CF782C6A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7" y="732973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1" u="sng" dirty="0"/>
              <a:t>Data Preprocessing</a:t>
            </a:r>
            <a:br>
              <a:rPr lang="en-US" sz="2800" b="1" i="1" u="sng" dirty="0"/>
            </a:br>
            <a:endParaRPr lang="en-BB" sz="2800" b="1" i="1" u="sng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5CE30D-8C95-4716-A3AB-29EC9A5F1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39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BB"/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5262E9D7-B5C1-4E6C-B3EF-2F4807705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743462B-1F51-70FC-57C4-1ABF2E011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24" y="659705"/>
            <a:ext cx="3150731" cy="2599354"/>
          </a:xfrm>
          <a:prstGeom prst="rect">
            <a:avLst/>
          </a:prstGeom>
          <a:effectLst/>
        </p:spPr>
      </p:pic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8505311-4AC2-E36A-C93F-2608BBF3F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34" y="1547892"/>
            <a:ext cx="3004026" cy="2410731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C7DA03-3808-49BC-946F-ECACEAE88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0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EF9-39AC-4E67-B1F5-09A5B4EE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95" y="1387900"/>
            <a:ext cx="4165146" cy="4195481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Text Transformation 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converting the text to lowercase; 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tokenizing the text into a list of words using NLTK's </a:t>
            </a:r>
            <a:r>
              <a:rPr lang="en-US" sz="1700" i="0" dirty="0" err="1">
                <a:effectLst/>
                <a:latin typeface="Söhne"/>
              </a:rPr>
              <a:t>word_tokenize</a:t>
            </a:r>
            <a:r>
              <a:rPr lang="en-US" sz="1700" i="0" dirty="0">
                <a:effectLst/>
                <a:latin typeface="Söhne"/>
              </a:rPr>
              <a:t> function; 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removing Special Characters; 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removing Stop Words and punctuation);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Creating separate collection (corpora) of words for spam and non-spam emails;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Generating bar plots to visualize the top 30 words used in both spam and non-spam emails.</a:t>
            </a:r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2E2E264A-E87E-D375-BB22-41BE62DE4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492" y="4733297"/>
            <a:ext cx="6337440" cy="966459"/>
          </a:xfrm>
          <a:prstGeom prst="rect">
            <a:avLst/>
          </a:prstGeom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307FF7-48BA-DCB9-A887-DCDDD3288473}"/>
              </a:ext>
            </a:extLst>
          </p:cNvPr>
          <p:cNvSpPr txBox="1"/>
          <p:nvPr/>
        </p:nvSpPr>
        <p:spPr>
          <a:xfrm>
            <a:off x="5724948" y="409936"/>
            <a:ext cx="298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 30 words used in the spam emails</a:t>
            </a:r>
            <a:endParaRPr lang="en-BB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9C6F2-54BA-77FB-E428-FB7AE5417AFA}"/>
              </a:ext>
            </a:extLst>
          </p:cNvPr>
          <p:cNvSpPr txBox="1"/>
          <p:nvPr/>
        </p:nvSpPr>
        <p:spPr>
          <a:xfrm>
            <a:off x="8818725" y="1294739"/>
            <a:ext cx="324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 30 words used in the not spam emails</a:t>
            </a:r>
            <a:endParaRPr lang="en-BB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14E6D-662D-D553-0A76-C65DAE3E8D55}"/>
              </a:ext>
            </a:extLst>
          </p:cNvPr>
          <p:cNvSpPr txBox="1"/>
          <p:nvPr/>
        </p:nvSpPr>
        <p:spPr>
          <a:xfrm>
            <a:off x="5637068" y="4334236"/>
            <a:ext cx="2987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DataFrame</a:t>
            </a:r>
            <a:r>
              <a:rPr lang="en-US" sz="1200" dirty="0">
                <a:solidFill>
                  <a:schemeClr val="bg1"/>
                </a:solidFill>
              </a:rPr>
              <a:t> after the transformation.</a:t>
            </a:r>
            <a:endParaRPr lang="en-B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98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70A9-D66E-3308-180D-CF782C6A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779" y="1281856"/>
            <a:ext cx="5700168" cy="1145927"/>
          </a:xfrm>
        </p:spPr>
        <p:txBody>
          <a:bodyPr>
            <a:normAutofit/>
          </a:bodyPr>
          <a:lstStyle/>
          <a:p>
            <a:r>
              <a:rPr lang="en-US" sz="2800" b="1" i="1" u="sng" dirty="0"/>
              <a:t>Model Building and Evaluations</a:t>
            </a:r>
            <a:endParaRPr lang="en-BB" sz="2800" b="1" i="1" u="sng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2D69C2-6C47-427C-AE60-582FE30B2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BB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849FE61-12C4-4A06-A722-B545DE0C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D19F9F96-C8F6-999A-1E28-295A197BAE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4" r="-1" b="10972"/>
          <a:stretch/>
        </p:blipFill>
        <p:spPr>
          <a:xfrm>
            <a:off x="6928046" y="534848"/>
            <a:ext cx="4554827" cy="3147561"/>
          </a:xfrm>
          <a:prstGeom prst="rect">
            <a:avLst/>
          </a:prstGeom>
          <a:effectLst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B12D8C-572F-4417-9FE1-D691A132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4EF9-39AC-4E67-B1F5-09A5B4EE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TF-IDF Vectorization (converting the preprocessed and transformed text data (</a:t>
            </a:r>
            <a:r>
              <a:rPr lang="en-US" sz="1700" i="0" dirty="0" err="1">
                <a:effectLst/>
                <a:latin typeface="Söhne"/>
              </a:rPr>
              <a:t>transformed_text</a:t>
            </a:r>
            <a:r>
              <a:rPr lang="en-US" sz="1700" i="0" dirty="0">
                <a:effectLst/>
                <a:latin typeface="Söhne"/>
              </a:rPr>
              <a:t>) into numerical features);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Splitting into training and testing sets;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Initializing Naive Bayes classifiers (</a:t>
            </a:r>
            <a:r>
              <a:rPr lang="en-US" sz="1700" i="0" dirty="0" err="1">
                <a:effectLst/>
                <a:latin typeface="Söhne"/>
              </a:rPr>
              <a:t>GaussianNB</a:t>
            </a:r>
            <a:r>
              <a:rPr lang="en-US" sz="1700" i="0" dirty="0">
                <a:effectLst/>
                <a:latin typeface="Söhne"/>
              </a:rPr>
              <a:t>, </a:t>
            </a:r>
            <a:r>
              <a:rPr lang="en-US" sz="1700" i="0" dirty="0" err="1">
                <a:effectLst/>
                <a:latin typeface="Söhne"/>
              </a:rPr>
              <a:t>MultinomialNB</a:t>
            </a:r>
            <a:r>
              <a:rPr lang="en-US" sz="1700" i="0" dirty="0">
                <a:effectLst/>
                <a:latin typeface="Söhne"/>
              </a:rPr>
              <a:t>, </a:t>
            </a:r>
            <a:r>
              <a:rPr lang="en-US" sz="1700" i="0" dirty="0" err="1">
                <a:effectLst/>
                <a:latin typeface="Söhne"/>
              </a:rPr>
              <a:t>BernoulliNB</a:t>
            </a:r>
            <a:r>
              <a:rPr lang="en-US" sz="1700" i="0" dirty="0">
                <a:effectLst/>
                <a:latin typeface="Söhne"/>
              </a:rPr>
              <a:t>);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Classifier Training and Evaluation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700" i="0" dirty="0">
              <a:effectLst/>
              <a:latin typeface="Söhne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Söhne"/>
              </a:rPr>
              <a:t>Def </a:t>
            </a:r>
            <a:r>
              <a:rPr lang="en-US" sz="1700" b="1" i="0" dirty="0" err="1">
                <a:effectLst/>
                <a:latin typeface="Söhne"/>
              </a:rPr>
              <a:t>train_classifier</a:t>
            </a:r>
            <a:r>
              <a:rPr lang="en-US" sz="1700" b="1" i="0" dirty="0">
                <a:effectLst/>
                <a:latin typeface="Söhne"/>
              </a:rPr>
              <a:t>(</a:t>
            </a:r>
            <a:r>
              <a:rPr lang="en-US" sz="1700" b="1" i="0" dirty="0" err="1">
                <a:effectLst/>
                <a:latin typeface="Söhne"/>
              </a:rPr>
              <a:t>clf,X_train,y_train,X_test,y_test</a:t>
            </a:r>
            <a:r>
              <a:rPr lang="en-US" sz="1700" b="1" i="0" dirty="0">
                <a:effectLst/>
                <a:latin typeface="Söhne"/>
              </a:rPr>
              <a:t>):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Söhne"/>
              </a:rPr>
              <a:t>    </a:t>
            </a:r>
            <a:r>
              <a:rPr lang="en-US" sz="1700" b="1" i="0" dirty="0" err="1">
                <a:effectLst/>
                <a:latin typeface="Söhne"/>
              </a:rPr>
              <a:t>clf.fit</a:t>
            </a:r>
            <a:r>
              <a:rPr lang="en-US" sz="1700" b="1" i="0" dirty="0">
                <a:effectLst/>
                <a:latin typeface="Söhne"/>
              </a:rPr>
              <a:t>(</a:t>
            </a:r>
            <a:r>
              <a:rPr lang="en-US" sz="1700" b="1" i="0" dirty="0" err="1">
                <a:effectLst/>
                <a:latin typeface="Söhne"/>
              </a:rPr>
              <a:t>X_train,y_train</a:t>
            </a:r>
            <a:r>
              <a:rPr lang="en-US" sz="1700" b="1" i="0" dirty="0">
                <a:effectLst/>
                <a:latin typeface="Söhne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Söhne"/>
              </a:rPr>
              <a:t>    </a:t>
            </a:r>
            <a:r>
              <a:rPr lang="en-US" sz="1700" b="1" i="0" dirty="0" err="1">
                <a:effectLst/>
                <a:latin typeface="Söhne"/>
              </a:rPr>
              <a:t>y_pred</a:t>
            </a:r>
            <a:r>
              <a:rPr lang="en-US" sz="1700" b="1" i="0" dirty="0">
                <a:effectLst/>
                <a:latin typeface="Söhne"/>
              </a:rPr>
              <a:t> = </a:t>
            </a:r>
            <a:r>
              <a:rPr lang="en-US" sz="1700" b="1" i="0" dirty="0" err="1">
                <a:effectLst/>
                <a:latin typeface="Söhne"/>
              </a:rPr>
              <a:t>clf.predict</a:t>
            </a:r>
            <a:r>
              <a:rPr lang="en-US" sz="1700" b="1" i="0" dirty="0">
                <a:effectLst/>
                <a:latin typeface="Söhne"/>
              </a:rPr>
              <a:t>(</a:t>
            </a:r>
            <a:r>
              <a:rPr lang="en-US" sz="1700" b="1" i="0" dirty="0" err="1">
                <a:effectLst/>
                <a:latin typeface="Söhne"/>
              </a:rPr>
              <a:t>X_test</a:t>
            </a:r>
            <a:r>
              <a:rPr lang="en-US" sz="1700" b="1" i="0" dirty="0">
                <a:effectLst/>
                <a:latin typeface="Söhne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Söhne"/>
              </a:rPr>
              <a:t>    accuracy = </a:t>
            </a:r>
            <a:r>
              <a:rPr lang="en-US" sz="1700" b="1" i="0" dirty="0" err="1">
                <a:effectLst/>
                <a:latin typeface="Söhne"/>
              </a:rPr>
              <a:t>accuracy_score</a:t>
            </a:r>
            <a:r>
              <a:rPr lang="en-US" sz="1700" b="1" i="0" dirty="0">
                <a:effectLst/>
                <a:latin typeface="Söhne"/>
              </a:rPr>
              <a:t>(</a:t>
            </a:r>
            <a:r>
              <a:rPr lang="en-US" sz="1700" b="1" i="0" dirty="0" err="1">
                <a:effectLst/>
                <a:latin typeface="Söhne"/>
              </a:rPr>
              <a:t>y_test,y_pred</a:t>
            </a:r>
            <a:r>
              <a:rPr lang="en-US" sz="1700" b="1" i="0" dirty="0">
                <a:effectLst/>
                <a:latin typeface="Söhne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700" b="1" i="0" dirty="0">
                <a:effectLst/>
                <a:latin typeface="Söhne"/>
              </a:rPr>
              <a:t>    precision = </a:t>
            </a:r>
            <a:r>
              <a:rPr lang="en-US" sz="1700" b="1" i="0" dirty="0" err="1">
                <a:effectLst/>
                <a:latin typeface="Söhne"/>
              </a:rPr>
              <a:t>precision_score</a:t>
            </a:r>
            <a:r>
              <a:rPr lang="en-US" sz="1700" b="1" i="0" dirty="0">
                <a:effectLst/>
                <a:latin typeface="Söhne"/>
              </a:rPr>
              <a:t>(</a:t>
            </a:r>
            <a:r>
              <a:rPr lang="en-US" sz="1700" b="1" i="0" dirty="0" err="1">
                <a:effectLst/>
                <a:latin typeface="Söhne"/>
              </a:rPr>
              <a:t>y_test,y_pred</a:t>
            </a:r>
            <a:r>
              <a:rPr lang="en-US" sz="1700" b="1" i="0" dirty="0">
                <a:effectLst/>
                <a:latin typeface="Söhne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700" b="1" i="0" dirty="0">
                <a:effectLst/>
                <a:latin typeface="Söhne"/>
              </a:rPr>
              <a:t>    return </a:t>
            </a:r>
            <a:r>
              <a:rPr lang="en-US" sz="1700" b="1" i="0" dirty="0" err="1">
                <a:effectLst/>
                <a:latin typeface="Söhne"/>
              </a:rPr>
              <a:t>accuracy,precision</a:t>
            </a:r>
            <a:r>
              <a:rPr lang="en-US" sz="1700" i="0" dirty="0">
                <a:effectLst/>
                <a:latin typeface="Söhne"/>
              </a:rPr>
              <a:t>;</a:t>
            </a:r>
            <a:r>
              <a:rPr lang="en-US" sz="1700" dirty="0">
                <a:latin typeface="Söhne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0" dirty="0">
                <a:effectLst/>
                <a:latin typeface="Söhne"/>
              </a:rPr>
              <a:t>Visualizing the Model Performance</a:t>
            </a:r>
            <a:endParaRPr lang="en-US" sz="1700" b="0" i="0" dirty="0">
              <a:effectLst/>
              <a:latin typeface="Söhne"/>
            </a:endParaRPr>
          </a:p>
        </p:txBody>
      </p:sp>
      <p:pic>
        <p:nvPicPr>
          <p:cNvPr id="6" name="Picture 5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D359DEC4-0AA1-FDA4-5734-666082E066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9" r="-1" b="29528"/>
          <a:stretch/>
        </p:blipFill>
        <p:spPr>
          <a:xfrm>
            <a:off x="7395477" y="3981170"/>
            <a:ext cx="3389871" cy="23419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17703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489</TotalTime>
  <Words>838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SimSun</vt:lpstr>
      <vt:lpstr>Arial</vt:lpstr>
      <vt:lpstr>Century Gothic</vt:lpstr>
      <vt:lpstr>Söhne</vt:lpstr>
      <vt:lpstr>Wingdings</vt:lpstr>
      <vt:lpstr>Wingdings 3</vt:lpstr>
      <vt:lpstr>Ion</vt:lpstr>
      <vt:lpstr>PowerPoint Presentation</vt:lpstr>
      <vt:lpstr>Objective   Email Spam Detection (classify emails as “spam” or “not spam”)</vt:lpstr>
      <vt:lpstr> Why is Email Classification Important? </vt:lpstr>
      <vt:lpstr>Examples of Scam Emails:</vt:lpstr>
      <vt:lpstr>Our Approach</vt:lpstr>
      <vt:lpstr>Data Cleaning </vt:lpstr>
      <vt:lpstr>Exploratory Data Analysis (EDA) </vt:lpstr>
      <vt:lpstr>Data Preprocessing </vt:lpstr>
      <vt:lpstr>Model Building and Evaluations</vt:lpstr>
      <vt:lpstr>Model Emprovement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Jhunjhunwala</dc:creator>
  <cp:lastModifiedBy>Valery Tarasenko</cp:lastModifiedBy>
  <cp:revision>24</cp:revision>
  <dcterms:created xsi:type="dcterms:W3CDTF">2023-12-11T13:24:50Z</dcterms:created>
  <dcterms:modified xsi:type="dcterms:W3CDTF">2024-01-20T13:02:50Z</dcterms:modified>
</cp:coreProperties>
</file>