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C23C9B7-C73D-AE24-EB31-0EE367989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4804" r="-1" b="154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2F0EF-4B65-9424-C5B3-220B41B9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Decoding </a:t>
            </a:r>
            <a:r>
              <a:rPr lang="en-US" sz="4200" dirty="0" err="1">
                <a:solidFill>
                  <a:srgbClr val="FFFFFF"/>
                </a:solidFill>
              </a:rPr>
              <a:t>tumour</a:t>
            </a:r>
            <a:r>
              <a:rPr lang="en-US" sz="4200" dirty="0">
                <a:solidFill>
                  <a:srgbClr val="FFFFFF"/>
                </a:solidFill>
              </a:rPr>
              <a:t> phenotype by noninvasive imaging using a quantitative radiomics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D2029-65D9-7727-0EF3-D021BF7BF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tr-TR" sz="2200" dirty="0">
                <a:solidFill>
                  <a:srgbClr val="FFFFFF"/>
                </a:solidFill>
              </a:rPr>
              <a:t>Emre Beray Boztepe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58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0D79-FAFE-D64E-91E6-DB5455FB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73626"/>
            <a:ext cx="11100619" cy="5803337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R</a:t>
            </a:r>
            <a:r>
              <a:rPr lang="en-US" b="1" dirty="0" err="1"/>
              <a:t>adiomic</a:t>
            </a:r>
            <a:r>
              <a:rPr lang="en-US" b="1" dirty="0"/>
              <a:t> </a:t>
            </a:r>
            <a:r>
              <a:rPr lang="tr-TR" b="1" dirty="0"/>
              <a:t>S</a:t>
            </a:r>
            <a:r>
              <a:rPr lang="en-US" b="1" dirty="0" err="1"/>
              <a:t>ignature</a:t>
            </a:r>
            <a:r>
              <a:rPr lang="en-US" b="1" dirty="0"/>
              <a:t> </a:t>
            </a:r>
            <a:r>
              <a:rPr lang="tr-TR" b="1" dirty="0"/>
              <a:t>vs.</a:t>
            </a:r>
            <a:r>
              <a:rPr lang="en-US" b="1" dirty="0"/>
              <a:t> the TNM staging</a:t>
            </a:r>
            <a:r>
              <a:rPr lang="tr-TR" b="1" dirty="0"/>
              <a:t> (</a:t>
            </a:r>
            <a:r>
              <a:rPr lang="en-US" b="1" dirty="0"/>
              <a:t>providing a standardized way to describe the extent of cancer in a patient's body</a:t>
            </a:r>
            <a:r>
              <a:rPr lang="tr-TR" b="1" dirty="0"/>
              <a:t>):</a:t>
            </a:r>
          </a:p>
          <a:p>
            <a:r>
              <a:rPr lang="tr-TR" sz="2400" dirty="0"/>
              <a:t>S</a:t>
            </a:r>
            <a:r>
              <a:rPr lang="en-US" sz="2400" dirty="0" err="1"/>
              <a:t>ignature</a:t>
            </a:r>
            <a:r>
              <a:rPr lang="en-US" sz="2400" dirty="0"/>
              <a:t> performance was better in both Lung2 and H&amp;N2 and comparable in H&amp;N1</a:t>
            </a:r>
            <a:r>
              <a:rPr lang="tr-TR" sz="2400" dirty="0"/>
              <a:t>.</a:t>
            </a:r>
          </a:p>
          <a:p>
            <a:r>
              <a:rPr lang="tr-TR" sz="2400" dirty="0"/>
              <a:t>C</a:t>
            </a:r>
            <a:r>
              <a:rPr lang="en-US" sz="2400" dirty="0" err="1"/>
              <a:t>ombining</a:t>
            </a:r>
            <a:r>
              <a:rPr lang="en-US" sz="2400" dirty="0"/>
              <a:t> the radiomic signature with TNM staging showed a significant improvement in all data sets</a:t>
            </a:r>
            <a:r>
              <a:rPr lang="tr-T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53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0D79-FAFE-D64E-91E6-DB5455FB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73626"/>
            <a:ext cx="11100619" cy="5803337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Human papillomavirus (HPV)</a:t>
            </a:r>
            <a:r>
              <a:rPr lang="tr-TR" sz="4000" b="1" dirty="0"/>
              <a:t>: </a:t>
            </a:r>
            <a:r>
              <a:rPr lang="tr-TR" sz="4000" dirty="0"/>
              <a:t>A</a:t>
            </a:r>
            <a:r>
              <a:rPr lang="en-US" sz="4000" dirty="0"/>
              <a:t>n important determinant in head-and-neck cancer patients</a:t>
            </a:r>
            <a:r>
              <a:rPr lang="tr-TR" sz="4000" dirty="0"/>
              <a:t>. </a:t>
            </a:r>
          </a:p>
          <a:p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significant association between radiomic signature prediction and HPV status in a combined analysis in the H&amp;N1 and H&amp;N2 data set (P = 0.17, Wilcoxon test). </a:t>
            </a:r>
            <a:endParaRPr lang="tr-T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ignature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preserved its prognostic performance in the HPV-negative group (CI = 0.66), consisting of most patients (76%, n = 130)</a:t>
            </a:r>
            <a:endParaRPr lang="tr-T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2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6E51F8-119A-4DD5-2835-EC7938723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48" y="1710813"/>
            <a:ext cx="4992108" cy="1565788"/>
          </a:xfrm>
        </p:spPr>
        <p:txBody>
          <a:bodyPr>
            <a:normAutofit lnSpcReduction="10000"/>
          </a:bodyPr>
          <a:lstStyle/>
          <a:p>
            <a:r>
              <a:rPr lang="tr-TR" sz="1800" kern="1200" dirty="0">
                <a:solidFill>
                  <a:srgbClr val="412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200" dirty="0" err="1">
                <a:solidFill>
                  <a:srgbClr val="412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ompar</a:t>
            </a:r>
            <a:r>
              <a:rPr lang="tr-TR" sz="1800" kern="1200" dirty="0">
                <a:solidFill>
                  <a:srgbClr val="412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ation of</a:t>
            </a:r>
            <a:r>
              <a:rPr lang="en-US" sz="1800" kern="1200" dirty="0">
                <a:solidFill>
                  <a:srgbClr val="412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radiomic signature with gene-expression profiles</a:t>
            </a:r>
            <a:r>
              <a:rPr lang="tr-TR" sz="1800" kern="1200" dirty="0">
                <a:solidFill>
                  <a:srgbClr val="412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(Lung3 data set) using gene-set enrichment analysis (GSEA) </a:t>
            </a:r>
            <a:r>
              <a:rPr lang="en-US" sz="1800" kern="1200" dirty="0">
                <a:solidFill>
                  <a:srgbClr val="412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associations between the signature features and gene-expression patterns</a:t>
            </a:r>
            <a:r>
              <a:rPr lang="tr-TR" sz="1800" kern="1200" dirty="0">
                <a:solidFill>
                  <a:srgbClr val="412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found.</a:t>
            </a:r>
            <a:r>
              <a:rPr lang="en-US" sz="1800" kern="1200" dirty="0">
                <a:solidFill>
                  <a:srgbClr val="412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</a:endParaRPr>
          </a:p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8B2EB-009C-AD7B-7384-8908A10E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61" y="567942"/>
            <a:ext cx="6334473" cy="5716862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3EDFEC-F2A0-BA25-752B-A62353CCC597}"/>
              </a:ext>
            </a:extLst>
          </p:cNvPr>
          <p:cNvSpPr txBox="1"/>
          <p:nvPr/>
        </p:nvSpPr>
        <p:spPr>
          <a:xfrm>
            <a:off x="282014" y="3928638"/>
            <a:ext cx="5344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corresponding normalized enrichment scores (NES)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GSEA’s primary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3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14F1-1FE0-B077-E7DD-2E6199E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C88B-3072-9430-AE51-A13E9D25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study demonstrates the strong prognostic value of a radiomic signature</a:t>
            </a:r>
            <a:r>
              <a:rPr lang="tr-TR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these cancers.</a:t>
            </a:r>
          </a:p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radiomic signature</a:t>
            </a:r>
            <a:r>
              <a:rPr lang="tr-T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outperformed TNM staging in predicting outcomes</a:t>
            </a:r>
            <a:r>
              <a:rPr lang="tr-TR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Overall, the lung-derived radiomic signature had better performance in head and neck compared with lung cancer</a:t>
            </a:r>
            <a:endParaRPr lang="tr-T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34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26C3-2A38-A54A-6E17-A7255E86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23807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sz="8800" dirty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19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62CD-9A8C-065C-D782-39C6C85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A51D-F3A2-0F91-29BE-CA6ACC5F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technique involves noninvasive assessment of human tissue characteristics for oncologic diagnosis and treatment guidance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Goal: P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ersonalized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edicine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ailoring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treatment based on patient and disease characteristics using molecular characterization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9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D101B41-AC74-41E8-B659-534680A6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9112AE-565B-4F36-869A-6CA38DB4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348608-0801-437E-90C2-747259E9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455AC85-8920-49E7-A166-4B875F63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99F655-08EC-4F0F-92C1-DF049B32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AE461F-211A-40B3-A572-690991D7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E3A5C-A069-4659-8306-C345D9FEC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997893-E78C-4B81-B62D-A2EC89FF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E9BF673-56C0-4AC3-804F-66BDBF466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2D227D-B33C-DD88-153D-16C54559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54713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X-ray Computed Tomography (CT)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7823-8840-6282-A0BC-8627B3C8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85" y="4074784"/>
            <a:ext cx="5471346" cy="205430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 most widely used imaging modality in oncology</a:t>
            </a:r>
            <a:r>
              <a:rPr lang="tr-TR" sz="22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which assesses tissue density.</a:t>
            </a:r>
          </a:p>
          <a:p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Phenotypic differences can be captured with routine CT imaging</a:t>
            </a:r>
            <a:r>
              <a:rPr lang="tr-TR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en-GB" sz="2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intratumour</a:t>
            </a:r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heterogeneity</a:t>
            </a:r>
            <a:r>
              <a:rPr lang="tr-TR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tumour</a:t>
            </a:r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shape</a:t>
            </a:r>
            <a:r>
              <a:rPr lang="tr-TR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  <a:endPara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448E476D-45E3-4FCD-9453-19DE45F3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07D607-360D-4059-9841-2FD23101A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EB05E8-E37B-497A-8F52-86EFA72F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A collage of images of a lung&#10;&#10;Description automatically generated">
            <a:extLst>
              <a:ext uri="{FF2B5EF4-FFF2-40B4-BE49-F238E27FC236}">
                <a16:creationId xmlns:a16="http://schemas.microsoft.com/office/drawing/2014/main" id="{E4A92FE9-DE84-3188-FDAA-70ED7AF8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972" y="567942"/>
            <a:ext cx="1972317" cy="5716862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90EAE0D4-1FAB-4DD1-80AD-9922AABCB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87934E-3450-45B0-9A00-ECC4FE03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95FAB598-50D5-430C-A444-CC8E490D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433B786-DAF3-4B40-B968-9603F2F08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9C07BF2-57A9-44D9-A237-4EE2A95F6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A3DC67-ECE5-4E3D-A603-80581D437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80BD71D-861A-4A82-8A02-9A0DF6479B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81795FA-9E5B-4BA0-AF65-E84DC54A2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64E0A25-B94C-45A7-9715-EC7AC6FF6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6BC9196-92B1-45F1-BB0F-B395B0F82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F10725-9148-4570-8439-58EED6B7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97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01CE-DCCC-C2CD-B1BC-415C7E5A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Radiomics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5139-50C5-324D-0C04-04273CA9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</a:t>
            </a:r>
            <a:r>
              <a:rPr lang="en-US" dirty="0"/>
              <a:t>merging field that converts imaging data into a high dimensional mineable feature space using many automatically extracted data-characterization algorithms</a:t>
            </a:r>
            <a:r>
              <a:rPr lang="tr-TR" dirty="0"/>
              <a:t>.</a:t>
            </a:r>
          </a:p>
          <a:p>
            <a:r>
              <a:rPr lang="en-US" dirty="0"/>
              <a:t>These imaging features capture distinct phenotypic differences of </a:t>
            </a:r>
            <a:r>
              <a:rPr lang="en-US" dirty="0" err="1"/>
              <a:t>tumours</a:t>
            </a:r>
            <a:r>
              <a:rPr lang="en-US" dirty="0"/>
              <a:t> and may have prognostic power </a:t>
            </a:r>
          </a:p>
        </p:txBody>
      </p:sp>
    </p:spTree>
    <p:extLst>
      <p:ext uri="{BB962C8B-B14F-4D97-AF65-F5344CB8AC3E}">
        <p14:creationId xmlns:p14="http://schemas.microsoft.com/office/powerpoint/2010/main" val="153954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AA13-3FFA-163F-B8A9-AD86CECB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 of radiomic data with clinical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D90A-6064-A3B1-0A47-09F9E477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7426" cy="3287149"/>
          </a:xfrm>
        </p:spPr>
        <p:txBody>
          <a:bodyPr>
            <a:normAutofit/>
          </a:bodyPr>
          <a:lstStyle/>
          <a:p>
            <a:r>
              <a:rPr lang="tr-TR" sz="1800" dirty="0"/>
              <a:t>RIDER – Stability Rank Features</a:t>
            </a:r>
          </a:p>
          <a:p>
            <a:r>
              <a:rPr lang="tr-TR" sz="1800" dirty="0"/>
              <a:t>Multiple Delineation – Stability Rank Features</a:t>
            </a:r>
          </a:p>
          <a:p>
            <a:r>
              <a:rPr lang="tr-TR" sz="1800" dirty="0"/>
              <a:t>Lung1 – Training </a:t>
            </a:r>
          </a:p>
          <a:p>
            <a:r>
              <a:rPr lang="tr-TR" sz="1800" dirty="0"/>
              <a:t>Lung2 - Validation</a:t>
            </a:r>
          </a:p>
          <a:p>
            <a:r>
              <a:rPr lang="tr-TR" sz="1800" dirty="0"/>
              <a:t>H&amp;N1 - Validation</a:t>
            </a:r>
          </a:p>
          <a:p>
            <a:r>
              <a:rPr lang="tr-TR" sz="1800" dirty="0"/>
              <a:t>H&amp;N2 - Validation</a:t>
            </a:r>
          </a:p>
          <a:p>
            <a:r>
              <a:rPr lang="tr-TR" sz="1800" dirty="0"/>
              <a:t>Lung3 – Gene-Expression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920AD-427F-7EC1-1961-8F66C2A374BA}"/>
              </a:ext>
            </a:extLst>
          </p:cNvPr>
          <p:cNvSpPr txBox="1"/>
          <p:nvPr/>
        </p:nvSpPr>
        <p:spPr>
          <a:xfrm>
            <a:off x="5518354" y="1825625"/>
            <a:ext cx="66736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mage features describing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tumour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phenotype characteristics by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intensity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hape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exture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ultiscale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wavelet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F299FB-1B5C-FBA3-E9E2-5A819EB9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94" y="3302952"/>
            <a:ext cx="6467905" cy="35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7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5EE89F-BDD8-5100-74C6-D3B5E02A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609695"/>
            <a:ext cx="4977223" cy="5503392"/>
          </a:xfrm>
        </p:spPr>
        <p:txBody>
          <a:bodyPr>
            <a:normAutofit lnSpcReduction="10000"/>
          </a:bodyPr>
          <a:lstStyle/>
          <a:p>
            <a:r>
              <a:rPr lang="tr-TR" sz="1800" dirty="0"/>
              <a:t>T-stage -&gt; P&lt;1x10</a:t>
            </a:r>
            <a:r>
              <a:rPr lang="tr-TR" sz="1800" baseline="30000" dirty="0"/>
              <a:t>-20 </a:t>
            </a:r>
            <a:r>
              <a:rPr lang="tr-TR" sz="1800" dirty="0"/>
              <a:t>(x</a:t>
            </a:r>
            <a:r>
              <a:rPr lang="tr-TR" sz="1800" baseline="30000" dirty="0"/>
              <a:t>2</a:t>
            </a:r>
            <a:r>
              <a:rPr lang="tr-TR" sz="1800" dirty="0"/>
              <a:t> test),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association with primary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stage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(Cluster I)</a:t>
            </a:r>
            <a:endParaRPr lang="tr-TR" sz="1400" baseline="30000" dirty="0"/>
          </a:p>
          <a:p>
            <a:r>
              <a:rPr lang="tr-TR" sz="1800" dirty="0"/>
              <a:t>Overall stage -&gt; P = 3.4x10</a:t>
            </a:r>
            <a:r>
              <a:rPr lang="tr-TR" sz="1800" baseline="30000" dirty="0"/>
              <a:t>-3</a:t>
            </a:r>
            <a:r>
              <a:rPr lang="tr-TR" sz="1800" dirty="0"/>
              <a:t> (x</a:t>
            </a:r>
            <a:r>
              <a:rPr lang="tr-TR" sz="1800" baseline="30000" dirty="0"/>
              <a:t>2</a:t>
            </a:r>
            <a:r>
              <a:rPr lang="tr-TR" sz="1800" dirty="0"/>
              <a:t> test),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association with primary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stage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(Cluster I)</a:t>
            </a:r>
            <a:endParaRPr lang="tr-TR" sz="1400" dirty="0"/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N-stage (lymph node)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= 0.46 </a:t>
            </a:r>
            <a:r>
              <a:rPr lang="tr-TR" sz="1800" dirty="0"/>
              <a:t>(x</a:t>
            </a:r>
            <a:r>
              <a:rPr lang="tr-TR" sz="1800" baseline="30000" dirty="0"/>
              <a:t>2</a:t>
            </a:r>
            <a:r>
              <a:rPr lang="tr-TR" sz="1800" dirty="0"/>
              <a:t> test),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correspondence with the radiomic expression patterns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M-stage (metastasis)</a:t>
            </a:r>
            <a:r>
              <a:rPr lang="tr-T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= 0.73</a:t>
            </a:r>
            <a:r>
              <a:rPr lang="tr-TR" sz="1800" dirty="0"/>
              <a:t> (x</a:t>
            </a:r>
            <a:r>
              <a:rPr lang="tr-TR" sz="1800" baseline="30000" dirty="0"/>
              <a:t>2</a:t>
            </a:r>
            <a:r>
              <a:rPr lang="tr-TR" sz="1800" dirty="0"/>
              <a:t> test),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correspondence with the radiomic expression patterns</a:t>
            </a:r>
            <a:endParaRPr lang="tr-TR" sz="1400" dirty="0"/>
          </a:p>
          <a:p>
            <a:r>
              <a:rPr lang="tr-TR" sz="1800" dirty="0"/>
              <a:t>Histology -&gt; P = 0.019 </a:t>
            </a:r>
            <a:r>
              <a:rPr lang="tr-TR" sz="1800" kern="1200" dirty="0">
                <a:solidFill>
                  <a:srgbClr val="412C24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(x</a:t>
            </a:r>
            <a:r>
              <a:rPr lang="tr-TR" sz="1800" kern="1200" baseline="30000" dirty="0">
                <a:solidFill>
                  <a:srgbClr val="412C24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2</a:t>
            </a:r>
            <a:r>
              <a:rPr lang="tr-TR" sz="1800" kern="1200" dirty="0">
                <a:solidFill>
                  <a:srgbClr val="412C24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 test),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association with histology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wherein squamous cell carcinoma showed a higher presence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(Cluster II)</a:t>
            </a:r>
            <a:endParaRPr lang="tr-TR" sz="1400" kern="1200" dirty="0">
              <a:solidFill>
                <a:srgbClr val="412C24"/>
              </a:solidFill>
              <a:effectLst/>
              <a:latin typeface="Segoe UI" panose="020B0502040204020203" pitchFamily="34" charset="0"/>
              <a:ea typeface="+mn-ea"/>
              <a:cs typeface="+mn-cs"/>
            </a:endParaRPr>
          </a:p>
          <a:p>
            <a:pPr lvl="1"/>
            <a:endParaRPr lang="tr-TR" sz="1400" dirty="0"/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E7F821D8-3342-716C-B330-9F48EF3B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866" y="15178"/>
            <a:ext cx="6853480" cy="6825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8470C-12C6-6CCF-6716-F121C98B0BE7}"/>
              </a:ext>
            </a:extLst>
          </p:cNvPr>
          <p:cNvSpPr txBox="1"/>
          <p:nvPr/>
        </p:nvSpPr>
        <p:spPr>
          <a:xfrm>
            <a:off x="-21390" y="6300877"/>
            <a:ext cx="5376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FDR</a:t>
            </a:r>
            <a:r>
              <a:rPr lang="tr-T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expected proportion of false discoveries amongst the rejected hypotheses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021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79A3-1015-B2B8-D55B-75E6484B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Prognostic value of radiomic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B55F-D227-18A8-24DE-DF30DB0C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84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Radiomic features were not normalized</a:t>
            </a:r>
            <a:r>
              <a:rPr lang="tr-TR" dirty="0"/>
              <a:t>, raw values computed from DICOM images.</a:t>
            </a:r>
          </a:p>
          <a:p>
            <a:r>
              <a:rPr lang="tr-TR" dirty="0"/>
              <a:t>M</a:t>
            </a:r>
            <a:r>
              <a:rPr lang="en-US" dirty="0" err="1"/>
              <a:t>edian</a:t>
            </a:r>
            <a:r>
              <a:rPr lang="en-US" dirty="0"/>
              <a:t> values from Lung1 were used as thresholds in validation datasets. </a:t>
            </a:r>
            <a:endParaRPr lang="tr-TR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E853-57AC-A5DD-DED0-F930F7B0AF5B}"/>
              </a:ext>
            </a:extLst>
          </p:cNvPr>
          <p:cNvSpPr txBox="1"/>
          <p:nvPr/>
        </p:nvSpPr>
        <p:spPr>
          <a:xfrm>
            <a:off x="838200" y="4430772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urvival</a:t>
            </a:r>
            <a:r>
              <a:rPr lang="en-U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differences for numerous features</a:t>
            </a:r>
            <a:r>
              <a:rPr lang="tr-T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(median threshold from Lung1 ):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Lung2 (238/440 almost %54)</a:t>
            </a:r>
            <a:endParaRPr lang="tr-T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H&amp;N1 (135/440, %31)</a:t>
            </a:r>
            <a:endParaRPr lang="tr-T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H&amp;N2 (186/440, %42)</a:t>
            </a:r>
          </a:p>
        </p:txBody>
      </p:sp>
    </p:spTree>
    <p:extLst>
      <p:ext uri="{BB962C8B-B14F-4D97-AF65-F5344CB8AC3E}">
        <p14:creationId xmlns:p14="http://schemas.microsoft.com/office/powerpoint/2010/main" val="427570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5944D7-C6BE-F9AC-7629-3E721917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" y="559813"/>
            <a:ext cx="5400212" cy="223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Building prognostic radiomic signature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5106E5-E5AF-6470-D444-052CEFEB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72" y="2314738"/>
            <a:ext cx="5400212" cy="1513634"/>
          </a:xfrm>
        </p:spPr>
        <p:txBody>
          <a:bodyPr>
            <a:normAutofit/>
          </a:bodyPr>
          <a:lstStyle/>
          <a:p>
            <a:r>
              <a:rPr lang="tr-TR" sz="1800" b="1" dirty="0"/>
              <a:t>Stability rank features:</a:t>
            </a:r>
          </a:p>
          <a:p>
            <a:pPr lvl="1"/>
            <a:r>
              <a:rPr lang="tr-TR" sz="1400" dirty="0"/>
              <a:t>RIDER - </a:t>
            </a:r>
            <a:r>
              <a:rPr lang="en-US" sz="1400" dirty="0"/>
              <a:t>was used to assess the consistency of radiomic features between the two scans.</a:t>
            </a:r>
            <a:endParaRPr lang="tr-TR" sz="1400" dirty="0"/>
          </a:p>
          <a:p>
            <a:pPr lvl="1"/>
            <a:r>
              <a:rPr lang="tr-TR" sz="1400" dirty="0"/>
              <a:t>Multiple Delineation - </a:t>
            </a:r>
            <a:r>
              <a:rPr lang="en-US" sz="1400" dirty="0"/>
              <a:t>was used to test the stability of the radiomic features</a:t>
            </a:r>
            <a:endParaRPr lang="tr-TR" sz="1400" dirty="0"/>
          </a:p>
          <a:p>
            <a:pPr marL="457200" lvl="1" indent="0">
              <a:buNone/>
            </a:pPr>
            <a:endParaRPr lang="tr-TR" sz="1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26D9F-5926-D226-EECF-2E2BF74C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6" y="881265"/>
            <a:ext cx="6780939" cy="4046098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6DCAD3-4DD2-2827-E5D1-F1F528661CF6}"/>
              </a:ext>
            </a:extLst>
          </p:cNvPr>
          <p:cNvSpPr txBox="1"/>
          <p:nvPr/>
        </p:nvSpPr>
        <p:spPr>
          <a:xfrm>
            <a:off x="5415814" y="5059299"/>
            <a:ext cx="6751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Friedman Test: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nonparametric repeated measurement test for a non-Gaussian population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97D2E-B426-DB60-8B82-6C5D951E6408}"/>
              </a:ext>
            </a:extLst>
          </p:cNvPr>
          <p:cNvSpPr txBox="1"/>
          <p:nvPr/>
        </p:nvSpPr>
        <p:spPr>
          <a:xfrm>
            <a:off x="44539" y="4243995"/>
            <a:ext cx="53712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resulting radiomic signature consisted of:</a:t>
            </a:r>
            <a:endParaRPr lang="tr-TR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Statistics Energy</a:t>
            </a:r>
            <a:r>
              <a:rPr lang="tr-TR" sz="1600" dirty="0"/>
              <a:t> </a:t>
            </a:r>
            <a:r>
              <a:rPr lang="en-US" sz="1600" dirty="0"/>
              <a:t>– </a:t>
            </a:r>
            <a:r>
              <a:rPr lang="en-US" sz="1400" dirty="0"/>
              <a:t>describing the overall density of the </a:t>
            </a:r>
            <a:r>
              <a:rPr lang="en-US" sz="1400" dirty="0" err="1"/>
              <a:t>tumour</a:t>
            </a:r>
            <a:r>
              <a:rPr lang="en-US" sz="1400" dirty="0"/>
              <a:t> volume</a:t>
            </a:r>
            <a:r>
              <a:rPr lang="tr-T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Shape Compactness (Feature 16)</a:t>
            </a:r>
            <a:r>
              <a:rPr lang="tr-TR" sz="1600" dirty="0"/>
              <a:t> -</a:t>
            </a:r>
            <a:r>
              <a:rPr lang="en-US" sz="1600" dirty="0"/>
              <a:t> </a:t>
            </a:r>
            <a:r>
              <a:rPr lang="en-US" sz="1400" dirty="0"/>
              <a:t>quantifying how compact the </a:t>
            </a:r>
            <a:r>
              <a:rPr lang="en-US" sz="1400" dirty="0" err="1"/>
              <a:t>tumour</a:t>
            </a:r>
            <a:r>
              <a:rPr lang="en-US" sz="1400" dirty="0"/>
              <a:t> shape is</a:t>
            </a:r>
            <a:r>
              <a:rPr lang="tr-T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Grey Level Nonuniformity (Feature 48)</a:t>
            </a:r>
            <a:r>
              <a:rPr lang="tr-TR" sz="1600" dirty="0"/>
              <a:t> -</a:t>
            </a:r>
            <a:r>
              <a:rPr lang="en-US" sz="1400" dirty="0"/>
              <a:t> a measure for </a:t>
            </a:r>
            <a:r>
              <a:rPr lang="en-US" sz="1400" dirty="0" err="1"/>
              <a:t>intratumour</a:t>
            </a:r>
            <a:r>
              <a:rPr lang="en-US" sz="1400" dirty="0"/>
              <a:t> heterogeneity</a:t>
            </a:r>
            <a:r>
              <a:rPr lang="tr-T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wavelet ‘Grey Level Nonuniformity HLH’ (Feature Group 4)</a:t>
            </a:r>
            <a:r>
              <a:rPr lang="tr-TR" sz="1600" dirty="0"/>
              <a:t> -</a:t>
            </a:r>
            <a:r>
              <a:rPr lang="en-US" sz="1400" dirty="0"/>
              <a:t> also describing </a:t>
            </a:r>
            <a:r>
              <a:rPr lang="en-US" sz="1400" dirty="0" err="1"/>
              <a:t>intratumour</a:t>
            </a:r>
            <a:r>
              <a:rPr lang="en-US" sz="1400" dirty="0"/>
              <a:t> heterogeneity after decomposing the image in mid-frequencies</a:t>
            </a:r>
            <a:r>
              <a:rPr lang="tr-TR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886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708CFC-BB47-6AD7-6813-1B379DF6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Prognostic validation of radiomic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3FC2-7F93-0D9E-4D81-AFF3511F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950844"/>
          </a:xfrm>
        </p:spPr>
        <p:txBody>
          <a:bodyPr>
            <a:normAutofit lnSpcReduction="10000"/>
          </a:bodyPr>
          <a:lstStyle/>
          <a:p>
            <a:r>
              <a:rPr lang="tr-TR" sz="1800" b="1" dirty="0"/>
              <a:t>C</a:t>
            </a:r>
            <a:r>
              <a:rPr lang="en-US" sz="1800" b="1" dirty="0" err="1"/>
              <a:t>oncordance</a:t>
            </a:r>
            <a:r>
              <a:rPr lang="en-US" sz="1800" b="1" dirty="0"/>
              <a:t> </a:t>
            </a:r>
            <a:r>
              <a:rPr lang="tr-TR" sz="1800" b="1" dirty="0"/>
              <a:t>I</a:t>
            </a:r>
            <a:r>
              <a:rPr lang="en-US" sz="1800" b="1" dirty="0" err="1"/>
              <a:t>ndex</a:t>
            </a:r>
            <a:r>
              <a:rPr lang="en-US" sz="1800" b="1" dirty="0"/>
              <a:t> (CI)</a:t>
            </a:r>
            <a:r>
              <a:rPr lang="tr-TR" sz="1800" b="1" dirty="0"/>
              <a:t>: </a:t>
            </a:r>
            <a:r>
              <a:rPr lang="tr-TR" sz="1800" dirty="0"/>
              <a:t>A</a:t>
            </a:r>
            <a:r>
              <a:rPr lang="en-US" sz="1800" dirty="0"/>
              <a:t> generalization of the area under the ROC curve</a:t>
            </a:r>
            <a:r>
              <a:rPr lang="tr-TR" sz="1800" dirty="0"/>
              <a:t>. </a:t>
            </a:r>
            <a:endParaRPr lang="en-US" sz="1800" dirty="0"/>
          </a:p>
        </p:txBody>
      </p:sp>
      <p:pic>
        <p:nvPicPr>
          <p:cNvPr id="4" name="Picture 3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273547E5-D376-9C15-6794-F3A4F037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2053127"/>
            <a:ext cx="6387190" cy="2746492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651607-31C3-A697-C61B-507642EB9DF5}"/>
              </a:ext>
            </a:extLst>
          </p:cNvPr>
          <p:cNvSpPr txBox="1"/>
          <p:nvPr/>
        </p:nvSpPr>
        <p:spPr>
          <a:xfrm>
            <a:off x="583056" y="4444898"/>
            <a:ext cx="49846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Evaluation of the performances: </a:t>
            </a:r>
            <a:endParaRPr lang="tr-TR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performance on Lung2 data (CI = 0.65, P = 2.91 x 10</a:t>
            </a:r>
            <a:r>
              <a:rPr lang="en-US" baseline="30000" dirty="0"/>
              <a:t>-09</a:t>
            </a:r>
            <a:r>
              <a:rPr lang="en-US" dirty="0"/>
              <a:t>, Wilcoxon test)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 on H&amp;N1 (CI = 0.69, P = 7.99 x 10</a:t>
            </a:r>
            <a:r>
              <a:rPr lang="en-US" baseline="30000" dirty="0"/>
              <a:t>-07</a:t>
            </a:r>
            <a:r>
              <a:rPr lang="en-US" dirty="0"/>
              <a:t>, Wilcoxon test)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 on H&amp;N2 (CI = 0.69, P = 3.53 x 10</a:t>
            </a:r>
            <a:r>
              <a:rPr lang="en-US" baseline="30000" dirty="0"/>
              <a:t>-06</a:t>
            </a:r>
            <a:r>
              <a:rPr lang="en-US" dirty="0"/>
              <a:t>, Wilcoxon test)</a:t>
            </a:r>
          </a:p>
        </p:txBody>
      </p:sp>
    </p:spTree>
    <p:extLst>
      <p:ext uri="{BB962C8B-B14F-4D97-AF65-F5344CB8AC3E}">
        <p14:creationId xmlns:p14="http://schemas.microsoft.com/office/powerpoint/2010/main" val="401745967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718</TotalTime>
  <Words>802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Decoding tumour phenotype by noninvasive imaging using a quantitative radiomics approach</vt:lpstr>
      <vt:lpstr>Medical Imaging </vt:lpstr>
      <vt:lpstr>X-ray Computed Tomography (CT)</vt:lpstr>
      <vt:lpstr>Radiomics</vt:lpstr>
      <vt:lpstr>Association of radiomic data with clinical data</vt:lpstr>
      <vt:lpstr>PowerPoint Presentation</vt:lpstr>
      <vt:lpstr>Prognostic value of radiomic data</vt:lpstr>
      <vt:lpstr>Building prognostic radiomic signature</vt:lpstr>
      <vt:lpstr>Prognostic validation of radiomic signature</vt:lpstr>
      <vt:lpstr>PowerPoint Presentation</vt:lpstr>
      <vt:lpstr>PowerPoint Presentation</vt:lpstr>
      <vt:lpstr>PowerPoint Presentation</vt:lpstr>
      <vt:lpstr>Discussions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tumour phenotype by noninvasive imaging using a quantitative radiomics approach</dc:title>
  <dc:creator>Beray Boztepe</dc:creator>
  <cp:lastModifiedBy>Beray Boztepe</cp:lastModifiedBy>
  <cp:revision>95</cp:revision>
  <dcterms:created xsi:type="dcterms:W3CDTF">2023-11-21T19:38:07Z</dcterms:created>
  <dcterms:modified xsi:type="dcterms:W3CDTF">2023-11-23T14:30:37Z</dcterms:modified>
</cp:coreProperties>
</file>