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  <p:sldId id="264" r:id="rId10"/>
    <p:sldId id="265" r:id="rId11"/>
    <p:sldId id="272" r:id="rId12"/>
    <p:sldId id="266" r:id="rId13"/>
    <p:sldId id="268" r:id="rId14"/>
    <p:sldId id="269" r:id="rId15"/>
    <p:sldId id="270" r:id="rId16"/>
    <p:sldId id="267" r:id="rId17"/>
    <p:sldId id="271" r:id="rId18"/>
    <p:sldId id="273" r:id="rId19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Style léger 1 - Accentuation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2DE63D5-997A-4646-A377-4702673A728D}" styleName="Style léger 2 - Accentuation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EB9631B5-78F2-41C9-869B-9F39066F8104}" styleName="Style moyen 3 - Accentuation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137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riangle isocè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 b="0" cap="none" spc="0">
                <a:ln>
                  <a:noFill/>
                </a:ln>
                <a:solidFill>
                  <a:schemeClr val="accent2"/>
                </a:solidFill>
                <a:effectLst/>
                <a:latin typeface="Garamond" panose="02020404030301010803" pitchFamily="18" charset="0"/>
              </a:defRPr>
            </a:lvl1pPr>
          </a:lstStyle>
          <a:p>
            <a:r>
              <a:rPr kumimoji="0" lang="fr-FR" dirty="0" smtClean="0"/>
              <a:t>Modifiez le style du titre</a:t>
            </a:r>
            <a:endParaRPr kumimoji="0" lang="en-US" dirty="0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dirty="0" smtClean="0"/>
              <a:t>Modifiez le style des sous-titres du masque</a:t>
            </a:r>
            <a:endParaRPr kumimoji="0" lang="en-US" dirty="0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5F30B034-F31A-43B9-809D-81AA2740EB36}" type="datetimeFigureOut">
              <a:rPr lang="fr-CA" smtClean="0"/>
              <a:t>2016-02-08</a:t>
            </a:fld>
            <a:endParaRPr lang="fr-CA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fr-CA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F45633FB-51B0-472D-BE47-9819947885B1}" type="slidenum">
              <a:rPr lang="fr-CA" smtClean="0"/>
              <a:t>‹N°›</a:t>
            </a:fld>
            <a:endParaRPr lang="fr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0B034-F31A-43B9-809D-81AA2740EB36}" type="datetimeFigureOut">
              <a:rPr lang="fr-CA" smtClean="0"/>
              <a:t>2016-02-08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633FB-51B0-472D-BE47-9819947885B1}" type="slidenum">
              <a:rPr lang="fr-CA" smtClean="0"/>
              <a:t>‹N°›</a:t>
            </a:fld>
            <a:endParaRPr lang="fr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0B034-F31A-43B9-809D-81AA2740EB36}" type="datetimeFigureOut">
              <a:rPr lang="fr-CA" smtClean="0"/>
              <a:t>2016-02-08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633FB-51B0-472D-BE47-9819947885B1}" type="slidenum">
              <a:rPr lang="fr-CA" smtClean="0"/>
              <a:t>‹N°›</a:t>
            </a:fld>
            <a:endParaRPr lang="fr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5F30B034-F31A-43B9-809D-81AA2740EB36}" type="datetimeFigureOut">
              <a:rPr lang="fr-CA" smtClean="0"/>
              <a:t>2016-02-08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633FB-51B0-472D-BE47-9819947885B1}" type="slidenum">
              <a:rPr lang="fr-CA" smtClean="0"/>
              <a:t>‹N°›</a:t>
            </a:fld>
            <a:endParaRPr lang="fr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riangle rect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Triangle isocè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5F30B034-F31A-43B9-809D-81AA2740EB36}" type="datetimeFigureOut">
              <a:rPr lang="fr-CA" smtClean="0"/>
              <a:t>2016-02-08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F45633FB-51B0-472D-BE47-9819947885B1}" type="slidenum">
              <a:rPr lang="fr-CA" smtClean="0"/>
              <a:t>‹N°›</a:t>
            </a:fld>
            <a:endParaRPr lang="fr-CA"/>
          </a:p>
        </p:txBody>
      </p:sp>
      <p:cxnSp>
        <p:nvCxnSpPr>
          <p:cNvPr id="11" name="Connecteur droit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5F30B034-F31A-43B9-809D-81AA2740EB36}" type="datetimeFigureOut">
              <a:rPr lang="fr-CA" smtClean="0"/>
              <a:t>2016-02-08</a:t>
            </a:fld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F45633FB-51B0-472D-BE47-9819947885B1}" type="slidenum">
              <a:rPr lang="fr-CA" smtClean="0"/>
              <a:t>‹N°›</a:t>
            </a:fld>
            <a:endParaRPr lang="fr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5F30B034-F31A-43B9-809D-81AA2740EB36}" type="datetimeFigureOut">
              <a:rPr lang="fr-CA" smtClean="0"/>
              <a:t>2016-02-08</a:t>
            </a:fld>
            <a:endParaRPr lang="fr-CA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fr-CA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F45633FB-51B0-472D-BE47-9819947885B1}" type="slidenum">
              <a:rPr lang="fr-CA" smtClean="0"/>
              <a:t>‹N°›</a:t>
            </a:fld>
            <a:endParaRPr lang="fr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0B034-F31A-43B9-809D-81AA2740EB36}" type="datetimeFigureOut">
              <a:rPr lang="fr-CA" smtClean="0"/>
              <a:t>2016-02-08</a:t>
            </a:fld>
            <a:endParaRPr lang="fr-CA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633FB-51B0-472D-BE47-9819947885B1}" type="slidenum">
              <a:rPr lang="fr-CA" smtClean="0"/>
              <a:t>‹N°›</a:t>
            </a:fld>
            <a:endParaRPr lang="fr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5F30B034-F31A-43B9-809D-81AA2740EB36}" type="datetimeFigureOut">
              <a:rPr lang="fr-CA" smtClean="0"/>
              <a:t>2016-02-08</a:t>
            </a:fld>
            <a:endParaRPr lang="fr-CA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F45633FB-51B0-472D-BE47-9819947885B1}" type="slidenum">
              <a:rPr lang="fr-CA" smtClean="0"/>
              <a:t>‹N°›</a:t>
            </a:fld>
            <a:endParaRPr lang="fr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5F30B034-F31A-43B9-809D-81AA2740EB36}" type="datetimeFigureOut">
              <a:rPr lang="fr-CA" smtClean="0"/>
              <a:t>2016-02-08</a:t>
            </a:fld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F45633FB-51B0-472D-BE47-9819947885B1}" type="slidenum">
              <a:rPr lang="fr-CA" smtClean="0"/>
              <a:t>‹N°›</a:t>
            </a:fld>
            <a:endParaRPr lang="fr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5F30B034-F31A-43B9-809D-81AA2740EB36}" type="datetimeFigureOut">
              <a:rPr lang="fr-CA" smtClean="0"/>
              <a:t>2016-02-08</a:t>
            </a:fld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F45633FB-51B0-472D-BE47-9819947885B1}" type="slidenum">
              <a:rPr lang="fr-CA" smtClean="0"/>
              <a:t>‹N°›</a:t>
            </a:fld>
            <a:endParaRPr lang="fr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riangle rect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Connecteur droit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fr-FR" smtClean="0"/>
              <a:t>Modifiez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5F30B034-F31A-43B9-809D-81AA2740EB36}" type="datetimeFigureOut">
              <a:rPr lang="fr-CA" smtClean="0"/>
              <a:t>2016-02-08</a:t>
            </a:fld>
            <a:endParaRPr lang="fr-CA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fr-CA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F45633FB-51B0-472D-BE47-9819947885B1}" type="slidenum">
              <a:rPr lang="fr-CA" smtClean="0"/>
              <a:t>‹N°›</a:t>
            </a:fld>
            <a:endParaRPr lang="fr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540544" y="692696"/>
            <a:ext cx="8062912" cy="5760640"/>
          </a:xfrm>
        </p:spPr>
        <p:txBody>
          <a:bodyPr>
            <a:normAutofit/>
          </a:bodyPr>
          <a:lstStyle/>
          <a:p>
            <a:pPr algn="ctr"/>
            <a:endParaRPr lang="en-CA" sz="8000" b="1" dirty="0" smtClean="0">
              <a:solidFill>
                <a:srgbClr val="92D050"/>
              </a:solidFill>
            </a:endParaRPr>
          </a:p>
          <a:p>
            <a:pPr algn="ctr"/>
            <a:r>
              <a:rPr lang="en-CA" sz="8000" b="1" dirty="0" smtClean="0">
                <a:solidFill>
                  <a:schemeClr val="tx1"/>
                </a:solidFill>
                <a:latin typeface="Garamond" panose="02020404030301010803" pitchFamily="18" charset="0"/>
              </a:rPr>
              <a:t>Les </a:t>
            </a:r>
          </a:p>
          <a:p>
            <a:pPr algn="ctr"/>
            <a:r>
              <a:rPr lang="en-CA" sz="8000" b="1" dirty="0" smtClean="0">
                <a:solidFill>
                  <a:schemeClr val="tx1"/>
                </a:solidFill>
                <a:latin typeface="Garamond" panose="02020404030301010803" pitchFamily="18" charset="0"/>
              </a:rPr>
              <a:t>structures</a:t>
            </a:r>
            <a:endParaRPr lang="fr-CA" sz="8000" b="1" dirty="0">
              <a:solidFill>
                <a:schemeClr val="tx1"/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6204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40544" y="776289"/>
            <a:ext cx="8062912" cy="636487"/>
          </a:xfrm>
        </p:spPr>
        <p:txBody>
          <a:bodyPr>
            <a:noAutofit/>
          </a:bodyPr>
          <a:lstStyle/>
          <a:p>
            <a:pPr algn="l"/>
            <a:r>
              <a:rPr lang="en-CA" sz="4500" dirty="0" smtClean="0"/>
              <a:t>Les structures</a:t>
            </a:r>
            <a:endParaRPr lang="fr-CA" sz="45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540544" y="1484784"/>
            <a:ext cx="8062912" cy="4968552"/>
          </a:xfrm>
        </p:spPr>
        <p:txBody>
          <a:bodyPr>
            <a:normAutofit/>
          </a:bodyPr>
          <a:lstStyle/>
          <a:p>
            <a:pPr algn="l"/>
            <a:r>
              <a:rPr lang="en-CA" sz="2800" b="1" dirty="0" err="1" smtClean="0">
                <a:ln>
                  <a:noFill/>
                </a:ln>
                <a:solidFill>
                  <a:schemeClr val="tx1"/>
                </a:solidFill>
                <a:latin typeface="Garamond" panose="02020404030301010803" pitchFamily="18" charset="0"/>
              </a:rPr>
              <a:t>Exemple</a:t>
            </a:r>
            <a:r>
              <a:rPr lang="en-CA" sz="2800" b="1" dirty="0" smtClean="0">
                <a:ln>
                  <a:noFill/>
                </a:ln>
                <a:solidFill>
                  <a:schemeClr val="tx1"/>
                </a:solidFill>
                <a:latin typeface="Garamond" panose="02020404030301010803" pitchFamily="18" charset="0"/>
              </a:rPr>
              <a:t> 2 : </a:t>
            </a:r>
          </a:p>
          <a:p>
            <a:pPr algn="l"/>
            <a:endParaRPr lang="en-CA" sz="2800" u="sng" dirty="0">
              <a:ln>
                <a:noFill/>
              </a:ln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CA" sz="2000" dirty="0" smtClean="0">
                <a:ln>
                  <a:noFill/>
                </a:ln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 </a:t>
            </a:r>
            <a:r>
              <a:rPr lang="en-CA" sz="2000" dirty="0" err="1" smtClean="0">
                <a:ln>
                  <a:noFill/>
                </a:ln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datenaissance</a:t>
            </a:r>
            <a:r>
              <a:rPr lang="en-CA" sz="2000" dirty="0" smtClean="0">
                <a:ln>
                  <a:noFill/>
                </a:ln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;</a:t>
            </a:r>
          </a:p>
          <a:p>
            <a:pPr algn="l">
              <a:lnSpc>
                <a:spcPct val="150000"/>
              </a:lnSpc>
            </a:pPr>
            <a:r>
              <a:rPr lang="en-CA" sz="2000" dirty="0" smtClean="0">
                <a:ln>
                  <a:noFill/>
                </a:ln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........</a:t>
            </a:r>
          </a:p>
          <a:p>
            <a:pPr algn="l">
              <a:lnSpc>
                <a:spcPct val="150000"/>
              </a:lnSpc>
            </a:pPr>
            <a:r>
              <a:rPr lang="en-CA" sz="2000" dirty="0" smtClean="0">
                <a:ln>
                  <a:noFill/>
                </a:ln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........</a:t>
            </a:r>
            <a:endParaRPr lang="en-CA" sz="2000" dirty="0">
              <a:ln>
                <a:noFill/>
              </a:ln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CA" sz="2000" dirty="0" err="1" smtClean="0">
                <a:ln>
                  <a:noFill/>
                </a:ln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datenaissance.annee</a:t>
            </a:r>
            <a:r>
              <a:rPr lang="en-CA" sz="2000" dirty="0" smtClean="0">
                <a:ln>
                  <a:noFill/>
                </a:ln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1988 ;</a:t>
            </a:r>
          </a:p>
          <a:p>
            <a:pPr algn="l">
              <a:lnSpc>
                <a:spcPct val="150000"/>
              </a:lnSpc>
            </a:pPr>
            <a:r>
              <a:rPr lang="en-CA" sz="2000" dirty="0" err="1" smtClean="0">
                <a:ln>
                  <a:noFill/>
                </a:ln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datenaissance.mois</a:t>
            </a:r>
            <a:r>
              <a:rPr lang="en-CA" sz="2000" dirty="0" smtClean="0">
                <a:ln>
                  <a:noFill/>
                </a:ln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2000" dirty="0">
                <a:ln>
                  <a:noFill/>
                </a:ln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CA" sz="2000" dirty="0" smtClean="0">
                <a:ln>
                  <a:noFill/>
                </a:ln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CA" sz="2000" dirty="0" err="1" smtClean="0">
                <a:ln>
                  <a:noFill/>
                </a:ln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janvier</a:t>
            </a:r>
            <a:r>
              <a:rPr lang="en-CA" sz="2000" dirty="0" smtClean="0">
                <a:ln>
                  <a:noFill/>
                </a:ln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en-CA" sz="2000" dirty="0">
                <a:ln>
                  <a:noFill/>
                </a:ln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algn="l">
              <a:lnSpc>
                <a:spcPct val="150000"/>
              </a:lnSpc>
            </a:pPr>
            <a:r>
              <a:rPr lang="en-CA" sz="2000" dirty="0" err="1" smtClean="0">
                <a:ln>
                  <a:noFill/>
                </a:ln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datenaissance.jour</a:t>
            </a:r>
            <a:r>
              <a:rPr lang="en-CA" sz="2000" dirty="0" smtClean="0">
                <a:ln>
                  <a:noFill/>
                </a:ln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2000" dirty="0">
                <a:ln>
                  <a:noFill/>
                </a:ln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1</a:t>
            </a:r>
            <a:r>
              <a:rPr lang="en-CA" sz="2000" dirty="0" smtClean="0">
                <a:ln>
                  <a:noFill/>
                </a:ln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</a:t>
            </a:r>
            <a:r>
              <a:rPr lang="en-CA" sz="2000" dirty="0">
                <a:ln>
                  <a:noFill/>
                </a:ln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algn="l"/>
            <a:endParaRPr lang="en-CA" sz="2800" b="1" dirty="0" smtClean="0">
              <a:solidFill>
                <a:srgbClr val="92D050"/>
              </a:solidFill>
            </a:endParaRPr>
          </a:p>
          <a:p>
            <a:pPr algn="l"/>
            <a:endParaRPr lang="en-CA" sz="2800" b="1" dirty="0" smtClean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3947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40544" y="776289"/>
            <a:ext cx="8062912" cy="636487"/>
          </a:xfrm>
        </p:spPr>
        <p:txBody>
          <a:bodyPr>
            <a:noAutofit/>
          </a:bodyPr>
          <a:lstStyle/>
          <a:p>
            <a:pPr algn="l"/>
            <a:r>
              <a:rPr lang="en-CA" sz="4500" dirty="0" smtClean="0"/>
              <a:t>Les structures</a:t>
            </a:r>
            <a:endParaRPr lang="fr-CA" sz="45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540544" y="1484784"/>
            <a:ext cx="8062912" cy="4968552"/>
          </a:xfrm>
        </p:spPr>
        <p:txBody>
          <a:bodyPr>
            <a:normAutofit fontScale="92500"/>
          </a:bodyPr>
          <a:lstStyle/>
          <a:p>
            <a:pPr algn="l">
              <a:lnSpc>
                <a:spcPct val="150000"/>
              </a:lnSpc>
            </a:pPr>
            <a:r>
              <a:rPr lang="en-CA" sz="2800" dirty="0" err="1" smtClean="0">
                <a:ln>
                  <a:noFill/>
                </a:ln>
                <a:solidFill>
                  <a:schemeClr val="tx1"/>
                </a:solidFill>
                <a:latin typeface="Garamond" panose="02020404030301010803" pitchFamily="18" charset="0"/>
              </a:rPr>
              <a:t>Parmi</a:t>
            </a:r>
            <a:r>
              <a:rPr lang="en-CA" sz="2800" dirty="0" smtClean="0">
                <a:ln>
                  <a:noFill/>
                </a:ln>
                <a:solidFill>
                  <a:schemeClr val="tx1"/>
                </a:solidFill>
                <a:latin typeface="Garamond" panose="02020404030301010803" pitchFamily="18" charset="0"/>
              </a:rPr>
              <a:t> les </a:t>
            </a:r>
            <a:r>
              <a:rPr lang="en-CA" sz="2800" dirty="0" err="1" smtClean="0">
                <a:ln>
                  <a:noFill/>
                </a:ln>
                <a:solidFill>
                  <a:schemeClr val="tx1"/>
                </a:solidFill>
                <a:latin typeface="Garamond" panose="02020404030301010803" pitchFamily="18" charset="0"/>
              </a:rPr>
              <a:t>avantages</a:t>
            </a:r>
            <a:r>
              <a:rPr lang="en-CA" sz="2800" dirty="0" smtClean="0">
                <a:ln>
                  <a:noFill/>
                </a:ln>
                <a:solidFill>
                  <a:schemeClr val="tx1"/>
                </a:solidFill>
                <a:latin typeface="Garamond" panose="02020404030301010803" pitchFamily="18" charset="0"/>
              </a:rPr>
              <a:t> des structures, on </a:t>
            </a:r>
            <a:r>
              <a:rPr lang="en-CA" sz="2800" dirty="0" err="1" smtClean="0">
                <a:ln>
                  <a:noFill/>
                </a:ln>
                <a:solidFill>
                  <a:schemeClr val="tx1"/>
                </a:solidFill>
                <a:latin typeface="Garamond" panose="02020404030301010803" pitchFamily="18" charset="0"/>
              </a:rPr>
              <a:t>remarquera</a:t>
            </a:r>
            <a:r>
              <a:rPr lang="en-CA" sz="2800" dirty="0" smtClean="0">
                <a:ln>
                  <a:noFill/>
                </a:ln>
                <a:solidFill>
                  <a:schemeClr val="tx1"/>
                </a:solidFill>
                <a:latin typeface="Garamond" panose="02020404030301010803" pitchFamily="18" charset="0"/>
              </a:rPr>
              <a:t> </a:t>
            </a:r>
            <a:r>
              <a:rPr lang="en-CA" sz="2800" dirty="0" err="1" smtClean="0">
                <a:ln>
                  <a:noFill/>
                </a:ln>
                <a:solidFill>
                  <a:schemeClr val="tx1"/>
                </a:solidFill>
                <a:latin typeface="Garamond" panose="02020404030301010803" pitchFamily="18" charset="0"/>
              </a:rPr>
              <a:t>qu'elles</a:t>
            </a:r>
            <a:r>
              <a:rPr lang="en-CA" sz="2800" dirty="0" smtClean="0">
                <a:ln>
                  <a:noFill/>
                </a:ln>
                <a:solidFill>
                  <a:schemeClr val="tx1"/>
                </a:solidFill>
                <a:latin typeface="Garamond" panose="02020404030301010803" pitchFamily="18" charset="0"/>
              </a:rPr>
              <a:t> </a:t>
            </a:r>
            <a:r>
              <a:rPr lang="en-CA" sz="2800" dirty="0" err="1" smtClean="0">
                <a:ln>
                  <a:noFill/>
                </a:ln>
                <a:solidFill>
                  <a:schemeClr val="tx1"/>
                </a:solidFill>
                <a:latin typeface="Garamond" panose="02020404030301010803" pitchFamily="18" charset="0"/>
              </a:rPr>
              <a:t>peuvent</a:t>
            </a:r>
            <a:r>
              <a:rPr lang="en-CA" sz="2800" dirty="0" smtClean="0">
                <a:ln>
                  <a:noFill/>
                </a:ln>
                <a:solidFill>
                  <a:schemeClr val="tx1"/>
                </a:solidFill>
                <a:latin typeface="Garamond" panose="02020404030301010803" pitchFamily="18" charset="0"/>
              </a:rPr>
              <a:t> </a:t>
            </a:r>
            <a:r>
              <a:rPr lang="en-CA" sz="2800" dirty="0" err="1" smtClean="0">
                <a:ln>
                  <a:noFill/>
                </a:ln>
                <a:solidFill>
                  <a:schemeClr val="tx1"/>
                </a:solidFill>
                <a:latin typeface="Garamond" panose="02020404030301010803" pitchFamily="18" charset="0"/>
              </a:rPr>
              <a:t>être</a:t>
            </a:r>
            <a:r>
              <a:rPr lang="en-CA" sz="2800" dirty="0" smtClean="0">
                <a:ln>
                  <a:noFill/>
                </a:ln>
                <a:solidFill>
                  <a:schemeClr val="tx1"/>
                </a:solidFill>
                <a:latin typeface="Garamond" panose="02020404030301010803" pitchFamily="18" charset="0"/>
              </a:rPr>
              <a:t> </a:t>
            </a:r>
            <a:r>
              <a:rPr lang="en-CA" sz="2800" dirty="0" err="1" smtClean="0">
                <a:ln>
                  <a:noFill/>
                </a:ln>
                <a:solidFill>
                  <a:schemeClr val="tx1"/>
                </a:solidFill>
                <a:latin typeface="Garamond" panose="02020404030301010803" pitchFamily="18" charset="0"/>
              </a:rPr>
              <a:t>manipulées</a:t>
            </a:r>
            <a:r>
              <a:rPr lang="en-CA" sz="2800" dirty="0" smtClean="0">
                <a:ln>
                  <a:noFill/>
                </a:ln>
                <a:solidFill>
                  <a:schemeClr val="tx1"/>
                </a:solidFill>
                <a:latin typeface="Garamond" panose="02020404030301010803" pitchFamily="18" charset="0"/>
              </a:rPr>
              <a:t> </a:t>
            </a:r>
            <a:r>
              <a:rPr lang="en-CA" sz="2800" dirty="0" err="1" smtClean="0">
                <a:ln>
                  <a:noFill/>
                </a:ln>
                <a:solidFill>
                  <a:schemeClr val="tx1"/>
                </a:solidFill>
                <a:latin typeface="Garamond" panose="02020404030301010803" pitchFamily="18" charset="0"/>
              </a:rPr>
              <a:t>comme</a:t>
            </a:r>
            <a:r>
              <a:rPr lang="en-CA" sz="2800" dirty="0" smtClean="0">
                <a:ln>
                  <a:noFill/>
                </a:ln>
                <a:solidFill>
                  <a:schemeClr val="tx1"/>
                </a:solidFill>
                <a:latin typeface="Garamond" panose="02020404030301010803" pitchFamily="18" charset="0"/>
              </a:rPr>
              <a:t> des </a:t>
            </a:r>
            <a:r>
              <a:rPr lang="en-CA" sz="2800" dirty="0" err="1" smtClean="0">
                <a:ln>
                  <a:noFill/>
                </a:ln>
                <a:solidFill>
                  <a:schemeClr val="tx1"/>
                </a:solidFill>
                <a:latin typeface="Garamond" panose="02020404030301010803" pitchFamily="18" charset="0"/>
              </a:rPr>
              <a:t>entités</a:t>
            </a:r>
            <a:r>
              <a:rPr lang="en-CA" sz="2800" dirty="0" smtClean="0">
                <a:ln>
                  <a:noFill/>
                </a:ln>
                <a:solidFill>
                  <a:schemeClr val="tx1"/>
                </a:solidFill>
                <a:latin typeface="Garamond" panose="02020404030301010803" pitchFamily="18" charset="0"/>
              </a:rPr>
              <a:t> </a:t>
            </a:r>
            <a:r>
              <a:rPr lang="en-CA" sz="2800" dirty="0" err="1" smtClean="0">
                <a:ln>
                  <a:noFill/>
                </a:ln>
                <a:solidFill>
                  <a:schemeClr val="tx1"/>
                </a:solidFill>
                <a:latin typeface="Garamond" panose="02020404030301010803" pitchFamily="18" charset="0"/>
              </a:rPr>
              <a:t>complètes</a:t>
            </a:r>
            <a:r>
              <a:rPr lang="en-CA" sz="2800" dirty="0" smtClean="0">
                <a:ln>
                  <a:noFill/>
                </a:ln>
                <a:solidFill>
                  <a:schemeClr val="tx1"/>
                </a:solidFill>
                <a:latin typeface="Garamond" panose="02020404030301010803" pitchFamily="18" charset="0"/>
              </a:rPr>
              <a:t> : </a:t>
            </a:r>
          </a:p>
          <a:p>
            <a:pPr algn="l">
              <a:lnSpc>
                <a:spcPct val="150000"/>
              </a:lnSpc>
            </a:pPr>
            <a:endParaRPr lang="en-CA" sz="2800" u="sng" dirty="0" smtClean="0">
              <a:ln>
                <a:noFill/>
              </a:ln>
              <a:solidFill>
                <a:schemeClr val="tx1"/>
              </a:solidFill>
              <a:latin typeface="Garamond" panose="02020404030301010803" pitchFamily="18" charset="0"/>
            </a:endParaRPr>
          </a:p>
          <a:p>
            <a:pPr algn="l">
              <a:lnSpc>
                <a:spcPct val="150000"/>
              </a:lnSpc>
            </a:pPr>
            <a:r>
              <a:rPr lang="en-CA" sz="2800" b="1" u="sng" dirty="0" smtClean="0">
                <a:ln>
                  <a:noFill/>
                </a:ln>
                <a:solidFill>
                  <a:schemeClr val="tx1"/>
                </a:solidFill>
                <a:latin typeface="Garamond" panose="02020404030301010803" pitchFamily="18" charset="0"/>
              </a:rPr>
              <a:t>Par </a:t>
            </a:r>
            <a:r>
              <a:rPr lang="en-CA" sz="2800" b="1" u="sng" dirty="0" err="1" smtClean="0">
                <a:ln>
                  <a:noFill/>
                </a:ln>
                <a:solidFill>
                  <a:schemeClr val="tx1"/>
                </a:solidFill>
                <a:latin typeface="Garamond" panose="02020404030301010803" pitchFamily="18" charset="0"/>
              </a:rPr>
              <a:t>exemple</a:t>
            </a:r>
            <a:r>
              <a:rPr lang="en-CA" sz="2800" b="1" u="sng" dirty="0" smtClean="0">
                <a:ln>
                  <a:noFill/>
                </a:ln>
                <a:solidFill>
                  <a:schemeClr val="tx1"/>
                </a:solidFill>
                <a:latin typeface="Garamond" panose="02020404030301010803" pitchFamily="18" charset="0"/>
              </a:rPr>
              <a:t>, pour </a:t>
            </a:r>
            <a:r>
              <a:rPr lang="en-CA" sz="2800" b="1" u="sng" dirty="0" err="1" smtClean="0">
                <a:ln>
                  <a:noFill/>
                </a:ln>
                <a:solidFill>
                  <a:schemeClr val="tx1"/>
                </a:solidFill>
                <a:latin typeface="Garamond" panose="02020404030301010803" pitchFamily="18" charset="0"/>
              </a:rPr>
              <a:t>l'affectation</a:t>
            </a:r>
            <a:endParaRPr lang="en-CA" sz="2800" b="1" u="sng" dirty="0" smtClean="0">
              <a:ln>
                <a:noFill/>
              </a:ln>
              <a:solidFill>
                <a:schemeClr val="tx1"/>
              </a:solidFill>
              <a:latin typeface="Garamond" panose="02020404030301010803" pitchFamily="18" charset="0"/>
            </a:endParaRPr>
          </a:p>
          <a:p>
            <a:pPr algn="l"/>
            <a:endParaRPr lang="en-CA" sz="2800" u="sng" dirty="0">
              <a:ln>
                <a:noFill/>
              </a:ln>
              <a:solidFill>
                <a:schemeClr val="tx1"/>
              </a:solidFill>
            </a:endParaRPr>
          </a:p>
          <a:p>
            <a:pPr algn="l">
              <a:lnSpc>
                <a:spcPct val="160000"/>
              </a:lnSpc>
            </a:pPr>
            <a:r>
              <a:rPr lang="en-CA" sz="2200" dirty="0" smtClean="0">
                <a:ln>
                  <a:noFill/>
                </a:ln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 </a:t>
            </a:r>
            <a:r>
              <a:rPr lang="en-CA" sz="2200" dirty="0" err="1" smtClean="0">
                <a:ln>
                  <a:noFill/>
                </a:ln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datenaissancePaul</a:t>
            </a:r>
            <a:r>
              <a:rPr lang="en-CA" sz="2200" dirty="0" smtClean="0">
                <a:ln>
                  <a:noFill/>
                </a:ln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CA" sz="2200" dirty="0" err="1" smtClean="0">
                <a:ln>
                  <a:noFill/>
                </a:ln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datenaissanceJean</a:t>
            </a:r>
            <a:r>
              <a:rPr lang="en-CA" sz="2200" dirty="0" smtClean="0">
                <a:ln>
                  <a:noFill/>
                </a:ln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CA" sz="2200" dirty="0" err="1" smtClean="0">
                <a:ln>
                  <a:noFill/>
                </a:ln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datenaissanceJulie</a:t>
            </a:r>
            <a:r>
              <a:rPr lang="en-CA" sz="2200" dirty="0" smtClean="0">
                <a:ln>
                  <a:noFill/>
                </a:ln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;</a:t>
            </a:r>
          </a:p>
          <a:p>
            <a:pPr algn="l">
              <a:lnSpc>
                <a:spcPct val="160000"/>
              </a:lnSpc>
            </a:pPr>
            <a:r>
              <a:rPr lang="en-CA" sz="2200" dirty="0" err="1" smtClean="0">
                <a:ln>
                  <a:noFill/>
                </a:ln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datenaissanceJean</a:t>
            </a:r>
            <a:r>
              <a:rPr lang="en-CA" sz="2200" dirty="0" smtClean="0">
                <a:ln>
                  <a:noFill/>
                </a:ln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2200" dirty="0" smtClean="0">
                <a:ln>
                  <a:noFill/>
                </a:ln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CA" sz="2200" dirty="0" err="1" smtClean="0">
                <a:ln>
                  <a:noFill/>
                </a:ln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datenaissanceJulie</a:t>
            </a:r>
            <a:r>
              <a:rPr lang="en-CA" sz="2200" dirty="0" smtClean="0">
                <a:ln>
                  <a:noFill/>
                </a:ln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;</a:t>
            </a:r>
          </a:p>
          <a:p>
            <a:pPr algn="l"/>
            <a:endParaRPr lang="en-CA" sz="2800" dirty="0" smtClean="0">
              <a:ln>
                <a:noFill/>
              </a:ln>
              <a:solidFill>
                <a:schemeClr val="tx1"/>
              </a:solidFill>
            </a:endParaRPr>
          </a:p>
          <a:p>
            <a:pPr algn="l"/>
            <a:endParaRPr lang="en-CA" sz="2800" dirty="0" smtClean="0">
              <a:ln>
                <a:noFill/>
              </a:ln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6385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40544" y="776289"/>
            <a:ext cx="8062912" cy="636487"/>
          </a:xfrm>
        </p:spPr>
        <p:txBody>
          <a:bodyPr>
            <a:noAutofit/>
          </a:bodyPr>
          <a:lstStyle/>
          <a:p>
            <a:pPr algn="l"/>
            <a:r>
              <a:rPr lang="en-CA" sz="4500" dirty="0" smtClean="0"/>
              <a:t>Les structures</a:t>
            </a:r>
            <a:endParaRPr lang="fr-CA" sz="45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540544" y="1484784"/>
            <a:ext cx="8062912" cy="4968552"/>
          </a:xfrm>
        </p:spPr>
        <p:txBody>
          <a:bodyPr>
            <a:normAutofit/>
          </a:bodyPr>
          <a:lstStyle/>
          <a:p>
            <a:pPr algn="l"/>
            <a:r>
              <a:rPr lang="en-CA" sz="2800" dirty="0" smtClean="0">
                <a:ln>
                  <a:noFill/>
                </a:ln>
                <a:solidFill>
                  <a:schemeClr val="tx1"/>
                </a:solidFill>
                <a:latin typeface="Garamond" panose="02020404030301010803" pitchFamily="18" charset="0"/>
              </a:rPr>
              <a:t>On </a:t>
            </a:r>
            <a:r>
              <a:rPr lang="en-CA" sz="2800" dirty="0" err="1" smtClean="0">
                <a:ln>
                  <a:noFill/>
                </a:ln>
                <a:solidFill>
                  <a:schemeClr val="tx1"/>
                </a:solidFill>
                <a:latin typeface="Garamond" panose="02020404030301010803" pitchFamily="18" charset="0"/>
              </a:rPr>
              <a:t>peut</a:t>
            </a:r>
            <a:r>
              <a:rPr lang="en-CA" sz="2800" dirty="0" smtClean="0">
                <a:ln>
                  <a:noFill/>
                </a:ln>
                <a:solidFill>
                  <a:schemeClr val="tx1"/>
                </a:solidFill>
                <a:latin typeface="Garamond" panose="02020404030301010803" pitchFamily="18" charset="0"/>
              </a:rPr>
              <a:t> </a:t>
            </a:r>
            <a:r>
              <a:rPr lang="en-CA" sz="2800" dirty="0" err="1" smtClean="0">
                <a:ln>
                  <a:noFill/>
                </a:ln>
                <a:solidFill>
                  <a:schemeClr val="tx1"/>
                </a:solidFill>
                <a:latin typeface="Garamond" panose="02020404030301010803" pitchFamily="18" charset="0"/>
              </a:rPr>
              <a:t>créer</a:t>
            </a:r>
            <a:r>
              <a:rPr lang="en-CA" sz="2800" dirty="0" smtClean="0">
                <a:ln>
                  <a:noFill/>
                </a:ln>
                <a:solidFill>
                  <a:schemeClr val="tx1"/>
                </a:solidFill>
                <a:latin typeface="Garamond" panose="02020404030301010803" pitchFamily="18" charset="0"/>
              </a:rPr>
              <a:t> des tableaux de structure : </a:t>
            </a:r>
          </a:p>
          <a:p>
            <a:pPr algn="l"/>
            <a:endParaRPr lang="en-CA" sz="2800" u="sng" dirty="0" smtClean="0">
              <a:ln>
                <a:noFill/>
              </a:ln>
              <a:solidFill>
                <a:schemeClr val="tx1"/>
              </a:solidFill>
              <a:latin typeface="Garamond" panose="02020404030301010803" pitchFamily="18" charset="0"/>
            </a:endParaRPr>
          </a:p>
          <a:p>
            <a:pPr algn="l"/>
            <a:r>
              <a:rPr lang="en-CA" sz="2800" b="1" dirty="0" err="1" smtClean="0">
                <a:ln>
                  <a:noFill/>
                </a:ln>
                <a:solidFill>
                  <a:schemeClr val="tx1"/>
                </a:solidFill>
                <a:latin typeface="Garamond" panose="02020404030301010803" pitchFamily="18" charset="0"/>
              </a:rPr>
              <a:t>Exemple</a:t>
            </a:r>
            <a:r>
              <a:rPr lang="en-CA" sz="2800" b="1" dirty="0" smtClean="0">
                <a:ln>
                  <a:noFill/>
                </a:ln>
                <a:solidFill>
                  <a:schemeClr val="tx1"/>
                </a:solidFill>
                <a:latin typeface="Garamond" panose="02020404030301010803" pitchFamily="18" charset="0"/>
              </a:rPr>
              <a:t> de </a:t>
            </a:r>
            <a:r>
              <a:rPr lang="en-CA" sz="2800" b="1" dirty="0" err="1" smtClean="0">
                <a:ln>
                  <a:noFill/>
                </a:ln>
                <a:solidFill>
                  <a:schemeClr val="tx1"/>
                </a:solidFill>
                <a:latin typeface="Garamond" panose="02020404030301010803" pitchFamily="18" charset="0"/>
              </a:rPr>
              <a:t>déclaration</a:t>
            </a:r>
            <a:r>
              <a:rPr lang="en-CA" sz="2800" b="1" dirty="0" smtClean="0">
                <a:ln>
                  <a:noFill/>
                </a:ln>
                <a:solidFill>
                  <a:schemeClr val="tx1"/>
                </a:solidFill>
                <a:latin typeface="Garamond" panose="02020404030301010803" pitchFamily="18" charset="0"/>
              </a:rPr>
              <a:t> :</a:t>
            </a:r>
          </a:p>
          <a:p>
            <a:pPr algn="l"/>
            <a:endParaRPr lang="en-CA" sz="2800" u="sng" dirty="0">
              <a:ln>
                <a:noFill/>
              </a:ln>
              <a:solidFill>
                <a:schemeClr val="tx1"/>
              </a:solidFill>
            </a:endParaRPr>
          </a:p>
          <a:p>
            <a:pPr algn="l"/>
            <a:r>
              <a:rPr lang="fr-CA" sz="2000" dirty="0" smtClean="0">
                <a:ln>
                  <a:noFill/>
                </a:ln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date[] </a:t>
            </a:r>
            <a:r>
              <a:rPr lang="fr-CA" sz="2000" dirty="0" err="1" smtClean="0">
                <a:ln>
                  <a:noFill/>
                </a:ln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TableauDeDates</a:t>
            </a:r>
            <a:r>
              <a:rPr lang="fr-CA" sz="2000" dirty="0" smtClean="0">
                <a:ln>
                  <a:noFill/>
                </a:ln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CA" sz="2000" dirty="0">
                <a:ln>
                  <a:noFill/>
                </a:ln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new </a:t>
            </a:r>
            <a:r>
              <a:rPr lang="fr-CA" sz="2000" dirty="0" smtClean="0">
                <a:ln>
                  <a:noFill/>
                </a:ln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date[25];</a:t>
            </a:r>
          </a:p>
          <a:p>
            <a:pPr algn="l"/>
            <a:endParaRPr lang="en-CA" sz="2800" dirty="0">
              <a:ln>
                <a:noFill/>
              </a:ln>
              <a:solidFill>
                <a:schemeClr val="tx1"/>
              </a:solidFill>
            </a:endParaRPr>
          </a:p>
          <a:p>
            <a:pPr algn="l"/>
            <a:endParaRPr lang="en-CA" sz="2800" dirty="0" smtClean="0">
              <a:ln>
                <a:noFill/>
              </a:ln>
              <a:solidFill>
                <a:schemeClr val="tx1"/>
              </a:solidFill>
            </a:endParaRPr>
          </a:p>
          <a:p>
            <a:pPr algn="l"/>
            <a:r>
              <a:rPr lang="en-CA" sz="2800" b="1" dirty="0" err="1" smtClean="0">
                <a:ln>
                  <a:noFill/>
                </a:ln>
                <a:solidFill>
                  <a:schemeClr val="tx1"/>
                </a:solidFill>
                <a:latin typeface="Garamond" panose="02020404030301010803" pitchFamily="18" charset="0"/>
              </a:rPr>
              <a:t>Exemple</a:t>
            </a:r>
            <a:r>
              <a:rPr lang="en-CA" sz="2800" b="1" dirty="0" smtClean="0">
                <a:ln>
                  <a:noFill/>
                </a:ln>
                <a:solidFill>
                  <a:schemeClr val="tx1"/>
                </a:solidFill>
                <a:latin typeface="Garamond" panose="02020404030301010803" pitchFamily="18" charset="0"/>
              </a:rPr>
              <a:t> </a:t>
            </a:r>
            <a:r>
              <a:rPr lang="en-CA" sz="2800" b="1" dirty="0" err="1">
                <a:ln>
                  <a:noFill/>
                </a:ln>
                <a:solidFill>
                  <a:schemeClr val="tx1"/>
                </a:solidFill>
                <a:latin typeface="Garamond" panose="02020404030301010803" pitchFamily="18" charset="0"/>
              </a:rPr>
              <a:t>d'accès</a:t>
            </a:r>
            <a:r>
              <a:rPr lang="en-CA" sz="2800" b="1" dirty="0">
                <a:ln>
                  <a:noFill/>
                </a:ln>
                <a:solidFill>
                  <a:schemeClr val="tx1"/>
                </a:solidFill>
                <a:latin typeface="Garamond" panose="02020404030301010803" pitchFamily="18" charset="0"/>
              </a:rPr>
              <a:t> à un </a:t>
            </a:r>
            <a:r>
              <a:rPr lang="en-CA" sz="2800" b="1" dirty="0" err="1">
                <a:ln>
                  <a:noFill/>
                </a:ln>
                <a:solidFill>
                  <a:schemeClr val="tx1"/>
                </a:solidFill>
                <a:latin typeface="Garamond" panose="02020404030301010803" pitchFamily="18" charset="0"/>
              </a:rPr>
              <a:t>élément</a:t>
            </a:r>
            <a:r>
              <a:rPr lang="en-CA" sz="2800" b="1" dirty="0">
                <a:ln>
                  <a:noFill/>
                </a:ln>
                <a:solidFill>
                  <a:schemeClr val="tx1"/>
                </a:solidFill>
                <a:latin typeface="Garamond" panose="02020404030301010803" pitchFamily="18" charset="0"/>
              </a:rPr>
              <a:t> :</a:t>
            </a:r>
          </a:p>
          <a:p>
            <a:pPr algn="l"/>
            <a:endParaRPr lang="en-CA" sz="2800" dirty="0">
              <a:ln>
                <a:noFill/>
              </a:ln>
              <a:solidFill>
                <a:schemeClr val="tx1"/>
              </a:solidFill>
            </a:endParaRPr>
          </a:p>
          <a:p>
            <a:pPr algn="l"/>
            <a:r>
              <a:rPr lang="en-CA" sz="2000" dirty="0" err="1" smtClean="0">
                <a:ln>
                  <a:noFill/>
                </a:ln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TableaudeDates</a:t>
            </a:r>
            <a:r>
              <a:rPr lang="en-CA" sz="2000" dirty="0" smtClean="0">
                <a:ln>
                  <a:noFill/>
                </a:ln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[17].</a:t>
            </a:r>
            <a:r>
              <a:rPr lang="en-CA" sz="2000" dirty="0" err="1" smtClean="0">
                <a:ln>
                  <a:noFill/>
                </a:ln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mois</a:t>
            </a:r>
            <a:r>
              <a:rPr lang="en-CA" sz="2000" dirty="0" smtClean="0">
                <a:ln>
                  <a:noFill/>
                </a:ln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en-CA" sz="2000" dirty="0" err="1" smtClean="0">
                <a:ln>
                  <a:noFill/>
                </a:ln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juin</a:t>
            </a:r>
            <a:r>
              <a:rPr lang="en-CA" sz="2000" dirty="0" smtClean="0">
                <a:ln>
                  <a:noFill/>
                </a:ln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;</a:t>
            </a:r>
            <a:endParaRPr lang="en-CA" sz="2000" dirty="0">
              <a:ln>
                <a:noFill/>
              </a:ln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endParaRPr lang="en-CA" sz="2800" b="1" dirty="0" smtClean="0">
              <a:solidFill>
                <a:srgbClr val="92D050"/>
              </a:solidFill>
            </a:endParaRPr>
          </a:p>
          <a:p>
            <a:pPr algn="l"/>
            <a:endParaRPr lang="en-CA" sz="2800" b="1" dirty="0" smtClean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3438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40544" y="776289"/>
            <a:ext cx="8062912" cy="636487"/>
          </a:xfrm>
        </p:spPr>
        <p:txBody>
          <a:bodyPr>
            <a:noAutofit/>
          </a:bodyPr>
          <a:lstStyle/>
          <a:p>
            <a:pPr algn="l"/>
            <a:r>
              <a:rPr lang="en-CA" sz="4500" dirty="0" smtClean="0"/>
              <a:t>Les structures</a:t>
            </a:r>
            <a:endParaRPr lang="fr-CA" sz="45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540544" y="1484784"/>
            <a:ext cx="8062912" cy="4968552"/>
          </a:xfrm>
        </p:spPr>
        <p:txBody>
          <a:bodyPr>
            <a:normAutofit/>
          </a:bodyPr>
          <a:lstStyle/>
          <a:p>
            <a:pPr algn="l"/>
            <a:r>
              <a:rPr lang="en-CA" sz="2800" dirty="0" err="1" smtClean="0">
                <a:ln>
                  <a:noFill/>
                </a:ln>
                <a:solidFill>
                  <a:schemeClr val="tx1"/>
                </a:solidFill>
                <a:latin typeface="Garamond" panose="02020404030301010803" pitchFamily="18" charset="0"/>
              </a:rPr>
              <a:t>Une</a:t>
            </a:r>
            <a:r>
              <a:rPr lang="en-CA" sz="2800" dirty="0" smtClean="0">
                <a:ln>
                  <a:noFill/>
                </a:ln>
                <a:solidFill>
                  <a:schemeClr val="tx1"/>
                </a:solidFill>
                <a:latin typeface="Garamond" panose="02020404030301010803" pitchFamily="18" charset="0"/>
              </a:rPr>
              <a:t> structure </a:t>
            </a:r>
            <a:r>
              <a:rPr lang="en-CA" sz="2800" dirty="0" err="1" smtClean="0">
                <a:ln>
                  <a:noFill/>
                </a:ln>
                <a:solidFill>
                  <a:schemeClr val="tx1"/>
                </a:solidFill>
                <a:latin typeface="Garamond" panose="02020404030301010803" pitchFamily="18" charset="0"/>
              </a:rPr>
              <a:t>peut</a:t>
            </a:r>
            <a:r>
              <a:rPr lang="en-CA" sz="2800" dirty="0" smtClean="0">
                <a:ln>
                  <a:noFill/>
                </a:ln>
                <a:solidFill>
                  <a:schemeClr val="tx1"/>
                </a:solidFill>
                <a:latin typeface="Garamond" panose="02020404030301010803" pitchFamily="18" charset="0"/>
              </a:rPr>
              <a:t> </a:t>
            </a:r>
            <a:r>
              <a:rPr lang="en-CA" sz="2800" dirty="0" err="1" smtClean="0">
                <a:ln>
                  <a:noFill/>
                </a:ln>
                <a:solidFill>
                  <a:schemeClr val="tx1"/>
                </a:solidFill>
                <a:latin typeface="Garamond" panose="02020404030301010803" pitchFamily="18" charset="0"/>
              </a:rPr>
              <a:t>contenir</a:t>
            </a:r>
            <a:r>
              <a:rPr lang="en-CA" sz="2800" dirty="0" smtClean="0">
                <a:ln>
                  <a:noFill/>
                </a:ln>
                <a:solidFill>
                  <a:schemeClr val="tx1"/>
                </a:solidFill>
                <a:latin typeface="Garamond" panose="02020404030301010803" pitchFamily="18" charset="0"/>
              </a:rPr>
              <a:t> un </a:t>
            </a:r>
            <a:r>
              <a:rPr lang="en-CA" sz="2800" dirty="0" err="1" smtClean="0">
                <a:ln>
                  <a:noFill/>
                </a:ln>
                <a:solidFill>
                  <a:schemeClr val="tx1"/>
                </a:solidFill>
                <a:latin typeface="Garamond" panose="02020404030301010803" pitchFamily="18" charset="0"/>
              </a:rPr>
              <a:t>ou</a:t>
            </a:r>
            <a:r>
              <a:rPr lang="en-CA" sz="2800" dirty="0" smtClean="0">
                <a:ln>
                  <a:noFill/>
                </a:ln>
                <a:solidFill>
                  <a:schemeClr val="tx1"/>
                </a:solidFill>
                <a:latin typeface="Garamond" panose="02020404030301010803" pitchFamily="18" charset="0"/>
              </a:rPr>
              <a:t> des tableaux  : </a:t>
            </a:r>
          </a:p>
          <a:p>
            <a:pPr algn="l"/>
            <a:endParaRPr lang="en-CA" sz="2800" u="sng" dirty="0" smtClean="0">
              <a:ln>
                <a:noFill/>
              </a:ln>
              <a:solidFill>
                <a:schemeClr val="tx1"/>
              </a:solidFill>
              <a:latin typeface="Garamond" panose="02020404030301010803" pitchFamily="18" charset="0"/>
            </a:endParaRPr>
          </a:p>
          <a:p>
            <a:pPr algn="l"/>
            <a:r>
              <a:rPr lang="en-CA" sz="2800" b="1" dirty="0" err="1" smtClean="0">
                <a:ln>
                  <a:noFill/>
                </a:ln>
                <a:solidFill>
                  <a:schemeClr val="tx1"/>
                </a:solidFill>
                <a:latin typeface="Garamond" panose="02020404030301010803" pitchFamily="18" charset="0"/>
              </a:rPr>
              <a:t>Exemple</a:t>
            </a:r>
            <a:r>
              <a:rPr lang="en-CA" sz="2800" b="1" dirty="0" smtClean="0">
                <a:ln>
                  <a:noFill/>
                </a:ln>
                <a:solidFill>
                  <a:schemeClr val="tx1"/>
                </a:solidFill>
                <a:latin typeface="Garamond" panose="02020404030301010803" pitchFamily="18" charset="0"/>
              </a:rPr>
              <a:t> :</a:t>
            </a:r>
          </a:p>
          <a:p>
            <a:pPr algn="l"/>
            <a:endParaRPr lang="en-CA" sz="2800" dirty="0">
              <a:ln>
                <a:noFill/>
              </a:ln>
              <a:solidFill>
                <a:schemeClr val="tx1"/>
              </a:solidFill>
              <a:latin typeface="Garamond" panose="02020404030301010803" pitchFamily="18" charset="0"/>
            </a:endParaRPr>
          </a:p>
          <a:p>
            <a:pPr algn="l">
              <a:lnSpc>
                <a:spcPct val="150000"/>
              </a:lnSpc>
            </a:pPr>
            <a:r>
              <a:rPr lang="fr-CA" sz="2800" dirty="0">
                <a:ln>
                  <a:noFill/>
                </a:ln>
                <a:solidFill>
                  <a:schemeClr val="tx1"/>
                </a:solidFill>
              </a:rPr>
              <a:t> </a:t>
            </a:r>
            <a:r>
              <a:rPr lang="fr-CA" sz="2000" dirty="0" err="1">
                <a:ln>
                  <a:noFill/>
                </a:ln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fr-CA" sz="2000" dirty="0">
                <a:ln>
                  <a:noFill/>
                </a:ln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CA" sz="2000" dirty="0" err="1" smtClean="0">
                <a:ln>
                  <a:noFill/>
                </a:ln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unexemple</a:t>
            </a:r>
            <a:endParaRPr lang="fr-CA" sz="2000" dirty="0">
              <a:ln>
                <a:noFill/>
              </a:ln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>
              <a:lnSpc>
                <a:spcPct val="150000"/>
              </a:lnSpc>
            </a:pPr>
            <a:r>
              <a:rPr lang="fr-CA" sz="2000" dirty="0">
                <a:ln>
                  <a:noFill/>
                </a:ln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algn="l">
              <a:lnSpc>
                <a:spcPct val="150000"/>
              </a:lnSpc>
            </a:pPr>
            <a:r>
              <a:rPr lang="fr-CA" sz="2000" dirty="0">
                <a:ln>
                  <a:noFill/>
                </a:ln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public </a:t>
            </a:r>
            <a:r>
              <a:rPr lang="fr-CA" sz="2000" dirty="0" err="1">
                <a:ln>
                  <a:noFill/>
                </a:ln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CA" sz="2000" dirty="0">
                <a:ln>
                  <a:noFill/>
                </a:ln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Var1;</a:t>
            </a:r>
          </a:p>
          <a:p>
            <a:pPr algn="l">
              <a:lnSpc>
                <a:spcPct val="150000"/>
              </a:lnSpc>
            </a:pPr>
            <a:r>
              <a:rPr lang="fr-CA" sz="2000" dirty="0">
                <a:ln>
                  <a:noFill/>
                </a:ln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public </a:t>
            </a:r>
            <a:r>
              <a:rPr lang="fr-CA" sz="2000" dirty="0" err="1">
                <a:ln>
                  <a:noFill/>
                </a:ln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CA" sz="2000" dirty="0">
                <a:ln>
                  <a:noFill/>
                </a:ln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Tableau;</a:t>
            </a:r>
          </a:p>
          <a:p>
            <a:pPr algn="l">
              <a:lnSpc>
                <a:spcPct val="150000"/>
              </a:lnSpc>
            </a:pPr>
            <a:r>
              <a:rPr lang="fr-CA" sz="2000" dirty="0">
                <a:ln>
                  <a:noFill/>
                </a:ln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 </a:t>
            </a:r>
            <a:endParaRPr lang="en-CA" sz="2000" dirty="0" smtClean="0">
              <a:ln>
                <a:noFill/>
              </a:ln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>
              <a:lnSpc>
                <a:spcPct val="150000"/>
              </a:lnSpc>
            </a:pPr>
            <a:endParaRPr lang="en-CA" sz="2000" dirty="0" smtClean="0">
              <a:ln>
                <a:noFill/>
              </a:ln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03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467544" y="404664"/>
            <a:ext cx="8062912" cy="636487"/>
          </a:xfrm>
        </p:spPr>
        <p:txBody>
          <a:bodyPr>
            <a:noAutofit/>
          </a:bodyPr>
          <a:lstStyle/>
          <a:p>
            <a:pPr algn="l"/>
            <a:r>
              <a:rPr lang="en-CA" sz="4500" dirty="0" smtClean="0"/>
              <a:t>Les structures</a:t>
            </a:r>
            <a:endParaRPr lang="fr-CA" sz="45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540544" y="1484784"/>
            <a:ext cx="8062912" cy="4968552"/>
          </a:xfrm>
        </p:spPr>
        <p:txBody>
          <a:bodyPr>
            <a:normAutofit/>
          </a:bodyPr>
          <a:lstStyle/>
          <a:p>
            <a:pPr algn="l"/>
            <a:r>
              <a:rPr lang="en-CA" sz="2800" dirty="0" err="1" smtClean="0">
                <a:ln>
                  <a:noFill/>
                </a:ln>
                <a:solidFill>
                  <a:schemeClr val="tx1"/>
                </a:solidFill>
                <a:latin typeface="Garamond" panose="02020404030301010803" pitchFamily="18" charset="0"/>
              </a:rPr>
              <a:t>Cependant</a:t>
            </a:r>
            <a:r>
              <a:rPr lang="en-CA" sz="2800" dirty="0" smtClean="0">
                <a:ln>
                  <a:noFill/>
                </a:ln>
                <a:solidFill>
                  <a:schemeClr val="tx1"/>
                </a:solidFill>
                <a:latin typeface="Garamond" panose="02020404030301010803" pitchFamily="18" charset="0"/>
              </a:rPr>
              <a:t>, on ne </a:t>
            </a:r>
            <a:r>
              <a:rPr lang="en-CA" sz="2800" dirty="0" err="1" smtClean="0">
                <a:ln>
                  <a:noFill/>
                </a:ln>
                <a:solidFill>
                  <a:schemeClr val="tx1"/>
                </a:solidFill>
                <a:latin typeface="Garamond" panose="02020404030301010803" pitchFamily="18" charset="0"/>
              </a:rPr>
              <a:t>peut</a:t>
            </a:r>
            <a:r>
              <a:rPr lang="en-CA" sz="2800" dirty="0" smtClean="0">
                <a:ln>
                  <a:noFill/>
                </a:ln>
                <a:solidFill>
                  <a:schemeClr val="tx1"/>
                </a:solidFill>
                <a:latin typeface="Garamond" panose="02020404030301010803" pitchFamily="18" charset="0"/>
              </a:rPr>
              <a:t> </a:t>
            </a:r>
            <a:r>
              <a:rPr lang="en-CA" sz="2800" dirty="0" err="1" smtClean="0">
                <a:ln>
                  <a:noFill/>
                </a:ln>
                <a:solidFill>
                  <a:schemeClr val="tx1"/>
                </a:solidFill>
                <a:latin typeface="Garamond" panose="02020404030301010803" pitchFamily="18" charset="0"/>
              </a:rPr>
              <a:t>créer</a:t>
            </a:r>
            <a:r>
              <a:rPr lang="en-CA" sz="2800" dirty="0" smtClean="0">
                <a:ln>
                  <a:noFill/>
                </a:ln>
                <a:solidFill>
                  <a:schemeClr val="tx1"/>
                </a:solidFill>
                <a:latin typeface="Garamond" panose="02020404030301010803" pitchFamily="18" charset="0"/>
              </a:rPr>
              <a:t> </a:t>
            </a:r>
            <a:r>
              <a:rPr lang="en-CA" sz="2800" u="sng" dirty="0" err="1" smtClean="0">
                <a:ln>
                  <a:noFill/>
                </a:ln>
                <a:solidFill>
                  <a:schemeClr val="tx1"/>
                </a:solidFill>
                <a:latin typeface="Garamond" panose="02020404030301010803" pitchFamily="18" charset="0"/>
              </a:rPr>
              <a:t>que</a:t>
            </a:r>
            <a:r>
              <a:rPr lang="en-CA" sz="2800" dirty="0" smtClean="0">
                <a:ln>
                  <a:noFill/>
                </a:ln>
                <a:solidFill>
                  <a:schemeClr val="tx1"/>
                </a:solidFill>
                <a:latin typeface="Garamond" panose="02020404030301010803" pitchFamily="18" charset="0"/>
              </a:rPr>
              <a:t> la </a:t>
            </a:r>
            <a:r>
              <a:rPr lang="en-CA" sz="2800" dirty="0" err="1" smtClean="0">
                <a:ln>
                  <a:noFill/>
                </a:ln>
                <a:solidFill>
                  <a:schemeClr val="tx1"/>
                </a:solidFill>
                <a:latin typeface="Garamond" panose="02020404030301010803" pitchFamily="18" charset="0"/>
              </a:rPr>
              <a:t>référence</a:t>
            </a:r>
            <a:r>
              <a:rPr lang="en-CA" sz="2800" dirty="0" smtClean="0">
                <a:ln>
                  <a:noFill/>
                </a:ln>
                <a:solidFill>
                  <a:schemeClr val="tx1"/>
                </a:solidFill>
                <a:latin typeface="Garamond" panose="02020404030301010803" pitchFamily="18" charset="0"/>
              </a:rPr>
              <a:t> au tableau </a:t>
            </a:r>
            <a:r>
              <a:rPr lang="en-CA" sz="2800" dirty="0" err="1" smtClean="0">
                <a:ln>
                  <a:noFill/>
                </a:ln>
                <a:solidFill>
                  <a:schemeClr val="tx1"/>
                </a:solidFill>
                <a:latin typeface="Garamond" panose="02020404030301010803" pitchFamily="18" charset="0"/>
              </a:rPr>
              <a:t>dans</a:t>
            </a:r>
            <a:r>
              <a:rPr lang="en-CA" sz="2800" dirty="0" smtClean="0">
                <a:ln>
                  <a:noFill/>
                </a:ln>
                <a:solidFill>
                  <a:schemeClr val="tx1"/>
                </a:solidFill>
                <a:latin typeface="Garamond" panose="02020404030301010803" pitchFamily="18" charset="0"/>
              </a:rPr>
              <a:t> la structure  : </a:t>
            </a:r>
          </a:p>
          <a:p>
            <a:pPr algn="l"/>
            <a:endParaRPr lang="en-CA" sz="2800" u="sng" dirty="0" smtClean="0">
              <a:ln>
                <a:noFill/>
              </a:ln>
              <a:solidFill>
                <a:schemeClr val="tx1"/>
              </a:solidFill>
              <a:latin typeface="Garamond" panose="02020404030301010803" pitchFamily="18" charset="0"/>
            </a:endParaRPr>
          </a:p>
          <a:p>
            <a:pPr algn="l"/>
            <a:r>
              <a:rPr lang="en-CA" sz="2800" b="1" dirty="0" err="1" smtClean="0">
                <a:ln>
                  <a:noFill/>
                </a:ln>
                <a:solidFill>
                  <a:schemeClr val="tx1"/>
                </a:solidFill>
                <a:latin typeface="Garamond" panose="02020404030301010803" pitchFamily="18" charset="0"/>
              </a:rPr>
              <a:t>Exemple</a:t>
            </a:r>
            <a:r>
              <a:rPr lang="en-CA" sz="2800" b="1" dirty="0" smtClean="0">
                <a:ln>
                  <a:noFill/>
                </a:ln>
                <a:solidFill>
                  <a:schemeClr val="tx1"/>
                </a:solidFill>
                <a:latin typeface="Garamond" panose="02020404030301010803" pitchFamily="18" charset="0"/>
              </a:rPr>
              <a:t> :</a:t>
            </a:r>
          </a:p>
          <a:p>
            <a:pPr algn="l"/>
            <a:endParaRPr lang="en-CA" sz="2800" dirty="0">
              <a:ln>
                <a:noFill/>
              </a:ln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</a:pPr>
            <a:r>
              <a:rPr lang="fr-CA" sz="2800" dirty="0">
                <a:ln>
                  <a:noFill/>
                </a:ln>
                <a:solidFill>
                  <a:schemeClr val="tx1"/>
                </a:solidFill>
              </a:rPr>
              <a:t> </a:t>
            </a:r>
            <a:r>
              <a:rPr lang="fr-CA" sz="2000" dirty="0" err="1">
                <a:ln>
                  <a:noFill/>
                </a:ln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fr-CA" sz="2000" dirty="0">
                <a:ln>
                  <a:noFill/>
                </a:ln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CA" sz="2000" dirty="0" smtClean="0">
                <a:ln>
                  <a:noFill/>
                </a:ln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exemple</a:t>
            </a:r>
            <a:endParaRPr lang="fr-CA" sz="2000" dirty="0">
              <a:ln>
                <a:noFill/>
              </a:ln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>
              <a:lnSpc>
                <a:spcPct val="150000"/>
              </a:lnSpc>
            </a:pPr>
            <a:r>
              <a:rPr lang="fr-CA" sz="2000" dirty="0">
                <a:ln>
                  <a:noFill/>
                </a:ln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algn="l">
              <a:lnSpc>
                <a:spcPct val="150000"/>
              </a:lnSpc>
            </a:pPr>
            <a:r>
              <a:rPr lang="fr-CA" sz="2000" dirty="0">
                <a:ln>
                  <a:noFill/>
                </a:ln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public </a:t>
            </a:r>
            <a:r>
              <a:rPr lang="fr-CA" sz="2000" dirty="0" err="1">
                <a:ln>
                  <a:noFill/>
                </a:ln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CA" sz="2000" dirty="0">
                <a:ln>
                  <a:noFill/>
                </a:ln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Var1;</a:t>
            </a:r>
          </a:p>
          <a:p>
            <a:pPr algn="l">
              <a:lnSpc>
                <a:spcPct val="150000"/>
              </a:lnSpc>
            </a:pPr>
            <a:r>
              <a:rPr lang="fr-CA" sz="2000" dirty="0">
                <a:ln>
                  <a:noFill/>
                </a:ln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public </a:t>
            </a:r>
            <a:r>
              <a:rPr lang="fr-CA" sz="2000" dirty="0" err="1">
                <a:ln>
                  <a:noFill/>
                </a:ln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CA" sz="2000" dirty="0">
                <a:ln>
                  <a:noFill/>
                </a:ln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Tableau;</a:t>
            </a:r>
          </a:p>
          <a:p>
            <a:pPr algn="l">
              <a:lnSpc>
                <a:spcPct val="150000"/>
              </a:lnSpc>
            </a:pPr>
            <a:r>
              <a:rPr lang="fr-CA" sz="2000" dirty="0">
                <a:ln>
                  <a:noFill/>
                </a:ln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 </a:t>
            </a:r>
            <a:endParaRPr lang="en-CA" sz="2000" dirty="0" smtClean="0">
              <a:ln>
                <a:noFill/>
              </a:ln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>
              <a:lnSpc>
                <a:spcPct val="150000"/>
              </a:lnSpc>
            </a:pPr>
            <a:endParaRPr lang="en-CA" sz="2000" dirty="0" smtClean="0">
              <a:ln>
                <a:noFill/>
              </a:ln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6587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40544" y="776289"/>
            <a:ext cx="8062912" cy="636487"/>
          </a:xfrm>
        </p:spPr>
        <p:txBody>
          <a:bodyPr>
            <a:noAutofit/>
          </a:bodyPr>
          <a:lstStyle/>
          <a:p>
            <a:pPr algn="l"/>
            <a:r>
              <a:rPr lang="en-CA" sz="4500" dirty="0" smtClean="0"/>
              <a:t>Les structures</a:t>
            </a:r>
            <a:endParaRPr lang="fr-CA" sz="45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540544" y="1484784"/>
            <a:ext cx="8062912" cy="4968552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CA" sz="2800" dirty="0" smtClean="0">
                <a:ln>
                  <a:noFill/>
                </a:ln>
                <a:solidFill>
                  <a:schemeClr val="tx1"/>
                </a:solidFill>
                <a:latin typeface="Garamond" panose="02020404030301010803" pitchFamily="18" charset="0"/>
              </a:rPr>
              <a:t>Le </a:t>
            </a:r>
            <a:r>
              <a:rPr lang="en-CA" sz="2800" u="sng" dirty="0" err="1" smtClean="0">
                <a:ln>
                  <a:noFill/>
                </a:ln>
                <a:solidFill>
                  <a:schemeClr val="tx1"/>
                </a:solidFill>
                <a:latin typeface="Garamond" panose="02020404030301010803" pitchFamily="18" charset="0"/>
              </a:rPr>
              <a:t>création</a:t>
            </a:r>
            <a:r>
              <a:rPr lang="en-CA" sz="2800" u="sng" dirty="0" smtClean="0">
                <a:ln>
                  <a:noFill/>
                </a:ln>
                <a:solidFill>
                  <a:schemeClr val="tx1"/>
                </a:solidFill>
                <a:latin typeface="Garamond" panose="02020404030301010803" pitchFamily="18" charset="0"/>
              </a:rPr>
              <a:t> du tableau </a:t>
            </a:r>
            <a:r>
              <a:rPr lang="en-CA" sz="2800" u="sng" dirty="0" err="1" smtClean="0">
                <a:ln>
                  <a:noFill/>
                </a:ln>
                <a:solidFill>
                  <a:schemeClr val="tx1"/>
                </a:solidFill>
                <a:latin typeface="Garamond" panose="02020404030301010803" pitchFamily="18" charset="0"/>
              </a:rPr>
              <a:t>en</a:t>
            </a:r>
            <a:r>
              <a:rPr lang="en-CA" sz="2800" u="sng" dirty="0" smtClean="0">
                <a:ln>
                  <a:noFill/>
                </a:ln>
                <a:solidFill>
                  <a:schemeClr val="tx1"/>
                </a:solidFill>
                <a:latin typeface="Garamond" panose="02020404030301010803" pitchFamily="18" charset="0"/>
              </a:rPr>
              <a:t> </a:t>
            </a:r>
            <a:r>
              <a:rPr lang="en-CA" sz="2800" u="sng" dirty="0" err="1" smtClean="0">
                <a:ln>
                  <a:noFill/>
                </a:ln>
                <a:solidFill>
                  <a:schemeClr val="tx1"/>
                </a:solidFill>
                <a:latin typeface="Garamond" panose="02020404030301010803" pitchFamily="18" charset="0"/>
              </a:rPr>
              <a:t>soi</a:t>
            </a:r>
            <a:r>
              <a:rPr lang="en-CA" sz="2800" u="sng" dirty="0" smtClean="0">
                <a:ln>
                  <a:noFill/>
                </a:ln>
                <a:solidFill>
                  <a:schemeClr val="tx1"/>
                </a:solidFill>
                <a:latin typeface="Garamond" panose="02020404030301010803" pitchFamily="18" charset="0"/>
              </a:rPr>
              <a:t> </a:t>
            </a:r>
            <a:r>
              <a:rPr lang="en-CA" sz="2800" dirty="0" err="1" smtClean="0">
                <a:ln>
                  <a:noFill/>
                </a:ln>
                <a:solidFill>
                  <a:schemeClr val="tx1"/>
                </a:solidFill>
                <a:latin typeface="Garamond" panose="02020404030301010803" pitchFamily="18" charset="0"/>
              </a:rPr>
              <a:t>doit</a:t>
            </a:r>
            <a:r>
              <a:rPr lang="en-CA" sz="2800" dirty="0" smtClean="0">
                <a:ln>
                  <a:noFill/>
                </a:ln>
                <a:solidFill>
                  <a:schemeClr val="tx1"/>
                </a:solidFill>
                <a:latin typeface="Garamond" panose="02020404030301010803" pitchFamily="18" charset="0"/>
              </a:rPr>
              <a:t> se faire par après i.e. à la </a:t>
            </a:r>
            <a:r>
              <a:rPr lang="en-CA" sz="2800" dirty="0" err="1" smtClean="0">
                <a:ln>
                  <a:noFill/>
                </a:ln>
                <a:solidFill>
                  <a:schemeClr val="tx1"/>
                </a:solidFill>
                <a:latin typeface="Garamond" panose="02020404030301010803" pitchFamily="18" charset="0"/>
              </a:rPr>
              <a:t>création</a:t>
            </a:r>
            <a:r>
              <a:rPr lang="en-CA" sz="2800" dirty="0" smtClean="0">
                <a:ln>
                  <a:noFill/>
                </a:ln>
                <a:solidFill>
                  <a:schemeClr val="tx1"/>
                </a:solidFill>
                <a:latin typeface="Garamond" panose="02020404030301010803" pitchFamily="18" charset="0"/>
              </a:rPr>
              <a:t> des variables </a:t>
            </a:r>
            <a:r>
              <a:rPr lang="en-CA" sz="2800" dirty="0" err="1" smtClean="0">
                <a:ln>
                  <a:noFill/>
                </a:ln>
                <a:solidFill>
                  <a:schemeClr val="tx1"/>
                </a:solidFill>
                <a:latin typeface="Garamond" panose="02020404030301010803" pitchFamily="18" charset="0"/>
              </a:rPr>
              <a:t>d'instance</a:t>
            </a:r>
            <a:r>
              <a:rPr lang="en-CA" sz="2800" dirty="0" smtClean="0">
                <a:ln>
                  <a:noFill/>
                </a:ln>
                <a:solidFill>
                  <a:schemeClr val="tx1"/>
                </a:solidFill>
                <a:latin typeface="Garamond" panose="02020404030301010803" pitchFamily="18" charset="0"/>
              </a:rPr>
              <a:t>  : </a:t>
            </a:r>
          </a:p>
          <a:p>
            <a:pPr algn="l">
              <a:lnSpc>
                <a:spcPct val="150000"/>
              </a:lnSpc>
            </a:pPr>
            <a:endParaRPr lang="en-CA" sz="2800" u="sng" dirty="0" smtClean="0">
              <a:ln>
                <a:noFill/>
              </a:ln>
              <a:solidFill>
                <a:schemeClr val="tx1"/>
              </a:solidFill>
              <a:latin typeface="Garamond" panose="02020404030301010803" pitchFamily="18" charset="0"/>
            </a:endParaRPr>
          </a:p>
          <a:p>
            <a:pPr algn="l">
              <a:lnSpc>
                <a:spcPct val="150000"/>
              </a:lnSpc>
            </a:pPr>
            <a:r>
              <a:rPr lang="en-CA" sz="2800" b="1" dirty="0" err="1" smtClean="0">
                <a:ln>
                  <a:noFill/>
                </a:ln>
                <a:solidFill>
                  <a:schemeClr val="tx1"/>
                </a:solidFill>
                <a:latin typeface="Garamond" panose="02020404030301010803" pitchFamily="18" charset="0"/>
              </a:rPr>
              <a:t>Exemple</a:t>
            </a:r>
            <a:r>
              <a:rPr lang="en-CA" sz="2800" b="1" dirty="0" smtClean="0">
                <a:ln>
                  <a:noFill/>
                </a:ln>
                <a:solidFill>
                  <a:schemeClr val="tx1"/>
                </a:solidFill>
                <a:latin typeface="Garamond" panose="02020404030301010803" pitchFamily="18" charset="0"/>
              </a:rPr>
              <a:t> :</a:t>
            </a:r>
          </a:p>
          <a:p>
            <a:pPr algn="l"/>
            <a:endParaRPr lang="en-CA" sz="2800" dirty="0" smtClean="0">
              <a:ln>
                <a:noFill/>
              </a:ln>
              <a:solidFill>
                <a:schemeClr val="tx1"/>
              </a:solidFill>
            </a:endParaRPr>
          </a:p>
          <a:p>
            <a:pPr algn="l"/>
            <a:r>
              <a:rPr lang="fr-CA" sz="2000" dirty="0" smtClean="0">
                <a:ln>
                  <a:noFill/>
                </a:ln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exemple </a:t>
            </a:r>
            <a:r>
              <a:rPr lang="fr-CA" sz="2000" dirty="0" err="1">
                <a:ln>
                  <a:noFill/>
                </a:ln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UnExemple</a:t>
            </a:r>
            <a:r>
              <a:rPr lang="fr-CA" sz="2000" dirty="0">
                <a:ln>
                  <a:noFill/>
                </a:ln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algn="l"/>
            <a:r>
              <a:rPr lang="fr-CA" sz="2000" dirty="0">
                <a:ln>
                  <a:noFill/>
                </a:ln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algn="l"/>
            <a:r>
              <a:rPr lang="fr-CA" sz="2000" dirty="0" err="1" smtClean="0">
                <a:ln>
                  <a:noFill/>
                </a:ln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UnExemple.Tableau</a:t>
            </a:r>
            <a:r>
              <a:rPr lang="fr-CA" sz="2000" dirty="0" smtClean="0">
                <a:ln>
                  <a:noFill/>
                </a:ln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CA" sz="2000" dirty="0">
                <a:ln>
                  <a:noFill/>
                </a:ln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new </a:t>
            </a:r>
            <a:r>
              <a:rPr lang="fr-CA" sz="2000" dirty="0" err="1">
                <a:ln>
                  <a:noFill/>
                </a:ln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CA" sz="2000" dirty="0">
                <a:ln>
                  <a:noFill/>
                </a:ln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[4];</a:t>
            </a:r>
            <a:endParaRPr lang="en-CA" sz="2000" dirty="0" smtClean="0">
              <a:ln>
                <a:noFill/>
              </a:ln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846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51520" y="332656"/>
            <a:ext cx="8062912" cy="636487"/>
          </a:xfrm>
        </p:spPr>
        <p:txBody>
          <a:bodyPr>
            <a:noAutofit/>
          </a:bodyPr>
          <a:lstStyle/>
          <a:p>
            <a:pPr algn="l"/>
            <a:r>
              <a:rPr lang="en-CA" sz="4500" dirty="0" smtClean="0"/>
              <a:t>Les structures</a:t>
            </a:r>
            <a:endParaRPr lang="fr-CA" sz="45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540544" y="1484784"/>
            <a:ext cx="8062912" cy="4968552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CA" sz="2800" dirty="0" err="1" smtClean="0">
                <a:ln>
                  <a:noFill/>
                </a:ln>
                <a:solidFill>
                  <a:schemeClr val="tx1"/>
                </a:solidFill>
                <a:latin typeface="Garamond" panose="02020404030301010803" pitchFamily="18" charset="0"/>
              </a:rPr>
              <a:t>Une</a:t>
            </a:r>
            <a:r>
              <a:rPr lang="en-CA" sz="2800" dirty="0" smtClean="0">
                <a:ln>
                  <a:noFill/>
                </a:ln>
                <a:solidFill>
                  <a:schemeClr val="tx1"/>
                </a:solidFill>
                <a:latin typeface="Garamond" panose="02020404030301010803" pitchFamily="18" charset="0"/>
              </a:rPr>
              <a:t> structure </a:t>
            </a:r>
            <a:r>
              <a:rPr lang="en-CA" sz="2800" dirty="0" err="1" smtClean="0">
                <a:ln>
                  <a:noFill/>
                </a:ln>
                <a:solidFill>
                  <a:schemeClr val="tx1"/>
                </a:solidFill>
                <a:latin typeface="Garamond" panose="02020404030301010803" pitchFamily="18" charset="0"/>
              </a:rPr>
              <a:t>peut</a:t>
            </a:r>
            <a:r>
              <a:rPr lang="en-CA" sz="2800" dirty="0" smtClean="0">
                <a:ln>
                  <a:noFill/>
                </a:ln>
                <a:solidFill>
                  <a:schemeClr val="tx1"/>
                </a:solidFill>
                <a:latin typeface="Garamond" panose="02020404030301010803" pitchFamily="18" charset="0"/>
              </a:rPr>
              <a:t> </a:t>
            </a:r>
            <a:r>
              <a:rPr lang="en-CA" sz="2800" dirty="0" err="1" smtClean="0">
                <a:ln>
                  <a:noFill/>
                </a:ln>
                <a:solidFill>
                  <a:schemeClr val="tx1"/>
                </a:solidFill>
                <a:latin typeface="Garamond" panose="02020404030301010803" pitchFamily="18" charset="0"/>
              </a:rPr>
              <a:t>en</a:t>
            </a:r>
            <a:r>
              <a:rPr lang="en-CA" sz="2800" dirty="0" smtClean="0">
                <a:ln>
                  <a:noFill/>
                </a:ln>
                <a:solidFill>
                  <a:schemeClr val="tx1"/>
                </a:solidFill>
                <a:latin typeface="Garamond" panose="02020404030301010803" pitchFamily="18" charset="0"/>
              </a:rPr>
              <a:t> </a:t>
            </a:r>
            <a:r>
              <a:rPr lang="en-CA" sz="2800" dirty="0" err="1" smtClean="0">
                <a:ln>
                  <a:noFill/>
                </a:ln>
                <a:solidFill>
                  <a:schemeClr val="tx1"/>
                </a:solidFill>
                <a:latin typeface="Garamond" panose="02020404030301010803" pitchFamily="18" charset="0"/>
              </a:rPr>
              <a:t>contenir</a:t>
            </a:r>
            <a:r>
              <a:rPr lang="en-CA" sz="2800" dirty="0" smtClean="0">
                <a:ln>
                  <a:noFill/>
                </a:ln>
                <a:solidFill>
                  <a:schemeClr val="tx1"/>
                </a:solidFill>
                <a:latin typeface="Garamond" panose="02020404030301010803" pitchFamily="18" charset="0"/>
              </a:rPr>
              <a:t> </a:t>
            </a:r>
            <a:r>
              <a:rPr lang="en-CA" sz="2800" dirty="0" err="1" smtClean="0">
                <a:ln>
                  <a:noFill/>
                </a:ln>
                <a:solidFill>
                  <a:schemeClr val="tx1"/>
                </a:solidFill>
                <a:latin typeface="Garamond" panose="02020404030301010803" pitchFamily="18" charset="0"/>
              </a:rPr>
              <a:t>une</a:t>
            </a:r>
            <a:r>
              <a:rPr lang="en-CA" sz="2800" dirty="0" smtClean="0">
                <a:ln>
                  <a:noFill/>
                </a:ln>
                <a:solidFill>
                  <a:schemeClr val="tx1"/>
                </a:solidFill>
                <a:latin typeface="Garamond" panose="02020404030301010803" pitchFamily="18" charset="0"/>
              </a:rPr>
              <a:t> </a:t>
            </a:r>
            <a:r>
              <a:rPr lang="en-CA" sz="2800" dirty="0" err="1" smtClean="0">
                <a:ln>
                  <a:noFill/>
                </a:ln>
                <a:solidFill>
                  <a:schemeClr val="tx1"/>
                </a:solidFill>
                <a:latin typeface="Garamond" panose="02020404030301010803" pitchFamily="18" charset="0"/>
              </a:rPr>
              <a:t>autre</a:t>
            </a:r>
            <a:r>
              <a:rPr lang="en-CA" sz="2800" dirty="0" smtClean="0">
                <a:ln>
                  <a:noFill/>
                </a:ln>
                <a:solidFill>
                  <a:schemeClr val="tx1"/>
                </a:solidFill>
                <a:latin typeface="Garamond" panose="02020404030301010803" pitchFamily="18" charset="0"/>
              </a:rPr>
              <a:t> : </a:t>
            </a:r>
          </a:p>
          <a:p>
            <a:pPr algn="l"/>
            <a:endParaRPr lang="en-CA" sz="2800" u="sng" dirty="0" smtClean="0">
              <a:ln>
                <a:noFill/>
              </a:ln>
              <a:solidFill>
                <a:schemeClr val="tx1"/>
              </a:solidFill>
            </a:endParaRPr>
          </a:p>
          <a:p>
            <a:pPr algn="l"/>
            <a:r>
              <a:rPr lang="en-CA" sz="2600" dirty="0" err="1">
                <a:ln>
                  <a:noFill/>
                </a:ln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CA" sz="2600" dirty="0">
                <a:ln>
                  <a:noFill/>
                </a:ln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2600" dirty="0" err="1" smtClean="0">
                <a:ln>
                  <a:noFill/>
                </a:ln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heure</a:t>
            </a:r>
            <a:r>
              <a:rPr lang="en-CA" sz="2600" dirty="0" smtClean="0">
                <a:ln>
                  <a:noFill/>
                </a:ln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//</a:t>
            </a:r>
            <a:r>
              <a:rPr lang="en-CA" sz="2600" dirty="0" err="1" smtClean="0">
                <a:ln>
                  <a:noFill/>
                </a:ln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doit</a:t>
            </a:r>
            <a:r>
              <a:rPr lang="en-CA" sz="2600" dirty="0" smtClean="0">
                <a:ln>
                  <a:noFill/>
                </a:ln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2600" dirty="0" err="1" smtClean="0">
                <a:ln>
                  <a:noFill/>
                </a:ln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être</a:t>
            </a:r>
            <a:r>
              <a:rPr lang="en-CA" sz="2600" dirty="0" smtClean="0">
                <a:ln>
                  <a:noFill/>
                </a:ln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2600" dirty="0" err="1" smtClean="0">
                <a:ln>
                  <a:noFill/>
                </a:ln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déclarée</a:t>
            </a:r>
            <a:r>
              <a:rPr lang="en-CA" sz="2600" dirty="0" smtClean="0">
                <a:ln>
                  <a:noFill/>
                </a:ln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2600" dirty="0" err="1" smtClean="0">
                <a:ln>
                  <a:noFill/>
                </a:ln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avant</a:t>
            </a:r>
            <a:endParaRPr lang="en-CA" sz="2600" dirty="0">
              <a:ln>
                <a:noFill/>
              </a:ln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CA" sz="2600" dirty="0" smtClean="0">
                <a:ln>
                  <a:noFill/>
                </a:ln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CA" sz="2600" dirty="0">
              <a:ln>
                <a:noFill/>
              </a:ln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CA" sz="2600" dirty="0">
                <a:ln>
                  <a:noFill/>
                </a:ln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CA" sz="2600" dirty="0" smtClean="0">
                <a:ln>
                  <a:noFill/>
                </a:ln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CA" sz="2600" dirty="0" err="1">
                <a:ln>
                  <a:noFill/>
                </a:ln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CA" sz="2600" dirty="0">
                <a:ln>
                  <a:noFill/>
                </a:ln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2600" dirty="0" err="1">
                <a:ln>
                  <a:noFill/>
                </a:ln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heures</a:t>
            </a:r>
            <a:r>
              <a:rPr lang="en-CA" sz="2600" dirty="0">
                <a:ln>
                  <a:noFill/>
                </a:ln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;</a:t>
            </a:r>
          </a:p>
          <a:p>
            <a:pPr algn="l"/>
            <a:r>
              <a:rPr lang="en-CA" sz="2600" dirty="0">
                <a:ln>
                  <a:noFill/>
                </a:ln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CA" sz="2600" dirty="0" smtClean="0">
                <a:ln>
                  <a:noFill/>
                </a:ln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CA" sz="2600" dirty="0" err="1">
                <a:ln>
                  <a:noFill/>
                </a:ln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CA" sz="2600" dirty="0">
                <a:ln>
                  <a:noFill/>
                </a:ln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minutes ;</a:t>
            </a:r>
          </a:p>
          <a:p>
            <a:pPr algn="l"/>
            <a:r>
              <a:rPr lang="en-CA" sz="2600" dirty="0">
                <a:ln>
                  <a:noFill/>
                </a:ln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CA" sz="2600" dirty="0" smtClean="0">
                <a:ln>
                  <a:noFill/>
                </a:ln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CA" sz="2600" dirty="0" err="1">
                <a:ln>
                  <a:noFill/>
                </a:ln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CA" sz="2600" dirty="0">
                <a:ln>
                  <a:noFill/>
                </a:ln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2600" dirty="0" err="1">
                <a:ln>
                  <a:noFill/>
                </a:ln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secondes</a:t>
            </a:r>
            <a:r>
              <a:rPr lang="en-CA" sz="2600" dirty="0">
                <a:ln>
                  <a:noFill/>
                </a:ln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;</a:t>
            </a:r>
          </a:p>
          <a:p>
            <a:pPr algn="l"/>
            <a:r>
              <a:rPr lang="en-CA" sz="2600" dirty="0" smtClean="0">
                <a:ln>
                  <a:noFill/>
                </a:ln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endParaRPr lang="fr-CA" sz="2600" dirty="0">
              <a:ln>
                <a:noFill/>
              </a:ln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endParaRPr lang="en-CA" sz="2600" u="sng" dirty="0" smtClean="0">
              <a:ln>
                <a:noFill/>
              </a:ln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endParaRPr lang="en-CA" sz="2600" u="sng" dirty="0">
              <a:ln>
                <a:noFill/>
              </a:ln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CA" sz="2600" dirty="0" err="1" smtClean="0">
                <a:ln>
                  <a:noFill/>
                </a:ln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CA" sz="2600" dirty="0" smtClean="0">
                <a:ln>
                  <a:noFill/>
                </a:ln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2600" dirty="0" err="1" smtClean="0">
                <a:ln>
                  <a:noFill/>
                </a:ln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dateprecise</a:t>
            </a:r>
            <a:endParaRPr lang="en-CA" sz="2600" dirty="0" smtClean="0">
              <a:ln>
                <a:noFill/>
              </a:ln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CA" sz="2600" dirty="0" smtClean="0">
                <a:ln>
                  <a:noFill/>
                </a:ln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algn="l"/>
            <a:r>
              <a:rPr lang="en-CA" sz="2600" dirty="0">
                <a:ln>
                  <a:noFill/>
                </a:ln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CA" sz="2600" dirty="0" smtClean="0">
                <a:ln>
                  <a:noFill/>
                </a:ln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CA" sz="2600" dirty="0" err="1">
                <a:ln>
                  <a:noFill/>
                </a:ln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CA" sz="2600" dirty="0">
                <a:ln>
                  <a:noFill/>
                </a:ln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2600" dirty="0" err="1">
                <a:ln>
                  <a:noFill/>
                </a:ln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annee</a:t>
            </a:r>
            <a:r>
              <a:rPr lang="en-CA" sz="2600" dirty="0">
                <a:ln>
                  <a:noFill/>
                </a:ln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algn="l"/>
            <a:r>
              <a:rPr lang="en-CA" sz="2600" dirty="0">
                <a:ln>
                  <a:noFill/>
                </a:ln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CA" sz="2600" dirty="0" smtClean="0">
                <a:ln>
                  <a:noFill/>
                </a:ln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CA" sz="2600" dirty="0">
                <a:ln>
                  <a:noFill/>
                </a:ln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CA" sz="2600" dirty="0" err="1">
                <a:ln>
                  <a:noFill/>
                </a:ln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mois</a:t>
            </a:r>
            <a:r>
              <a:rPr lang="en-CA" sz="2600" dirty="0">
                <a:ln>
                  <a:noFill/>
                </a:ln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algn="l"/>
            <a:r>
              <a:rPr lang="en-CA" sz="2600" dirty="0">
                <a:ln>
                  <a:noFill/>
                </a:ln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CA" sz="2600" dirty="0" smtClean="0">
                <a:ln>
                  <a:noFill/>
                </a:ln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CA" sz="2600" dirty="0" err="1">
                <a:ln>
                  <a:noFill/>
                </a:ln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CA" sz="2600" dirty="0">
                <a:ln>
                  <a:noFill/>
                </a:ln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jour;</a:t>
            </a:r>
          </a:p>
          <a:p>
            <a:pPr algn="l"/>
            <a:r>
              <a:rPr lang="en-CA" sz="2600" dirty="0" smtClean="0">
                <a:ln>
                  <a:noFill/>
                </a:ln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public </a:t>
            </a:r>
            <a:r>
              <a:rPr lang="en-CA" sz="2600" dirty="0" err="1" smtClean="0">
                <a:ln>
                  <a:noFill/>
                </a:ln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heure</a:t>
            </a:r>
            <a:r>
              <a:rPr lang="en-CA" sz="2600" dirty="0" smtClean="0">
                <a:ln>
                  <a:noFill/>
                </a:ln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2600" dirty="0" err="1" smtClean="0">
                <a:ln>
                  <a:noFill/>
                </a:ln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heureprecise</a:t>
            </a:r>
            <a:r>
              <a:rPr lang="en-CA" sz="2600" dirty="0" smtClean="0">
                <a:ln>
                  <a:noFill/>
                </a:ln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;</a:t>
            </a:r>
            <a:endParaRPr lang="en-CA" sz="2600" dirty="0">
              <a:ln>
                <a:noFill/>
              </a:ln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CA" sz="2600" dirty="0" smtClean="0">
                <a:ln>
                  <a:noFill/>
                </a:ln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CA" sz="2600" dirty="0">
              <a:ln>
                <a:noFill/>
              </a:ln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endParaRPr lang="en-CA" sz="2800" dirty="0" smtClean="0">
              <a:ln>
                <a:noFill/>
              </a:ln>
              <a:solidFill>
                <a:schemeClr val="tx1"/>
              </a:solidFill>
            </a:endParaRPr>
          </a:p>
          <a:p>
            <a:pPr algn="l"/>
            <a:endParaRPr lang="en-CA" sz="2800" b="1" dirty="0" smtClean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8023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40544" y="776289"/>
            <a:ext cx="8062912" cy="636487"/>
          </a:xfrm>
        </p:spPr>
        <p:txBody>
          <a:bodyPr>
            <a:noAutofit/>
          </a:bodyPr>
          <a:lstStyle/>
          <a:p>
            <a:pPr algn="l"/>
            <a:r>
              <a:rPr lang="en-CA" sz="4500" dirty="0" smtClean="0"/>
              <a:t>Les structures</a:t>
            </a:r>
            <a:endParaRPr lang="fr-CA" sz="45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540544" y="1484784"/>
            <a:ext cx="8062912" cy="4968552"/>
          </a:xfrm>
        </p:spPr>
        <p:txBody>
          <a:bodyPr>
            <a:normAutofit/>
          </a:bodyPr>
          <a:lstStyle/>
          <a:p>
            <a:pPr algn="l"/>
            <a:r>
              <a:rPr lang="en-CA" sz="2800" dirty="0" smtClean="0">
                <a:ln>
                  <a:noFill/>
                </a:ln>
                <a:solidFill>
                  <a:schemeClr val="tx1"/>
                </a:solidFill>
                <a:latin typeface="Garamond" panose="02020404030301010803" pitchFamily="18" charset="0"/>
              </a:rPr>
              <a:t>Nous </a:t>
            </a:r>
            <a:r>
              <a:rPr lang="en-CA" sz="2800" dirty="0" err="1" smtClean="0">
                <a:ln>
                  <a:noFill/>
                </a:ln>
                <a:solidFill>
                  <a:schemeClr val="tx1"/>
                </a:solidFill>
                <a:latin typeface="Garamond" panose="02020404030301010803" pitchFamily="18" charset="0"/>
              </a:rPr>
              <a:t>avons</a:t>
            </a:r>
            <a:r>
              <a:rPr lang="en-CA" sz="2800" dirty="0" smtClean="0">
                <a:ln>
                  <a:noFill/>
                </a:ln>
                <a:solidFill>
                  <a:schemeClr val="tx1"/>
                </a:solidFill>
                <a:latin typeface="Garamond" panose="02020404030301010803" pitchFamily="18" charset="0"/>
              </a:rPr>
              <a:t> </a:t>
            </a:r>
            <a:r>
              <a:rPr lang="en-CA" sz="2800" dirty="0" err="1" smtClean="0">
                <a:ln>
                  <a:noFill/>
                </a:ln>
                <a:solidFill>
                  <a:schemeClr val="tx1"/>
                </a:solidFill>
                <a:latin typeface="Garamond" panose="02020404030301010803" pitchFamily="18" charset="0"/>
              </a:rPr>
              <a:t>alors</a:t>
            </a:r>
            <a:r>
              <a:rPr lang="en-CA" sz="2800" dirty="0" smtClean="0">
                <a:ln>
                  <a:noFill/>
                </a:ln>
                <a:solidFill>
                  <a:schemeClr val="tx1"/>
                </a:solidFill>
                <a:latin typeface="Garamond" panose="02020404030301010803" pitchFamily="18" charset="0"/>
              </a:rPr>
              <a:t> plus d'un </a:t>
            </a:r>
            <a:r>
              <a:rPr lang="en-CA" sz="2800" dirty="0" err="1" smtClean="0">
                <a:ln>
                  <a:noFill/>
                </a:ln>
                <a:solidFill>
                  <a:schemeClr val="tx1"/>
                </a:solidFill>
                <a:latin typeface="Garamond" panose="02020404030301010803" pitchFamily="18" charset="0"/>
              </a:rPr>
              <a:t>niveau</a:t>
            </a:r>
            <a:r>
              <a:rPr lang="en-CA" sz="2800" dirty="0" smtClean="0">
                <a:ln>
                  <a:noFill/>
                </a:ln>
                <a:solidFill>
                  <a:schemeClr val="tx1"/>
                </a:solidFill>
                <a:latin typeface="Garamond" panose="02020404030301010803" pitchFamily="18" charset="0"/>
              </a:rPr>
              <a:t> de structure. </a:t>
            </a:r>
            <a:r>
              <a:rPr lang="en-CA" sz="2800" dirty="0" err="1" smtClean="0">
                <a:ln>
                  <a:noFill/>
                </a:ln>
                <a:solidFill>
                  <a:schemeClr val="tx1"/>
                </a:solidFill>
                <a:latin typeface="Garamond" panose="02020404030301010803" pitchFamily="18" charset="0"/>
              </a:rPr>
              <a:t>L'accès</a:t>
            </a:r>
            <a:r>
              <a:rPr lang="en-CA" sz="2800" dirty="0" smtClean="0">
                <a:ln>
                  <a:noFill/>
                </a:ln>
                <a:solidFill>
                  <a:schemeClr val="tx1"/>
                </a:solidFill>
                <a:latin typeface="Garamond" panose="02020404030301010803" pitchFamily="18" charset="0"/>
              </a:rPr>
              <a:t> aux </a:t>
            </a:r>
            <a:r>
              <a:rPr lang="en-CA" sz="2800" dirty="0" err="1" smtClean="0">
                <a:ln>
                  <a:noFill/>
                </a:ln>
                <a:solidFill>
                  <a:schemeClr val="tx1"/>
                </a:solidFill>
                <a:latin typeface="Garamond" panose="02020404030301010803" pitchFamily="18" charset="0"/>
              </a:rPr>
              <a:t>différents</a:t>
            </a:r>
            <a:r>
              <a:rPr lang="en-CA" sz="2800" dirty="0" smtClean="0">
                <a:ln>
                  <a:noFill/>
                </a:ln>
                <a:solidFill>
                  <a:schemeClr val="tx1"/>
                </a:solidFill>
                <a:latin typeface="Garamond" panose="02020404030301010803" pitchFamily="18" charset="0"/>
              </a:rPr>
              <a:t> champs se fait par </a:t>
            </a:r>
            <a:r>
              <a:rPr lang="en-CA" sz="2800" dirty="0" err="1" smtClean="0">
                <a:ln>
                  <a:noFill/>
                </a:ln>
                <a:solidFill>
                  <a:schemeClr val="tx1"/>
                </a:solidFill>
                <a:latin typeface="Garamond" panose="02020404030301010803" pitchFamily="18" charset="0"/>
              </a:rPr>
              <a:t>l'écriture</a:t>
            </a:r>
            <a:r>
              <a:rPr lang="en-CA" sz="2800" dirty="0" smtClean="0">
                <a:ln>
                  <a:noFill/>
                </a:ln>
                <a:solidFill>
                  <a:schemeClr val="tx1"/>
                </a:solidFill>
                <a:latin typeface="Garamond" panose="02020404030301010803" pitchFamily="18" charset="0"/>
              </a:rPr>
              <a:t> ".". </a:t>
            </a:r>
          </a:p>
          <a:p>
            <a:pPr algn="l"/>
            <a:endParaRPr lang="en-CA" sz="2800" b="1" u="sng" dirty="0" smtClean="0">
              <a:ln>
                <a:noFill/>
              </a:ln>
              <a:solidFill>
                <a:schemeClr val="tx1"/>
              </a:solidFill>
              <a:latin typeface="Garamond" panose="02020404030301010803" pitchFamily="18" charset="0"/>
            </a:endParaRPr>
          </a:p>
          <a:p>
            <a:pPr algn="l"/>
            <a:r>
              <a:rPr lang="en-CA" sz="2800" b="1" dirty="0" err="1" smtClean="0">
                <a:ln>
                  <a:noFill/>
                </a:ln>
                <a:solidFill>
                  <a:schemeClr val="tx1"/>
                </a:solidFill>
                <a:latin typeface="Garamond" panose="02020404030301010803" pitchFamily="18" charset="0"/>
              </a:rPr>
              <a:t>Exemple</a:t>
            </a:r>
            <a:r>
              <a:rPr lang="en-CA" sz="2800" b="1" dirty="0" smtClean="0">
                <a:ln>
                  <a:noFill/>
                </a:ln>
                <a:solidFill>
                  <a:schemeClr val="tx1"/>
                </a:solidFill>
                <a:latin typeface="Garamond" panose="02020404030301010803" pitchFamily="18" charset="0"/>
              </a:rPr>
              <a:t> :</a:t>
            </a:r>
          </a:p>
          <a:p>
            <a:pPr algn="l"/>
            <a:endParaRPr lang="en-CA" sz="2000" dirty="0">
              <a:ln>
                <a:noFill/>
              </a:ln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CA" sz="2000" dirty="0" err="1" smtClean="0">
                <a:ln>
                  <a:noFill/>
                </a:ln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Dateprecise</a:t>
            </a:r>
            <a:r>
              <a:rPr lang="en-CA" sz="2000" dirty="0" smtClean="0">
                <a:ln>
                  <a:noFill/>
                </a:ln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2000" dirty="0" err="1" smtClean="0">
                <a:ln>
                  <a:noFill/>
                </a:ln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datenaissance</a:t>
            </a:r>
            <a:r>
              <a:rPr lang="en-CA" sz="2000" dirty="0" smtClean="0">
                <a:ln>
                  <a:noFill/>
                </a:ln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;</a:t>
            </a:r>
          </a:p>
          <a:p>
            <a:pPr algn="l"/>
            <a:endParaRPr lang="en-CA" sz="2000" dirty="0">
              <a:ln>
                <a:noFill/>
              </a:ln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CA" sz="2000" dirty="0" err="1" smtClean="0">
                <a:ln>
                  <a:noFill/>
                </a:ln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Datenaissance.heureprecise.secondes</a:t>
            </a:r>
            <a:r>
              <a:rPr lang="en-CA" sz="2000" dirty="0" smtClean="0">
                <a:ln>
                  <a:noFill/>
                </a:ln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17;</a:t>
            </a:r>
          </a:p>
          <a:p>
            <a:pPr algn="l"/>
            <a:endParaRPr lang="en-CA" sz="2800" dirty="0">
              <a:ln>
                <a:noFill/>
              </a:ln>
              <a:solidFill>
                <a:schemeClr val="tx1"/>
              </a:solidFill>
            </a:endParaRPr>
          </a:p>
          <a:p>
            <a:pPr algn="l"/>
            <a:endParaRPr lang="en-CA" sz="2800" dirty="0">
              <a:ln>
                <a:noFill/>
              </a:ln>
              <a:solidFill>
                <a:schemeClr val="tx1"/>
              </a:solidFill>
            </a:endParaRPr>
          </a:p>
          <a:p>
            <a:pPr algn="l"/>
            <a:endParaRPr lang="en-CA" sz="2800" b="1" dirty="0" smtClean="0">
              <a:solidFill>
                <a:srgbClr val="92D050"/>
              </a:solidFill>
            </a:endParaRPr>
          </a:p>
          <a:p>
            <a:pPr algn="l"/>
            <a:endParaRPr lang="en-CA" sz="2800" b="1" dirty="0" smtClean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7733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40544" y="776289"/>
            <a:ext cx="8062912" cy="636487"/>
          </a:xfrm>
        </p:spPr>
        <p:txBody>
          <a:bodyPr>
            <a:noAutofit/>
          </a:bodyPr>
          <a:lstStyle/>
          <a:p>
            <a:pPr algn="l"/>
            <a:r>
              <a:rPr lang="en-CA" sz="4500" dirty="0" smtClean="0"/>
              <a:t>Les structures</a:t>
            </a:r>
            <a:endParaRPr lang="fr-CA" sz="45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540544" y="1484784"/>
            <a:ext cx="8062912" cy="4968552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CA" sz="2800" dirty="0" smtClean="0">
                <a:ln>
                  <a:noFill/>
                </a:ln>
                <a:solidFill>
                  <a:schemeClr val="tx1"/>
                </a:solidFill>
                <a:latin typeface="Garamond" panose="02020404030301010803" pitchFamily="18" charset="0"/>
              </a:rPr>
              <a:t>Il </a:t>
            </a:r>
            <a:r>
              <a:rPr lang="en-CA" sz="2800" dirty="0" err="1" smtClean="0">
                <a:ln>
                  <a:noFill/>
                </a:ln>
                <a:solidFill>
                  <a:schemeClr val="tx1"/>
                </a:solidFill>
                <a:latin typeface="Garamond" panose="02020404030301010803" pitchFamily="18" charset="0"/>
              </a:rPr>
              <a:t>existe</a:t>
            </a:r>
            <a:r>
              <a:rPr lang="en-CA" sz="2800" dirty="0" smtClean="0">
                <a:ln>
                  <a:noFill/>
                </a:ln>
                <a:solidFill>
                  <a:schemeClr val="tx1"/>
                </a:solidFill>
                <a:latin typeface="Garamond" panose="02020404030301010803" pitchFamily="18" charset="0"/>
              </a:rPr>
              <a:t> un </a:t>
            </a:r>
            <a:r>
              <a:rPr lang="en-CA" sz="2800" dirty="0" err="1" smtClean="0">
                <a:ln>
                  <a:noFill/>
                </a:ln>
                <a:solidFill>
                  <a:schemeClr val="tx1"/>
                </a:solidFill>
                <a:latin typeface="Garamond" panose="02020404030301010803" pitchFamily="18" charset="0"/>
              </a:rPr>
              <a:t>mécanisme</a:t>
            </a:r>
            <a:r>
              <a:rPr lang="en-CA" sz="2800" dirty="0" smtClean="0">
                <a:ln>
                  <a:noFill/>
                </a:ln>
                <a:solidFill>
                  <a:schemeClr val="tx1"/>
                </a:solidFill>
                <a:latin typeface="Garamond" panose="02020404030301010803" pitchFamily="18" charset="0"/>
              </a:rPr>
              <a:t> </a:t>
            </a:r>
            <a:r>
              <a:rPr lang="en-CA" sz="2800" dirty="0" err="1" smtClean="0">
                <a:ln>
                  <a:noFill/>
                </a:ln>
                <a:solidFill>
                  <a:schemeClr val="tx1"/>
                </a:solidFill>
                <a:latin typeface="Garamond" panose="02020404030301010803" pitchFamily="18" charset="0"/>
              </a:rPr>
              <a:t>d'instanciation</a:t>
            </a:r>
            <a:r>
              <a:rPr lang="en-CA" sz="2800" dirty="0" smtClean="0">
                <a:ln>
                  <a:noFill/>
                </a:ln>
                <a:solidFill>
                  <a:schemeClr val="tx1"/>
                </a:solidFill>
                <a:latin typeface="Garamond" panose="02020404030301010803" pitchFamily="18" charset="0"/>
              </a:rPr>
              <a:t> des champs à la </a:t>
            </a:r>
            <a:r>
              <a:rPr lang="en-CA" sz="2800" dirty="0" err="1" smtClean="0">
                <a:ln>
                  <a:noFill/>
                </a:ln>
                <a:solidFill>
                  <a:schemeClr val="tx1"/>
                </a:solidFill>
                <a:latin typeface="Garamond" panose="02020404030301010803" pitchFamily="18" charset="0"/>
              </a:rPr>
              <a:t>création</a:t>
            </a:r>
            <a:r>
              <a:rPr lang="en-CA" sz="2800" dirty="0" smtClean="0">
                <a:ln>
                  <a:noFill/>
                </a:ln>
                <a:solidFill>
                  <a:schemeClr val="tx1"/>
                </a:solidFill>
                <a:latin typeface="Garamond" panose="02020404030301010803" pitchFamily="18" charset="0"/>
              </a:rPr>
              <a:t> </a:t>
            </a:r>
            <a:r>
              <a:rPr lang="en-CA" sz="2800" dirty="0" err="1" smtClean="0">
                <a:ln>
                  <a:noFill/>
                </a:ln>
                <a:solidFill>
                  <a:schemeClr val="tx1"/>
                </a:solidFill>
                <a:latin typeface="Garamond" panose="02020404030301010803" pitchFamily="18" charset="0"/>
              </a:rPr>
              <a:t>d'une</a:t>
            </a:r>
            <a:r>
              <a:rPr lang="en-CA" sz="2800" dirty="0" smtClean="0">
                <a:ln>
                  <a:noFill/>
                </a:ln>
                <a:solidFill>
                  <a:schemeClr val="tx1"/>
                </a:solidFill>
                <a:latin typeface="Garamond" panose="02020404030301010803" pitchFamily="18" charset="0"/>
              </a:rPr>
              <a:t> instance </a:t>
            </a:r>
            <a:r>
              <a:rPr lang="en-CA" sz="2800" dirty="0" err="1" smtClean="0">
                <a:ln>
                  <a:noFill/>
                </a:ln>
                <a:solidFill>
                  <a:schemeClr val="tx1"/>
                </a:solidFill>
                <a:latin typeface="Garamond" panose="02020404030301010803" pitchFamily="18" charset="0"/>
              </a:rPr>
              <a:t>d'une</a:t>
            </a:r>
            <a:r>
              <a:rPr lang="en-CA" sz="2800" dirty="0" smtClean="0">
                <a:ln>
                  <a:noFill/>
                </a:ln>
                <a:solidFill>
                  <a:schemeClr val="tx1"/>
                </a:solidFill>
                <a:latin typeface="Garamond" panose="02020404030301010803" pitchFamily="18" charset="0"/>
              </a:rPr>
              <a:t> structure i.e. un </a:t>
            </a:r>
            <a:r>
              <a:rPr lang="en-CA" sz="2800" dirty="0" err="1" smtClean="0">
                <a:ln>
                  <a:noFill/>
                </a:ln>
                <a:solidFill>
                  <a:schemeClr val="tx1"/>
                </a:solidFill>
                <a:latin typeface="Garamond" panose="02020404030301010803" pitchFamily="18" charset="0"/>
              </a:rPr>
              <a:t>constructeur</a:t>
            </a:r>
            <a:r>
              <a:rPr lang="en-CA" sz="2800" dirty="0" smtClean="0">
                <a:ln>
                  <a:noFill/>
                </a:ln>
                <a:solidFill>
                  <a:schemeClr val="tx1"/>
                </a:solidFill>
                <a:latin typeface="Garamond" panose="02020404030301010803" pitchFamily="18" charset="0"/>
              </a:rPr>
              <a:t>.</a:t>
            </a:r>
          </a:p>
          <a:p>
            <a:pPr algn="l">
              <a:lnSpc>
                <a:spcPct val="150000"/>
              </a:lnSpc>
            </a:pPr>
            <a:endParaRPr lang="en-CA" sz="2800" dirty="0">
              <a:ln>
                <a:noFill/>
              </a:ln>
              <a:solidFill>
                <a:schemeClr val="tx1"/>
              </a:solidFill>
              <a:latin typeface="Garamond" panose="02020404030301010803" pitchFamily="18" charset="0"/>
            </a:endParaRPr>
          </a:p>
          <a:p>
            <a:pPr algn="l">
              <a:lnSpc>
                <a:spcPct val="150000"/>
              </a:lnSpc>
            </a:pPr>
            <a:r>
              <a:rPr lang="en-CA" sz="2800" dirty="0" smtClean="0">
                <a:ln>
                  <a:noFill/>
                </a:ln>
                <a:solidFill>
                  <a:schemeClr val="tx1"/>
                </a:solidFill>
                <a:latin typeface="Garamond" panose="02020404030301010803" pitchFamily="18" charset="0"/>
              </a:rPr>
              <a:t>Nous </a:t>
            </a:r>
            <a:r>
              <a:rPr lang="en-CA" sz="2800" dirty="0" err="1" smtClean="0">
                <a:ln>
                  <a:noFill/>
                </a:ln>
                <a:solidFill>
                  <a:schemeClr val="tx1"/>
                </a:solidFill>
                <a:latin typeface="Garamond" panose="02020404030301010803" pitchFamily="18" charset="0"/>
              </a:rPr>
              <a:t>verrons</a:t>
            </a:r>
            <a:r>
              <a:rPr lang="en-CA" sz="2800" dirty="0" smtClean="0">
                <a:ln>
                  <a:noFill/>
                </a:ln>
                <a:solidFill>
                  <a:schemeClr val="tx1"/>
                </a:solidFill>
                <a:latin typeface="Garamond" panose="02020404030301010803" pitchFamily="18" charset="0"/>
              </a:rPr>
              <a:t>  </a:t>
            </a:r>
            <a:r>
              <a:rPr lang="en-CA" sz="2800" dirty="0" err="1" smtClean="0">
                <a:ln>
                  <a:noFill/>
                </a:ln>
                <a:solidFill>
                  <a:schemeClr val="tx1"/>
                </a:solidFill>
                <a:latin typeface="Garamond" panose="02020404030301010803" pitchFamily="18" charset="0"/>
              </a:rPr>
              <a:t>ce</a:t>
            </a:r>
            <a:r>
              <a:rPr lang="en-CA" sz="2800" dirty="0" smtClean="0">
                <a:ln>
                  <a:noFill/>
                </a:ln>
                <a:solidFill>
                  <a:schemeClr val="tx1"/>
                </a:solidFill>
                <a:latin typeface="Garamond" panose="02020404030301010803" pitchFamily="18" charset="0"/>
              </a:rPr>
              <a:t> </a:t>
            </a:r>
            <a:r>
              <a:rPr lang="en-CA" sz="2800" dirty="0" err="1" smtClean="0">
                <a:ln>
                  <a:noFill/>
                </a:ln>
                <a:solidFill>
                  <a:schemeClr val="tx1"/>
                </a:solidFill>
                <a:latin typeface="Garamond" panose="02020404030301010803" pitchFamily="18" charset="0"/>
              </a:rPr>
              <a:t>mécanisme</a:t>
            </a:r>
            <a:r>
              <a:rPr lang="en-CA" sz="2800" dirty="0" smtClean="0">
                <a:ln>
                  <a:noFill/>
                </a:ln>
                <a:solidFill>
                  <a:schemeClr val="tx1"/>
                </a:solidFill>
                <a:latin typeface="Garamond" panose="02020404030301010803" pitchFamily="18" charset="0"/>
              </a:rPr>
              <a:t> plus </a:t>
            </a:r>
            <a:r>
              <a:rPr lang="en-CA" sz="2800" dirty="0" err="1" smtClean="0">
                <a:ln>
                  <a:noFill/>
                </a:ln>
                <a:solidFill>
                  <a:schemeClr val="tx1"/>
                </a:solidFill>
                <a:latin typeface="Garamond" panose="02020404030301010803" pitchFamily="18" charset="0"/>
              </a:rPr>
              <a:t>en</a:t>
            </a:r>
            <a:r>
              <a:rPr lang="en-CA" sz="2800" dirty="0" smtClean="0">
                <a:ln>
                  <a:noFill/>
                </a:ln>
                <a:solidFill>
                  <a:schemeClr val="tx1"/>
                </a:solidFill>
                <a:latin typeface="Garamond" panose="02020404030301010803" pitchFamily="18" charset="0"/>
              </a:rPr>
              <a:t> </a:t>
            </a:r>
            <a:r>
              <a:rPr lang="en-CA" sz="2800" dirty="0" err="1" smtClean="0">
                <a:ln>
                  <a:noFill/>
                </a:ln>
                <a:solidFill>
                  <a:schemeClr val="tx1"/>
                </a:solidFill>
                <a:latin typeface="Garamond" panose="02020404030301010803" pitchFamily="18" charset="0"/>
              </a:rPr>
              <a:t>détail</a:t>
            </a:r>
            <a:r>
              <a:rPr lang="en-CA" sz="2800" dirty="0" smtClean="0">
                <a:ln>
                  <a:noFill/>
                </a:ln>
                <a:solidFill>
                  <a:schemeClr val="tx1"/>
                </a:solidFill>
                <a:latin typeface="Garamond" panose="02020404030301010803" pitchFamily="18" charset="0"/>
              </a:rPr>
              <a:t> </a:t>
            </a:r>
            <a:r>
              <a:rPr lang="en-CA" sz="2800" dirty="0" err="1" smtClean="0">
                <a:ln>
                  <a:noFill/>
                </a:ln>
                <a:solidFill>
                  <a:schemeClr val="tx1"/>
                </a:solidFill>
                <a:latin typeface="Garamond" panose="02020404030301010803" pitchFamily="18" charset="0"/>
              </a:rPr>
              <a:t>lorsque</a:t>
            </a:r>
            <a:r>
              <a:rPr lang="en-CA" sz="2800" dirty="0" smtClean="0">
                <a:ln>
                  <a:noFill/>
                </a:ln>
                <a:solidFill>
                  <a:schemeClr val="tx1"/>
                </a:solidFill>
                <a:latin typeface="Garamond" panose="02020404030301010803" pitchFamily="18" charset="0"/>
              </a:rPr>
              <a:t> nous </a:t>
            </a:r>
            <a:r>
              <a:rPr lang="en-CA" sz="2800" dirty="0" err="1" smtClean="0">
                <a:ln>
                  <a:noFill/>
                </a:ln>
                <a:solidFill>
                  <a:schemeClr val="tx1"/>
                </a:solidFill>
                <a:latin typeface="Garamond" panose="02020404030301010803" pitchFamily="18" charset="0"/>
              </a:rPr>
              <a:t>verrons</a:t>
            </a:r>
            <a:r>
              <a:rPr lang="en-CA" sz="2800" dirty="0" smtClean="0">
                <a:ln>
                  <a:noFill/>
                </a:ln>
                <a:solidFill>
                  <a:schemeClr val="tx1"/>
                </a:solidFill>
                <a:latin typeface="Garamond" panose="02020404030301010803" pitchFamily="18" charset="0"/>
              </a:rPr>
              <a:t> les classes.</a:t>
            </a:r>
          </a:p>
          <a:p>
            <a:pPr algn="l"/>
            <a:endParaRPr lang="en-CA" sz="2800" b="1" dirty="0">
              <a:solidFill>
                <a:schemeClr val="tx1"/>
              </a:solidFill>
            </a:endParaRPr>
          </a:p>
          <a:p>
            <a:pPr algn="l"/>
            <a:endParaRPr lang="en-CA" sz="2800" b="1" dirty="0">
              <a:solidFill>
                <a:srgbClr val="92D050"/>
              </a:solidFill>
            </a:endParaRPr>
          </a:p>
          <a:p>
            <a:pPr algn="l"/>
            <a:endParaRPr lang="en-CA" sz="2800" b="1" dirty="0" smtClean="0">
              <a:solidFill>
                <a:srgbClr val="92D050"/>
              </a:solidFill>
            </a:endParaRPr>
          </a:p>
          <a:p>
            <a:pPr algn="l"/>
            <a:endParaRPr lang="en-CA" sz="2800" b="1" dirty="0" smtClean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0845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40544" y="776289"/>
            <a:ext cx="8062912" cy="636487"/>
          </a:xfrm>
        </p:spPr>
        <p:txBody>
          <a:bodyPr>
            <a:noAutofit/>
          </a:bodyPr>
          <a:lstStyle/>
          <a:p>
            <a:pPr algn="l"/>
            <a:r>
              <a:rPr lang="en-CA" sz="4500" dirty="0" smtClean="0">
                <a:latin typeface="Garamond" panose="02020404030301010803" pitchFamily="18" charset="0"/>
              </a:rPr>
              <a:t>Les structures</a:t>
            </a:r>
            <a:endParaRPr lang="fr-CA" sz="4500" dirty="0">
              <a:latin typeface="Garamond" panose="02020404030301010803" pitchFamily="18" charset="0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540544" y="1484784"/>
            <a:ext cx="8062912" cy="4968552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CA" sz="2800" dirty="0" smtClean="0">
                <a:ln>
                  <a:noFill/>
                </a:ln>
                <a:solidFill>
                  <a:schemeClr val="tx1"/>
                </a:solidFill>
                <a:latin typeface="Garamond" panose="02020404030301010803" pitchFamily="18" charset="0"/>
              </a:rPr>
              <a:t>Les structures </a:t>
            </a:r>
            <a:r>
              <a:rPr lang="en-CA" sz="2800" dirty="0" err="1" smtClean="0">
                <a:ln>
                  <a:noFill/>
                </a:ln>
                <a:solidFill>
                  <a:schemeClr val="tx1"/>
                </a:solidFill>
                <a:latin typeface="Garamond" panose="02020404030301010803" pitchFamily="18" charset="0"/>
              </a:rPr>
              <a:t>sont</a:t>
            </a:r>
            <a:r>
              <a:rPr lang="en-CA" sz="2800" dirty="0" smtClean="0">
                <a:ln>
                  <a:noFill/>
                </a:ln>
                <a:solidFill>
                  <a:schemeClr val="tx1"/>
                </a:solidFill>
                <a:latin typeface="Garamond" panose="02020404030301010803" pitchFamily="18" charset="0"/>
              </a:rPr>
              <a:t> un </a:t>
            </a:r>
            <a:r>
              <a:rPr lang="en-CA" sz="2800" dirty="0" err="1" smtClean="0">
                <a:ln>
                  <a:noFill/>
                </a:ln>
                <a:solidFill>
                  <a:schemeClr val="tx1"/>
                </a:solidFill>
                <a:latin typeface="Garamond" panose="02020404030301010803" pitchFamily="18" charset="0"/>
              </a:rPr>
              <a:t>mécanisme</a:t>
            </a:r>
            <a:r>
              <a:rPr lang="en-CA" sz="2800" dirty="0" smtClean="0">
                <a:ln>
                  <a:noFill/>
                </a:ln>
                <a:solidFill>
                  <a:schemeClr val="tx1"/>
                </a:solidFill>
                <a:latin typeface="Garamond" panose="02020404030301010803" pitchFamily="18" charset="0"/>
              </a:rPr>
              <a:t> par </a:t>
            </a:r>
            <a:r>
              <a:rPr lang="en-CA" sz="2800" dirty="0" err="1" smtClean="0">
                <a:ln>
                  <a:noFill/>
                </a:ln>
                <a:solidFill>
                  <a:schemeClr val="tx1"/>
                </a:solidFill>
                <a:latin typeface="Garamond" panose="02020404030301010803" pitchFamily="18" charset="0"/>
              </a:rPr>
              <a:t>lequel</a:t>
            </a:r>
            <a:r>
              <a:rPr lang="en-CA" sz="2800" dirty="0" smtClean="0">
                <a:ln>
                  <a:noFill/>
                </a:ln>
                <a:solidFill>
                  <a:schemeClr val="tx1"/>
                </a:solidFill>
                <a:latin typeface="Garamond" panose="02020404030301010803" pitchFamily="18" charset="0"/>
              </a:rPr>
              <a:t> des variables </a:t>
            </a:r>
            <a:r>
              <a:rPr lang="en-CA" sz="2800" dirty="0" err="1" smtClean="0">
                <a:ln>
                  <a:noFill/>
                </a:ln>
                <a:solidFill>
                  <a:schemeClr val="tx1"/>
                </a:solidFill>
                <a:latin typeface="Garamond" panose="02020404030301010803" pitchFamily="18" charset="0"/>
              </a:rPr>
              <a:t>peuvent</a:t>
            </a:r>
            <a:r>
              <a:rPr lang="en-CA" sz="2800" dirty="0" smtClean="0">
                <a:ln>
                  <a:noFill/>
                </a:ln>
                <a:solidFill>
                  <a:schemeClr val="tx1"/>
                </a:solidFill>
                <a:latin typeface="Garamond" panose="02020404030301010803" pitchFamily="18" charset="0"/>
              </a:rPr>
              <a:t> </a:t>
            </a:r>
            <a:r>
              <a:rPr lang="en-CA" sz="2800" dirty="0" err="1" smtClean="0">
                <a:ln>
                  <a:noFill/>
                </a:ln>
                <a:solidFill>
                  <a:schemeClr val="tx1"/>
                </a:solidFill>
                <a:latin typeface="Garamond" panose="02020404030301010803" pitchFamily="18" charset="0"/>
              </a:rPr>
              <a:t>être</a:t>
            </a:r>
            <a:r>
              <a:rPr lang="en-CA" sz="2800" dirty="0" smtClean="0">
                <a:ln>
                  <a:noFill/>
                </a:ln>
                <a:solidFill>
                  <a:schemeClr val="tx1"/>
                </a:solidFill>
                <a:latin typeface="Garamond" panose="02020404030301010803" pitchFamily="18" charset="0"/>
              </a:rPr>
              <a:t> </a:t>
            </a:r>
            <a:r>
              <a:rPr lang="en-CA" sz="2800" dirty="0" err="1" smtClean="0">
                <a:ln>
                  <a:noFill/>
                </a:ln>
                <a:solidFill>
                  <a:schemeClr val="tx1"/>
                </a:solidFill>
                <a:latin typeface="Garamond" panose="02020404030301010803" pitchFamily="18" charset="0"/>
              </a:rPr>
              <a:t>regroupées</a:t>
            </a:r>
            <a:r>
              <a:rPr lang="en-CA" sz="2800" dirty="0" smtClean="0">
                <a:ln>
                  <a:noFill/>
                </a:ln>
                <a:solidFill>
                  <a:schemeClr val="tx1"/>
                </a:solidFill>
                <a:latin typeface="Garamond" panose="02020404030301010803" pitchFamily="18" charset="0"/>
              </a:rPr>
              <a:t> </a:t>
            </a:r>
            <a:r>
              <a:rPr lang="en-CA" sz="2800" dirty="0" err="1" smtClean="0">
                <a:ln>
                  <a:noFill/>
                </a:ln>
                <a:solidFill>
                  <a:schemeClr val="tx1"/>
                </a:solidFill>
                <a:latin typeface="Garamond" panose="02020404030301010803" pitchFamily="18" charset="0"/>
              </a:rPr>
              <a:t>en</a:t>
            </a:r>
            <a:r>
              <a:rPr lang="en-CA" sz="2800" dirty="0" smtClean="0">
                <a:ln>
                  <a:noFill/>
                </a:ln>
                <a:solidFill>
                  <a:schemeClr val="tx1"/>
                </a:solidFill>
                <a:latin typeface="Garamond" panose="02020404030301010803" pitchFamily="18" charset="0"/>
              </a:rPr>
              <a:t> </a:t>
            </a:r>
            <a:r>
              <a:rPr lang="en-CA" sz="2800" dirty="0" err="1" smtClean="0">
                <a:ln>
                  <a:noFill/>
                </a:ln>
                <a:solidFill>
                  <a:schemeClr val="tx1"/>
                </a:solidFill>
                <a:latin typeface="Garamond" panose="02020404030301010803" pitchFamily="18" charset="0"/>
              </a:rPr>
              <a:t>une</a:t>
            </a:r>
            <a:r>
              <a:rPr lang="en-CA" sz="2800" dirty="0" smtClean="0">
                <a:ln>
                  <a:noFill/>
                </a:ln>
                <a:solidFill>
                  <a:schemeClr val="tx1"/>
                </a:solidFill>
                <a:latin typeface="Garamond" panose="02020404030301010803" pitchFamily="18" charset="0"/>
              </a:rPr>
              <a:t> </a:t>
            </a:r>
            <a:r>
              <a:rPr lang="en-CA" sz="2800" dirty="0" err="1" smtClean="0">
                <a:ln>
                  <a:noFill/>
                </a:ln>
                <a:solidFill>
                  <a:schemeClr val="tx1"/>
                </a:solidFill>
                <a:latin typeface="Garamond" panose="02020404030301010803" pitchFamily="18" charset="0"/>
              </a:rPr>
              <a:t>entité</a:t>
            </a:r>
            <a:r>
              <a:rPr lang="en-CA" sz="2800" dirty="0" smtClean="0">
                <a:ln>
                  <a:noFill/>
                </a:ln>
                <a:solidFill>
                  <a:schemeClr val="tx1"/>
                </a:solidFill>
                <a:latin typeface="Garamond" panose="02020404030301010803" pitchFamily="18" charset="0"/>
              </a:rPr>
              <a:t> plus </a:t>
            </a:r>
            <a:r>
              <a:rPr lang="en-CA" sz="2800" dirty="0" err="1" smtClean="0">
                <a:ln>
                  <a:noFill/>
                </a:ln>
                <a:solidFill>
                  <a:schemeClr val="tx1"/>
                </a:solidFill>
                <a:latin typeface="Garamond" panose="02020404030301010803" pitchFamily="18" charset="0"/>
              </a:rPr>
              <a:t>grande</a:t>
            </a:r>
            <a:r>
              <a:rPr lang="en-CA" sz="2800" dirty="0" smtClean="0">
                <a:ln>
                  <a:noFill/>
                </a:ln>
                <a:solidFill>
                  <a:schemeClr val="tx1"/>
                </a:solidFill>
                <a:latin typeface="Garamond" panose="02020404030301010803" pitchFamily="18" charset="0"/>
              </a:rPr>
              <a:t> pour </a:t>
            </a:r>
            <a:r>
              <a:rPr lang="en-CA" sz="2800" dirty="0" err="1" smtClean="0">
                <a:ln>
                  <a:noFill/>
                </a:ln>
                <a:solidFill>
                  <a:schemeClr val="tx1"/>
                </a:solidFill>
                <a:latin typeface="Garamond" panose="02020404030301010803" pitchFamily="18" charset="0"/>
              </a:rPr>
              <a:t>en</a:t>
            </a:r>
            <a:r>
              <a:rPr lang="en-CA" sz="2800" dirty="0" smtClean="0">
                <a:ln>
                  <a:noFill/>
                </a:ln>
                <a:solidFill>
                  <a:schemeClr val="tx1"/>
                </a:solidFill>
                <a:latin typeface="Garamond" panose="02020404030301010803" pitchFamily="18" charset="0"/>
              </a:rPr>
              <a:t> </a:t>
            </a:r>
            <a:r>
              <a:rPr lang="en-CA" sz="2800" dirty="0" err="1" smtClean="0">
                <a:ln>
                  <a:noFill/>
                </a:ln>
                <a:solidFill>
                  <a:schemeClr val="tx1"/>
                </a:solidFill>
                <a:latin typeface="Garamond" panose="02020404030301010803" pitchFamily="18" charset="0"/>
              </a:rPr>
              <a:t>faciliter</a:t>
            </a:r>
            <a:r>
              <a:rPr lang="en-CA" sz="2800" dirty="0" smtClean="0">
                <a:ln>
                  <a:noFill/>
                </a:ln>
                <a:solidFill>
                  <a:schemeClr val="tx1"/>
                </a:solidFill>
                <a:latin typeface="Garamond" panose="02020404030301010803" pitchFamily="18" charset="0"/>
              </a:rPr>
              <a:t> la manipulation, les modifications, etc</a:t>
            </a:r>
            <a:r>
              <a:rPr lang="en-CA" sz="2800" dirty="0" smtClean="0">
                <a:ln>
                  <a:noFill/>
                </a:ln>
                <a:solidFill>
                  <a:schemeClr val="tx1"/>
                </a:solidFill>
                <a:latin typeface="Garamond" panose="02020404030301010803" pitchFamily="18" charset="0"/>
              </a:rPr>
              <a:t>.</a:t>
            </a:r>
            <a:endParaRPr lang="en-CA" sz="2800" dirty="0">
              <a:ln>
                <a:noFill/>
              </a:ln>
              <a:solidFill>
                <a:schemeClr val="tx1"/>
              </a:solidFill>
              <a:latin typeface="Garamond" panose="02020404030301010803" pitchFamily="18" charset="0"/>
            </a:endParaRPr>
          </a:p>
          <a:p>
            <a:pPr algn="l">
              <a:lnSpc>
                <a:spcPct val="150000"/>
              </a:lnSpc>
            </a:pPr>
            <a:r>
              <a:rPr lang="en-CA" sz="2800" dirty="0" err="1" smtClean="0">
                <a:ln>
                  <a:noFill/>
                </a:ln>
                <a:solidFill>
                  <a:schemeClr val="tx1"/>
                </a:solidFill>
                <a:latin typeface="Garamond" panose="02020404030301010803" pitchFamily="18" charset="0"/>
              </a:rPr>
              <a:t>Lorsqu'une</a:t>
            </a:r>
            <a:r>
              <a:rPr lang="en-CA" sz="2800" dirty="0" smtClean="0">
                <a:ln>
                  <a:noFill/>
                </a:ln>
                <a:solidFill>
                  <a:schemeClr val="tx1"/>
                </a:solidFill>
                <a:latin typeface="Garamond" panose="02020404030301010803" pitchFamily="18" charset="0"/>
              </a:rPr>
              <a:t> structure </a:t>
            </a:r>
            <a:r>
              <a:rPr lang="en-CA" sz="2800" dirty="0" err="1" smtClean="0">
                <a:ln>
                  <a:noFill/>
                </a:ln>
                <a:solidFill>
                  <a:schemeClr val="tx1"/>
                </a:solidFill>
                <a:latin typeface="Garamond" panose="02020404030301010803" pitchFamily="18" charset="0"/>
              </a:rPr>
              <a:t>est</a:t>
            </a:r>
            <a:r>
              <a:rPr lang="en-CA" sz="2800" dirty="0" smtClean="0">
                <a:ln>
                  <a:noFill/>
                </a:ln>
                <a:solidFill>
                  <a:schemeClr val="tx1"/>
                </a:solidFill>
                <a:latin typeface="Garamond" panose="02020404030301010803" pitchFamily="18" charset="0"/>
              </a:rPr>
              <a:t> </a:t>
            </a:r>
            <a:r>
              <a:rPr lang="en-CA" sz="2800" dirty="0" err="1" smtClean="0">
                <a:ln>
                  <a:noFill/>
                </a:ln>
                <a:solidFill>
                  <a:schemeClr val="tx1"/>
                </a:solidFill>
                <a:latin typeface="Garamond" panose="02020404030301010803" pitchFamily="18" charset="0"/>
              </a:rPr>
              <a:t>créée</a:t>
            </a:r>
            <a:r>
              <a:rPr lang="en-CA" sz="2800" dirty="0" smtClean="0">
                <a:ln>
                  <a:noFill/>
                </a:ln>
                <a:solidFill>
                  <a:schemeClr val="tx1"/>
                </a:solidFill>
                <a:latin typeface="Garamond" panose="02020404030301010803" pitchFamily="18" charset="0"/>
              </a:rPr>
              <a:t>, </a:t>
            </a:r>
            <a:r>
              <a:rPr lang="en-CA" sz="2800" dirty="0" err="1" smtClean="0">
                <a:ln>
                  <a:noFill/>
                </a:ln>
                <a:solidFill>
                  <a:schemeClr val="tx1"/>
                </a:solidFill>
                <a:latin typeface="Garamond" panose="02020404030301010803" pitchFamily="18" charset="0"/>
              </a:rPr>
              <a:t>elle</a:t>
            </a:r>
            <a:r>
              <a:rPr lang="en-CA" sz="2800" dirty="0" smtClean="0">
                <a:ln>
                  <a:noFill/>
                </a:ln>
                <a:solidFill>
                  <a:schemeClr val="tx1"/>
                </a:solidFill>
                <a:latin typeface="Garamond" panose="02020404030301010803" pitchFamily="18" charset="0"/>
              </a:rPr>
              <a:t> </a:t>
            </a:r>
            <a:r>
              <a:rPr lang="en-CA" sz="2800" dirty="0" err="1" smtClean="0">
                <a:ln>
                  <a:noFill/>
                </a:ln>
                <a:solidFill>
                  <a:schemeClr val="tx1"/>
                </a:solidFill>
                <a:latin typeface="Garamond" panose="02020404030301010803" pitchFamily="18" charset="0"/>
              </a:rPr>
              <a:t>devient</a:t>
            </a:r>
            <a:r>
              <a:rPr lang="en-CA" sz="2800" dirty="0" smtClean="0">
                <a:ln>
                  <a:noFill/>
                </a:ln>
                <a:solidFill>
                  <a:schemeClr val="tx1"/>
                </a:solidFill>
                <a:latin typeface="Garamond" panose="02020404030301010803" pitchFamily="18" charset="0"/>
              </a:rPr>
              <a:t> un nouveau type de variable à la disposition du </a:t>
            </a:r>
            <a:r>
              <a:rPr lang="en-CA" sz="2800" dirty="0" err="1" smtClean="0">
                <a:ln>
                  <a:noFill/>
                </a:ln>
                <a:solidFill>
                  <a:schemeClr val="tx1"/>
                </a:solidFill>
                <a:latin typeface="Garamond" panose="02020404030301010803" pitchFamily="18" charset="0"/>
              </a:rPr>
              <a:t>programmeur</a:t>
            </a:r>
            <a:r>
              <a:rPr lang="en-CA" sz="2800" dirty="0" smtClean="0">
                <a:ln>
                  <a:noFill/>
                </a:ln>
                <a:solidFill>
                  <a:schemeClr val="tx1"/>
                </a:solidFill>
                <a:latin typeface="Garamond" panose="02020404030301010803" pitchFamily="18" charset="0"/>
              </a:rPr>
              <a:t>.</a:t>
            </a:r>
            <a:endParaRPr lang="fr-CA" sz="2800" dirty="0">
              <a:ln>
                <a:noFill/>
              </a:ln>
              <a:solidFill>
                <a:schemeClr val="tx1"/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5581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51520" y="548680"/>
            <a:ext cx="8062912" cy="636487"/>
          </a:xfrm>
        </p:spPr>
        <p:txBody>
          <a:bodyPr>
            <a:noAutofit/>
          </a:bodyPr>
          <a:lstStyle/>
          <a:p>
            <a:pPr algn="l"/>
            <a:r>
              <a:rPr lang="en-CA" sz="4500" dirty="0" smtClean="0"/>
              <a:t>Les structures</a:t>
            </a:r>
            <a:endParaRPr lang="fr-CA" sz="45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540544" y="1484784"/>
            <a:ext cx="8062912" cy="4968552"/>
          </a:xfrm>
        </p:spPr>
        <p:txBody>
          <a:bodyPr>
            <a:normAutofit/>
          </a:bodyPr>
          <a:lstStyle/>
          <a:p>
            <a:pPr algn="l"/>
            <a:r>
              <a:rPr lang="en-CA" sz="2800" u="sng" dirty="0" err="1" smtClean="0">
                <a:ln>
                  <a:noFill/>
                </a:ln>
                <a:solidFill>
                  <a:schemeClr val="tx1"/>
                </a:solidFill>
                <a:latin typeface="Garamond" panose="02020404030301010803" pitchFamily="18" charset="0"/>
              </a:rPr>
              <a:t>Déclaration</a:t>
            </a:r>
            <a:r>
              <a:rPr lang="en-CA" sz="2800" u="sng" dirty="0" smtClean="0">
                <a:ln>
                  <a:noFill/>
                </a:ln>
                <a:solidFill>
                  <a:schemeClr val="tx1"/>
                </a:solidFill>
                <a:latin typeface="Garamond" panose="02020404030301010803" pitchFamily="18" charset="0"/>
              </a:rPr>
              <a:t> </a:t>
            </a:r>
            <a:r>
              <a:rPr lang="en-CA" sz="2800" u="sng" dirty="0" err="1" smtClean="0">
                <a:ln>
                  <a:noFill/>
                </a:ln>
                <a:solidFill>
                  <a:schemeClr val="tx1"/>
                </a:solidFill>
                <a:latin typeface="Garamond" panose="02020404030301010803" pitchFamily="18" charset="0"/>
              </a:rPr>
              <a:t>d'une</a:t>
            </a:r>
            <a:r>
              <a:rPr lang="en-CA" sz="2800" u="sng" dirty="0" smtClean="0">
                <a:ln>
                  <a:noFill/>
                </a:ln>
                <a:solidFill>
                  <a:schemeClr val="tx1"/>
                </a:solidFill>
                <a:latin typeface="Garamond" panose="02020404030301010803" pitchFamily="18" charset="0"/>
              </a:rPr>
              <a:t> structure : </a:t>
            </a:r>
          </a:p>
          <a:p>
            <a:pPr algn="l"/>
            <a:endParaRPr lang="en-CA" sz="2800" dirty="0">
              <a:ln>
                <a:noFill/>
              </a:ln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CA" sz="2000" dirty="0" err="1" smtClean="0">
                <a:ln>
                  <a:noFill/>
                </a:ln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CA" sz="2000" dirty="0" smtClean="0">
                <a:ln>
                  <a:noFill/>
                </a:ln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n-CA" sz="2000" dirty="0" err="1" smtClean="0">
                <a:ln>
                  <a:noFill/>
                </a:ln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nom_de_la_structure</a:t>
            </a:r>
            <a:r>
              <a:rPr lang="en-CA" sz="2000" dirty="0" smtClean="0">
                <a:ln>
                  <a:noFill/>
                </a:ln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algn="l">
              <a:lnSpc>
                <a:spcPct val="150000"/>
              </a:lnSpc>
            </a:pPr>
            <a:r>
              <a:rPr lang="en-CA" sz="2000" dirty="0" smtClean="0">
                <a:ln>
                  <a:noFill/>
                </a:ln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algn="l">
              <a:lnSpc>
                <a:spcPct val="150000"/>
              </a:lnSpc>
            </a:pPr>
            <a:r>
              <a:rPr lang="en-CA" sz="2000" dirty="0" smtClean="0">
                <a:ln>
                  <a:noFill/>
                </a:ln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public </a:t>
            </a:r>
            <a:r>
              <a:rPr lang="en-CA" sz="2000" dirty="0" smtClean="0">
                <a:ln>
                  <a:noFill/>
                </a:ln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CA" sz="2000" dirty="0" err="1" smtClean="0">
                <a:ln>
                  <a:noFill/>
                </a:ln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type_variable</a:t>
            </a:r>
            <a:r>
              <a:rPr lang="en-CA" sz="2000" dirty="0" smtClean="0">
                <a:ln>
                  <a:noFill/>
                </a:ln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&lt;</a:t>
            </a:r>
            <a:r>
              <a:rPr lang="en-CA" sz="2000" dirty="0" err="1" smtClean="0">
                <a:ln>
                  <a:noFill/>
                </a:ln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nom_variable</a:t>
            </a:r>
            <a:r>
              <a:rPr lang="en-CA" sz="2000" dirty="0" smtClean="0">
                <a:ln>
                  <a:noFill/>
                </a:ln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;</a:t>
            </a:r>
            <a:endParaRPr lang="en-CA" sz="2000" dirty="0">
              <a:ln>
                <a:noFill/>
              </a:ln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CA" sz="2000" dirty="0" smtClean="0">
                <a:ln>
                  <a:noFill/>
                </a:ln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public </a:t>
            </a:r>
            <a:r>
              <a:rPr lang="en-CA" sz="2000" dirty="0">
                <a:ln>
                  <a:noFill/>
                </a:ln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CA" sz="2000" dirty="0" err="1">
                <a:ln>
                  <a:noFill/>
                </a:ln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type_variable</a:t>
            </a:r>
            <a:r>
              <a:rPr lang="en-CA" sz="2000" dirty="0">
                <a:ln>
                  <a:noFill/>
                </a:ln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&lt;</a:t>
            </a:r>
            <a:r>
              <a:rPr lang="en-CA" sz="2000" dirty="0" err="1">
                <a:ln>
                  <a:noFill/>
                </a:ln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nom_variable</a:t>
            </a:r>
            <a:r>
              <a:rPr lang="en-CA" sz="2000" dirty="0">
                <a:ln>
                  <a:noFill/>
                </a:ln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;</a:t>
            </a:r>
          </a:p>
          <a:p>
            <a:pPr algn="l">
              <a:lnSpc>
                <a:spcPct val="150000"/>
              </a:lnSpc>
            </a:pPr>
            <a:r>
              <a:rPr lang="en-CA" sz="2000" dirty="0" smtClean="0">
                <a:ln>
                  <a:noFill/>
                </a:ln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public </a:t>
            </a:r>
            <a:r>
              <a:rPr lang="en-CA" sz="2000" dirty="0">
                <a:ln>
                  <a:noFill/>
                </a:ln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CA" sz="2000" dirty="0" err="1">
                <a:ln>
                  <a:noFill/>
                </a:ln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type_variable</a:t>
            </a:r>
            <a:r>
              <a:rPr lang="en-CA" sz="2000" dirty="0">
                <a:ln>
                  <a:noFill/>
                </a:ln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&lt;</a:t>
            </a:r>
            <a:r>
              <a:rPr lang="en-CA" sz="2000" dirty="0" err="1">
                <a:ln>
                  <a:noFill/>
                </a:ln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nom_variable</a:t>
            </a:r>
            <a:r>
              <a:rPr lang="en-CA" sz="2000" dirty="0">
                <a:ln>
                  <a:noFill/>
                </a:ln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;</a:t>
            </a:r>
          </a:p>
          <a:p>
            <a:pPr algn="l">
              <a:lnSpc>
                <a:spcPct val="150000"/>
              </a:lnSpc>
            </a:pPr>
            <a:r>
              <a:rPr lang="en-CA" sz="2000" dirty="0" smtClean="0">
                <a:ln>
                  <a:noFill/>
                </a:ln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Etc</a:t>
            </a:r>
            <a:r>
              <a:rPr lang="en-CA" sz="2000" dirty="0" smtClean="0">
                <a:ln>
                  <a:noFill/>
                </a:ln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....</a:t>
            </a:r>
            <a:endParaRPr lang="en-CA" sz="2000" dirty="0">
              <a:ln>
                <a:noFill/>
              </a:ln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CA" sz="2000" dirty="0" smtClean="0">
                <a:ln>
                  <a:noFill/>
                </a:ln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endParaRPr lang="fr-CA" sz="2000" dirty="0">
              <a:ln>
                <a:noFill/>
              </a:ln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5964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40544" y="776289"/>
            <a:ext cx="8062912" cy="636487"/>
          </a:xfrm>
        </p:spPr>
        <p:txBody>
          <a:bodyPr>
            <a:noAutofit/>
          </a:bodyPr>
          <a:lstStyle/>
          <a:p>
            <a:pPr algn="l"/>
            <a:r>
              <a:rPr lang="en-CA" sz="4500" dirty="0" smtClean="0"/>
              <a:t>Les structures</a:t>
            </a:r>
            <a:endParaRPr lang="fr-CA" sz="45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540544" y="1484784"/>
            <a:ext cx="8062912" cy="4968552"/>
          </a:xfrm>
        </p:spPr>
        <p:txBody>
          <a:bodyPr>
            <a:normAutofit/>
          </a:bodyPr>
          <a:lstStyle/>
          <a:p>
            <a:pPr algn="l"/>
            <a:r>
              <a:rPr lang="en-CA" sz="2800" b="1" u="sng" dirty="0" err="1" smtClean="0">
                <a:ln>
                  <a:noFill/>
                </a:ln>
                <a:solidFill>
                  <a:schemeClr val="tx1"/>
                </a:solidFill>
                <a:latin typeface="Garamond" panose="02020404030301010803" pitchFamily="18" charset="0"/>
              </a:rPr>
              <a:t>Exemple</a:t>
            </a:r>
            <a:r>
              <a:rPr lang="en-CA" sz="2800" b="1" u="sng" dirty="0" smtClean="0">
                <a:ln>
                  <a:noFill/>
                </a:ln>
                <a:solidFill>
                  <a:schemeClr val="tx1"/>
                </a:solidFill>
                <a:latin typeface="Garamond" panose="02020404030301010803" pitchFamily="18" charset="0"/>
              </a:rPr>
              <a:t> 1 : </a:t>
            </a:r>
          </a:p>
          <a:p>
            <a:pPr algn="l"/>
            <a:endParaRPr lang="en-CA" sz="2800" dirty="0">
              <a:ln>
                <a:noFill/>
              </a:ln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CA" sz="2000" dirty="0" err="1" smtClean="0">
                <a:ln>
                  <a:noFill/>
                </a:ln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CA" sz="2000" dirty="0" smtClean="0">
                <a:ln>
                  <a:noFill/>
                </a:ln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2000" dirty="0" err="1" smtClean="0">
                <a:ln>
                  <a:noFill/>
                </a:ln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heure</a:t>
            </a:r>
            <a:endParaRPr lang="en-CA" sz="2000" dirty="0" smtClean="0">
              <a:ln>
                <a:noFill/>
              </a:ln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CA" sz="2000" dirty="0" smtClean="0">
                <a:ln>
                  <a:noFill/>
                </a:ln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CA" sz="2000" dirty="0" smtClean="0">
              <a:ln>
                <a:noFill/>
              </a:ln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CA" sz="2000" dirty="0" smtClean="0">
                <a:ln>
                  <a:noFill/>
                </a:ln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public </a:t>
            </a:r>
            <a:r>
              <a:rPr lang="en-CA" sz="2000" dirty="0" err="1" smtClean="0">
                <a:ln>
                  <a:noFill/>
                </a:ln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CA" sz="2000" dirty="0" smtClean="0">
                <a:ln>
                  <a:noFill/>
                </a:ln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2000" dirty="0" err="1" smtClean="0">
                <a:ln>
                  <a:noFill/>
                </a:ln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heures</a:t>
            </a:r>
            <a:r>
              <a:rPr lang="en-CA" sz="2000" dirty="0" smtClean="0">
                <a:ln>
                  <a:noFill/>
                </a:ln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;</a:t>
            </a:r>
            <a:endParaRPr lang="en-CA" sz="2000" dirty="0">
              <a:ln>
                <a:noFill/>
              </a:ln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CA" sz="2000" dirty="0" smtClean="0">
                <a:ln>
                  <a:noFill/>
                </a:ln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public </a:t>
            </a:r>
            <a:r>
              <a:rPr lang="en-CA" sz="2000" dirty="0" err="1" smtClean="0">
                <a:ln>
                  <a:noFill/>
                </a:ln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CA" sz="2000" dirty="0" smtClean="0">
                <a:ln>
                  <a:noFill/>
                </a:ln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minutes </a:t>
            </a:r>
            <a:r>
              <a:rPr lang="en-CA" sz="2000" dirty="0">
                <a:ln>
                  <a:noFill/>
                </a:ln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algn="l">
              <a:lnSpc>
                <a:spcPct val="150000"/>
              </a:lnSpc>
            </a:pPr>
            <a:r>
              <a:rPr lang="en-CA" sz="2000" dirty="0" smtClean="0">
                <a:ln>
                  <a:noFill/>
                </a:ln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public </a:t>
            </a:r>
            <a:r>
              <a:rPr lang="en-CA" sz="2000" dirty="0" err="1" smtClean="0">
                <a:ln>
                  <a:noFill/>
                </a:ln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CA" sz="2000" dirty="0" smtClean="0">
                <a:ln>
                  <a:noFill/>
                </a:ln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2000" dirty="0" err="1" smtClean="0">
                <a:ln>
                  <a:noFill/>
                </a:ln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secondes</a:t>
            </a:r>
            <a:r>
              <a:rPr lang="en-CA" sz="2000" dirty="0" smtClean="0">
                <a:ln>
                  <a:noFill/>
                </a:ln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;</a:t>
            </a:r>
            <a:endParaRPr lang="en-CA" sz="2000" dirty="0">
              <a:ln>
                <a:noFill/>
              </a:ln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CA" sz="2000" dirty="0" smtClean="0">
                <a:ln>
                  <a:noFill/>
                </a:ln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endParaRPr lang="fr-CA" sz="2000" dirty="0">
              <a:ln>
                <a:noFill/>
              </a:ln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3139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40544" y="776289"/>
            <a:ext cx="8062912" cy="636487"/>
          </a:xfrm>
        </p:spPr>
        <p:txBody>
          <a:bodyPr>
            <a:noAutofit/>
          </a:bodyPr>
          <a:lstStyle/>
          <a:p>
            <a:pPr algn="l"/>
            <a:r>
              <a:rPr lang="en-CA" sz="4500" dirty="0" smtClean="0"/>
              <a:t>Les structures</a:t>
            </a:r>
            <a:endParaRPr lang="fr-CA" sz="45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540544" y="1484784"/>
            <a:ext cx="8062912" cy="4968552"/>
          </a:xfrm>
        </p:spPr>
        <p:txBody>
          <a:bodyPr>
            <a:normAutofit/>
          </a:bodyPr>
          <a:lstStyle/>
          <a:p>
            <a:pPr algn="l"/>
            <a:r>
              <a:rPr lang="en-CA" sz="2800" b="1" u="sng" dirty="0" err="1" smtClean="0">
                <a:ln>
                  <a:noFill/>
                </a:ln>
                <a:solidFill>
                  <a:schemeClr val="tx1"/>
                </a:solidFill>
                <a:latin typeface="Garamond" panose="02020404030301010803" pitchFamily="18" charset="0"/>
              </a:rPr>
              <a:t>Exemple</a:t>
            </a:r>
            <a:r>
              <a:rPr lang="en-CA" sz="2800" b="1" u="sng" dirty="0" smtClean="0">
                <a:ln>
                  <a:noFill/>
                </a:ln>
                <a:solidFill>
                  <a:schemeClr val="tx1"/>
                </a:solidFill>
                <a:latin typeface="Garamond" panose="02020404030301010803" pitchFamily="18" charset="0"/>
              </a:rPr>
              <a:t> 2 : </a:t>
            </a:r>
          </a:p>
          <a:p>
            <a:pPr algn="l"/>
            <a:endParaRPr lang="en-CA" sz="2800" dirty="0">
              <a:ln>
                <a:noFill/>
              </a:ln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CA" sz="2000" dirty="0" err="1" smtClean="0">
                <a:ln>
                  <a:noFill/>
                </a:ln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CA" sz="2000" dirty="0" smtClean="0">
                <a:ln>
                  <a:noFill/>
                </a:ln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date</a:t>
            </a:r>
          </a:p>
          <a:p>
            <a:pPr algn="l">
              <a:lnSpc>
                <a:spcPct val="150000"/>
              </a:lnSpc>
            </a:pPr>
            <a:r>
              <a:rPr lang="en-CA" sz="2000" dirty="0" smtClean="0">
                <a:ln>
                  <a:noFill/>
                </a:ln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CA" sz="2000" dirty="0" smtClean="0">
              <a:ln>
                <a:noFill/>
              </a:ln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CA" sz="2000" dirty="0" smtClean="0">
                <a:ln>
                  <a:noFill/>
                </a:ln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public </a:t>
            </a:r>
            <a:r>
              <a:rPr lang="en-CA" sz="2000" dirty="0" err="1" smtClean="0">
                <a:ln>
                  <a:noFill/>
                </a:ln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CA" sz="2000" dirty="0" smtClean="0">
                <a:ln>
                  <a:noFill/>
                </a:ln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2000" dirty="0" err="1" smtClean="0">
                <a:ln>
                  <a:noFill/>
                </a:ln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annee</a:t>
            </a:r>
            <a:r>
              <a:rPr lang="en-CA" sz="2000" dirty="0" smtClean="0">
                <a:ln>
                  <a:noFill/>
                </a:ln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CA" sz="2000" dirty="0">
              <a:ln>
                <a:noFill/>
              </a:ln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CA" sz="2000" dirty="0" smtClean="0">
                <a:ln>
                  <a:noFill/>
                </a:ln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public string </a:t>
            </a:r>
            <a:r>
              <a:rPr lang="en-CA" sz="2000" dirty="0" err="1" smtClean="0">
                <a:ln>
                  <a:noFill/>
                </a:ln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mois</a:t>
            </a:r>
            <a:r>
              <a:rPr lang="en-CA" sz="2000" dirty="0" smtClean="0">
                <a:ln>
                  <a:noFill/>
                </a:ln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CA" sz="2000" dirty="0">
              <a:ln>
                <a:noFill/>
              </a:ln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CA" sz="2000" dirty="0" smtClean="0">
                <a:ln>
                  <a:noFill/>
                </a:ln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public </a:t>
            </a:r>
            <a:r>
              <a:rPr lang="en-CA" sz="2000" dirty="0" err="1" smtClean="0">
                <a:ln>
                  <a:noFill/>
                </a:ln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CA" sz="2000" dirty="0" smtClean="0">
                <a:ln>
                  <a:noFill/>
                </a:ln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jour;</a:t>
            </a:r>
            <a:endParaRPr lang="en-CA" sz="2000" dirty="0">
              <a:ln>
                <a:noFill/>
              </a:ln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CA" sz="2000" dirty="0" smtClean="0">
                <a:ln>
                  <a:noFill/>
                </a:ln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endParaRPr lang="fr-CA" sz="2000" dirty="0">
              <a:ln>
                <a:noFill/>
              </a:ln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8228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23528" y="22136"/>
            <a:ext cx="8062912" cy="636487"/>
          </a:xfrm>
        </p:spPr>
        <p:txBody>
          <a:bodyPr>
            <a:noAutofit/>
          </a:bodyPr>
          <a:lstStyle/>
          <a:p>
            <a:pPr algn="l"/>
            <a:r>
              <a:rPr lang="en-CA" sz="4500" dirty="0" smtClean="0"/>
              <a:t>Les structures</a:t>
            </a:r>
            <a:endParaRPr lang="fr-CA" sz="45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79512" y="836712"/>
            <a:ext cx="8423944" cy="5904656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en-CA" sz="3600" u="sng" dirty="0" smtClean="0">
                <a:ln>
                  <a:noFill/>
                </a:ln>
                <a:solidFill>
                  <a:schemeClr val="tx1"/>
                </a:solidFill>
                <a:latin typeface="Garamond" panose="02020404030301010803" pitchFamily="18" charset="0"/>
              </a:rPr>
              <a:t>N.B. : </a:t>
            </a:r>
          </a:p>
          <a:p>
            <a:pPr algn="l"/>
            <a:endParaRPr lang="en-CA" sz="2800" dirty="0">
              <a:ln>
                <a:noFill/>
              </a:ln>
              <a:solidFill>
                <a:schemeClr val="tx1"/>
              </a:solidFill>
              <a:latin typeface="Garamond" panose="02020404030301010803" pitchFamily="18" charset="0"/>
            </a:endParaRPr>
          </a:p>
          <a:p>
            <a:pPr algn="l"/>
            <a:r>
              <a:rPr lang="en-CA" sz="3600" dirty="0" err="1" smtClean="0">
                <a:ln>
                  <a:noFill/>
                </a:ln>
                <a:solidFill>
                  <a:schemeClr val="tx1"/>
                </a:solidFill>
                <a:latin typeface="Garamond" panose="02020404030301010803" pitchFamily="18" charset="0"/>
              </a:rPr>
              <a:t>Une</a:t>
            </a:r>
            <a:r>
              <a:rPr lang="en-CA" sz="3600" dirty="0" smtClean="0">
                <a:ln>
                  <a:noFill/>
                </a:ln>
                <a:solidFill>
                  <a:schemeClr val="tx1"/>
                </a:solidFill>
                <a:latin typeface="Garamond" panose="02020404030301010803" pitchFamily="18" charset="0"/>
              </a:rPr>
              <a:t> structure se </a:t>
            </a:r>
            <a:r>
              <a:rPr lang="en-CA" sz="3600" dirty="0" err="1" smtClean="0">
                <a:ln>
                  <a:noFill/>
                </a:ln>
                <a:solidFill>
                  <a:schemeClr val="tx1"/>
                </a:solidFill>
                <a:latin typeface="Garamond" panose="02020404030301010803" pitchFamily="18" charset="0"/>
              </a:rPr>
              <a:t>crée</a:t>
            </a:r>
            <a:r>
              <a:rPr lang="en-CA" sz="3600" dirty="0" smtClean="0">
                <a:ln>
                  <a:noFill/>
                </a:ln>
                <a:solidFill>
                  <a:schemeClr val="tx1"/>
                </a:solidFill>
                <a:latin typeface="Garamond" panose="02020404030301010803" pitchFamily="18" charset="0"/>
              </a:rPr>
              <a:t> à </a:t>
            </a:r>
            <a:r>
              <a:rPr lang="en-CA" sz="3600" dirty="0" err="1" smtClean="0">
                <a:ln>
                  <a:noFill/>
                </a:ln>
                <a:solidFill>
                  <a:schemeClr val="tx1"/>
                </a:solidFill>
                <a:latin typeface="Garamond" panose="02020404030301010803" pitchFamily="18" charset="0"/>
              </a:rPr>
              <a:t>l'extérieur</a:t>
            </a:r>
            <a:r>
              <a:rPr lang="en-CA" sz="3600" dirty="0" smtClean="0">
                <a:ln>
                  <a:noFill/>
                </a:ln>
                <a:solidFill>
                  <a:schemeClr val="tx1"/>
                </a:solidFill>
                <a:latin typeface="Garamond" panose="02020404030301010803" pitchFamily="18" charset="0"/>
              </a:rPr>
              <a:t> du </a:t>
            </a:r>
            <a:r>
              <a:rPr lang="en-CA" sz="3600" b="1" dirty="0" smtClean="0">
                <a:ln>
                  <a:noFill/>
                </a:ln>
                <a:solidFill>
                  <a:schemeClr val="tx1"/>
                </a:solidFill>
                <a:latin typeface="Garamond" panose="02020404030301010803" pitchFamily="18" charset="0"/>
              </a:rPr>
              <a:t>Main</a:t>
            </a:r>
            <a:r>
              <a:rPr lang="en-CA" sz="3600" b="1" dirty="0" smtClean="0">
                <a:ln>
                  <a:noFill/>
                </a:ln>
                <a:solidFill>
                  <a:schemeClr val="tx1"/>
                </a:solidFill>
                <a:latin typeface="Garamond" panose="02020404030301010803" pitchFamily="18" charset="0"/>
              </a:rPr>
              <a:t>( ) </a:t>
            </a:r>
            <a:r>
              <a:rPr lang="en-CA" sz="3600" dirty="0" err="1" smtClean="0">
                <a:ln>
                  <a:noFill/>
                </a:ln>
                <a:solidFill>
                  <a:schemeClr val="tx1"/>
                </a:solidFill>
                <a:latin typeface="Garamond" panose="02020404030301010803" pitchFamily="18" charset="0"/>
              </a:rPr>
              <a:t>mais</a:t>
            </a:r>
            <a:r>
              <a:rPr lang="en-CA" sz="3600" dirty="0" smtClean="0">
                <a:ln>
                  <a:noFill/>
                </a:ln>
                <a:solidFill>
                  <a:schemeClr val="tx1"/>
                </a:solidFill>
                <a:latin typeface="Garamond" panose="02020404030301010803" pitchFamily="18" charset="0"/>
              </a:rPr>
              <a:t> à </a:t>
            </a:r>
            <a:r>
              <a:rPr lang="en-CA" sz="3600" dirty="0" err="1" smtClean="0">
                <a:ln>
                  <a:noFill/>
                </a:ln>
                <a:solidFill>
                  <a:schemeClr val="tx1"/>
                </a:solidFill>
                <a:latin typeface="Garamond" panose="02020404030301010803" pitchFamily="18" charset="0"/>
              </a:rPr>
              <a:t>l'intérieur</a:t>
            </a:r>
            <a:r>
              <a:rPr lang="en-CA" sz="3600" dirty="0" smtClean="0">
                <a:ln>
                  <a:noFill/>
                </a:ln>
                <a:solidFill>
                  <a:schemeClr val="tx1"/>
                </a:solidFill>
                <a:latin typeface="Garamond" panose="02020404030301010803" pitchFamily="18" charset="0"/>
              </a:rPr>
              <a:t> de la </a:t>
            </a:r>
            <a:r>
              <a:rPr lang="en-CA" sz="3600" dirty="0" err="1" smtClean="0">
                <a:ln>
                  <a:noFill/>
                </a:ln>
                <a:solidFill>
                  <a:schemeClr val="tx1"/>
                </a:solidFill>
                <a:latin typeface="Garamond" panose="02020404030301010803" pitchFamily="18" charset="0"/>
              </a:rPr>
              <a:t>classe</a:t>
            </a:r>
            <a:r>
              <a:rPr lang="en-CA" sz="3600" dirty="0" smtClean="0">
                <a:ln>
                  <a:noFill/>
                </a:ln>
                <a:solidFill>
                  <a:schemeClr val="tx1"/>
                </a:solidFill>
                <a:latin typeface="Garamond" panose="02020404030301010803" pitchFamily="18" charset="0"/>
              </a:rPr>
              <a:t>.</a:t>
            </a:r>
          </a:p>
          <a:p>
            <a:pPr algn="l"/>
            <a:endParaRPr lang="en-CA" sz="2800" dirty="0">
              <a:ln>
                <a:noFill/>
              </a:ln>
              <a:solidFill>
                <a:schemeClr val="tx1"/>
              </a:solidFill>
              <a:latin typeface="Garamond" panose="02020404030301010803" pitchFamily="18" charset="0"/>
            </a:endParaRPr>
          </a:p>
          <a:p>
            <a:pPr algn="l"/>
            <a:r>
              <a:rPr lang="en-CA" sz="3200" dirty="0">
                <a:ln>
                  <a:noFill/>
                </a:ln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Module1</a:t>
            </a:r>
            <a:endParaRPr lang="fr-CA" sz="3200" dirty="0">
              <a:ln>
                <a:noFill/>
              </a:ln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CA" sz="3200" dirty="0">
                <a:ln>
                  <a:noFill/>
                </a:ln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fr-CA" sz="3200" dirty="0">
              <a:ln>
                <a:noFill/>
              </a:ln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CA" sz="3200" dirty="0">
                <a:ln>
                  <a:noFill/>
                </a:ln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 </a:t>
            </a:r>
            <a:r>
              <a:rPr lang="en-CA" sz="3200" dirty="0" smtClean="0">
                <a:ln>
                  <a:noFill/>
                </a:ln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*****</a:t>
            </a:r>
            <a:r>
              <a:rPr lang="en-CA" sz="3200" dirty="0" err="1" smtClean="0">
                <a:ln>
                  <a:noFill/>
                </a:ln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Déclaration</a:t>
            </a:r>
            <a:r>
              <a:rPr lang="en-CA" sz="3200" dirty="0" smtClean="0">
                <a:ln>
                  <a:noFill/>
                </a:ln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des </a:t>
            </a:r>
            <a:r>
              <a:rPr lang="en-CA" sz="3200" dirty="0">
                <a:ln>
                  <a:noFill/>
                </a:ln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structures </a:t>
            </a:r>
            <a:r>
              <a:rPr lang="en-CA" sz="3200" dirty="0" smtClean="0">
                <a:ln>
                  <a:noFill/>
                </a:ln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*****</a:t>
            </a:r>
          </a:p>
          <a:p>
            <a:pPr algn="l"/>
            <a:endParaRPr lang="fr-CA" sz="3200" dirty="0">
              <a:ln>
                <a:noFill/>
              </a:ln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CA" sz="3200" dirty="0" err="1">
                <a:ln>
                  <a:noFill/>
                </a:ln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CA" sz="3200" dirty="0">
                <a:ln>
                  <a:noFill/>
                </a:ln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3200" dirty="0" err="1">
                <a:ln>
                  <a:noFill/>
                </a:ln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heure</a:t>
            </a:r>
            <a:endParaRPr lang="en-CA" sz="3200" dirty="0">
              <a:ln>
                <a:noFill/>
              </a:ln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CA" sz="3200" dirty="0">
                <a:ln>
                  <a:noFill/>
                </a:ln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3200" dirty="0" smtClean="0">
                <a:ln>
                  <a:noFill/>
                </a:ln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CA" sz="3200" dirty="0" smtClean="0">
                <a:ln>
                  <a:noFill/>
                </a:ln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CA" sz="3200" dirty="0">
              <a:ln>
                <a:noFill/>
              </a:ln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CA" sz="3200" dirty="0">
                <a:ln>
                  <a:noFill/>
                </a:ln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CA" sz="3200" dirty="0" smtClean="0">
                <a:ln>
                  <a:noFill/>
                </a:ln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CA" sz="3200" dirty="0" err="1">
                <a:ln>
                  <a:noFill/>
                </a:ln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CA" sz="3200" dirty="0">
                <a:ln>
                  <a:noFill/>
                </a:ln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3200" dirty="0" err="1">
                <a:ln>
                  <a:noFill/>
                </a:ln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heures</a:t>
            </a:r>
            <a:r>
              <a:rPr lang="en-CA" sz="3200" dirty="0">
                <a:ln>
                  <a:noFill/>
                </a:ln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;</a:t>
            </a:r>
          </a:p>
          <a:p>
            <a:pPr algn="l"/>
            <a:r>
              <a:rPr lang="en-CA" sz="3200" dirty="0">
                <a:ln>
                  <a:noFill/>
                </a:ln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CA" sz="3200" dirty="0" smtClean="0">
                <a:ln>
                  <a:noFill/>
                </a:ln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CA" sz="3200" dirty="0" err="1">
                <a:ln>
                  <a:noFill/>
                </a:ln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CA" sz="3200" dirty="0">
                <a:ln>
                  <a:noFill/>
                </a:ln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minutes ;</a:t>
            </a:r>
          </a:p>
          <a:p>
            <a:pPr algn="l"/>
            <a:r>
              <a:rPr lang="en-CA" sz="3200" dirty="0">
                <a:ln>
                  <a:noFill/>
                </a:ln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CA" sz="3200" dirty="0" smtClean="0">
                <a:ln>
                  <a:noFill/>
                </a:ln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CA" sz="3200" dirty="0" err="1">
                <a:ln>
                  <a:noFill/>
                </a:ln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CA" sz="3200" dirty="0">
                <a:ln>
                  <a:noFill/>
                </a:ln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3200" dirty="0" err="1">
                <a:ln>
                  <a:noFill/>
                </a:ln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secondes</a:t>
            </a:r>
            <a:r>
              <a:rPr lang="en-CA" sz="3200" dirty="0">
                <a:ln>
                  <a:noFill/>
                </a:ln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;</a:t>
            </a:r>
          </a:p>
          <a:p>
            <a:pPr algn="l"/>
            <a:r>
              <a:rPr lang="en-CA" sz="3200" dirty="0">
                <a:ln>
                  <a:noFill/>
                </a:ln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3200" dirty="0" smtClean="0">
                <a:ln>
                  <a:noFill/>
                </a:ln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CA" sz="3200" dirty="0" smtClean="0">
                <a:ln>
                  <a:noFill/>
                </a:ln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endParaRPr lang="fr-CA" sz="3200" dirty="0">
              <a:ln>
                <a:noFill/>
              </a:ln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fr-CA" sz="3200" dirty="0">
                <a:ln>
                  <a:noFill/>
                </a:ln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algn="l"/>
            <a:r>
              <a:rPr lang="fr-CA" sz="3200" dirty="0">
                <a:ln>
                  <a:noFill/>
                </a:ln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algn="l"/>
            <a:r>
              <a:rPr lang="fr-CA" sz="3200" dirty="0">
                <a:ln>
                  <a:noFill/>
                </a:ln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 ****main ****</a:t>
            </a:r>
          </a:p>
          <a:p>
            <a:pPr algn="l"/>
            <a:r>
              <a:rPr lang="fr-CA" sz="3200" dirty="0">
                <a:ln>
                  <a:noFill/>
                </a:ln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CA" sz="3200" dirty="0" err="1">
                <a:ln>
                  <a:noFill/>
                </a:ln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fr-CA" sz="3200" dirty="0">
                <a:ln>
                  <a:noFill/>
                </a:ln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CA" sz="3200" dirty="0" err="1">
                <a:ln>
                  <a:noFill/>
                </a:ln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fr-CA" sz="3200" dirty="0">
                <a:ln>
                  <a:noFill/>
                </a:ln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</a:t>
            </a:r>
            <a:r>
              <a:rPr lang="fr-CA" sz="3200" dirty="0" smtClean="0">
                <a:ln>
                  <a:noFill/>
                </a:ln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algn="l"/>
            <a:r>
              <a:rPr lang="en-CA" sz="3200" dirty="0" smtClean="0">
                <a:ln>
                  <a:noFill/>
                </a:ln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..............</a:t>
            </a:r>
            <a:endParaRPr lang="fr-CA" sz="3200" dirty="0">
              <a:ln>
                <a:noFill/>
              </a:ln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endParaRPr lang="en-CA" sz="2800" b="1" dirty="0" smtClean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2155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51520" y="332656"/>
            <a:ext cx="8062912" cy="636487"/>
          </a:xfrm>
        </p:spPr>
        <p:txBody>
          <a:bodyPr>
            <a:noAutofit/>
          </a:bodyPr>
          <a:lstStyle/>
          <a:p>
            <a:pPr algn="l"/>
            <a:r>
              <a:rPr lang="en-CA" sz="4500" dirty="0" smtClean="0"/>
              <a:t>Les structures</a:t>
            </a:r>
            <a:endParaRPr lang="fr-CA" sz="45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540544" y="1484784"/>
            <a:ext cx="8062912" cy="4968552"/>
          </a:xfrm>
        </p:spPr>
        <p:txBody>
          <a:bodyPr>
            <a:normAutofit/>
          </a:bodyPr>
          <a:lstStyle/>
          <a:p>
            <a:pPr algn="l"/>
            <a:r>
              <a:rPr lang="en-CA" sz="2800" b="1" u="sng" dirty="0" err="1" smtClean="0">
                <a:ln>
                  <a:noFill/>
                </a:ln>
                <a:solidFill>
                  <a:schemeClr val="tx1"/>
                </a:solidFill>
                <a:latin typeface="Garamond" panose="02020404030301010803" pitchFamily="18" charset="0"/>
              </a:rPr>
              <a:t>Création</a:t>
            </a:r>
            <a:r>
              <a:rPr lang="en-CA" sz="2800" b="1" u="sng" dirty="0" smtClean="0">
                <a:ln>
                  <a:noFill/>
                </a:ln>
                <a:solidFill>
                  <a:schemeClr val="tx1"/>
                </a:solidFill>
                <a:latin typeface="Garamond" panose="02020404030301010803" pitchFamily="18" charset="0"/>
              </a:rPr>
              <a:t> de variables du nouveau type :</a:t>
            </a:r>
          </a:p>
          <a:p>
            <a:pPr algn="l"/>
            <a:endParaRPr lang="en-CA" sz="2800" u="sng" dirty="0">
              <a:ln>
                <a:noFill/>
              </a:ln>
              <a:solidFill>
                <a:schemeClr val="tx1"/>
              </a:solidFill>
              <a:latin typeface="Garamond" panose="02020404030301010803" pitchFamily="18" charset="0"/>
            </a:endParaRPr>
          </a:p>
          <a:p>
            <a:pPr algn="l">
              <a:lnSpc>
                <a:spcPct val="150000"/>
              </a:lnSpc>
            </a:pPr>
            <a:r>
              <a:rPr lang="en-CA" sz="2800" dirty="0" err="1" smtClean="0">
                <a:ln>
                  <a:noFill/>
                </a:ln>
                <a:solidFill>
                  <a:schemeClr val="tx1"/>
                </a:solidFill>
                <a:latin typeface="Garamond" panose="02020404030301010803" pitchFamily="18" charset="0"/>
              </a:rPr>
              <a:t>Lorsqu'on</a:t>
            </a:r>
            <a:r>
              <a:rPr lang="en-CA" sz="2800" dirty="0" smtClean="0">
                <a:ln>
                  <a:noFill/>
                </a:ln>
                <a:solidFill>
                  <a:schemeClr val="tx1"/>
                </a:solidFill>
                <a:latin typeface="Garamond" panose="02020404030301010803" pitchFamily="18" charset="0"/>
              </a:rPr>
              <a:t> a </a:t>
            </a:r>
            <a:r>
              <a:rPr lang="en-CA" sz="2800" dirty="0" err="1" smtClean="0">
                <a:ln>
                  <a:noFill/>
                </a:ln>
                <a:solidFill>
                  <a:schemeClr val="tx1"/>
                </a:solidFill>
                <a:latin typeface="Garamond" panose="02020404030301010803" pitchFamily="18" charset="0"/>
              </a:rPr>
              <a:t>créé</a:t>
            </a:r>
            <a:r>
              <a:rPr lang="en-CA" sz="2800" dirty="0" smtClean="0">
                <a:ln>
                  <a:noFill/>
                </a:ln>
                <a:solidFill>
                  <a:schemeClr val="tx1"/>
                </a:solidFill>
                <a:latin typeface="Garamond" panose="02020404030301010803" pitchFamily="18" charset="0"/>
              </a:rPr>
              <a:t> </a:t>
            </a:r>
            <a:r>
              <a:rPr lang="en-CA" sz="2800" dirty="0" err="1" smtClean="0">
                <a:ln>
                  <a:noFill/>
                </a:ln>
                <a:solidFill>
                  <a:schemeClr val="tx1"/>
                </a:solidFill>
                <a:latin typeface="Garamond" panose="02020404030301010803" pitchFamily="18" charset="0"/>
              </a:rPr>
              <a:t>une</a:t>
            </a:r>
            <a:r>
              <a:rPr lang="en-CA" sz="2800" dirty="0" smtClean="0">
                <a:ln>
                  <a:noFill/>
                </a:ln>
                <a:solidFill>
                  <a:schemeClr val="tx1"/>
                </a:solidFill>
                <a:latin typeface="Garamond" panose="02020404030301010803" pitchFamily="18" charset="0"/>
              </a:rPr>
              <a:t> structure, on </a:t>
            </a:r>
            <a:r>
              <a:rPr lang="en-CA" sz="2800" dirty="0" err="1" smtClean="0">
                <a:ln>
                  <a:noFill/>
                </a:ln>
                <a:solidFill>
                  <a:schemeClr val="tx1"/>
                </a:solidFill>
                <a:latin typeface="Garamond" panose="02020404030301010803" pitchFamily="18" charset="0"/>
              </a:rPr>
              <a:t>peut</a:t>
            </a:r>
            <a:r>
              <a:rPr lang="en-CA" sz="2800" dirty="0" smtClean="0">
                <a:ln>
                  <a:noFill/>
                </a:ln>
                <a:solidFill>
                  <a:schemeClr val="tx1"/>
                </a:solidFill>
                <a:latin typeface="Garamond" panose="02020404030301010803" pitchFamily="18" charset="0"/>
              </a:rPr>
              <a:t> </a:t>
            </a:r>
            <a:r>
              <a:rPr lang="en-CA" sz="2800" dirty="0" err="1" smtClean="0">
                <a:ln>
                  <a:noFill/>
                </a:ln>
                <a:solidFill>
                  <a:schemeClr val="tx1"/>
                </a:solidFill>
                <a:latin typeface="Garamond" panose="02020404030301010803" pitchFamily="18" charset="0"/>
              </a:rPr>
              <a:t>créer</a:t>
            </a:r>
            <a:r>
              <a:rPr lang="en-CA" sz="2800" dirty="0" smtClean="0">
                <a:ln>
                  <a:noFill/>
                </a:ln>
                <a:solidFill>
                  <a:schemeClr val="tx1"/>
                </a:solidFill>
                <a:latin typeface="Garamond" panose="02020404030301010803" pitchFamily="18" charset="0"/>
              </a:rPr>
              <a:t> des variables de </a:t>
            </a:r>
            <a:r>
              <a:rPr lang="en-CA" sz="2800" dirty="0" err="1" smtClean="0">
                <a:ln>
                  <a:noFill/>
                </a:ln>
                <a:solidFill>
                  <a:schemeClr val="tx1"/>
                </a:solidFill>
                <a:latin typeface="Garamond" panose="02020404030301010803" pitchFamily="18" charset="0"/>
              </a:rPr>
              <a:t>ce</a:t>
            </a:r>
            <a:r>
              <a:rPr lang="en-CA" sz="2800" dirty="0" smtClean="0">
                <a:ln>
                  <a:noFill/>
                </a:ln>
                <a:solidFill>
                  <a:schemeClr val="tx1"/>
                </a:solidFill>
                <a:latin typeface="Garamond" panose="02020404030301010803" pitchFamily="18" charset="0"/>
              </a:rPr>
              <a:t> nouveau type.</a:t>
            </a:r>
          </a:p>
          <a:p>
            <a:pPr algn="l"/>
            <a:endParaRPr lang="en-CA" sz="2800" dirty="0">
              <a:ln>
                <a:noFill/>
              </a:ln>
              <a:solidFill>
                <a:schemeClr val="tx1"/>
              </a:solidFill>
              <a:latin typeface="Garamond" panose="02020404030301010803" pitchFamily="18" charset="0"/>
            </a:endParaRPr>
          </a:p>
          <a:p>
            <a:pPr algn="l"/>
            <a:r>
              <a:rPr lang="en-CA" sz="2800" b="1" dirty="0" err="1" smtClean="0">
                <a:ln>
                  <a:noFill/>
                </a:ln>
                <a:solidFill>
                  <a:schemeClr val="tx1"/>
                </a:solidFill>
                <a:latin typeface="Garamond" panose="02020404030301010803" pitchFamily="18" charset="0"/>
              </a:rPr>
              <a:t>Exemples</a:t>
            </a:r>
            <a:r>
              <a:rPr lang="en-CA" sz="2800" b="1" dirty="0" smtClean="0">
                <a:ln>
                  <a:noFill/>
                </a:ln>
                <a:solidFill>
                  <a:schemeClr val="tx1"/>
                </a:solidFill>
                <a:latin typeface="Garamond" panose="02020404030301010803" pitchFamily="18" charset="0"/>
              </a:rPr>
              <a:t> : </a:t>
            </a:r>
          </a:p>
          <a:p>
            <a:pPr algn="l"/>
            <a:endParaRPr lang="en-CA" sz="2800" dirty="0">
              <a:ln>
                <a:noFill/>
              </a:ln>
              <a:solidFill>
                <a:schemeClr val="tx1"/>
              </a:solidFill>
            </a:endParaRPr>
          </a:p>
          <a:p>
            <a:pPr algn="l"/>
            <a:r>
              <a:rPr lang="en-CA" sz="2000" dirty="0" err="1" smtClean="0">
                <a:ln>
                  <a:noFill/>
                </a:ln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Heure</a:t>
            </a:r>
            <a:r>
              <a:rPr lang="en-CA" sz="2000" dirty="0" smtClean="0">
                <a:ln>
                  <a:noFill/>
                </a:ln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2000" dirty="0" err="1" smtClean="0">
                <a:ln>
                  <a:noFill/>
                </a:ln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heurecourante</a:t>
            </a:r>
            <a:r>
              <a:rPr lang="en-CA" sz="2000" dirty="0" smtClean="0">
                <a:ln>
                  <a:noFill/>
                </a:ln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CA" sz="2000" dirty="0" err="1" smtClean="0">
                <a:ln>
                  <a:noFill/>
                </a:ln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heurederendezvous</a:t>
            </a:r>
            <a:r>
              <a:rPr lang="en-CA" sz="2000" dirty="0" smtClean="0">
                <a:ln>
                  <a:noFill/>
                </a:ln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;</a:t>
            </a:r>
          </a:p>
          <a:p>
            <a:pPr algn="l"/>
            <a:endParaRPr lang="en-CA" sz="2000" dirty="0" smtClean="0">
              <a:ln>
                <a:noFill/>
              </a:ln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CA" sz="2000" dirty="0" smtClean="0">
                <a:ln>
                  <a:noFill/>
                </a:ln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 </a:t>
            </a:r>
            <a:r>
              <a:rPr lang="en-CA" sz="2000" dirty="0" err="1" smtClean="0">
                <a:ln>
                  <a:noFill/>
                </a:ln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datenaissance</a:t>
            </a:r>
            <a:r>
              <a:rPr lang="en-CA" sz="2000" dirty="0" smtClean="0">
                <a:ln>
                  <a:noFill/>
                </a:ln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CA" sz="2000" dirty="0" err="1" smtClean="0">
                <a:ln>
                  <a:noFill/>
                </a:ln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datedeces</a:t>
            </a:r>
            <a:r>
              <a:rPr lang="en-CA" sz="2000" dirty="0" smtClean="0">
                <a:ln>
                  <a:noFill/>
                </a:ln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;</a:t>
            </a:r>
          </a:p>
        </p:txBody>
      </p:sp>
    </p:spTree>
    <p:extLst>
      <p:ext uri="{BB962C8B-B14F-4D97-AF65-F5344CB8AC3E}">
        <p14:creationId xmlns:p14="http://schemas.microsoft.com/office/powerpoint/2010/main" val="2131980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23528" y="476672"/>
            <a:ext cx="8062912" cy="636487"/>
          </a:xfrm>
        </p:spPr>
        <p:txBody>
          <a:bodyPr>
            <a:noAutofit/>
          </a:bodyPr>
          <a:lstStyle/>
          <a:p>
            <a:pPr algn="l"/>
            <a:r>
              <a:rPr lang="en-CA" sz="4500" dirty="0" smtClean="0"/>
              <a:t>Les structures</a:t>
            </a:r>
            <a:endParaRPr lang="fr-CA" sz="45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540544" y="1484784"/>
            <a:ext cx="8062912" cy="4968552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CA" sz="2800" dirty="0" err="1" smtClean="0">
                <a:ln>
                  <a:noFill/>
                </a:ln>
                <a:solidFill>
                  <a:schemeClr val="tx1"/>
                </a:solidFill>
                <a:latin typeface="Garamond" panose="02020404030301010803" pitchFamily="18" charset="0"/>
              </a:rPr>
              <a:t>Une</a:t>
            </a:r>
            <a:r>
              <a:rPr lang="en-CA" sz="2800" dirty="0" smtClean="0">
                <a:ln>
                  <a:noFill/>
                </a:ln>
                <a:solidFill>
                  <a:schemeClr val="tx1"/>
                </a:solidFill>
                <a:latin typeface="Garamond" panose="02020404030301010803" pitchFamily="18" charset="0"/>
              </a:rPr>
              <a:t> </a:t>
            </a:r>
            <a:r>
              <a:rPr lang="en-CA" sz="2800" dirty="0" err="1" smtClean="0">
                <a:ln>
                  <a:noFill/>
                </a:ln>
                <a:solidFill>
                  <a:schemeClr val="tx1"/>
                </a:solidFill>
                <a:latin typeface="Garamond" panose="02020404030301010803" pitchFamily="18" charset="0"/>
              </a:rPr>
              <a:t>fois</a:t>
            </a:r>
            <a:r>
              <a:rPr lang="en-CA" sz="2800" dirty="0" smtClean="0">
                <a:ln>
                  <a:noFill/>
                </a:ln>
                <a:solidFill>
                  <a:schemeClr val="tx1"/>
                </a:solidFill>
                <a:latin typeface="Garamond" panose="02020404030301010803" pitchFamily="18" charset="0"/>
              </a:rPr>
              <a:t> des variables </a:t>
            </a:r>
            <a:r>
              <a:rPr lang="en-CA" sz="2800" dirty="0" err="1" smtClean="0">
                <a:ln>
                  <a:noFill/>
                </a:ln>
                <a:solidFill>
                  <a:schemeClr val="tx1"/>
                </a:solidFill>
                <a:latin typeface="Garamond" panose="02020404030301010803" pitchFamily="18" charset="0"/>
              </a:rPr>
              <a:t>créées</a:t>
            </a:r>
            <a:r>
              <a:rPr lang="en-CA" sz="2800" dirty="0" smtClean="0">
                <a:ln>
                  <a:noFill/>
                </a:ln>
                <a:solidFill>
                  <a:schemeClr val="tx1"/>
                </a:solidFill>
                <a:latin typeface="Garamond" panose="02020404030301010803" pitchFamily="18" charset="0"/>
              </a:rPr>
              <a:t> du nouveau type, on </a:t>
            </a:r>
            <a:r>
              <a:rPr lang="en-CA" sz="2800" dirty="0" err="1" smtClean="0">
                <a:ln>
                  <a:noFill/>
                </a:ln>
                <a:solidFill>
                  <a:schemeClr val="tx1"/>
                </a:solidFill>
                <a:latin typeface="Garamond" panose="02020404030301010803" pitchFamily="18" charset="0"/>
              </a:rPr>
              <a:t>accède</a:t>
            </a:r>
            <a:r>
              <a:rPr lang="en-CA" sz="2800" dirty="0" smtClean="0">
                <a:ln>
                  <a:noFill/>
                </a:ln>
                <a:solidFill>
                  <a:schemeClr val="tx1"/>
                </a:solidFill>
                <a:latin typeface="Garamond" panose="02020404030301010803" pitchFamily="18" charset="0"/>
              </a:rPr>
              <a:t> à </a:t>
            </a:r>
            <a:r>
              <a:rPr lang="en-CA" sz="2800" dirty="0" err="1" smtClean="0">
                <a:ln>
                  <a:noFill/>
                </a:ln>
                <a:solidFill>
                  <a:schemeClr val="tx1"/>
                </a:solidFill>
                <a:latin typeface="Garamond" panose="02020404030301010803" pitchFamily="18" charset="0"/>
              </a:rPr>
              <a:t>ces</a:t>
            </a:r>
            <a:r>
              <a:rPr lang="en-CA" sz="2800" dirty="0" smtClean="0">
                <a:ln>
                  <a:noFill/>
                </a:ln>
                <a:solidFill>
                  <a:schemeClr val="tx1"/>
                </a:solidFill>
                <a:latin typeface="Garamond" panose="02020404030301010803" pitchFamily="18" charset="0"/>
              </a:rPr>
              <a:t> </a:t>
            </a:r>
            <a:r>
              <a:rPr lang="en-CA" sz="2800" dirty="0" err="1" smtClean="0">
                <a:ln>
                  <a:noFill/>
                </a:ln>
                <a:solidFill>
                  <a:schemeClr val="tx1"/>
                </a:solidFill>
                <a:latin typeface="Garamond" panose="02020404030301010803" pitchFamily="18" charset="0"/>
              </a:rPr>
              <a:t>différents</a:t>
            </a:r>
            <a:r>
              <a:rPr lang="en-CA" sz="2800" dirty="0" smtClean="0">
                <a:ln>
                  <a:noFill/>
                </a:ln>
                <a:solidFill>
                  <a:schemeClr val="tx1"/>
                </a:solidFill>
                <a:latin typeface="Garamond" panose="02020404030301010803" pitchFamily="18" charset="0"/>
              </a:rPr>
              <a:t> </a:t>
            </a:r>
            <a:r>
              <a:rPr lang="en-CA" sz="2800" dirty="0" err="1" smtClean="0">
                <a:ln>
                  <a:noFill/>
                </a:ln>
                <a:solidFill>
                  <a:schemeClr val="tx1"/>
                </a:solidFill>
                <a:latin typeface="Garamond" panose="02020404030301010803" pitchFamily="18" charset="0"/>
              </a:rPr>
              <a:t>composants</a:t>
            </a:r>
            <a:r>
              <a:rPr lang="en-CA" sz="2800" dirty="0" smtClean="0">
                <a:ln>
                  <a:noFill/>
                </a:ln>
                <a:solidFill>
                  <a:schemeClr val="tx1"/>
                </a:solidFill>
                <a:latin typeface="Garamond" panose="02020404030301010803" pitchFamily="18" charset="0"/>
              </a:rPr>
              <a:t> avec </a:t>
            </a:r>
            <a:r>
              <a:rPr lang="en-CA" sz="2800" dirty="0" err="1" smtClean="0">
                <a:ln>
                  <a:noFill/>
                </a:ln>
                <a:solidFill>
                  <a:schemeClr val="tx1"/>
                </a:solidFill>
                <a:latin typeface="Garamond" panose="02020404030301010803" pitchFamily="18" charset="0"/>
              </a:rPr>
              <a:t>l'écriture</a:t>
            </a:r>
            <a:r>
              <a:rPr lang="en-CA" sz="2800" dirty="0" smtClean="0">
                <a:ln>
                  <a:noFill/>
                </a:ln>
                <a:solidFill>
                  <a:schemeClr val="tx1"/>
                </a:solidFill>
                <a:latin typeface="Garamond" panose="02020404030301010803" pitchFamily="18" charset="0"/>
              </a:rPr>
              <a:t> :</a:t>
            </a:r>
          </a:p>
          <a:p>
            <a:pPr algn="l"/>
            <a:endParaRPr lang="en-CA" sz="2800" u="sng" dirty="0">
              <a:ln>
                <a:noFill/>
              </a:ln>
              <a:solidFill>
                <a:schemeClr val="tx1"/>
              </a:solidFill>
              <a:latin typeface="Garamond" panose="02020404030301010803" pitchFamily="18" charset="0"/>
            </a:endParaRPr>
          </a:p>
          <a:p>
            <a:pPr algn="l"/>
            <a:r>
              <a:rPr lang="en-CA" sz="2000" dirty="0" smtClean="0">
                <a:ln>
                  <a:noFill/>
                </a:ln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CA" sz="2000" dirty="0" err="1" smtClean="0">
                <a:ln>
                  <a:noFill/>
                </a:ln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nom_variable</a:t>
            </a:r>
            <a:r>
              <a:rPr lang="en-CA" sz="2000" dirty="0" smtClean="0">
                <a:ln>
                  <a:noFill/>
                </a:ln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&gt;.&lt;nom champ interne&gt;</a:t>
            </a:r>
          </a:p>
        </p:txBody>
      </p:sp>
    </p:spTree>
    <p:extLst>
      <p:ext uri="{BB962C8B-B14F-4D97-AF65-F5344CB8AC3E}">
        <p14:creationId xmlns:p14="http://schemas.microsoft.com/office/powerpoint/2010/main" val="2647898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40544" y="776289"/>
            <a:ext cx="8062912" cy="636487"/>
          </a:xfrm>
        </p:spPr>
        <p:txBody>
          <a:bodyPr>
            <a:noAutofit/>
          </a:bodyPr>
          <a:lstStyle/>
          <a:p>
            <a:pPr algn="l"/>
            <a:r>
              <a:rPr lang="en-CA" sz="4500" dirty="0" smtClean="0"/>
              <a:t>Les structures</a:t>
            </a:r>
            <a:endParaRPr lang="fr-CA" sz="45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540544" y="1484784"/>
            <a:ext cx="8062912" cy="4968552"/>
          </a:xfrm>
        </p:spPr>
        <p:txBody>
          <a:bodyPr>
            <a:normAutofit/>
          </a:bodyPr>
          <a:lstStyle/>
          <a:p>
            <a:pPr algn="l"/>
            <a:r>
              <a:rPr lang="en-CA" sz="2800" b="1" dirty="0" err="1" smtClean="0">
                <a:ln>
                  <a:noFill/>
                </a:ln>
                <a:solidFill>
                  <a:schemeClr val="tx1"/>
                </a:solidFill>
                <a:latin typeface="Garamond" panose="02020404030301010803" pitchFamily="18" charset="0"/>
              </a:rPr>
              <a:t>Exemple</a:t>
            </a:r>
            <a:r>
              <a:rPr lang="en-CA" sz="2800" b="1" dirty="0" smtClean="0">
                <a:ln>
                  <a:noFill/>
                </a:ln>
                <a:solidFill>
                  <a:schemeClr val="tx1"/>
                </a:solidFill>
                <a:latin typeface="Garamond" panose="02020404030301010803" pitchFamily="18" charset="0"/>
              </a:rPr>
              <a:t> 1 : </a:t>
            </a:r>
          </a:p>
          <a:p>
            <a:pPr algn="l"/>
            <a:endParaRPr lang="en-CA" sz="2800" b="1" u="sng" dirty="0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CA" sz="2000" dirty="0" err="1" smtClean="0">
                <a:ln>
                  <a:noFill/>
                </a:ln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Heure</a:t>
            </a:r>
            <a:r>
              <a:rPr lang="en-CA" sz="2000" dirty="0" smtClean="0">
                <a:ln>
                  <a:noFill/>
                </a:ln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2000" dirty="0" err="1" smtClean="0">
                <a:ln>
                  <a:noFill/>
                </a:ln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heurecourante</a:t>
            </a:r>
            <a:r>
              <a:rPr lang="en-CA" sz="2000" dirty="0" smtClean="0">
                <a:ln>
                  <a:noFill/>
                </a:ln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;</a:t>
            </a:r>
          </a:p>
          <a:p>
            <a:pPr algn="l">
              <a:lnSpc>
                <a:spcPct val="150000"/>
              </a:lnSpc>
            </a:pPr>
            <a:r>
              <a:rPr lang="en-CA" sz="2000" dirty="0" smtClean="0">
                <a:ln>
                  <a:noFill/>
                </a:ln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........</a:t>
            </a:r>
            <a:endParaRPr lang="en-CA" sz="2000" dirty="0">
              <a:ln>
                <a:noFill/>
              </a:ln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CA" sz="2000" dirty="0" err="1">
                <a:ln>
                  <a:noFill/>
                </a:ln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r>
              <a:rPr lang="en-CA" sz="2000" dirty="0" err="1" smtClean="0">
                <a:ln>
                  <a:noFill/>
                </a:ln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eurecourante.heures</a:t>
            </a:r>
            <a:r>
              <a:rPr lang="en-CA" sz="2000" dirty="0" smtClean="0">
                <a:ln>
                  <a:noFill/>
                </a:ln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8 ;</a:t>
            </a:r>
          </a:p>
          <a:p>
            <a:pPr algn="l">
              <a:lnSpc>
                <a:spcPct val="150000"/>
              </a:lnSpc>
            </a:pPr>
            <a:r>
              <a:rPr lang="en-CA" sz="2000" dirty="0" err="1" smtClean="0">
                <a:ln>
                  <a:noFill/>
                </a:ln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heurecourante.minutes</a:t>
            </a:r>
            <a:r>
              <a:rPr lang="en-CA" sz="2000" dirty="0" smtClean="0">
                <a:ln>
                  <a:noFill/>
                </a:ln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2000" dirty="0">
                <a:ln>
                  <a:noFill/>
                </a:ln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CA" sz="2000" dirty="0" smtClean="0">
                <a:ln>
                  <a:noFill/>
                </a:ln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31 </a:t>
            </a:r>
            <a:r>
              <a:rPr lang="en-CA" sz="2000" dirty="0">
                <a:ln>
                  <a:noFill/>
                </a:ln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algn="l">
              <a:lnSpc>
                <a:spcPct val="150000"/>
              </a:lnSpc>
            </a:pPr>
            <a:r>
              <a:rPr lang="en-CA" sz="2000" dirty="0" err="1" smtClean="0">
                <a:ln>
                  <a:noFill/>
                </a:ln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heurecourante.secondes</a:t>
            </a:r>
            <a:r>
              <a:rPr lang="en-CA" sz="2000" dirty="0" smtClean="0">
                <a:ln>
                  <a:noFill/>
                </a:ln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2000" dirty="0">
                <a:ln>
                  <a:noFill/>
                </a:ln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CA" sz="2000" dirty="0" smtClean="0">
                <a:ln>
                  <a:noFill/>
                </a:ln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52 </a:t>
            </a:r>
            <a:r>
              <a:rPr lang="en-CA" sz="2000" dirty="0">
                <a:ln>
                  <a:noFill/>
                </a:ln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algn="l"/>
            <a:endParaRPr lang="en-CA" sz="2800" b="1" dirty="0" smtClean="0">
              <a:solidFill>
                <a:srgbClr val="92D050"/>
              </a:solidFill>
            </a:endParaRPr>
          </a:p>
          <a:p>
            <a:pPr algn="l"/>
            <a:endParaRPr lang="en-CA" sz="2800" b="1" dirty="0" smtClean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7898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448</TotalTime>
  <Words>468</Words>
  <Application>Microsoft Office PowerPoint</Application>
  <PresentationFormat>Affichage à l'écran (4:3)</PresentationFormat>
  <Paragraphs>165</Paragraphs>
  <Slides>18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19" baseType="lpstr">
      <vt:lpstr>Verve</vt:lpstr>
      <vt:lpstr>Présentation PowerPoint</vt:lpstr>
      <vt:lpstr>Les structures</vt:lpstr>
      <vt:lpstr>Les structures</vt:lpstr>
      <vt:lpstr>Les structures</vt:lpstr>
      <vt:lpstr>Les structures</vt:lpstr>
      <vt:lpstr>Les structures</vt:lpstr>
      <vt:lpstr>Les structures</vt:lpstr>
      <vt:lpstr>Les structures</vt:lpstr>
      <vt:lpstr>Les structures</vt:lpstr>
      <vt:lpstr>Les structures</vt:lpstr>
      <vt:lpstr>Les structures</vt:lpstr>
      <vt:lpstr>Les structures</vt:lpstr>
      <vt:lpstr>Les structures</vt:lpstr>
      <vt:lpstr>Les structures</vt:lpstr>
      <vt:lpstr>Les structures</vt:lpstr>
      <vt:lpstr>Les structures</vt:lpstr>
      <vt:lpstr>Les structures</vt:lpstr>
      <vt:lpstr>Les structures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 opérateurs</dc:title>
  <dc:creator>Georges</dc:creator>
  <cp:lastModifiedBy>uadmin</cp:lastModifiedBy>
  <cp:revision>51</cp:revision>
  <dcterms:created xsi:type="dcterms:W3CDTF">2013-03-12T17:08:02Z</dcterms:created>
  <dcterms:modified xsi:type="dcterms:W3CDTF">2016-02-08T14:28:19Z</dcterms:modified>
</cp:coreProperties>
</file>