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6" r:id="rId21"/>
    <p:sldId id="282" r:id="rId22"/>
    <p:sldId id="284" r:id="rId23"/>
    <p:sldId id="285" r:id="rId24"/>
    <p:sldId id="283" r:id="rId25"/>
    <p:sldId id="281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298424B-EB67-443E-80D3-6A246BBA720A}" type="datetimeFigureOut">
              <a:rPr lang="fr-CA" smtClean="0"/>
              <a:t>2014-03-30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D72C5C7-A216-4CE9-AD4A-D8DDE5F8F28D}" type="slidenum">
              <a:rPr lang="fr-CA" smtClean="0"/>
              <a:t>‹N°›</a:t>
            </a:fld>
            <a:endParaRPr lang="fr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b="1">
                <a:solidFill>
                  <a:schemeClr val="tx1"/>
                </a:solidFill>
              </a:rPr>
              <a:t>Il existe plusieurs situations pour lesquelles le programmeur </a:t>
            </a:r>
            <a:r>
              <a:rPr lang="fr-CA" b="1" smtClean="0">
                <a:solidFill>
                  <a:schemeClr val="tx1"/>
                </a:solidFill>
              </a:rPr>
              <a:t>peut envisager qu'elles pourraient occasionner un problème sans pour autant pouvoir nécessairement y remédier, par exemple : 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fr-CA" b="1" smtClean="0">
              <a:solidFill>
                <a:srgbClr val="FFFF00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Une division par 0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Une ouverture de fichier inexistant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Une conversion de format impossible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Une tentative d'écriture dans un dossier ou</a:t>
            </a:r>
          </a:p>
          <a:p>
            <a:pPr algn="l"/>
            <a:r>
              <a:rPr lang="en-CA" b="1">
                <a:solidFill>
                  <a:srgbClr val="FFFF00"/>
                </a:solidFill>
              </a:rPr>
              <a:t>	</a:t>
            </a:r>
            <a:r>
              <a:rPr lang="en-CA" b="1" smtClean="0">
                <a:solidFill>
                  <a:srgbClr val="FFFF00"/>
                </a:solidFill>
              </a:rPr>
              <a:t>				 fichier inexistant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Une réponse inattendue de l'usager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rgbClr val="FFFF00"/>
                </a:solidFill>
              </a:rPr>
              <a:t>Etc.</a:t>
            </a:r>
            <a:endParaRPr lang="fr-CA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CA" b="1" u="sng" smtClean="0">
                <a:solidFill>
                  <a:schemeClr val="tx1"/>
                </a:solidFill>
              </a:rPr>
              <a:t>Autre exemple : </a:t>
            </a:r>
          </a:p>
          <a:p>
            <a:pPr algn="l"/>
            <a:r>
              <a:rPr lang="fr-CA" b="1" smtClean="0">
                <a:solidFill>
                  <a:srgbClr val="FFFF00"/>
                </a:solidFill>
              </a:rPr>
              <a:t>	try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Console.Write("Entrez un nombre diviseur :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string tempo = Console.ReadLine</a:t>
            </a:r>
            <a:r>
              <a:rPr lang="fr-CA" b="1" smtClean="0">
                <a:solidFill>
                  <a:srgbClr val="FFFF00"/>
                </a:solidFill>
              </a:rPr>
              <a:t>();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int monentier = Int32.Parse(tempo</a:t>
            </a:r>
            <a:r>
              <a:rPr lang="fr-CA" b="1" smtClean="0">
                <a:solidFill>
                  <a:srgbClr val="FFFF00"/>
                </a:solidFill>
              </a:rPr>
              <a:t>);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 double resultatdivision</a:t>
            </a:r>
            <a:r>
              <a:rPr lang="fr-CA" b="1" smtClean="0">
                <a:solidFill>
                  <a:srgbClr val="FFFF00"/>
                </a:solidFill>
              </a:rPr>
              <a:t>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 resultatdivision = 132 / (double)monentier</a:t>
            </a:r>
            <a:r>
              <a:rPr lang="fr-CA" b="1" smtClean="0">
                <a:solidFill>
                  <a:srgbClr val="FFFF00"/>
                </a:solidFill>
              </a:rPr>
              <a:t>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Console.WriteLine("Le résultat de la </a:t>
            </a:r>
            <a:r>
              <a:rPr lang="fr-CA" b="1" smtClean="0">
                <a:solidFill>
                  <a:srgbClr val="FFFF00"/>
                </a:solidFill>
              </a:rPr>
              <a:t>division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	</a:t>
            </a:r>
            <a:r>
              <a:rPr lang="fr-CA" b="1" smtClean="0">
                <a:solidFill>
                  <a:srgbClr val="FFFF00"/>
                </a:solidFill>
              </a:rPr>
              <a:t>			 </a:t>
            </a:r>
            <a:r>
              <a:rPr lang="fr-CA" b="1">
                <a:solidFill>
                  <a:srgbClr val="FFFF00"/>
                </a:solidFill>
              </a:rPr>
              <a:t>est : {0}", resultatdivision);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}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catch (Exception 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Console.WriteLine("Tentative de division par </a:t>
            </a:r>
            <a:endParaRPr lang="fr-CA" b="1" smtClean="0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	</a:t>
            </a:r>
            <a:r>
              <a:rPr lang="fr-CA" b="1" smtClean="0">
                <a:solidFill>
                  <a:srgbClr val="FFFF00"/>
                </a:solidFill>
              </a:rPr>
              <a:t>						zero </a:t>
            </a:r>
            <a:r>
              <a:rPr lang="fr-CA" b="1">
                <a:solidFill>
                  <a:srgbClr val="FFFF00"/>
                </a:solidFill>
              </a:rPr>
              <a:t>: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}</a:t>
            </a:r>
          </a:p>
          <a:p>
            <a:pPr algn="l"/>
            <a:endParaRPr lang="fr-CA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Le programme précédent se comporte normalement pour toutes les valeurs entières positives ou négatives.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Néanmoins, si l'usager entre la valeur 0, il tente une division par 0 (par inadvertance), ce qui  est une opération non valide en C#.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Le programme passe alors le contrôle au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qui, ici, affiche un message à l'usager.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Le programme poursuit ensuite son exécution à la première instruction qui suit le bloc </a:t>
            </a:r>
            <a:r>
              <a:rPr lang="en-CA" b="1" smtClean="0">
                <a:solidFill>
                  <a:srgbClr val="FFFF00"/>
                </a:solidFill>
              </a:rPr>
              <a:t>catch</a:t>
            </a:r>
            <a:r>
              <a:rPr lang="en-CA" b="1" smtClean="0">
                <a:solidFill>
                  <a:schemeClr val="tx1"/>
                </a:solidFill>
              </a:rPr>
              <a:t>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On conçoit qu'il est possible de programmer des validations et des tests pour couvrir plusieurs des cas d'erreurs possibles. Du moins les plus prévisibles et les plus fréquents.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Cependant, si on tente de prévoir et de traiter manuellement (i.e. par programmation) tous les cas d'erreurs possibles, on en arrive à la situation :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2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Où le mécanisme devient trop laborieux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Où la prévention d'erreur devient elle-même génératrice d'erreur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Où la validation exhaustive devient presque impossible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Où prévenir tous les cas possibles prendrait trop de temps.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Ce sont les cas où le mécanisme du </a:t>
            </a:r>
            <a:r>
              <a:rPr lang="en-CA" b="1" smtClean="0">
                <a:solidFill>
                  <a:srgbClr val="FFFF00"/>
                </a:solidFill>
              </a:rPr>
              <a:t>try ... Catch</a:t>
            </a:r>
            <a:r>
              <a:rPr lang="en-CA" b="1" smtClean="0">
                <a:solidFill>
                  <a:schemeClr val="tx1"/>
                </a:solidFill>
              </a:rPr>
              <a:t> devient utile.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5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Le traitement des erreurs peut aussi être très sélectif.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Si un bloc </a:t>
            </a:r>
            <a:r>
              <a:rPr lang="en-CA" b="1" smtClean="0">
                <a:solidFill>
                  <a:srgbClr val="FFFF00"/>
                </a:solidFill>
              </a:rPr>
              <a:t>try </a:t>
            </a:r>
            <a:r>
              <a:rPr lang="en-CA" b="1" smtClean="0">
                <a:solidFill>
                  <a:schemeClr val="tx1"/>
                </a:solidFill>
              </a:rPr>
              <a:t>peut générer différents types d'erreur (ou exceptions), on peut spécifier plusieurs blocs </a:t>
            </a:r>
            <a:r>
              <a:rPr lang="en-CA" b="1" smtClean="0">
                <a:solidFill>
                  <a:srgbClr val="FFFF00"/>
                </a:solidFill>
              </a:rPr>
              <a:t>catch</a:t>
            </a:r>
            <a:r>
              <a:rPr lang="en-CA" b="1" smtClean="0">
                <a:solidFill>
                  <a:schemeClr val="tx1"/>
                </a:solidFill>
              </a:rPr>
              <a:t>, chacun servant à traiter un cas spécifique d'erreur possible.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5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Exemple : </a:t>
            </a:r>
          </a:p>
          <a:p>
            <a:pPr algn="l"/>
            <a:r>
              <a:rPr lang="fr-CA" b="1" smtClean="0">
                <a:solidFill>
                  <a:srgbClr val="FF0000"/>
                </a:solidFill>
              </a:rPr>
              <a:t>	</a:t>
            </a:r>
            <a:r>
              <a:rPr lang="fr-CA" b="1" smtClean="0">
                <a:solidFill>
                  <a:srgbClr val="FFFF00"/>
                </a:solidFill>
              </a:rPr>
              <a:t>try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string nombre_un = "34562";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string nombre_deux = "987333";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int entier_un = Int32.Parse(nombre_un);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int entier_deux = Int32.Parse(nombre_deux);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int res = entier_un * entier_deux;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}</a:t>
            </a: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catch (FormatException fe)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Console.WriteLine("Tentative de conversion impossible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}</a:t>
            </a: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catch (OverflowException oe)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Console.WriteLine("Dépassement de limite sur entier");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}</a:t>
            </a:r>
          </a:p>
          <a:p>
            <a:pPr algn="l"/>
            <a:endParaRPr lang="fr-CA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2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Le bloc </a:t>
            </a:r>
            <a:r>
              <a:rPr lang="en-CA" b="1" smtClean="0">
                <a:solidFill>
                  <a:srgbClr val="FFFF00"/>
                </a:solidFill>
              </a:rPr>
              <a:t>try </a:t>
            </a:r>
            <a:r>
              <a:rPr lang="en-CA" b="1" smtClean="0">
                <a:solidFill>
                  <a:schemeClr val="tx1"/>
                </a:solidFill>
              </a:rPr>
              <a:t>précédent peut de fait générer deux exceptions différentes : 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Si une des valeurs dans les chaînes n'est pas un entier, l'exception </a:t>
            </a:r>
            <a:r>
              <a:rPr lang="en-CA" b="1" smtClean="0">
                <a:solidFill>
                  <a:srgbClr val="FFFF00"/>
                </a:solidFill>
              </a:rPr>
              <a:t>FormatException </a:t>
            </a:r>
            <a:r>
              <a:rPr lang="en-CA" b="1" smtClean="0">
                <a:solidFill>
                  <a:schemeClr val="tx1"/>
                </a:solidFill>
              </a:rPr>
              <a:t>est lancées car la fonction </a:t>
            </a:r>
            <a:r>
              <a:rPr lang="en-CA" b="1" smtClean="0">
                <a:solidFill>
                  <a:srgbClr val="FFFF00"/>
                </a:solidFill>
              </a:rPr>
              <a:t>int32.parse() </a:t>
            </a:r>
            <a:r>
              <a:rPr lang="en-CA" b="1" smtClean="0">
                <a:solidFill>
                  <a:schemeClr val="tx1"/>
                </a:solidFill>
              </a:rPr>
              <a:t>ne peut pas faire la conversion.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Si une des valeurs est un entier mais trop grand pour l'instruction de multiplication ou d'affectation, c'est l'exception </a:t>
            </a:r>
            <a:r>
              <a:rPr lang="en-CA" b="1" smtClean="0">
                <a:solidFill>
                  <a:srgbClr val="FFFF00"/>
                </a:solidFill>
              </a:rPr>
              <a:t>OverflowException </a:t>
            </a:r>
            <a:r>
              <a:rPr lang="en-CA" b="1" smtClean="0">
                <a:solidFill>
                  <a:schemeClr val="tx1"/>
                </a:solidFill>
              </a:rPr>
              <a:t>qui est lancée.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2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lnSpcReduction="100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On peut aussi définir un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générique attrape-tout qui s'exécute si aucun autre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précédent ne s'applique à l'exception rencontrée.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On écrit alors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(sans parenthèse et sans paramètre ou </a:t>
            </a:r>
            <a:r>
              <a:rPr lang="en-CA" b="1" smtClean="0">
                <a:solidFill>
                  <a:srgbClr val="FFFF00"/>
                </a:solidFill>
              </a:rPr>
              <a:t>catch (Exception e)</a:t>
            </a:r>
            <a:r>
              <a:rPr lang="en-CA" b="1" smtClean="0">
                <a:solidFill>
                  <a:schemeClr val="tx1"/>
                </a:solidFill>
              </a:rPr>
              <a:t>)</a:t>
            </a:r>
            <a:r>
              <a:rPr lang="en-CA" b="1" smtClean="0">
                <a:solidFill>
                  <a:srgbClr val="FFFF00"/>
                </a:solidFill>
              </a:rPr>
              <a:t> </a:t>
            </a:r>
            <a:r>
              <a:rPr lang="en-CA" b="1" smtClean="0">
                <a:solidFill>
                  <a:schemeClr val="tx1"/>
                </a:solidFill>
              </a:rPr>
              <a:t>: </a:t>
            </a:r>
          </a:p>
          <a:p>
            <a:pPr algn="l"/>
            <a:endParaRPr lang="en-CA" b="1">
              <a:solidFill>
                <a:srgbClr val="FFFF00"/>
              </a:solidFill>
            </a:endParaRPr>
          </a:p>
          <a:p>
            <a:pPr algn="l"/>
            <a:r>
              <a:rPr lang="en-CA" b="1">
                <a:solidFill>
                  <a:srgbClr val="FFFF00"/>
                </a:solidFill>
              </a:rPr>
              <a:t>Catch (Exception e</a:t>
            </a:r>
            <a:r>
              <a:rPr lang="en-CA" b="1" smtClean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en-CA" b="1" smtClean="0">
                <a:solidFill>
                  <a:srgbClr val="FFFF00"/>
                </a:solidFill>
              </a:rPr>
              <a:t>{</a:t>
            </a:r>
          </a:p>
          <a:p>
            <a:pPr algn="l"/>
            <a:r>
              <a:rPr lang="en-CA" b="1" smtClean="0">
                <a:solidFill>
                  <a:srgbClr val="FFFF00"/>
                </a:solidFill>
              </a:rPr>
              <a:t>.......</a:t>
            </a:r>
            <a:endParaRPr lang="en-CA" b="1">
              <a:solidFill>
                <a:srgbClr val="FFFF00"/>
              </a:solidFill>
            </a:endParaRPr>
          </a:p>
          <a:p>
            <a:pPr algn="l"/>
            <a:r>
              <a:rPr lang="en-CA" b="1" smtClean="0">
                <a:solidFill>
                  <a:srgbClr val="FFFF00"/>
                </a:solidFill>
              </a:rPr>
              <a:t>}</a:t>
            </a:r>
            <a:endParaRPr lang="fr-CA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2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N.B. : 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l'ordinateur lance toujours le premier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pertinent à une exception. On mettra donc toujours le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générique après les blocs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plus spécifiques, sinon c'est toujours le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générique qui sera exécuté.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22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A" sz="3400" b="1" u="sng" smtClean="0">
                <a:solidFill>
                  <a:schemeClr val="tx1"/>
                </a:solidFill>
              </a:rPr>
              <a:t>Exemple : 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catch (FormatException fe)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</a:t>
            </a:r>
            <a:r>
              <a:rPr lang="fr-CA" b="1" smtClean="0">
                <a:solidFill>
                  <a:srgbClr val="FFFF00"/>
                </a:solidFill>
              </a:rPr>
              <a:t>Console.WriteLine</a:t>
            </a:r>
            <a:r>
              <a:rPr lang="fr-CA" b="1">
                <a:solidFill>
                  <a:srgbClr val="FFFF00"/>
                </a:solidFill>
              </a:rPr>
              <a:t>("Tentative de conversion impossible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}</a:t>
            </a:r>
          </a:p>
          <a:p>
            <a:pPr algn="l"/>
            <a:endParaRPr lang="en-CA" b="1" smtClean="0">
              <a:solidFill>
                <a:srgbClr val="FFFF00"/>
              </a:solidFill>
            </a:endParaRP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 smtClean="0">
                <a:solidFill>
                  <a:srgbClr val="FFFF00"/>
                </a:solidFill>
              </a:rPr>
              <a:t>catch </a:t>
            </a:r>
            <a:r>
              <a:rPr lang="fr-CA" b="1">
                <a:solidFill>
                  <a:srgbClr val="FFFF00"/>
                </a:solidFill>
              </a:rPr>
              <a:t>(OverflowException oe)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</a:t>
            </a:r>
            <a:r>
              <a:rPr lang="fr-CA" b="1" smtClean="0">
                <a:solidFill>
                  <a:srgbClr val="FFFF00"/>
                </a:solidFill>
              </a:rPr>
              <a:t>{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</a:t>
            </a:r>
            <a:r>
              <a:rPr lang="fr-CA" b="1" smtClean="0">
                <a:solidFill>
                  <a:srgbClr val="FFFF00"/>
                </a:solidFill>
              </a:rPr>
              <a:t>Console.WriteLine</a:t>
            </a:r>
            <a:r>
              <a:rPr lang="fr-CA" b="1">
                <a:solidFill>
                  <a:srgbClr val="FFFF00"/>
                </a:solidFill>
              </a:rPr>
              <a:t>("Dépassement de limite sur entier");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}</a:t>
            </a:r>
          </a:p>
          <a:p>
            <a:pPr algn="l"/>
            <a:endParaRPr lang="en-CA" b="1" smtClean="0">
              <a:solidFill>
                <a:srgbClr val="FFFF00"/>
              </a:solidFill>
            </a:endParaRP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 smtClean="0">
                <a:solidFill>
                  <a:srgbClr val="FFFF00"/>
                </a:solidFill>
              </a:rPr>
              <a:t>catch 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</a:t>
            </a:r>
            <a:r>
              <a:rPr lang="fr-CA" b="1" smtClean="0">
                <a:solidFill>
                  <a:srgbClr val="FFFF00"/>
                </a:solidFill>
              </a:rPr>
              <a:t>Console.WriteLine</a:t>
            </a:r>
            <a:r>
              <a:rPr lang="fr-CA" b="1">
                <a:solidFill>
                  <a:srgbClr val="FFFF00"/>
                </a:solidFill>
              </a:rPr>
              <a:t>("Erreur générique non spécifiée");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}</a:t>
            </a:r>
          </a:p>
          <a:p>
            <a:pPr algn="l"/>
            <a:endParaRPr lang="fr-CA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925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Toutes ces situations provoquent normalement une erreur fatale d'exécution et le programme s'arrête en affichant un message d'erreur plus ou moins cryptique.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Il existe cependant un mécanisme de traitement de ces erreurs (appelées exceptions en C#) qui permet au programme de continuer son exécution sans fléchir : </a:t>
            </a:r>
          </a:p>
          <a:p>
            <a:pPr algn="ctr"/>
            <a:r>
              <a:rPr lang="en-CA" b="1" smtClean="0">
                <a:solidFill>
                  <a:srgbClr val="FFFF00"/>
                </a:solidFill>
              </a:rPr>
              <a:t>l'instruction try ... catch</a:t>
            </a:r>
            <a:endParaRPr lang="fr-CA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u="sng" smtClean="0">
                <a:solidFill>
                  <a:schemeClr val="tx1"/>
                </a:solidFill>
              </a:rPr>
              <a:t>N.B. : 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Si une exception spécifique n'est pas traitée dans une méthode donnée, l'ordinateur remontera la pile d'appels des méthodes jusqu'à trouver un bloc </a:t>
            </a:r>
            <a:r>
              <a:rPr lang="en-CA" b="1" smtClean="0">
                <a:solidFill>
                  <a:srgbClr val="FFFF00"/>
                </a:solidFill>
              </a:rPr>
              <a:t>catch</a:t>
            </a:r>
            <a:r>
              <a:rPr lang="en-CA" b="1" smtClean="0">
                <a:solidFill>
                  <a:schemeClr val="tx1"/>
                </a:solidFill>
              </a:rPr>
              <a:t> approprié à l'exception, sinon l'exécution du programme s'arrêtera avec un message d'erreur d'exception non traitée.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5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/>
          <a:lstStyle/>
          <a:p>
            <a:pPr marL="64008" indent="0">
              <a:buNone/>
            </a:pPr>
            <a:r>
              <a:rPr lang="en-CA" u="sng" smtClean="0"/>
              <a:t>Le bloc </a:t>
            </a:r>
            <a:r>
              <a:rPr lang="en-CA" u="sng" smtClean="0">
                <a:solidFill>
                  <a:srgbClr val="FFFF00"/>
                </a:solidFill>
              </a:rPr>
              <a:t>finally</a:t>
            </a:r>
            <a:r>
              <a:rPr lang="en-CA" u="sng" smtClean="0"/>
              <a:t> :</a:t>
            </a:r>
          </a:p>
          <a:p>
            <a:pPr marL="64008" indent="0">
              <a:buNone/>
            </a:pPr>
            <a:endParaRPr lang="en-CA"/>
          </a:p>
          <a:p>
            <a:pPr marL="64008" indent="0">
              <a:buNone/>
            </a:pPr>
            <a:r>
              <a:rPr lang="en-CA" smtClean="0"/>
              <a:t>Après les blocs </a:t>
            </a:r>
            <a:r>
              <a:rPr lang="en-CA" smtClean="0">
                <a:solidFill>
                  <a:srgbClr val="FFFF00"/>
                </a:solidFill>
              </a:rPr>
              <a:t>catch(), </a:t>
            </a:r>
            <a:r>
              <a:rPr lang="en-CA" smtClean="0"/>
              <a:t>on peut spécifier un bloc </a:t>
            </a:r>
            <a:r>
              <a:rPr lang="en-CA" smtClean="0">
                <a:solidFill>
                  <a:srgbClr val="FFFF00"/>
                </a:solidFill>
              </a:rPr>
              <a:t>finally</a:t>
            </a:r>
            <a:r>
              <a:rPr lang="en-CA" smtClean="0"/>
              <a:t>.</a:t>
            </a:r>
          </a:p>
          <a:p>
            <a:pPr marL="64008" indent="0">
              <a:buNone/>
            </a:pPr>
            <a:endParaRPr lang="en-CA" smtClean="0"/>
          </a:p>
          <a:p>
            <a:pPr marL="64008" indent="0">
              <a:buNone/>
            </a:pPr>
            <a:r>
              <a:rPr lang="en-CA" smtClean="0"/>
              <a:t>Le bloc </a:t>
            </a:r>
            <a:r>
              <a:rPr lang="en-CA" smtClean="0">
                <a:solidFill>
                  <a:srgbClr val="FFFF00"/>
                </a:solidFill>
              </a:rPr>
              <a:t>finally</a:t>
            </a:r>
            <a:r>
              <a:rPr lang="en-CA" smtClean="0"/>
              <a:t> est </a:t>
            </a:r>
            <a:r>
              <a:rPr lang="en-CA" b="1" u="sng" smtClean="0"/>
              <a:t>toujours exécuté </a:t>
            </a:r>
            <a:r>
              <a:rPr lang="en-CA" smtClean="0"/>
              <a:t>qu'il y ait eu ou non une exception dans les blocs </a:t>
            </a:r>
            <a:r>
              <a:rPr lang="en-CA" smtClean="0">
                <a:solidFill>
                  <a:srgbClr val="FFFF00"/>
                </a:solidFill>
              </a:rPr>
              <a:t>try</a:t>
            </a:r>
            <a:r>
              <a:rPr lang="en-CA" smtClean="0"/>
              <a:t> et </a:t>
            </a:r>
            <a:r>
              <a:rPr lang="en-CA" smtClean="0">
                <a:solidFill>
                  <a:srgbClr val="FFFF00"/>
                </a:solidFill>
              </a:rPr>
              <a:t>catch</a:t>
            </a:r>
            <a:r>
              <a:rPr lang="en-CA" smtClean="0"/>
              <a:t> précédents.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8050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 fontScale="40000" lnSpcReduction="20000"/>
          </a:bodyPr>
          <a:lstStyle/>
          <a:p>
            <a:pPr marL="64008" indent="0">
              <a:buNone/>
            </a:pPr>
            <a:r>
              <a:rPr lang="en-CA" u="sng" smtClean="0"/>
              <a:t>Le bloc </a:t>
            </a:r>
            <a:r>
              <a:rPr lang="en-CA" u="sng" smtClean="0">
                <a:solidFill>
                  <a:srgbClr val="FFFF00"/>
                </a:solidFill>
              </a:rPr>
              <a:t>finally</a:t>
            </a:r>
            <a:r>
              <a:rPr lang="en-CA" u="sng" smtClean="0"/>
              <a:t> :</a:t>
            </a:r>
          </a:p>
          <a:p>
            <a:pPr marL="64008" indent="0">
              <a:buNone/>
            </a:pPr>
            <a:endParaRPr lang="en-CA"/>
          </a:p>
          <a:p>
            <a:pPr marL="64008" indent="0">
              <a:buNone/>
            </a:pPr>
            <a:r>
              <a:rPr lang="en-CA" smtClean="0"/>
              <a:t>Exemple : </a:t>
            </a:r>
          </a:p>
          <a:p>
            <a:pPr marL="64008" indent="0">
              <a:buNone/>
            </a:pPr>
            <a:endParaRPr lang="en-CA" smtClean="0"/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try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{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x = Convert.ToInt16(txtEntree.Text</a:t>
            </a:r>
            <a:r>
              <a:rPr lang="fr-CA" sz="3800" smtClean="0">
                <a:solidFill>
                  <a:srgbClr val="FFFF00"/>
                </a:solidFill>
              </a:rPr>
              <a:t>);</a:t>
            </a:r>
            <a:endParaRPr lang="fr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} </a:t>
            </a:r>
          </a:p>
          <a:p>
            <a:pPr marL="64008" indent="0">
              <a:buNone/>
            </a:pPr>
            <a:endParaRPr lang="fr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 smtClean="0">
                <a:solidFill>
                  <a:srgbClr val="FFFF00"/>
                </a:solidFill>
              </a:rPr>
              <a:t> </a:t>
            </a:r>
            <a:r>
              <a:rPr lang="fr-CA" sz="3800">
                <a:solidFill>
                  <a:srgbClr val="FFFF00"/>
                </a:solidFill>
              </a:rPr>
              <a:t>c</a:t>
            </a:r>
            <a:r>
              <a:rPr lang="fr-CA" sz="3800" smtClean="0">
                <a:solidFill>
                  <a:srgbClr val="FFFF00"/>
                </a:solidFill>
              </a:rPr>
              <a:t>atch </a:t>
            </a:r>
            <a:r>
              <a:rPr lang="fr-CA" sz="3800">
                <a:solidFill>
                  <a:srgbClr val="FFFF00"/>
                </a:solidFill>
              </a:rPr>
              <a:t>(Exception monException)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{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txtMessage1.Text = monException.Message;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txtMessage2.Text = monException.ToString();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} </a:t>
            </a:r>
            <a:endParaRPr lang="fr-CA" sz="380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endParaRPr lang="fr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 smtClean="0">
                <a:solidFill>
                  <a:srgbClr val="FFFF00"/>
                </a:solidFill>
              </a:rPr>
              <a:t> </a:t>
            </a:r>
            <a:r>
              <a:rPr lang="fr-CA" sz="3800">
                <a:solidFill>
                  <a:srgbClr val="FFFF00"/>
                </a:solidFill>
              </a:rPr>
              <a:t>finally 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{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txtEntree.Text = "Finally"; </a:t>
            </a:r>
            <a:endParaRPr lang="fr-CA" sz="380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	</a:t>
            </a:r>
            <a:r>
              <a:rPr lang="fr-CA" sz="3800" smtClean="0">
                <a:solidFill>
                  <a:srgbClr val="FFFF00"/>
                </a:solidFill>
              </a:rPr>
              <a:t>// cette </a:t>
            </a:r>
            <a:r>
              <a:rPr lang="fr-CA" sz="3800">
                <a:solidFill>
                  <a:srgbClr val="FFFF00"/>
                </a:solidFill>
              </a:rPr>
              <a:t>instruction est toujours effectuée, </a:t>
            </a:r>
            <a:r>
              <a:rPr lang="fr-CA" sz="3800" smtClean="0">
                <a:solidFill>
                  <a:srgbClr val="FFFF00"/>
                </a:solidFill>
              </a:rPr>
              <a:t>qu'il y </a:t>
            </a:r>
            <a:r>
              <a:rPr lang="fr-CA" sz="3800">
                <a:solidFill>
                  <a:srgbClr val="FFFF00"/>
                </a:solidFill>
              </a:rPr>
              <a:t>ait </a:t>
            </a:r>
            <a:r>
              <a:rPr lang="fr-CA" sz="3800" smtClean="0">
                <a:solidFill>
                  <a:srgbClr val="FFFF00"/>
                </a:solidFill>
              </a:rPr>
              <a:t>ou </a:t>
            </a:r>
            <a:r>
              <a:rPr lang="fr-CA" sz="3800">
                <a:solidFill>
                  <a:srgbClr val="FFFF00"/>
                </a:solidFill>
              </a:rPr>
              <a:t>pas d'exception.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} </a:t>
            </a:r>
          </a:p>
        </p:txBody>
      </p:sp>
    </p:spTree>
    <p:extLst>
      <p:ext uri="{BB962C8B-B14F-4D97-AF65-F5344CB8AC3E}">
        <p14:creationId xmlns:p14="http://schemas.microsoft.com/office/powerpoint/2010/main" val="368628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CA" u="sng" smtClean="0"/>
              <a:t>L'instruction </a:t>
            </a:r>
            <a:r>
              <a:rPr lang="en-CA" u="sng" smtClean="0">
                <a:solidFill>
                  <a:srgbClr val="FFFF00"/>
                </a:solidFill>
              </a:rPr>
              <a:t>throw</a:t>
            </a:r>
            <a:r>
              <a:rPr lang="en-CA" u="sng" smtClean="0"/>
              <a:t> </a:t>
            </a:r>
            <a:r>
              <a:rPr lang="en-CA" u="sng" smtClean="0">
                <a:solidFill>
                  <a:srgbClr val="FFFF00"/>
                </a:solidFill>
              </a:rPr>
              <a:t> </a:t>
            </a:r>
            <a:r>
              <a:rPr lang="en-CA" u="sng" smtClean="0"/>
              <a:t>:</a:t>
            </a:r>
          </a:p>
          <a:p>
            <a:pPr marL="64008" indent="0">
              <a:buNone/>
            </a:pPr>
            <a:endParaRPr lang="en-CA"/>
          </a:p>
          <a:p>
            <a:pPr marL="64008" indent="0">
              <a:buNone/>
            </a:pPr>
            <a:r>
              <a:rPr lang="en-CA" smtClean="0"/>
              <a:t>L'instruction </a:t>
            </a:r>
            <a:r>
              <a:rPr lang="en-CA" smtClean="0">
                <a:solidFill>
                  <a:srgbClr val="FFFF00"/>
                </a:solidFill>
              </a:rPr>
              <a:t>throw</a:t>
            </a:r>
            <a:r>
              <a:rPr lang="en-CA" smtClean="0"/>
              <a:t> permet de lancer (provoquer) soi-même une exception même si elle ne se lancerait pas d'elle-même.</a:t>
            </a:r>
          </a:p>
          <a:p>
            <a:pPr marL="64008" indent="0">
              <a:buNone/>
            </a:pPr>
            <a:endParaRPr lang="en-CA" smtClean="0"/>
          </a:p>
          <a:p>
            <a:pPr marL="64008" indent="0">
              <a:buNone/>
            </a:pPr>
            <a:r>
              <a:rPr lang="en-CA" smtClean="0"/>
              <a:t>L'exécution saute alors au bloc </a:t>
            </a:r>
            <a:r>
              <a:rPr lang="en-CA" smtClean="0">
                <a:solidFill>
                  <a:srgbClr val="FFFF00"/>
                </a:solidFill>
              </a:rPr>
              <a:t>catch</a:t>
            </a:r>
            <a:r>
              <a:rPr lang="en-CA" smtClean="0"/>
              <a:t> correspondant.</a:t>
            </a:r>
          </a:p>
          <a:p>
            <a:pPr marL="64008" indent="0">
              <a:buNone/>
            </a:pPr>
            <a:endParaRPr lang="en-CA" smtClean="0"/>
          </a:p>
          <a:p>
            <a:pPr marL="64008" indent="0">
              <a:buNone/>
            </a:pPr>
            <a:r>
              <a:rPr lang="en-CA" smtClean="0"/>
              <a:t>Dans l'exemple qui suit, on désire provoquer une exception (si x &gt; 10) même si en soi ce n'est pas une erreur.</a:t>
            </a:r>
          </a:p>
          <a:p>
            <a:pPr marL="64008" indent="0">
              <a:buNone/>
            </a:pPr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6074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01266"/>
          </a:xfrm>
        </p:spPr>
        <p:txBody>
          <a:bodyPr/>
          <a:lstStyle/>
          <a:p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8056"/>
          </a:xfrm>
        </p:spPr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en-CA" u="sng" smtClean="0"/>
              <a:t>Le bloc </a:t>
            </a:r>
            <a:r>
              <a:rPr lang="en-CA" u="sng" smtClean="0">
                <a:solidFill>
                  <a:srgbClr val="FFFF00"/>
                </a:solidFill>
              </a:rPr>
              <a:t>finally</a:t>
            </a:r>
            <a:r>
              <a:rPr lang="en-CA" u="sng" smtClean="0"/>
              <a:t> :</a:t>
            </a:r>
          </a:p>
          <a:p>
            <a:pPr marL="64008" indent="0">
              <a:buNone/>
            </a:pPr>
            <a:endParaRPr lang="en-CA"/>
          </a:p>
          <a:p>
            <a:pPr marL="64008" indent="0">
              <a:buNone/>
            </a:pPr>
            <a:r>
              <a:rPr lang="en-CA" smtClean="0"/>
              <a:t>Exemple : 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try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{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x = Convert.ToInt16(txtEntree.Text);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if (x &gt; 10)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    throw new ApplicationException("Entrée &gt; 10"); </a:t>
            </a:r>
            <a:endParaRPr lang="fr-CA" sz="380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	</a:t>
            </a:r>
            <a:r>
              <a:rPr lang="fr-CA" sz="3800" smtClean="0">
                <a:solidFill>
                  <a:srgbClr val="FFFF00"/>
                </a:solidFill>
              </a:rPr>
              <a:t>				// </a:t>
            </a:r>
            <a:r>
              <a:rPr lang="fr-CA" sz="3800">
                <a:solidFill>
                  <a:srgbClr val="FFFF00"/>
                </a:solidFill>
              </a:rPr>
              <a:t>exception personnalisée</a:t>
            </a:r>
          </a:p>
          <a:p>
            <a:pPr marL="64008" indent="0">
              <a:buNone/>
            </a:pPr>
            <a:endParaRPr lang="fr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} </a:t>
            </a:r>
          </a:p>
          <a:p>
            <a:pPr marL="64008" indent="0">
              <a:buNone/>
            </a:pPr>
            <a:endParaRPr lang="fr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catch (Exception monException)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{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txtMessage1.Text = monException.Message;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    txtMessage2.Text = monException.ToString();</a:t>
            </a:r>
          </a:p>
          <a:p>
            <a:pPr marL="64008" indent="0">
              <a:buNone/>
            </a:pPr>
            <a:r>
              <a:rPr lang="fr-CA" sz="3800">
                <a:solidFill>
                  <a:srgbClr val="FFFF00"/>
                </a:solidFill>
              </a:rPr>
              <a:t>            } </a:t>
            </a:r>
            <a:endParaRPr lang="fr-CA" sz="3800" smtClean="0">
              <a:solidFill>
                <a:srgbClr val="FFFF00"/>
              </a:solidFill>
            </a:endParaRPr>
          </a:p>
          <a:p>
            <a:pPr marL="64008" indent="0">
              <a:buNone/>
            </a:pPr>
            <a:endParaRPr lang="en-CA" sz="3800">
              <a:solidFill>
                <a:srgbClr val="FFFF00"/>
              </a:solidFill>
            </a:endParaRPr>
          </a:p>
          <a:p>
            <a:pPr marL="64008" indent="0">
              <a:buNone/>
            </a:pPr>
            <a:r>
              <a:rPr lang="en-CA" sz="3800" b="1" smtClean="0"/>
              <a:t>N.B. : Remarquez le passage du message personnalisé </a:t>
            </a:r>
            <a:r>
              <a:rPr lang="fr-CA" sz="3800" b="1" smtClean="0"/>
              <a:t>"</a:t>
            </a:r>
            <a:r>
              <a:rPr lang="fr-CA" sz="3800" b="1"/>
              <a:t>Entrée &gt; </a:t>
            </a:r>
            <a:r>
              <a:rPr lang="fr-CA" sz="3800" b="1"/>
              <a:t>10</a:t>
            </a:r>
            <a:r>
              <a:rPr lang="fr-CA" sz="3800" b="1" smtClean="0"/>
              <a:t>"</a:t>
            </a:r>
            <a:endParaRPr lang="fr-CA" sz="3800" b="1" smtClean="0"/>
          </a:p>
          <a:p>
            <a:pPr marL="64008" indent="0">
              <a:buNone/>
            </a:pPr>
            <a:endParaRPr lang="fr-CA" sz="3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9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Il existe plusieurs dizaines de type d'exception que l'on peut "attraper" de cette façon.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Voir la documentation de C# sur la classe </a:t>
            </a:r>
            <a:r>
              <a:rPr lang="en-CA" b="1" smtClean="0">
                <a:solidFill>
                  <a:srgbClr val="FFFF00"/>
                </a:solidFill>
              </a:rPr>
              <a:t>SystemException</a:t>
            </a:r>
            <a:r>
              <a:rPr lang="en-CA" b="1" smtClean="0">
                <a:solidFill>
                  <a:schemeClr val="tx1"/>
                </a:solidFill>
              </a:rPr>
              <a:t>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b="1" u="sng" smtClean="0">
                <a:solidFill>
                  <a:schemeClr val="tx1"/>
                </a:solidFill>
              </a:rPr>
              <a:t>L'instruction </a:t>
            </a:r>
            <a:r>
              <a:rPr lang="en-CA" b="1" u="sng" smtClean="0">
                <a:solidFill>
                  <a:srgbClr val="FFFF00"/>
                </a:solidFill>
              </a:rPr>
              <a:t>try ... catch</a:t>
            </a:r>
          </a:p>
          <a:p>
            <a:pPr algn="l"/>
            <a:endParaRPr lang="en-CA" b="1" u="sng">
              <a:solidFill>
                <a:srgbClr val="FF0000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L'instruction </a:t>
            </a:r>
            <a:r>
              <a:rPr lang="en-CA" b="1" smtClean="0">
                <a:solidFill>
                  <a:srgbClr val="FFFF00"/>
                </a:solidFill>
              </a:rPr>
              <a:t>try ... Catch </a:t>
            </a:r>
            <a:r>
              <a:rPr lang="en-CA" b="1" smtClean="0">
                <a:solidFill>
                  <a:schemeClr val="tx1"/>
                </a:solidFill>
              </a:rPr>
              <a:t>permet de définir un bloc d'instruction dont l'ordinateur peut tenter l'exécution.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Ce bloc d'instruction est définie en le précédant du mot </a:t>
            </a:r>
            <a:r>
              <a:rPr lang="en-CA" b="1" smtClean="0">
                <a:solidFill>
                  <a:srgbClr val="FFFF00"/>
                </a:solidFill>
              </a:rPr>
              <a:t>try</a:t>
            </a:r>
            <a:r>
              <a:rPr lang="en-CA" b="1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On peut, par la suite, définir un autre bloc d'instructions à exécuter si une instruction du premier bloc provoque une erreur (ou exception dans le jargon de C#).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Ce deuxième bloc se définit avec le mot </a:t>
            </a:r>
            <a:r>
              <a:rPr lang="en-CA" b="1" smtClean="0">
                <a:solidFill>
                  <a:srgbClr val="FFFF00"/>
                </a:solidFill>
              </a:rPr>
              <a:t>catch</a:t>
            </a:r>
            <a:r>
              <a:rPr lang="en-CA" b="1" smtClean="0">
                <a:solidFill>
                  <a:schemeClr val="tx1"/>
                </a:solidFill>
              </a:rPr>
              <a:t>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b="1" u="sng" smtClean="0">
                <a:solidFill>
                  <a:schemeClr val="tx1"/>
                </a:solidFill>
              </a:rPr>
              <a:t>Prenons l'exemple suivant : </a:t>
            </a:r>
          </a:p>
          <a:p>
            <a:pPr algn="l"/>
            <a:endParaRPr lang="en-CA" b="1" u="sng" smtClean="0">
              <a:solidFill>
                <a:schemeClr val="tx1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class Program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static void Main(string[] args)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Console.Write("Entrez un entier :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string tempo = Console.ReadLine();</a:t>
            </a: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int monentier = Int32.Parse(tempo);</a:t>
            </a: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Console.WriteLine("L'entier vaut : {0</a:t>
            </a:r>
            <a:r>
              <a:rPr lang="fr-CA" b="1" smtClean="0">
                <a:solidFill>
                  <a:srgbClr val="FFFF00"/>
                </a:solidFill>
              </a:rPr>
              <a:t>}",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	</a:t>
            </a:r>
            <a:r>
              <a:rPr lang="fr-CA" b="1" smtClean="0">
                <a:solidFill>
                  <a:srgbClr val="FFFF00"/>
                </a:solidFill>
              </a:rPr>
              <a:t>					 </a:t>
            </a:r>
            <a:r>
              <a:rPr lang="fr-CA" b="1">
                <a:solidFill>
                  <a:srgbClr val="FFFF00"/>
                </a:solidFill>
              </a:rPr>
              <a:t>monentier);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}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}</a:t>
            </a:r>
          </a:p>
          <a:p>
            <a:pPr algn="l"/>
            <a:endParaRPr lang="fr-CA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Ce programme très simple peut en fait s'arrêter sur une erreur d'exécution.</a:t>
            </a: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Il suffit que l'usager saisisse une valeur non entière ou non numérique.</a:t>
            </a:r>
          </a:p>
          <a:p>
            <a:pPr algn="l"/>
            <a:endParaRPr lang="fr-CA" b="1" u="sng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704856" cy="315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Le programme s'arrête parce que la fonction </a:t>
            </a:r>
            <a:r>
              <a:rPr lang="en-CA" b="1" smtClean="0">
                <a:solidFill>
                  <a:srgbClr val="FFFF00"/>
                </a:solidFill>
              </a:rPr>
              <a:t>int32.parse() </a:t>
            </a:r>
            <a:r>
              <a:rPr lang="en-CA" b="1" smtClean="0">
                <a:solidFill>
                  <a:schemeClr val="tx1"/>
                </a:solidFill>
              </a:rPr>
              <a:t>est incapable de générer un entier à partir d'une chaîne de caractères contenant un réel ou à partir d'une chaîne non convertible en entier.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r>
              <a:rPr lang="en-CA" b="1" smtClean="0">
                <a:solidFill>
                  <a:schemeClr val="tx1"/>
                </a:solidFill>
              </a:rPr>
              <a:t>P.S. : Il existe en fait une solution </a:t>
            </a:r>
            <a:r>
              <a:rPr lang="en-CA" b="1" smtClean="0">
                <a:solidFill>
                  <a:srgbClr val="FFFF00"/>
                </a:solidFill>
              </a:rPr>
              <a:t>spécifique à ce problème (la fonction int32.tryparse()) </a:t>
            </a:r>
            <a:r>
              <a:rPr lang="en-CA" b="1" smtClean="0">
                <a:solidFill>
                  <a:schemeClr val="tx1"/>
                </a:solidFill>
              </a:rPr>
              <a:t>mais il n'y a pas toujours de solution propre et prévue.</a:t>
            </a:r>
          </a:p>
          <a:p>
            <a:pPr algn="l"/>
            <a:endParaRPr lang="en-CA" b="1">
              <a:solidFill>
                <a:schemeClr val="tx1"/>
              </a:solidFill>
            </a:endParaRPr>
          </a:p>
          <a:p>
            <a:pPr algn="l"/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On peut empêcher l'arrêt intempestif du programme en traitant l'exception nous-même à l'intérieur de notre programme, en utilisant l'instruction </a:t>
            </a:r>
            <a:r>
              <a:rPr lang="en-CA" b="1" smtClean="0">
                <a:solidFill>
                  <a:srgbClr val="FFFF00"/>
                </a:solidFill>
              </a:rPr>
              <a:t>try ... Catch </a:t>
            </a:r>
            <a:r>
              <a:rPr lang="en-CA" b="1" smtClean="0">
                <a:solidFill>
                  <a:schemeClr val="tx1"/>
                </a:solidFill>
              </a:rPr>
              <a:t>de la façon suivante : 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544" y="1484784"/>
            <a:ext cx="8062912" cy="4968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static void Main(string[] args)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{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try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</a:t>
            </a:r>
            <a:r>
              <a:rPr lang="fr-CA" b="1" smtClean="0">
                <a:solidFill>
                  <a:srgbClr val="FFFF00"/>
                </a:solidFill>
              </a:rPr>
              <a:t>	    {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Console.Write("Entrez un entier : ");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string tempo = Console.ReadLine</a:t>
            </a:r>
            <a:r>
              <a:rPr lang="fr-CA" b="1" smtClean="0">
                <a:solidFill>
                  <a:srgbClr val="FFFF00"/>
                </a:solidFill>
              </a:rPr>
              <a:t>();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int monentier = Int32.Parse(tempo</a:t>
            </a:r>
            <a:r>
              <a:rPr lang="fr-CA" b="1" smtClean="0">
                <a:solidFill>
                  <a:srgbClr val="FFFF00"/>
                </a:solidFill>
              </a:rPr>
              <a:t>);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Console.WriteLine("L'entier vaut : {0</a:t>
            </a:r>
            <a:r>
              <a:rPr lang="fr-CA" b="1" smtClean="0">
                <a:solidFill>
                  <a:srgbClr val="FFFF00"/>
                </a:solidFill>
              </a:rPr>
              <a:t>}", 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	</a:t>
            </a:r>
            <a:r>
              <a:rPr lang="fr-CA" b="1" smtClean="0">
                <a:solidFill>
                  <a:srgbClr val="FFFF00"/>
                </a:solidFill>
              </a:rPr>
              <a:t>					monentier</a:t>
            </a:r>
            <a:r>
              <a:rPr lang="fr-CA" b="1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</a:t>
            </a:r>
            <a:r>
              <a:rPr lang="fr-CA" b="1" smtClean="0">
                <a:solidFill>
                  <a:srgbClr val="FFFF00"/>
                </a:solidFill>
              </a:rPr>
              <a:t>     }</a:t>
            </a:r>
          </a:p>
          <a:p>
            <a:pPr algn="l"/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catch (Exception e)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</a:t>
            </a:r>
            <a:r>
              <a:rPr lang="fr-CA" b="1" smtClean="0">
                <a:solidFill>
                  <a:srgbClr val="FFFF00"/>
                </a:solidFill>
              </a:rPr>
              <a:t>	     { 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</a:t>
            </a:r>
            <a:r>
              <a:rPr lang="fr-CA" b="1" smtClean="0">
                <a:solidFill>
                  <a:srgbClr val="FFFF00"/>
                </a:solidFill>
              </a:rPr>
              <a:t>     //</a:t>
            </a:r>
            <a:r>
              <a:rPr lang="fr-CA" b="1">
                <a:solidFill>
                  <a:srgbClr val="FFFF00"/>
                </a:solidFill>
              </a:rPr>
              <a:t>tâche à faire si erreur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     Console.WriteLine("Exception générée : {0}", </a:t>
            </a:r>
            <a:endParaRPr lang="fr-CA" b="1" smtClean="0">
              <a:solidFill>
                <a:srgbClr val="FFFF00"/>
              </a:solidFill>
            </a:endParaRPr>
          </a:p>
          <a:p>
            <a:pPr algn="l"/>
            <a:r>
              <a:rPr lang="fr-CA" b="1" smtClean="0">
                <a:solidFill>
                  <a:srgbClr val="FFFF00"/>
                </a:solidFill>
              </a:rPr>
              <a:t>						e.StackTrace</a:t>
            </a:r>
            <a:r>
              <a:rPr lang="fr-CA" b="1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   </a:t>
            </a:r>
            <a:r>
              <a:rPr lang="fr-CA" b="1" smtClean="0">
                <a:solidFill>
                  <a:srgbClr val="FFFF00"/>
                </a:solidFill>
              </a:rPr>
              <a:t>      }</a:t>
            </a:r>
            <a:endParaRPr lang="fr-CA" b="1">
              <a:solidFill>
                <a:srgbClr val="FFFF00"/>
              </a:solidFill>
            </a:endParaRPr>
          </a:p>
          <a:p>
            <a:pPr algn="l"/>
            <a:r>
              <a:rPr lang="fr-CA" b="1">
                <a:solidFill>
                  <a:srgbClr val="FFFF00"/>
                </a:solidFill>
              </a:rPr>
              <a:t>        }</a:t>
            </a:r>
          </a:p>
          <a:p>
            <a:pPr algn="l"/>
            <a:endParaRPr lang="fr-CA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40544" y="776289"/>
            <a:ext cx="8062912" cy="564479"/>
          </a:xfrm>
        </p:spPr>
        <p:txBody>
          <a:bodyPr>
            <a:normAutofit fontScale="90000"/>
          </a:bodyPr>
          <a:lstStyle/>
          <a:p>
            <a:pPr algn="l"/>
            <a:r>
              <a:rPr lang="fr-CA" b="1">
                <a:solidFill>
                  <a:srgbClr val="FFFF00"/>
                </a:solidFill>
              </a:rPr>
              <a:t>Le traitement d'exception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062912" cy="49685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b="1" smtClean="0">
                <a:solidFill>
                  <a:schemeClr val="tx1"/>
                </a:solidFill>
              </a:rPr>
              <a:t>Ici, le programme semble se comporter exactement de la même façon, il n'en est rien.</a:t>
            </a:r>
          </a:p>
          <a:p>
            <a:pPr algn="l"/>
            <a:endParaRPr lang="en-CA" b="1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Dans ce dernier cas, le programme ne s'arrête pas.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 smtClean="0">
                <a:solidFill>
                  <a:schemeClr val="tx1"/>
                </a:solidFill>
              </a:rPr>
              <a:t>Lors de l'arrivée de l'exception dans le bloc </a:t>
            </a:r>
            <a:r>
              <a:rPr lang="en-CA" b="1" smtClean="0">
                <a:solidFill>
                  <a:srgbClr val="FFFF00"/>
                </a:solidFill>
              </a:rPr>
              <a:t>try</a:t>
            </a:r>
            <a:r>
              <a:rPr lang="en-CA" b="1" smtClean="0">
                <a:solidFill>
                  <a:schemeClr val="tx1"/>
                </a:solidFill>
              </a:rPr>
              <a:t>, le programme a exécuté le bloc </a:t>
            </a:r>
            <a:r>
              <a:rPr lang="en-CA" b="1" smtClean="0">
                <a:solidFill>
                  <a:srgbClr val="FFFF00"/>
                </a:solidFill>
              </a:rPr>
              <a:t>catch </a:t>
            </a:r>
            <a:r>
              <a:rPr lang="en-CA" b="1" smtClean="0">
                <a:solidFill>
                  <a:schemeClr val="tx1"/>
                </a:solidFill>
              </a:rPr>
              <a:t>(qui s'adonne dans le cas présent à écrire à la console le même message d'erreur que lors d'un plantage)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CA" b="1">
                <a:solidFill>
                  <a:schemeClr val="tx1"/>
                </a:solidFill>
              </a:rPr>
              <a:t>O</a:t>
            </a:r>
            <a:r>
              <a:rPr lang="en-CA" b="1" smtClean="0">
                <a:solidFill>
                  <a:schemeClr val="tx1"/>
                </a:solidFill>
              </a:rPr>
              <a:t>n aurait pu en fait faire n'importe quelle opération pour traiter le problème rencontré et éviter ainsi le plantage de notre programme.</a:t>
            </a:r>
            <a:endParaRPr lang="fr-CA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96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332</TotalTime>
  <Words>1193</Words>
  <Application>Microsoft Office PowerPoint</Application>
  <PresentationFormat>Affichage à l'écran (4:3)</PresentationFormat>
  <Paragraphs>231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Verve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  <vt:lpstr>Le traitement d'exception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outils de débogage</dc:title>
  <dc:creator>greseau</dc:creator>
  <cp:lastModifiedBy>Georges</cp:lastModifiedBy>
  <cp:revision>35</cp:revision>
  <dcterms:created xsi:type="dcterms:W3CDTF">2013-03-25T20:47:21Z</dcterms:created>
  <dcterms:modified xsi:type="dcterms:W3CDTF">2014-03-30T18:37:50Z</dcterms:modified>
</cp:coreProperties>
</file>