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bac22c016_7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bac22c016_7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b7a7866e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b7a7866e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b7a7866e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b7a7866e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bac22c016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bac22c016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b7a7866e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b7a7866e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ChessMate</a:t>
            </a:r>
            <a:endParaRPr sz="5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50" y="421900"/>
            <a:ext cx="2003825" cy="194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0025" y="565788"/>
            <a:ext cx="1661075" cy="166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3648" y="544079"/>
            <a:ext cx="2498800" cy="170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4"/>
          <p:cNvCxnSpPr>
            <a:stCxn id="91" idx="3"/>
            <a:endCxn id="92" idx="1"/>
          </p:cNvCxnSpPr>
          <p:nvPr/>
        </p:nvCxnSpPr>
        <p:spPr>
          <a:xfrm>
            <a:off x="2524575" y="1396325"/>
            <a:ext cx="1545300" cy="0"/>
          </a:xfrm>
          <a:prstGeom prst="straightConnector1">
            <a:avLst/>
          </a:prstGeom>
          <a:noFill/>
          <a:ln cap="flat" cmpd="sng" w="19050">
            <a:solidFill>
              <a:srgbClr val="66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5" name="Google Shape;95;p14"/>
          <p:cNvCxnSpPr>
            <a:stCxn id="92" idx="3"/>
            <a:endCxn id="93" idx="1"/>
          </p:cNvCxnSpPr>
          <p:nvPr/>
        </p:nvCxnSpPr>
        <p:spPr>
          <a:xfrm>
            <a:off x="5731100" y="1396325"/>
            <a:ext cx="812400" cy="0"/>
          </a:xfrm>
          <a:prstGeom prst="straightConnector1">
            <a:avLst/>
          </a:prstGeom>
          <a:noFill/>
          <a:ln cap="flat" cmpd="sng" w="19050">
            <a:solidFill>
              <a:srgbClr val="66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4"/>
          <p:cNvSpPr txBox="1"/>
          <p:nvPr/>
        </p:nvSpPr>
        <p:spPr>
          <a:xfrm>
            <a:off x="109625" y="2073850"/>
            <a:ext cx="3754800" cy="27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Camera calibration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Center pixel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Pixel to world coordinates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Chessboard all squares’ centers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YOLO piece detection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Base pixels of detected pieces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Square location of the pieces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Length of squares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Player move detection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Capture zone detection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2323" y="2165226"/>
            <a:ext cx="251224" cy="25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5561" y="2416451"/>
            <a:ext cx="251224" cy="25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0811" y="2667676"/>
            <a:ext cx="251224" cy="25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5561" y="2918901"/>
            <a:ext cx="251224" cy="25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7511" y="3170126"/>
            <a:ext cx="251224" cy="25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2411" y="3336926"/>
            <a:ext cx="251224" cy="2512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3701700" y="2165225"/>
            <a:ext cx="2762100" cy="20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Game_controller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Fixing minor errors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Capturing pieces and 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recovering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pieces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Castling move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4498" y="2248576"/>
            <a:ext cx="251224" cy="2512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/>
        </p:nvSpPr>
        <p:spPr>
          <a:xfrm>
            <a:off x="6463800" y="2265675"/>
            <a:ext cx="2762100" cy="20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Pick and place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HRI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51373" y="2370751"/>
            <a:ext cx="251224" cy="25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85993" y="3686418"/>
            <a:ext cx="981975" cy="9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 txBox="1"/>
          <p:nvPr/>
        </p:nvSpPr>
        <p:spPr>
          <a:xfrm>
            <a:off x="7699950" y="4598675"/>
            <a:ext cx="13425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Button?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44336" y="3636139"/>
            <a:ext cx="251224" cy="25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463" y="194888"/>
            <a:ext cx="4753723" cy="47537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5"/>
          <p:cNvCxnSpPr/>
          <p:nvPr/>
        </p:nvCxnSpPr>
        <p:spPr>
          <a:xfrm>
            <a:off x="3236475" y="194900"/>
            <a:ext cx="0" cy="6327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5"/>
          <p:cNvSpPr/>
          <p:nvPr/>
        </p:nvSpPr>
        <p:spPr>
          <a:xfrm>
            <a:off x="3952000" y="736250"/>
            <a:ext cx="176400" cy="1866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484175" y="466050"/>
            <a:ext cx="2283900" cy="3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Input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Square size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Board dimensions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Top left inner corner of the board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Camera calibration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Object points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❏"/>
            </a:pPr>
            <a:r>
              <a:rPr b="1" lang="en" sz="11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findChessboardCorners</a:t>
            </a:r>
            <a:endParaRPr b="1" sz="110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❏"/>
            </a:pPr>
            <a:r>
              <a:rPr b="1" lang="en" sz="11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calibrateCamera</a:t>
            </a:r>
            <a:endParaRPr b="1" sz="110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Output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Intrinsic matrix: focal, principal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Extrinsic matrix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00" y="1705450"/>
            <a:ext cx="8708399" cy="2986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6"/>
          <p:cNvCxnSpPr/>
          <p:nvPr/>
        </p:nvCxnSpPr>
        <p:spPr>
          <a:xfrm rot="10800000">
            <a:off x="283225" y="1014125"/>
            <a:ext cx="0" cy="529800"/>
          </a:xfrm>
          <a:prstGeom prst="straightConnector1">
            <a:avLst/>
          </a:prstGeom>
          <a:noFill/>
          <a:ln cap="flat" cmpd="sng" w="2857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rot="10800000">
            <a:off x="7534175" y="1014125"/>
            <a:ext cx="0" cy="529800"/>
          </a:xfrm>
          <a:prstGeom prst="straightConnector1">
            <a:avLst/>
          </a:prstGeom>
          <a:noFill/>
          <a:ln cap="flat" cmpd="sng" w="2857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6"/>
          <p:cNvCxnSpPr/>
          <p:nvPr/>
        </p:nvCxnSpPr>
        <p:spPr>
          <a:xfrm flipH="1" rot="10800000">
            <a:off x="283200" y="1023050"/>
            <a:ext cx="7272300" cy="9300"/>
          </a:xfrm>
          <a:prstGeom prst="straightConnector1">
            <a:avLst/>
          </a:prstGeom>
          <a:noFill/>
          <a:ln cap="flat" cmpd="sng" w="2857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6"/>
          <p:cNvCxnSpPr/>
          <p:nvPr/>
        </p:nvCxnSpPr>
        <p:spPr>
          <a:xfrm rot="10800000">
            <a:off x="3846050" y="749125"/>
            <a:ext cx="9300" cy="28320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6"/>
          <p:cNvCxnSpPr/>
          <p:nvPr/>
        </p:nvCxnSpPr>
        <p:spPr>
          <a:xfrm rot="10800000">
            <a:off x="7765504" y="1014125"/>
            <a:ext cx="0" cy="5298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6"/>
          <p:cNvCxnSpPr/>
          <p:nvPr/>
        </p:nvCxnSpPr>
        <p:spPr>
          <a:xfrm rot="10800000">
            <a:off x="8988052" y="1014125"/>
            <a:ext cx="0" cy="5298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6"/>
          <p:cNvCxnSpPr/>
          <p:nvPr/>
        </p:nvCxnSpPr>
        <p:spPr>
          <a:xfrm>
            <a:off x="7765500" y="1022920"/>
            <a:ext cx="12261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6"/>
          <p:cNvCxnSpPr/>
          <p:nvPr/>
        </p:nvCxnSpPr>
        <p:spPr>
          <a:xfrm rot="10800000">
            <a:off x="8365983" y="749174"/>
            <a:ext cx="1800" cy="2829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6"/>
          <p:cNvSpPr txBox="1"/>
          <p:nvPr/>
        </p:nvSpPr>
        <p:spPr>
          <a:xfrm>
            <a:off x="3406500" y="319675"/>
            <a:ext cx="10257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Given this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7984750" y="356275"/>
            <a:ext cx="9318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Find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this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875" y="2439300"/>
            <a:ext cx="1708402" cy="1708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663" y="600063"/>
            <a:ext cx="3288137" cy="12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600062"/>
            <a:ext cx="4096725" cy="1208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7"/>
          <p:cNvCxnSpPr/>
          <p:nvPr/>
        </p:nvCxnSpPr>
        <p:spPr>
          <a:xfrm>
            <a:off x="3654350" y="1204488"/>
            <a:ext cx="7401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7"/>
          <p:cNvSpPr txBox="1"/>
          <p:nvPr/>
        </p:nvSpPr>
        <p:spPr>
          <a:xfrm>
            <a:off x="356275" y="1991600"/>
            <a:ext cx="14619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Next steps</a:t>
            </a:r>
            <a:endParaRPr b="1" sz="1700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50" y="2439300"/>
            <a:ext cx="1708402" cy="170840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/>
          <p:nvPr/>
        </p:nvSpPr>
        <p:spPr>
          <a:xfrm>
            <a:off x="1215450" y="3200200"/>
            <a:ext cx="176400" cy="1866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775" y="2439300"/>
            <a:ext cx="1708402" cy="170840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7"/>
          <p:cNvSpPr/>
          <p:nvPr/>
        </p:nvSpPr>
        <p:spPr>
          <a:xfrm>
            <a:off x="2653300" y="2516850"/>
            <a:ext cx="1032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2856213" y="2516850"/>
            <a:ext cx="1032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3059125" y="2516850"/>
            <a:ext cx="1032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3295700" y="2516850"/>
            <a:ext cx="1032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3498600" y="2516850"/>
            <a:ext cx="1032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3701500" y="2516850"/>
            <a:ext cx="1032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3904400" y="2516850"/>
            <a:ext cx="1032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4140975" y="2516850"/>
            <a:ext cx="1032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2660202" y="27118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2869491" y="27118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3078780" y="27118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3288069" y="27118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3497358" y="27118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3706647" y="27118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3915936" y="27118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4125225" y="27118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2656702" y="29068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2865991" y="29068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3075280" y="29068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3284569" y="29068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3493858" y="29068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3703147" y="29068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3912436" y="29068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4121725" y="29068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2632489" y="31264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2841778" y="31264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3051067" y="31264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3260356" y="31264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3469645" y="31264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3678934" y="31264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3888224" y="31264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4097513" y="31264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2652914" y="33460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2862203" y="33460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3071492" y="33460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3280781" y="33460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3490070" y="33460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3699359" y="33460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3908649" y="33460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4117938" y="33460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2652914" y="35656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2862203" y="35656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3071492" y="35656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3280781" y="35656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"/>
          <p:cNvSpPr/>
          <p:nvPr/>
        </p:nvSpPr>
        <p:spPr>
          <a:xfrm>
            <a:off x="3490070" y="35656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3699359" y="35656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3908649" y="35656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4117938" y="35656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2652914" y="37852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2862203" y="37852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3071492" y="37852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3280781" y="37852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3490070" y="37852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3699359" y="37852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3908649" y="37852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4117938" y="37852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2652914" y="39802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2862203" y="39802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3071492" y="39802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3280781" y="39802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3490070" y="39802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3699359" y="39802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3908649" y="39802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4117938" y="3980250"/>
            <a:ext cx="1191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 txBox="1"/>
          <p:nvPr/>
        </p:nvSpPr>
        <p:spPr>
          <a:xfrm>
            <a:off x="4244325" y="2441250"/>
            <a:ext cx="612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(x,y,z)</a:t>
            </a:r>
            <a:endParaRPr b="1"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0" name="Google Shape;21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4175" y="3066575"/>
            <a:ext cx="176399" cy="38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7"/>
          <p:cNvSpPr/>
          <p:nvPr/>
        </p:nvSpPr>
        <p:spPr>
          <a:xfrm>
            <a:off x="5550775" y="3346050"/>
            <a:ext cx="1032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" name="Google Shape;212;p17"/>
          <p:cNvCxnSpPr/>
          <p:nvPr/>
        </p:nvCxnSpPr>
        <p:spPr>
          <a:xfrm rot="10800000">
            <a:off x="5003400" y="2584488"/>
            <a:ext cx="565200" cy="7905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17"/>
          <p:cNvSpPr/>
          <p:nvPr/>
        </p:nvSpPr>
        <p:spPr>
          <a:xfrm>
            <a:off x="4931000" y="2516850"/>
            <a:ext cx="1032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5133900" y="2516850"/>
            <a:ext cx="1032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5336800" y="2516850"/>
            <a:ext cx="103200" cy="109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6" name="Google Shape;216;p17"/>
          <p:cNvCxnSpPr>
            <a:stCxn id="211" idx="4"/>
            <a:endCxn id="214" idx="4"/>
          </p:cNvCxnSpPr>
          <p:nvPr/>
        </p:nvCxnSpPr>
        <p:spPr>
          <a:xfrm rot="10800000">
            <a:off x="5185375" y="2626650"/>
            <a:ext cx="417000" cy="8292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17"/>
          <p:cNvCxnSpPr>
            <a:stCxn id="211" idx="3"/>
            <a:endCxn id="215" idx="4"/>
          </p:cNvCxnSpPr>
          <p:nvPr/>
        </p:nvCxnSpPr>
        <p:spPr>
          <a:xfrm rot="10800000">
            <a:off x="5388288" y="2626770"/>
            <a:ext cx="177600" cy="8130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17"/>
          <p:cNvSpPr txBox="1"/>
          <p:nvPr/>
        </p:nvSpPr>
        <p:spPr>
          <a:xfrm>
            <a:off x="5218025" y="3439900"/>
            <a:ext cx="9372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C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euclidean</a:t>
            </a:r>
            <a:endParaRPr b="1" sz="1100">
              <a:solidFill>
                <a:srgbClr val="CC0000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17"/>
          <p:cNvSpPr txBox="1"/>
          <p:nvPr/>
        </p:nvSpPr>
        <p:spPr>
          <a:xfrm>
            <a:off x="6637775" y="2920950"/>
            <a:ext cx="504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=</a:t>
            </a:r>
            <a:endParaRPr b="1" sz="2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17"/>
          <p:cNvSpPr txBox="1"/>
          <p:nvPr/>
        </p:nvSpPr>
        <p:spPr>
          <a:xfrm>
            <a:off x="6967200" y="2734113"/>
            <a:ext cx="19188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Chess_table = {</a:t>
            </a:r>
            <a:endParaRPr sz="12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“A1”: [“brook”, (0,0,0)],</a:t>
            </a:r>
            <a:endParaRPr sz="12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“B1”: [“bknight”, (0,0,0)],</a:t>
            </a:r>
            <a:endParaRPr sz="12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…}</a:t>
            </a:r>
            <a:endParaRPr sz="12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17"/>
          <p:cNvSpPr txBox="1"/>
          <p:nvPr/>
        </p:nvSpPr>
        <p:spPr>
          <a:xfrm>
            <a:off x="4408863" y="2920950"/>
            <a:ext cx="417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b="1" sz="2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2165800" y="2920950"/>
            <a:ext cx="417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b="1" sz="2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