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5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73"/>
    <p:restoredTop sz="94652"/>
  </p:normalViewPr>
  <p:slideViewPr>
    <p:cSldViewPr snapToGrid="0">
      <p:cViewPr varScale="1">
        <p:scale>
          <a:sx n="100" d="100"/>
          <a:sy n="100" d="100"/>
        </p:scale>
        <p:origin x="1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BBD2-C049-B4C2-2FE4-2B9A7C84C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BB81D-308E-F586-54BF-FC75C15E5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ACF48-B631-2604-DC96-79B8A669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C138-119E-1243-B880-EC2372179964}" type="datetimeFigureOut">
              <a:rPr lang="en-CL" smtClean="0"/>
              <a:t>23-05-24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868F0-B5A8-C854-540D-E07F3707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0303-1F27-FC12-BBE7-11FEB3C8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A8D0-E359-1B46-AEFD-752F7C2D0D4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38533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601C-1126-FC07-9A9B-1969A45A4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A0A75-6D8E-B428-653C-A7A79C09E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A4CBE-0B76-72B5-FD59-92D52979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C138-119E-1243-B880-EC2372179964}" type="datetimeFigureOut">
              <a:rPr lang="en-CL" smtClean="0"/>
              <a:t>23-05-24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939CC-FA8C-1D76-68AF-A72639110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BA2BA-806C-24ED-F297-D99CBB9D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A8D0-E359-1B46-AEFD-752F7C2D0D4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8363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2D673-0A0F-E42A-BE2E-678669B32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851B7-9CA2-B429-9C0E-E218747B0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FAD46-40AA-A4C2-DC7F-53DD90C6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C138-119E-1243-B880-EC2372179964}" type="datetimeFigureOut">
              <a:rPr lang="en-CL" smtClean="0"/>
              <a:t>23-05-24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88A-B02E-4AEB-231E-64AB3EBDA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4EAEB-9641-462F-7881-B20EB63C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A8D0-E359-1B46-AEFD-752F7C2D0D4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91818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FF73-A707-50BD-4207-DBCF44C5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8E011-791B-8ABC-F6BE-197A1E9F2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07EC0-60F7-8368-0B32-F26F5557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C138-119E-1243-B880-EC2372179964}" type="datetimeFigureOut">
              <a:rPr lang="en-CL" smtClean="0"/>
              <a:t>23-05-24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2A6D8-25A6-3639-9D3B-6F26DF5E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DC985-04F8-4A8E-711B-AE807C48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A8D0-E359-1B46-AEFD-752F7C2D0D4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18316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1F64-2EA2-6F99-CD5C-6DA3F9C11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F4381-A058-8E9F-6D63-7E612464F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A2FF9-979E-008F-F0A5-173DB310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C138-119E-1243-B880-EC2372179964}" type="datetimeFigureOut">
              <a:rPr lang="en-CL" smtClean="0"/>
              <a:t>23-05-24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F5501-65E4-54A6-40A7-63C4BD79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DAC85-A86E-4989-873D-A380B695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A8D0-E359-1B46-AEFD-752F7C2D0D4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85639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98D1C-A6BC-7142-12B9-DF9ECB45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7D61-84B9-A3DB-582F-A819C0636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56D25-9189-50C1-2A79-F1DC44684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84990-87C1-0C12-6175-ABEA17EA7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C138-119E-1243-B880-EC2372179964}" type="datetimeFigureOut">
              <a:rPr lang="en-CL" smtClean="0"/>
              <a:t>23-05-24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7E3E4-3436-EC70-2EC1-8AFB8A48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08553-E6BE-8D51-FBC8-3A309C3C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A8D0-E359-1B46-AEFD-752F7C2D0D4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21636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ABD7-5042-FDD9-951A-EB07DB857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649E9-89EE-FDF6-4AFA-4C70AA359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BAC12-74DE-1DDF-42A6-1DC238100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B9170-2A52-67E8-BB23-734C38CA6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15212-368F-1AC3-16DD-7847F0177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A9613-046C-702F-9871-773C614C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C138-119E-1243-B880-EC2372179964}" type="datetimeFigureOut">
              <a:rPr lang="en-CL" smtClean="0"/>
              <a:t>23-05-24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E3016-FF3A-F442-9109-67103288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C3DC4-185E-6007-1941-E71ABE27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A8D0-E359-1B46-AEFD-752F7C2D0D4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84628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CB09-BFC9-D55F-775E-35D30693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48D4F-DFBC-7C19-3C56-A9C5F099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C138-119E-1243-B880-EC2372179964}" type="datetimeFigureOut">
              <a:rPr lang="en-CL" smtClean="0"/>
              <a:t>23-05-24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B518A-BFB1-D11B-9879-C71A11B0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718C1-350C-5279-9A45-F738E0B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A8D0-E359-1B46-AEFD-752F7C2D0D4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7220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E492FB-FC0E-ACF8-79C7-388A018F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C138-119E-1243-B880-EC2372179964}" type="datetimeFigureOut">
              <a:rPr lang="en-CL" smtClean="0"/>
              <a:t>23-05-24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C9EC2B-CF6D-5CAD-DC17-573CD559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55684-1738-E6D9-034E-FC3D38BF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A8D0-E359-1B46-AEFD-752F7C2D0D4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95947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E83B-2987-6622-408D-058F72255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4F5D2-115F-DBD0-97DD-5D775B765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C6A36-1867-0605-04F6-711E2EF78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58178-790C-559A-530B-9B22855A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C138-119E-1243-B880-EC2372179964}" type="datetimeFigureOut">
              <a:rPr lang="en-CL" smtClean="0"/>
              <a:t>23-05-24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C8A72-3835-2AF5-04E1-7106CB6D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14574-C65B-970C-61AB-35F136F7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A8D0-E359-1B46-AEFD-752F7C2D0D4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91979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2EA12-D744-8395-E185-FA562E5CE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42412-63B2-92F5-7F5B-D3FCAB3D4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4E2E9-9CD5-5D3D-9B90-21C7C73F9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53F7C-8529-4FB2-42D8-082D22FC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C138-119E-1243-B880-EC2372179964}" type="datetimeFigureOut">
              <a:rPr lang="en-CL" smtClean="0"/>
              <a:t>23-05-24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91923-EAF0-4FB9-5127-61D6C595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E54B5-6AB9-1B29-D681-6E3F5BB9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A8D0-E359-1B46-AEFD-752F7C2D0D4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8486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01AC7-A69E-0FB0-4340-A26005C3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C9223-587F-E5C6-CFC6-415885636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DC8D2-48E4-FA27-F594-CA310EA77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32C138-119E-1243-B880-EC2372179964}" type="datetimeFigureOut">
              <a:rPr lang="en-CL" smtClean="0"/>
              <a:t>23-05-24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FAA28-5C6E-D7CE-8C51-53717577D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F9AD3-24DA-2467-38BE-1D36676EC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44A8D0-E359-1B46-AEFD-752F7C2D0D4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11880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7E8786-A77B-10C6-DF7C-67030B1A2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24" y="1130855"/>
            <a:ext cx="2575560" cy="1760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BBABAE-A158-2B41-B3B7-499184E90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188" y="1130855"/>
            <a:ext cx="2575560" cy="1760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A6C6F5-58C4-F1F2-88E6-96149F73F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60581"/>
            <a:ext cx="2575560" cy="1760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2168C2-84D7-0874-1C6B-35163FA04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6188" y="4060581"/>
            <a:ext cx="2575560" cy="176022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30CA54-FE20-A5B3-A02C-6E212B759522}"/>
              </a:ext>
            </a:extLst>
          </p:cNvPr>
          <p:cNvCxnSpPr>
            <a:cxnSpLocks/>
          </p:cNvCxnSpPr>
          <p:nvPr/>
        </p:nvCxnSpPr>
        <p:spPr>
          <a:xfrm>
            <a:off x="5579165" y="882926"/>
            <a:ext cx="0" cy="50921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A47CBC-80EA-70A3-5356-9037DE73BB04}"/>
              </a:ext>
            </a:extLst>
          </p:cNvPr>
          <p:cNvSpPr txBox="1"/>
          <p:nvPr/>
        </p:nvSpPr>
        <p:spPr>
          <a:xfrm>
            <a:off x="486054" y="2891075"/>
            <a:ext cx="543951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Visualización de </a:t>
            </a:r>
          </a:p>
          <a:p>
            <a:r>
              <a:rPr lang="en-CL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datos con ggplot2</a:t>
            </a:r>
          </a:p>
          <a:p>
            <a:endParaRPr lang="en-CL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CL" sz="1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Boris Rebolledo</a:t>
            </a:r>
          </a:p>
          <a:p>
            <a:r>
              <a:rPr lang="en-CL" sz="1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Instituto de Ciencias e Innovación en Medicina, UDD</a:t>
            </a:r>
          </a:p>
        </p:txBody>
      </p:sp>
    </p:spTree>
    <p:extLst>
      <p:ext uri="{BB962C8B-B14F-4D97-AF65-F5344CB8AC3E}">
        <p14:creationId xmlns:p14="http://schemas.microsoft.com/office/powerpoint/2010/main" val="102989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4533DF-66F8-BDC1-DC2C-6E1A66D2D774}"/>
              </a:ext>
            </a:extLst>
          </p:cNvPr>
          <p:cNvSpPr txBox="1"/>
          <p:nvPr/>
        </p:nvSpPr>
        <p:spPr>
          <a:xfrm>
            <a:off x="360000" y="720000"/>
            <a:ext cx="1079833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Gramática</a:t>
            </a:r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400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Gráficos</a:t>
            </a:r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</a:t>
            </a:r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ggplot2</a:t>
            </a:r>
          </a:p>
          <a:p>
            <a:endParaRPr lang="en-CL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CL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</a:t>
            </a:r>
            <a:r>
              <a:rPr lang="en-US" sz="2400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Facetas</a:t>
            </a:r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(facet). 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facetas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permiten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dividir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gráfico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subgráficos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basados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más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variables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categóricas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CL" sz="20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Escalas (scale). 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escalas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controlan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cómo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mapean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las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propiedades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estéticas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Esto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incluye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ajustes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colores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tamaños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etc</a:t>
            </a:r>
            <a:endParaRPr lang="en-US" sz="20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6. </a:t>
            </a:r>
            <a:r>
              <a:rPr lang="en-US" sz="2400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Etiquetas</a:t>
            </a:r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(labs). 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etiquetas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utilizan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añadir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etiquetas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leyendas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del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gráfico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7. Temas (theme). 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temas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permiten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personalizar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apariencia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general del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gráfico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incluyendo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fondos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las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cuadrículas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bordes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las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fuentes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más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endParaRPr lang="en-CL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07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04BDA1-87C1-9C16-D42D-5CCA9361D89D}"/>
              </a:ext>
            </a:extLst>
          </p:cNvPr>
          <p:cNvSpPr txBox="1"/>
          <p:nvPr/>
        </p:nvSpPr>
        <p:spPr>
          <a:xfrm>
            <a:off x="344556" y="612844"/>
            <a:ext cx="1105231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CL" dirty="0">
                <a:solidFill>
                  <a:schemeClr val="bg1"/>
                </a:solidFill>
                <a:latin typeface="Andale Mono" panose="020B0509000000000004" pitchFamily="49" charset="0"/>
              </a:rPr>
              <a:t># Cargar la librería ggplot2</a:t>
            </a:r>
          </a:p>
          <a:p>
            <a:r>
              <a:rPr lang="en-CL" dirty="0">
                <a:solidFill>
                  <a:schemeClr val="bg1"/>
                </a:solidFill>
                <a:latin typeface="Andale Mono" panose="020B0509000000000004" pitchFamily="49" charset="0"/>
              </a:rPr>
              <a:t>library(ggplot2)</a:t>
            </a:r>
          </a:p>
          <a:p>
            <a:endParaRPr lang="en-CL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CL" dirty="0">
                <a:solidFill>
                  <a:schemeClr val="bg1"/>
                </a:solidFill>
                <a:latin typeface="Andale Mono" panose="020B0509000000000004" pitchFamily="49" charset="0"/>
              </a:rPr>
              <a:t># Crear un gráfico de dispersión con facetas, escalas personalizadas, etiquetas y un tema</a:t>
            </a:r>
          </a:p>
          <a:p>
            <a:endParaRPr lang="en-CL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ggplot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(data =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grd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aes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(x = EDAD, y = DIASHOSP, color = SEXO)) +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geom_point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() +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facet_wrap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(~ SEXO) +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scale_x_continuous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(limits = c(0, 105)) +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  labs(title = "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Relación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entre la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edad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del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paciente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y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los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días de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hospitalización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",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       x = "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Edad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",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       y = "Días de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hospitalización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",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     color = "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Sexo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") +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theme_minimal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()</a:t>
            </a:r>
            <a:endParaRPr lang="en-CL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BD7553-5F28-234A-1C28-13E78AE32C61}"/>
              </a:ext>
            </a:extLst>
          </p:cNvPr>
          <p:cNvSpPr/>
          <p:nvPr/>
        </p:nvSpPr>
        <p:spPr>
          <a:xfrm>
            <a:off x="1510748" y="2332383"/>
            <a:ext cx="1431235" cy="2650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C31B9-A174-A016-9D18-6A072754AD8E}"/>
              </a:ext>
            </a:extLst>
          </p:cNvPr>
          <p:cNvSpPr/>
          <p:nvPr/>
        </p:nvSpPr>
        <p:spPr>
          <a:xfrm>
            <a:off x="3147395" y="2339009"/>
            <a:ext cx="5599040" cy="25841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5E0902-C202-079D-9E31-BC05030BBA3B}"/>
              </a:ext>
            </a:extLst>
          </p:cNvPr>
          <p:cNvSpPr/>
          <p:nvPr/>
        </p:nvSpPr>
        <p:spPr>
          <a:xfrm>
            <a:off x="960782" y="2630556"/>
            <a:ext cx="1702905" cy="2650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A2CDFF-2CEF-56C2-1011-B9169B33446A}"/>
              </a:ext>
            </a:extLst>
          </p:cNvPr>
          <p:cNvSpPr/>
          <p:nvPr/>
        </p:nvSpPr>
        <p:spPr>
          <a:xfrm>
            <a:off x="960782" y="2861748"/>
            <a:ext cx="2471531" cy="2650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F19C0-A85C-5732-D5A5-EC6F3708F401}"/>
              </a:ext>
            </a:extLst>
          </p:cNvPr>
          <p:cNvSpPr/>
          <p:nvPr/>
        </p:nvSpPr>
        <p:spPr>
          <a:xfrm>
            <a:off x="960781" y="3159921"/>
            <a:ext cx="5241236" cy="2650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69E7EE-E7D7-5142-F493-41862D09ABBB}"/>
              </a:ext>
            </a:extLst>
          </p:cNvPr>
          <p:cNvSpPr/>
          <p:nvPr/>
        </p:nvSpPr>
        <p:spPr>
          <a:xfrm>
            <a:off x="344556" y="3458094"/>
            <a:ext cx="9422295" cy="12729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981FF-AF9B-C8BB-C853-E115C67A40CD}"/>
              </a:ext>
            </a:extLst>
          </p:cNvPr>
          <p:cNvSpPr/>
          <p:nvPr/>
        </p:nvSpPr>
        <p:spPr>
          <a:xfrm>
            <a:off x="960782" y="4796276"/>
            <a:ext cx="2186614" cy="26871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83557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AF87A7-41F2-1EF4-8272-0D5AF185C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21" y="311037"/>
            <a:ext cx="9713653" cy="623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79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EDEAA-3248-147A-907D-4732D804574F}"/>
              </a:ext>
            </a:extLst>
          </p:cNvPr>
          <p:cNvSpPr txBox="1"/>
          <p:nvPr/>
        </p:nvSpPr>
        <p:spPr>
          <a:xfrm>
            <a:off x="645066" y="2031101"/>
            <a:ext cx="491753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</a:t>
            </a: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tinyurl.com</a:t>
            </a:r>
            <a:r>
              <a:rPr lang="en-US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tallerudd</a:t>
            </a:r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qr code with a black and white background&#10;&#10;Description automatically generated">
            <a:extLst>
              <a:ext uri="{FF2B5EF4-FFF2-40B4-BE49-F238E27FC236}">
                <a16:creationId xmlns:a16="http://schemas.microsoft.com/office/drawing/2014/main" id="{DFB4CA62-008C-C332-94DD-B0B75B327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676" y="650494"/>
            <a:ext cx="5324142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2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30CA54-FE20-A5B3-A02C-6E212B759522}"/>
              </a:ext>
            </a:extLst>
          </p:cNvPr>
          <p:cNvCxnSpPr>
            <a:cxnSpLocks/>
          </p:cNvCxnSpPr>
          <p:nvPr/>
        </p:nvCxnSpPr>
        <p:spPr>
          <a:xfrm>
            <a:off x="5579165" y="882926"/>
            <a:ext cx="0" cy="50921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A47CBC-80EA-70A3-5356-9037DE73BB04}"/>
              </a:ext>
            </a:extLst>
          </p:cNvPr>
          <p:cNvSpPr txBox="1"/>
          <p:nvPr/>
        </p:nvSpPr>
        <p:spPr>
          <a:xfrm>
            <a:off x="486054" y="2891075"/>
            <a:ext cx="543951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Visualización de </a:t>
            </a:r>
          </a:p>
          <a:p>
            <a:r>
              <a:rPr lang="en-CL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datos con ggplot2</a:t>
            </a:r>
          </a:p>
          <a:p>
            <a:endParaRPr lang="en-CL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CL" sz="1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Boris Rebolledo</a:t>
            </a:r>
          </a:p>
          <a:p>
            <a:r>
              <a:rPr lang="en-CL" sz="1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Instituto de Ciencias e Innovación en Medicina, UDD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45D7F-CF80-5BB4-A7B2-4FF6B9FDD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621" y="1647411"/>
            <a:ext cx="6271596" cy="402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0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4533DF-66F8-BDC1-DC2C-6E1A66D2D774}"/>
              </a:ext>
            </a:extLst>
          </p:cNvPr>
          <p:cNvSpPr txBox="1"/>
          <p:nvPr/>
        </p:nvSpPr>
        <p:spPr>
          <a:xfrm>
            <a:off x="360000" y="720000"/>
            <a:ext cx="107983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Importancia de graficar datos</a:t>
            </a:r>
          </a:p>
          <a:p>
            <a:endParaRPr lang="en-CL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CL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Visualización</a:t>
            </a:r>
            <a:r>
              <a:rPr lang="en-US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patrones</a:t>
            </a:r>
            <a:r>
              <a:rPr lang="en-US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</a:t>
            </a: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tendencias</a:t>
            </a:r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Transmisión</a:t>
            </a:r>
            <a:r>
              <a:rPr lang="en-US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información</a:t>
            </a:r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Detección</a:t>
            </a:r>
            <a:r>
              <a:rPr lang="en-US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errores</a:t>
            </a:r>
            <a:r>
              <a:rPr lang="en-US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</a:t>
            </a: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anomalías</a:t>
            </a:r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Atracción</a:t>
            </a:r>
            <a:r>
              <a:rPr lang="en-US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visual</a:t>
            </a:r>
            <a:endParaRPr lang="en-CL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20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4533DF-66F8-BDC1-DC2C-6E1A66D2D774}"/>
              </a:ext>
            </a:extLst>
          </p:cNvPr>
          <p:cNvSpPr txBox="1"/>
          <p:nvPr/>
        </p:nvSpPr>
        <p:spPr>
          <a:xfrm>
            <a:off x="360000" y="720000"/>
            <a:ext cx="1079833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¿Qué es ggplot2?</a:t>
            </a:r>
          </a:p>
          <a:p>
            <a:endParaRPr lang="es-ES_tradnl" sz="240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_tradnl" sz="240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ggplot2 es un paquete de R diseñado para crear gráficos de alta calidad y altamente personalizables basados en una gramática de gráficos. </a:t>
            </a:r>
          </a:p>
          <a:p>
            <a:endParaRPr lang="es-ES_tradnl" sz="240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ES_tradnl" sz="240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_tradnl" sz="240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Fue desarrollado por Hadley Wickham y se basa en la teoría de la gramática de gráficos de Leland Wilkinson. </a:t>
            </a:r>
          </a:p>
          <a:p>
            <a:endParaRPr lang="es-ES_tradnl" sz="240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ES_tradnl" sz="240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_tradnl" sz="240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ggplot2 es parte de la colección de paquetes tidyverse, que incluye herramientas para la manipulación y visualización de datos en R.</a:t>
            </a:r>
          </a:p>
        </p:txBody>
      </p:sp>
    </p:spTree>
    <p:extLst>
      <p:ext uri="{BB962C8B-B14F-4D97-AF65-F5344CB8AC3E}">
        <p14:creationId xmlns:p14="http://schemas.microsoft.com/office/powerpoint/2010/main" val="232671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4533DF-66F8-BDC1-DC2C-6E1A66D2D774}"/>
              </a:ext>
            </a:extLst>
          </p:cNvPr>
          <p:cNvSpPr txBox="1"/>
          <p:nvPr/>
        </p:nvSpPr>
        <p:spPr>
          <a:xfrm>
            <a:off x="360000" y="720000"/>
            <a:ext cx="1079833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Principales Características de ggplot2</a:t>
            </a:r>
          </a:p>
          <a:p>
            <a:endParaRPr lang="es-ES_tradnl" sz="2400" b="1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Gramática de gráficos</a:t>
            </a:r>
            <a:r>
              <a:rPr lang="es-ES_tradnl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s-ES_tradnl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ggplot2 utiliza una gramática de gráficos que permite construir gráficos mediante la combinación de componentes (datos, capas, escalas, facetas, etc.) de manera coherente y estructurada.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Alta personalización</a:t>
            </a:r>
            <a:r>
              <a:rPr lang="es-ES_tradnl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s-ES_tradnl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Ofrece una gran flexibilidad para personalizar casi todos los aspectos de un gráfico, desde colores y estilos hasta la disposición de facetas y etiquetas.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Facilidad de uso</a:t>
            </a:r>
            <a:r>
              <a:rPr lang="es-ES_tradnl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s-ES_tradnl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Aunque tiene una curva de aprendizaje, una vez comprendidos los conceptos básicos, es fácil crear gráficos complejos con relativamente poco código.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Consistencia</a:t>
            </a:r>
            <a:r>
              <a:rPr lang="es-ES_tradnl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s-ES_tradnl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gráficos creados con ggplot2 tienen una apariencia coherente y profesional, lo que es especialmente útil para presentaciones y publicaciones.</a:t>
            </a:r>
          </a:p>
        </p:txBody>
      </p:sp>
    </p:spTree>
    <p:extLst>
      <p:ext uri="{BB962C8B-B14F-4D97-AF65-F5344CB8AC3E}">
        <p14:creationId xmlns:p14="http://schemas.microsoft.com/office/powerpoint/2010/main" val="314873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4533DF-66F8-BDC1-DC2C-6E1A66D2D774}"/>
              </a:ext>
            </a:extLst>
          </p:cNvPr>
          <p:cNvSpPr txBox="1"/>
          <p:nvPr/>
        </p:nvSpPr>
        <p:spPr>
          <a:xfrm>
            <a:off x="360000" y="720000"/>
            <a:ext cx="107983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comenzar?</a:t>
            </a:r>
          </a:p>
          <a:p>
            <a:endParaRPr lang="en-CL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CL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Obtener</a:t>
            </a:r>
            <a:r>
              <a:rPr lang="en-US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datos</a:t>
            </a:r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Estructurar</a:t>
            </a:r>
            <a:r>
              <a:rPr lang="en-US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datos</a:t>
            </a:r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Graficar</a:t>
            </a:r>
            <a:r>
              <a:rPr lang="en-US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datos</a:t>
            </a:r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Personalizar</a:t>
            </a:r>
            <a:r>
              <a:rPr lang="en-US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gráficos</a:t>
            </a:r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82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CF4167-3D1B-0B54-8FBC-2A1E018D2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55493"/>
            <a:ext cx="7772400" cy="4347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259E1B-47B0-53CD-3D46-DF7BAB1D7FFE}"/>
              </a:ext>
            </a:extLst>
          </p:cNvPr>
          <p:cNvSpPr txBox="1"/>
          <p:nvPr/>
        </p:nvSpPr>
        <p:spPr>
          <a:xfrm>
            <a:off x="1851087" y="5963478"/>
            <a:ext cx="84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</a:t>
            </a:r>
            <a:r>
              <a:rPr lang="en-US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www.fonasa.cl</a:t>
            </a:r>
            <a:r>
              <a:rPr lang="en-US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/sites/</a:t>
            </a:r>
            <a:r>
              <a:rPr lang="en-US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fonasa</a:t>
            </a:r>
            <a:r>
              <a:rPr lang="en-US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datos-abiertos</a:t>
            </a:r>
            <a:r>
              <a:rPr lang="en-US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/bases-</a:t>
            </a:r>
            <a:r>
              <a:rPr lang="en-US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grd</a:t>
            </a:r>
            <a:endParaRPr lang="en-CL" b="1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79BEC-EC1C-2E21-54CF-F3BEFF9FFF71}"/>
              </a:ext>
            </a:extLst>
          </p:cNvPr>
          <p:cNvSpPr txBox="1"/>
          <p:nvPr/>
        </p:nvSpPr>
        <p:spPr>
          <a:xfrm>
            <a:off x="360000" y="720000"/>
            <a:ext cx="10798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Nuestra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267794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85D4F2-8658-C241-2379-37CC96204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159" y="0"/>
            <a:ext cx="12234318" cy="40949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EC1305-B025-F4F1-101A-CA6A96C33DC7}"/>
              </a:ext>
            </a:extLst>
          </p:cNvPr>
          <p:cNvSpPr txBox="1"/>
          <p:nvPr/>
        </p:nvSpPr>
        <p:spPr>
          <a:xfrm>
            <a:off x="154808" y="4532244"/>
            <a:ext cx="112614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Extracto de la base de datos 2022, para el diagnóstico CIE10 E10.5:</a:t>
            </a:r>
          </a:p>
          <a:p>
            <a:r>
              <a:rPr lang="es-ES_tradnl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“Diabetes mellitus insulinodependiente, con complicaciones circulatorias periféricas”</a:t>
            </a:r>
          </a:p>
          <a:p>
            <a:endParaRPr lang="es-ES_tradnl" b="1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_tradnl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440 observaciones; 132 variables</a:t>
            </a:r>
          </a:p>
        </p:txBody>
      </p:sp>
    </p:spTree>
    <p:extLst>
      <p:ext uri="{BB962C8B-B14F-4D97-AF65-F5344CB8AC3E}">
        <p14:creationId xmlns:p14="http://schemas.microsoft.com/office/powerpoint/2010/main" val="1639404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4533DF-66F8-BDC1-DC2C-6E1A66D2D774}"/>
              </a:ext>
            </a:extLst>
          </p:cNvPr>
          <p:cNvSpPr txBox="1"/>
          <p:nvPr/>
        </p:nvSpPr>
        <p:spPr>
          <a:xfrm>
            <a:off x="360000" y="720000"/>
            <a:ext cx="1079833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Gramática</a:t>
            </a:r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400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Gráficos</a:t>
            </a:r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</a:t>
            </a:r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ggplot2</a:t>
            </a:r>
          </a:p>
          <a:p>
            <a:endParaRPr lang="en-CL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CL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Datos (data). 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primer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componente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cualquier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gráfico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es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conjunto de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se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visualizar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Este conjunto de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generalmente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presenta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forma de un data frame.</a:t>
            </a:r>
          </a:p>
          <a:p>
            <a:endParaRPr lang="en-CL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CL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</a:t>
            </a:r>
            <a:r>
              <a:rPr lang="en-US" sz="2400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Mapeos</a:t>
            </a:r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estéticos</a:t>
            </a:r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sz="2400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aes</a:t>
            </a:r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mapeos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estéticos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cómo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asignan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las variables del conjunto de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las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propiedades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visuales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elementos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gráficos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posición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 e y,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color,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tamaño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la forma de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puntos.</a:t>
            </a:r>
          </a:p>
          <a:p>
            <a:endParaRPr lang="en-US" sz="20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en-US" sz="2400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Geometrías</a:t>
            </a:r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sz="2400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geom</a:t>
            </a:r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geometrías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gráfico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se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crear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puntos,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líneas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barras, etc.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Cada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geometría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corresponde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función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ggplot2,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geom_point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geom_line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geom_bar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etc.</a:t>
            </a:r>
          </a:p>
          <a:p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CL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7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691</Words>
  <Application>Microsoft Macintosh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Andale Mono</vt:lpstr>
      <vt:lpstr>Aptos</vt:lpstr>
      <vt:lpstr>Aptos Display</vt:lpstr>
      <vt:lpstr>Arial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Boris Eduardo Rebolledo Jaramillo</dc:creator>
  <cp:lastModifiedBy>Boris Eduardo Rebolledo Jaramillo</cp:lastModifiedBy>
  <cp:revision>9</cp:revision>
  <dcterms:created xsi:type="dcterms:W3CDTF">2024-05-22T23:43:44Z</dcterms:created>
  <dcterms:modified xsi:type="dcterms:W3CDTF">2024-05-23T17:19:31Z</dcterms:modified>
</cp:coreProperties>
</file>