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61" r:id="rId16"/>
    <p:sldId id="259" r:id="rId17"/>
    <p:sldId id="260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44upmuzLWXhAD04xEhfGAu03q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E2A1FC-80FE-4557-AEAB-A79EB8624B0B}" v="1" dt="2023-10-15T18:29:23.876"/>
  </p1510:revLst>
</p1510:revInfo>
</file>

<file path=ppt/tableStyles.xml><?xml version="1.0" encoding="utf-8"?>
<a:tblStyleLst xmlns:a="http://schemas.openxmlformats.org/drawingml/2006/main" def="{5A1D7AB3-1268-42EF-B0E6-BC9E727EE7C4}">
  <a:tblStyle styleId="{5A1D7AB3-1268-42EF-B0E6-BC9E727EE7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g Nam Cuong 20215183" userId="S::cuong.dn215183@sis.hust.edu.vn::c5097702-a09c-410b-af67-a0c5dd335def" providerId="AD" clId="Web-{53E2A1FC-80FE-4557-AEAB-A79EB8624B0B}"/>
    <pc:docChg chg="sldOrd">
      <pc:chgData name="Dang Nam Cuong 20215183" userId="S::cuong.dn215183@sis.hust.edu.vn::c5097702-a09c-410b-af67-a0c5dd335def" providerId="AD" clId="Web-{53E2A1FC-80FE-4557-AEAB-A79EB8624B0B}" dt="2023-10-15T18:29:23.876" v="0"/>
      <pc:docMkLst>
        <pc:docMk/>
      </pc:docMkLst>
      <pc:sldChg chg="ord">
        <pc:chgData name="Dang Nam Cuong 20215183" userId="S::cuong.dn215183@sis.hust.edu.vn::c5097702-a09c-410b-af67-a0c5dd335def" providerId="AD" clId="Web-{53E2A1FC-80FE-4557-AEAB-A79EB8624B0B}" dt="2023-10-15T18:29:23.876" v="0"/>
        <pc:sldMkLst>
          <pc:docMk/>
          <pc:sldMk cId="146343645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67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500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107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369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259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00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6983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6409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42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2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Largest Black SubRectangle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chữ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kích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thước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chia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vuông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con 1 x 1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màu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đen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trắng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chữ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biểu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diễn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bởi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ma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, j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) = 1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nghĩa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cột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đen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, j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) = 0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nghĩa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vuông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cột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trắng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Hãy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xác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định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chữ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bảng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bao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gồm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toàn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đen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lớn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liệu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1: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chứa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nguyên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dương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(1 &lt;=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n, 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&lt;= 1000)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i+1 (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= 1,…,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):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chứa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thứ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ma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dirty="0">
                <a:latin typeface="Arial"/>
                <a:ea typeface="Arial"/>
                <a:cs typeface="Arial"/>
                <a:sym typeface="Arial"/>
              </a:rPr>
              <a:t>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quả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chữ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lớn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được</a:t>
            </a:r>
            <a:endParaRPr dirty="0"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2"/>
            <a:ext cx="3569106" cy="2442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1"/>
            <a:ext cx="3569106" cy="2751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6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++.h&gt;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const int N = 1e3+1;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a[N][N];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n,m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h[N];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stack&lt;long long&gt; S;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vector&lt;long long&gt; V;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L[N],R[N] 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input(){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n &gt;&gt; m;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for(int j = 1; j &lt;= m;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a[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][j];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9212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long compute(){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h[0] = -1; h[m+1] = -1;  V.clear();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i = 1; i &lt;= m+1;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while(!V.empty() &amp;&amp; h[i] &lt; h[V[V.size()-1]]){      R[V[V.size()-1]] = i; V.pop_back();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V.push_back(i);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i = m; i &gt;= 0; i--){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while(!V.empty() &amp;&amp; h[i] &lt; h[V[V.size()-1]]){   L[V[V.size()-1]] = i; V.pop_back();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V.push_back(i);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unsigned long long ans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i = 1; i &lt;= m;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unsigned long long c = (R[i] - L[i] - 1)*h[i];     ans = ans &lt; c ? c :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return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8" name="Google Shape;108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solve(){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long long ans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m; i++) h[i]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=1 ; i &lt;= n;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j = 1; j &lt;= m; j++){  if(a[i][j] == 0)   h[j] = 0; else h[j] += 1;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long long t = compute();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if(t &gt; ans) ans = 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input();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solve();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Largest Black </a:t>
            </a:r>
            <a:r>
              <a:rPr lang="en-US" sz="20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SubRectangle</a:t>
            </a:r>
            <a:endParaRPr sz="20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1833900"/>
        </p:xfrm>
        <a:graphic>
          <a:graphicData uri="http://schemas.openxmlformats.org/drawingml/2006/table">
            <a:tbl>
              <a:tblPr firstRow="1" bandRow="1">
                <a:noFill/>
                <a:tableStyleId>{5A1D7AB3-1268-42EF-B0E6-BC9E727EE7C4}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0 1 1 1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1 1 1 0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1 1 0 0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1 1 1 0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746448"/>
            <a:ext cx="118140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Solve sub-problem: Column 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have height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(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= 1, 2, …, </a:t>
            </a:r>
            <a:r>
              <a:rPr lang="en-US" sz="1800" i="1" dirty="0">
                <a:latin typeface="+mn-lt"/>
              </a:rPr>
              <a:t>n</a:t>
            </a:r>
            <a:r>
              <a:rPr lang="en-US" sz="1800" dirty="0">
                <a:latin typeface="+mn-lt"/>
              </a:rPr>
              <a:t>). Find the way to cut out the largest-area rectangle from the given configure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For each index 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: 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Move left and move right as far as possible to cut out the largest rectangle having height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]: the index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 such that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&gt;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] and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 (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&lt;</a:t>
            </a:r>
            <a:r>
              <a:rPr lang="en-US" sz="1800" i="1" dirty="0">
                <a:latin typeface="+mn-lt"/>
              </a:rPr>
              <a:t> j</a:t>
            </a:r>
            <a:r>
              <a:rPr lang="en-US" sz="1800" dirty="0">
                <a:latin typeface="+mn-lt"/>
              </a:rPr>
              <a:t>) is the nearest to </a:t>
            </a:r>
            <a:r>
              <a:rPr lang="en-US" sz="1800" i="1" dirty="0" err="1">
                <a:latin typeface="+mn-lt"/>
              </a:rPr>
              <a:t>i</a:t>
            </a:r>
            <a:endParaRPr lang="en-US" sz="1800" i="1" dirty="0">
              <a:latin typeface="+mn-lt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i="1" dirty="0">
                <a:latin typeface="+mn-lt"/>
              </a:rPr>
              <a:t>L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]: the index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 such that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&gt; 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] and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 (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&gt; 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) is the nearest to 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i="1" dirty="0">
                <a:latin typeface="+mn-lt"/>
              </a:rPr>
              <a:t> 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The largest are built from column 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is: (</a:t>
            </a:r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– </a:t>
            </a:r>
            <a:r>
              <a:rPr lang="en-US" sz="1800" i="1" dirty="0">
                <a:latin typeface="+mn-lt"/>
              </a:rPr>
              <a:t>L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 - 1)*</a:t>
            </a:r>
            <a:r>
              <a:rPr lang="en-US" sz="1800" i="1" dirty="0">
                <a:latin typeface="+mn-lt"/>
              </a:rPr>
              <a:t>h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Use a Stack S for storing indices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8291405" y="2701415"/>
            <a:ext cx="353961" cy="727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645366" y="1649363"/>
            <a:ext cx="353961" cy="1779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999327" y="2337620"/>
            <a:ext cx="353961" cy="1091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9353288" y="2022990"/>
            <a:ext cx="353961" cy="1406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707249" y="1796847"/>
            <a:ext cx="353961" cy="163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10061210" y="1541209"/>
            <a:ext cx="353961" cy="1887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10415171" y="2022990"/>
            <a:ext cx="353961" cy="1406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778964" y="2337620"/>
            <a:ext cx="353961" cy="1091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1142757" y="2701415"/>
            <a:ext cx="353961" cy="727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1506550" y="2337620"/>
            <a:ext cx="353961" cy="1091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E7916B-6247-709F-BE98-FAD65B18B118}"/>
              </a:ext>
            </a:extLst>
          </p:cNvPr>
          <p:cNvSpPr/>
          <p:nvPr/>
        </p:nvSpPr>
        <p:spPr>
          <a:xfrm>
            <a:off x="8645366" y="2337620"/>
            <a:ext cx="2497391" cy="1091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1ECE0-EFBF-833F-421C-D6E4EC093BBC}"/>
              </a:ext>
            </a:extLst>
          </p:cNvPr>
          <p:cNvSpPr txBox="1"/>
          <p:nvPr/>
        </p:nvSpPr>
        <p:spPr>
          <a:xfrm>
            <a:off x="8133021" y="3456885"/>
            <a:ext cx="3954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1      2     3     4      5     6     7      8     9     10</a:t>
            </a:r>
          </a:p>
        </p:txBody>
      </p:sp>
      <p:sp>
        <p:nvSpPr>
          <p:cNvPr id="15" name="Google Shape;100;p3">
            <a:extLst>
              <a:ext uri="{FF2B5EF4-FFF2-40B4-BE49-F238E27FC236}">
                <a16:creationId xmlns:a16="http://schemas.microsoft.com/office/drawing/2014/main" id="{C7D13B39-1EF0-F991-C4E3-50295B5B5EFB}"/>
              </a:ext>
            </a:extLst>
          </p:cNvPr>
          <p:cNvSpPr txBox="1">
            <a:spLocks/>
          </p:cNvSpPr>
          <p:nvPr/>
        </p:nvSpPr>
        <p:spPr>
          <a:xfrm>
            <a:off x="1374239" y="3910782"/>
            <a:ext cx="4525600" cy="2735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h[0] = -1, h[n+1] = -1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S 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 empty stack</a:t>
            </a:r>
            <a:endParaRPr lang="en-US" sz="1800" dirty="0">
              <a:latin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for </a:t>
            </a:r>
            <a:r>
              <a:rPr lang="en-US" sz="1800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= 1 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 n+1 do{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while S not empty and h[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&lt; h[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S.top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do{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     R[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S.top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=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;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S.pop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();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}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S.push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(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}</a:t>
            </a:r>
            <a:endParaRPr lang="en-US" sz="1800" dirty="0">
              <a:latin typeface="+mn-lt"/>
            </a:endParaRPr>
          </a:p>
        </p:txBody>
      </p:sp>
      <p:sp>
        <p:nvSpPr>
          <p:cNvPr id="16" name="Google Shape;100;p3">
            <a:extLst>
              <a:ext uri="{FF2B5EF4-FFF2-40B4-BE49-F238E27FC236}">
                <a16:creationId xmlns:a16="http://schemas.microsoft.com/office/drawing/2014/main" id="{AF6A92C5-933A-5CA9-2A58-9D1CB6657CA8}"/>
              </a:ext>
            </a:extLst>
          </p:cNvPr>
          <p:cNvSpPr txBox="1">
            <a:spLocks/>
          </p:cNvSpPr>
          <p:nvPr/>
        </p:nvSpPr>
        <p:spPr>
          <a:xfrm>
            <a:off x="6096000" y="3910782"/>
            <a:ext cx="4525600" cy="2735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h[0] = -1, h[n+1] = -1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S 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 empty stack</a:t>
            </a:r>
            <a:endParaRPr lang="en-US" sz="1800" dirty="0">
              <a:latin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</a:rPr>
              <a:t>for </a:t>
            </a:r>
            <a:r>
              <a:rPr lang="en-US" sz="1800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= n 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 0 do{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while S not empty and h[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&lt; h[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S.top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do{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     L[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S.top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] =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;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S.pop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();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}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    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S.push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(</a:t>
            </a:r>
            <a:r>
              <a:rPr lang="en-US" sz="1800" dirty="0" err="1">
                <a:latin typeface="+mn-lt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800" dirty="0">
                <a:latin typeface="+mn-lt"/>
                <a:sym typeface="Wingdings" panose="05000000000000000000" pitchFamily="2" charset="2"/>
              </a:rPr>
              <a:t>}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959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4"/>
            <a:ext cx="3569106" cy="328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3"/>
            <a:ext cx="3569106" cy="979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7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3"/>
            <a:ext cx="3569106" cy="670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3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3"/>
            <a:ext cx="3569106" cy="1375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0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2"/>
            <a:ext cx="3569106" cy="1762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Hint</a:t>
            </a:r>
            <a:endParaRPr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7919473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SzPts val="1400"/>
            </a:pPr>
            <a:r>
              <a:rPr lang="en-US" sz="1800" dirty="0">
                <a:latin typeface="+mn-lt"/>
              </a:rPr>
              <a:t>Let a horizontal line moving down </a:t>
            </a:r>
            <a:endParaRPr sz="2200" dirty="0">
              <a:latin typeface="+mn-lt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E69FB8-87EC-0486-0304-30E910E4BB99}"/>
              </a:ext>
            </a:extLst>
          </p:cNvPr>
          <p:cNvSpPr/>
          <p:nvPr/>
        </p:nvSpPr>
        <p:spPr>
          <a:xfrm>
            <a:off x="7740799" y="2438400"/>
            <a:ext cx="353961" cy="6956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E19C-7C2E-3D08-3802-C56F2980A87D}"/>
              </a:ext>
            </a:extLst>
          </p:cNvPr>
          <p:cNvSpPr/>
          <p:nvPr/>
        </p:nvSpPr>
        <p:spPr>
          <a:xfrm>
            <a:off x="8094760" y="1386349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CB749-AB04-6945-1292-B20DD48B7BD7}"/>
              </a:ext>
            </a:extLst>
          </p:cNvPr>
          <p:cNvSpPr/>
          <p:nvPr/>
        </p:nvSpPr>
        <p:spPr>
          <a:xfrm>
            <a:off x="8448721" y="2042651"/>
            <a:ext cx="353961" cy="17476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D2DDA-D72B-E497-7BB7-59160066BC6C}"/>
              </a:ext>
            </a:extLst>
          </p:cNvPr>
          <p:cNvSpPr/>
          <p:nvPr/>
        </p:nvSpPr>
        <p:spPr>
          <a:xfrm>
            <a:off x="8802682" y="1728022"/>
            <a:ext cx="353961" cy="17392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14570-74D4-F053-8A25-EC2AB05762F8}"/>
              </a:ext>
            </a:extLst>
          </p:cNvPr>
          <p:cNvSpPr/>
          <p:nvPr/>
        </p:nvSpPr>
        <p:spPr>
          <a:xfrm>
            <a:off x="9156643" y="1386348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BB358-BE28-0A51-08FB-DEA4E75EF337}"/>
              </a:ext>
            </a:extLst>
          </p:cNvPr>
          <p:cNvSpPr/>
          <p:nvPr/>
        </p:nvSpPr>
        <p:spPr>
          <a:xfrm>
            <a:off x="9510604" y="1053129"/>
            <a:ext cx="353961" cy="17476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F3405-D3E9-9730-DB32-E152692A78BA}"/>
              </a:ext>
            </a:extLst>
          </p:cNvPr>
          <p:cNvSpPr/>
          <p:nvPr/>
        </p:nvSpPr>
        <p:spPr>
          <a:xfrm>
            <a:off x="9864565" y="1728021"/>
            <a:ext cx="353961" cy="1762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FA25F-622D-B8D3-9EDD-613BCD3DFAD5}"/>
              </a:ext>
            </a:extLst>
          </p:cNvPr>
          <p:cNvSpPr/>
          <p:nvPr/>
        </p:nvSpPr>
        <p:spPr>
          <a:xfrm>
            <a:off x="10228358" y="2042652"/>
            <a:ext cx="353961" cy="17624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DEBD-F318-C946-7D0F-6DC07FFBABD6}"/>
              </a:ext>
            </a:extLst>
          </p:cNvPr>
          <p:cNvSpPr/>
          <p:nvPr/>
        </p:nvSpPr>
        <p:spPr>
          <a:xfrm>
            <a:off x="10592151" y="1386349"/>
            <a:ext cx="353961" cy="10520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3616C-B096-843F-C877-84BFB37A613D}"/>
              </a:ext>
            </a:extLst>
          </p:cNvPr>
          <p:cNvSpPr/>
          <p:nvPr/>
        </p:nvSpPr>
        <p:spPr>
          <a:xfrm>
            <a:off x="10955944" y="2042652"/>
            <a:ext cx="353961" cy="109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F3D71-277F-4D1E-1B8C-CB88BA1D80DD}"/>
              </a:ext>
            </a:extLst>
          </p:cNvPr>
          <p:cNvSpPr/>
          <p:nvPr/>
        </p:nvSpPr>
        <p:spPr>
          <a:xfrm>
            <a:off x="10592151" y="2800814"/>
            <a:ext cx="353961" cy="999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954A8-50C1-2371-3E4A-5500755F12E5}"/>
              </a:ext>
            </a:extLst>
          </p:cNvPr>
          <p:cNvSpPr/>
          <p:nvPr/>
        </p:nvSpPr>
        <p:spPr>
          <a:xfrm>
            <a:off x="7740799" y="1043451"/>
            <a:ext cx="3569106" cy="2746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9D3B0-B999-58F2-AAB0-C4B98C2A9429}"/>
              </a:ext>
            </a:extLst>
          </p:cNvPr>
          <p:cNvSpPr/>
          <p:nvPr/>
        </p:nvSpPr>
        <p:spPr>
          <a:xfrm>
            <a:off x="7726051" y="1048212"/>
            <a:ext cx="3569106" cy="2085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0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D44E0FCE5040A27146C829038FCD" ma:contentTypeVersion="3" ma:contentTypeDescription="Create a new document." ma:contentTypeScope="" ma:versionID="a2055bf1709a7b04ad0b4602392689aa">
  <xsd:schema xmlns:xsd="http://www.w3.org/2001/XMLSchema" xmlns:xs="http://www.w3.org/2001/XMLSchema" xmlns:p="http://schemas.microsoft.com/office/2006/metadata/properties" xmlns:ns2="934044b9-7d38-4d19-a21a-b17b06d65a72" targetNamespace="http://schemas.microsoft.com/office/2006/metadata/properties" ma:root="true" ma:fieldsID="9f9649b632f1ca681a2d140a66e7e92e" ns2:_="">
    <xsd:import namespace="934044b9-7d38-4d19-a21a-b17b06d65a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4044b9-7d38-4d19-a21a-b17b06d65a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62C436-C198-46AD-91D2-5E3681D612C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7937458-F952-4A05-BB72-65E091EF27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2BE68C-1703-4EF0-9C49-043A61EE1ACF}"/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1028</Words>
  <Application>Microsoft Office PowerPoint</Application>
  <PresentationFormat>Màn hình rộng</PresentationFormat>
  <Paragraphs>109</Paragraphs>
  <Slides>14</Slides>
  <Notes>14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15" baseType="lpstr">
      <vt:lpstr>Office Theme</vt:lpstr>
      <vt:lpstr>Largest Black SubRectangle</vt:lpstr>
      <vt:lpstr>Largest Black SubRectangle</vt:lpstr>
      <vt:lpstr>Hint</vt:lpstr>
      <vt:lpstr>Hint</vt:lpstr>
      <vt:lpstr>Hint</vt:lpstr>
      <vt:lpstr>Hint</vt:lpstr>
      <vt:lpstr>Hint</vt:lpstr>
      <vt:lpstr>Hint</vt:lpstr>
      <vt:lpstr>Hint</vt:lpstr>
      <vt:lpstr>Hint</vt:lpstr>
      <vt:lpstr>Hint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Largest Black SubRectangle</dc:title>
  <dc:creator>Pham Quang Dung</dc:creator>
  <cp:lastModifiedBy>Pham Quang Dung</cp:lastModifiedBy>
  <cp:revision>6</cp:revision>
  <dcterms:created xsi:type="dcterms:W3CDTF">2022-07-31T08:27:20Z</dcterms:created>
  <dcterms:modified xsi:type="dcterms:W3CDTF">2023-10-15T18:29:23Z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0x0101007FB8D44E0FCE5040A27146C829038FCD</vt:lpwstr>
  </property>
</Properties>
</file>